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83" r:id="rId3"/>
    <p:sldId id="270" r:id="rId4"/>
    <p:sldId id="257" r:id="rId5"/>
    <p:sldId id="272" r:id="rId6"/>
    <p:sldId id="273" r:id="rId7"/>
    <p:sldId id="276" r:id="rId8"/>
    <p:sldId id="274" r:id="rId9"/>
    <p:sldId id="280" r:id="rId10"/>
    <p:sldId id="282" r:id="rId11"/>
    <p:sldId id="281" r:id="rId12"/>
    <p:sldId id="277" r:id="rId13"/>
    <p:sldId id="275" r:id="rId14"/>
    <p:sldId id="278" r:id="rId15"/>
    <p:sldId id="268" r:id="rId16"/>
    <p:sldId id="262" r:id="rId17"/>
    <p:sldId id="279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>
      <p:cViewPr varScale="1">
        <p:scale>
          <a:sx n="101" d="100"/>
          <a:sy n="101" d="100"/>
        </p:scale>
        <p:origin x="108" y="25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30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l-PL" smtClean="0"/>
              <a:t>2015-04-09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l-PL" smtClean="0"/>
              <a:t>2015-04-09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Dowolny kształt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8" name="Dowolny kształt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9" name="Dowolny kształt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0" name="Dowolny kształt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1" name="Dowolny kształt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2" name="Dowolny kształt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3" name="Dowolny kształt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4" name="Dowolny kształt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5" name="Dowolny kształt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6" name="Dowolny kształt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7" name="Dowolny kształt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8" name="Dowolny kształt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9" name="Dowolny kształt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0" name="Dowolny kształt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1" name="Dowolny kształt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2" name="Dowolny kształt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3" name="Dowolny kształt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4" name="Dowolny kształt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5" name="Dowolny kształt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6" name="Dowolny kształt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7" name="Dowolny kształt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8" name="Dowolny kształt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9" name="Dowolny kształt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0" name="Dowolny kształt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1" name="Dowolny kształt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2" name="Dowolny kształt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3" name="Dowolny kształt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4" name="Dowolny kształt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5" name="Dowolny kształt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6" name="Dowolny kształt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7" name="Dowolny kształt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8" name="Dowolny kształt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9" name="Dowolny kształt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0" name="Dowolny kształt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1" name="Dowolny kształt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2" name="Dowolny kształt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3" name="Dowolny kształt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4" name="Dowolny kształt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5" name="Dowolny kształt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6" name="Dowolny kształt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7" name="Dowolny kształt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8" name="Dowolny kształt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9" name="Dowolny kształt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0" name="Dowolny kształt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1" name="Dowolny kształt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2" name="Dowolny kształt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3" name="Dowolny kształt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4" name="Dowolny kształt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5" name="Dowolny kształt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6" name="Dowolny kształt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7" name="Dowolny kształt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8" name="Dowolny kształt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9" name="Dowolny kształt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0" name="Dowolny kształt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1" name="Dowolny kształt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2" name="Dowolny kształt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3" name="Dowolny kształt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4" name="Dowolny kształt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5" name="Dowolny kształt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6" name="Dowolny kształt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7" name="Dowolny kształt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8" name="Dowolny kształt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9" name="Dowolny kształt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0" name="Dowolny kształt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1" name="Dowolny kształt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2" name="Dowolny kształt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3" name="Dowolny kształt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4" name="Dowolny kształt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5" name="Dowolny kształt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6" name="Dowolny kształt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7" name="Dowolny kształt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8" name="Dowolny kształt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9" name="Dowolny kształt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0" name="Dowolny kształt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1" name="Dowolny kształt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2" name="Dowolny kształt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3" name="Dowolny kształt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4" name="Dowolny kształt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5" name="Dowolny kształt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6" name="Dowolny kształt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7" name="Dowolny kształt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8" name="Dowolny kształt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9" name="Dowolny kształt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0" name="Dowolny kształt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1" name="Dowolny kształt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2" name="Dowolny kształt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3" name="Dowolny kształt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4" name="Dowolny kształt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5" name="Dowolny kształt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6" name="Dowolny kształt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7" name="Dowolny kształt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8" name="Dowolny kształt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9" name="Dowolny kształt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0" name="Dowolny kształt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1" name="Dowolny kształt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2" name="Dowolny kształt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3" name="Dowolny kształt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4" name="Dowolny kształt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5" name="Dowolny kształt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6" name="Dowolny kształt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7" name="Dowolny kształt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8" name="Dowolny kształt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9" name="Dowolny kształt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0" name="Dowolny kształt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1" name="Dowolny kształt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2" name="Dowolny kształt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3" name="Dowolny kształt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4" name="Dowolny kształt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5" name="Dowolny kształt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6" name="Dowolny kształt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7" name="Dowolny kształt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8" name="Dowolny kształt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9" name="Dowolny kształt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0" name="Dowolny kształt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1" name="Dowolny kształt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2" name="Dowolny kształt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3" name="Dowolny kształt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4" name="Dowolny kształt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5" name="Dowolny kształt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6" name="Dowolny kształt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7" name="Dowolny kształt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8" name="Dowolny kształt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9" name="Dowolny kształt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Dowolny kształt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9" name="Dowolny kształt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0" name="Dowolny kształt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2015-04-09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9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0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2015-04-09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2015-04-09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Dowolny kształt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7" name="Dowolny kształt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8" name="Dowolny kształt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9" name="Dowolny kształt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0" name="Dowolny kształt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1" name="Dowolny kształt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2" name="Dowolny kształt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3" name="Dowolny kształt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4" name="Dowolny kształt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5" name="Dowolny kształt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6" name="Dowolny kształt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7" name="Dowolny kształt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8" name="Dowolny kształt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9" name="Dowolny kształt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0" name="Dowolny kształt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1" name="Dowolny kształt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2" name="Dowolny kształt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3" name="Dowolny kształt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4" name="Dowolny kształt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5" name="Dowolny kształt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6" name="Dowolny kształt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7" name="Dowolny kształt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8" name="Dowolny kształt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9" name="Dowolny kształt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0" name="Dowolny kształt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1" name="Dowolny kształt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2" name="Dowolny kształt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3" name="Dowolny kształt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4" name="Dowolny kształt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5" name="Dowolny kształt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6" name="Dowolny kształt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7" name="Dowolny kształt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8" name="Dowolny kształt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9" name="Dowolny kształt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0" name="Dowolny kształt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1" name="Dowolny kształt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2" name="Dowolny kształt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3" name="Dowolny kształt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4" name="Dowolny kształt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5" name="Dowolny kształt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6" name="Dowolny kształt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7" name="Dowolny kształt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8" name="Dowolny kształt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9" name="Dowolny kształt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0" name="Dowolny kształt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1" name="Dowolny kształt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2" name="Dowolny kształt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3" name="Dowolny kształt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4" name="Dowolny kształt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5" name="Dowolny kształt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6" name="Dowolny kształt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7" name="Dowolny kształt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8" name="Dowolny kształt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9" name="Dowolny kształt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0" name="Dowolny kształt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1" name="Dowolny kształt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2" name="Dowolny kształt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3" name="Dowolny kształt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4" name="Dowolny kształt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5" name="Dowolny kształt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6" name="Dowolny kształt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7" name="Dowolny kształt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8" name="Dowolny kształt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9" name="Dowolny kształt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0" name="Dowolny kształt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1" name="Dowolny kształt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2" name="Dowolny kształt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3" name="Dowolny kształt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4" name="Dowolny kształt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5" name="Dowolny kształt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6" name="Dowolny kształt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7" name="Dowolny kształt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8" name="Dowolny kształt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9" name="Dowolny kształt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0" name="Dowolny kształt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1" name="Dowolny kształt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2" name="Dowolny kształt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3" name="Dowolny kształt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4" name="Dowolny kształt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5" name="Dowolny kształt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6" name="Dowolny kształt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7" name="Dowolny kształt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8" name="Dowolny kształt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9" name="Dowolny kształt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0" name="Dowolny kształt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1" name="Dowolny kształt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2" name="Dowolny kształt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3" name="Dowolny kształt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4" name="Dowolny kształt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5" name="Dowolny kształt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6" name="Dowolny kształt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7" name="Dowolny kształt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8" name="Dowolny kształt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9" name="Dowolny kształt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0" name="Dowolny kształt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1" name="Dowolny kształt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2" name="Dowolny kształt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3" name="Dowolny kształt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4" name="Dowolny kształt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5" name="Dowolny kształt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6" name="Dowolny kształt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7" name="Dowolny kształt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8" name="Dowolny kształt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9" name="Dowolny kształt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0" name="Dowolny kształt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1" name="Dowolny kształt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2" name="Dowolny kształt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3" name="Dowolny kształt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4" name="Dowolny kształt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5" name="Dowolny kształt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6" name="Dowolny kształt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7" name="Dowolny kształt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8" name="Dowolny kształt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9" name="Dowolny kształt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0" name="Dowolny kształt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1" name="Dowolny kształt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2" name="Dowolny kształt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3" name="Dowolny kształt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4" name="Dowolny kształt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5" name="Dowolny kształt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6" name="Dowolny kształt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7" name="Dowolny kształt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8" name="Dowolny kształt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2015-04-09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0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1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2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3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4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5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6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7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8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1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2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2015-04-09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Dowolny kształt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2" name="Dowolny kształt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3" name="Dowolny kształt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4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5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6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7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8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1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2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3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4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2015-04-09</a:t>
            </a:fld>
            <a:endParaRPr lang="pl-PL" noProof="0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8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9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0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1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2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3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4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5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6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7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8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2015-04-09</a:t>
            </a:fld>
            <a:endParaRPr lang="pl-PL" noProof="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2015-04-09</a:t>
            </a:fld>
            <a:endParaRPr lang="pl-PL" noProof="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a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a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Dowolny kształt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Dowolny kształt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Dowolny kształt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a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Dowolny kształt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Dowolny kształt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Dowolny kształt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a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a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Dowolny kształt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Dowolny kształt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Dowolny kształt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a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Dowolny kształt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Dowolny kształt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Dowolny kształt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2015-04-09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a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a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Dowolny kształt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Dowolny kształt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Dowolny kształt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a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Dowolny kształt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Dowolny kształt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Dowolny kształt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a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a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Dowolny kształt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Dowolny kształt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Dowolny kształt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a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Dowolny kształt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Dowolny kształt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Dowolny kształt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Dowolny kształt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Dowolny kształt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Dowolny kształt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Dowolny kształt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Dowolny kształt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Dowolny kształt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Dowolny kształt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Dowolny kształt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Dowolny kształt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Dowolny kształt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Dowolny kształt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Dowolny kształt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Dowolny kształt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Dowolny kształt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Dowolny kształt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Dowolny kształt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Dowolny kształt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Dowolny kształt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Dowolny kształt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Dowolny kształt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Dowolny kształt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Dowolny kształt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Dowolny kształt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Dowolny kształt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Dowolny kształt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Dowolny kształt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Dowolny kształt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Dowolny kształt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Dowolny kształt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Dowolny kształt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Dowolny kształt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Dowolny kształt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Dowolny kształt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Dowolny kształt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Dowolny kształt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Dowolny kształt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Dowolny kształt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Dowolny kształt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Dowolny kształt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Dowolny kształt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Dowolny kształt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Dowolny kształt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Dowolny kształt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Dowolny kształt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Dowolny kształt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Dowolny kształt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Dowolny kształt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Dowolny kształt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Dowolny kształt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Dowolny kształt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Dowolny kształt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Dowolny kształt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Dowolny kształt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Dowolny kształt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Dowolny kształt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Dowolny kształt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Dowolny kształt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Dowolny kształt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Dowolny kształt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Dowolny kształt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Dowolny kształt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Dowolny kształt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Dowolny kształt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Dowolny kształt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Dowolny kształt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Dowolny kształt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Dowolny kształt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Dowolny kształt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Dowolny kształt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Dowolny kształt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Dowolny kształt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2015-04-09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noProof="0" dirty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dirty="0" smtClean="0"/>
              <a:t>Kliknij, aby edytować style wzorca tekstu</a:t>
            </a:r>
          </a:p>
          <a:p>
            <a:pPr lvl="1"/>
            <a:r>
              <a:rPr lang="pl-PL" noProof="0" dirty="0" smtClean="0"/>
              <a:t>Drugi poziom</a:t>
            </a:r>
          </a:p>
          <a:p>
            <a:pPr lvl="2"/>
            <a:r>
              <a:rPr lang="pl-PL" noProof="0" dirty="0" smtClean="0"/>
              <a:t>Trzeci poziom</a:t>
            </a:r>
          </a:p>
          <a:p>
            <a:pPr lvl="3"/>
            <a:r>
              <a:rPr lang="pl-PL" noProof="0" dirty="0" smtClean="0"/>
              <a:t>Czwarty poziom</a:t>
            </a:r>
          </a:p>
          <a:p>
            <a:pPr lvl="4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l-PL" noProof="0" smtClean="0"/>
              <a:pPr/>
              <a:t>2015-04-09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93812" y="1905000"/>
            <a:ext cx="10369152" cy="266700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pl-PL" sz="4800" dirty="0">
                <a:latin typeface="Colored Crayons" panose="02000500000000000000" pitchFamily="2" charset="0"/>
              </a:rPr>
              <a:t>Projekt i </a:t>
            </a:r>
            <a:r>
              <a:rPr lang="pl-PL" sz="4800" dirty="0" smtClean="0">
                <a:latin typeface="Colored Crayons" panose="02000500000000000000" pitchFamily="2" charset="0"/>
              </a:rPr>
              <a:t>wykonanie prototypowej </a:t>
            </a:r>
            <a:r>
              <a:rPr lang="pl-PL" sz="4800" dirty="0">
                <a:latin typeface="Colored Crayons" panose="02000500000000000000" pitchFamily="2" charset="0"/>
              </a:rPr>
              <a:t>aplikacji </a:t>
            </a:r>
            <a:r>
              <a:rPr lang="pl-PL" sz="4800" dirty="0" smtClean="0">
                <a:latin typeface="Colored Crayons" panose="02000500000000000000" pitchFamily="2" charset="0"/>
              </a:rPr>
              <a:t>rozproszonej</a:t>
            </a:r>
            <a:r>
              <a:rPr lang="pl-PL" sz="4800" dirty="0" smtClean="0">
                <a:latin typeface="Eraser dust" panose="00000400000000000000" pitchFamily="2" charset="0"/>
              </a:rPr>
              <a:t>,</a:t>
            </a:r>
            <a:r>
              <a:rPr lang="pl-PL" sz="4800" dirty="0" smtClean="0">
                <a:latin typeface="Colored Crayons" panose="02000500000000000000" pitchFamily="2" charset="0"/>
              </a:rPr>
              <a:t> realizującej sztuczną sieć neuronową</a:t>
            </a:r>
            <a:endParaRPr lang="pl-PL" sz="4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8820471" cy="1066800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  <a:tabLst>
                <a:tab pos="4308475" algn="ctr"/>
                <a:tab pos="8521700" algn="r"/>
              </a:tabLst>
            </a:pPr>
            <a:r>
              <a:rPr lang="pl-PL" b="0" i="0" dirty="0" err="1" smtClean="0">
                <a:solidFill>
                  <a:schemeClr val="tx1">
                    <a:tint val="75000"/>
                  </a:schemeClr>
                </a:solidFill>
                <a:latin typeface="Colored Crayons" panose="02000500000000000000" pitchFamily="2" charset="0"/>
              </a:rPr>
              <a:t>Werda</a:t>
            </a:r>
            <a:r>
              <a:rPr lang="pl-PL" b="0" i="0" dirty="0" smtClean="0">
                <a:solidFill>
                  <a:schemeClr val="tx1">
                    <a:tint val="75000"/>
                  </a:schemeClr>
                </a:solidFill>
                <a:latin typeface="Colored Crayons" panose="02000500000000000000" pitchFamily="2" charset="0"/>
              </a:rPr>
              <a:t> Paweł</a:t>
            </a:r>
            <a:r>
              <a:rPr lang="pl-PL" dirty="0" smtClean="0">
                <a:latin typeface="Colored Crayons" panose="02000500000000000000" pitchFamily="2" charset="0"/>
              </a:rPr>
              <a:t>	Warecki Adrian	</a:t>
            </a:r>
            <a:r>
              <a:rPr lang="pl-PL" b="0" i="0" dirty="0" smtClean="0">
                <a:solidFill>
                  <a:schemeClr val="tx1">
                    <a:tint val="75000"/>
                  </a:schemeClr>
                </a:solidFill>
                <a:latin typeface="Colored Crayons" panose="02000500000000000000" pitchFamily="2" charset="0"/>
              </a:rPr>
              <a:t>Retinger Marek</a:t>
            </a:r>
            <a:endParaRPr lang="pl-PL" b="0" i="0" dirty="0">
              <a:solidFill>
                <a:schemeClr val="tx1">
                  <a:tint val="75000"/>
                </a:schemeClr>
              </a:solidFill>
              <a:latin typeface="Colored Crayon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9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Algorytmy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Sieć neuronowa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Zasada działania sieci – lista kroków:</a:t>
            </a:r>
          </a:p>
          <a:p>
            <a:pPr marL="1005840" lvl="1" indent="-457200" algn="just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sz="20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węzeł nadzorujący odbiera dane do przetworzenia,</a:t>
            </a:r>
          </a:p>
          <a:p>
            <a:pPr marL="1005840" lvl="1" indent="-457200" algn="just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dirty="0">
                <a:latin typeface="Corbel"/>
              </a:rPr>
              <a:t>w</a:t>
            </a:r>
            <a:r>
              <a:rPr lang="pl-PL" dirty="0" smtClean="0">
                <a:latin typeface="Corbel"/>
              </a:rPr>
              <a:t>ęzeł </a:t>
            </a:r>
            <a:r>
              <a:rPr lang="pl-PL" dirty="0"/>
              <a:t>nadzorujący </a:t>
            </a:r>
            <a:r>
              <a:rPr lang="pl-PL" dirty="0" smtClean="0"/>
              <a:t>rozsyła dane do pozostałych jednostek obliczeniowych (neuronów),</a:t>
            </a:r>
          </a:p>
          <a:p>
            <a:pPr marL="1005840" lvl="1" indent="-457200" algn="just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dirty="0" smtClean="0"/>
              <a:t>każdy neuron przetwarza dane, przypisując poszczególnym pikselom odpowiednie wagi i wyliczając sumaryczną wartość dla całego wejścia,</a:t>
            </a:r>
          </a:p>
          <a:p>
            <a:pPr marL="1005840" lvl="1" indent="-457200" algn="just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dirty="0"/>
              <a:t>n</a:t>
            </a:r>
            <a:r>
              <a:rPr lang="pl-PL" dirty="0" smtClean="0"/>
              <a:t>eurony zwracają uzyskane wartości prawdopodobieństwa do węzła nadzorującego,</a:t>
            </a:r>
          </a:p>
          <a:p>
            <a:pPr marL="1005840" lvl="1" indent="-457200" algn="just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dirty="0"/>
              <a:t>w</a:t>
            </a:r>
            <a:r>
              <a:rPr lang="pl-PL" dirty="0" smtClean="0"/>
              <a:t>ęzeł nadzorujący zbiera uzyskane wyniki, wyznacza najlepszy (z największym stopniem prawdopodobieństwa) i wysyła przetworzony zbiór do „nadawcy”.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0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38494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Algorytmy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rozmywanie Danych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ymbol zastępczy zawartości 13"/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900590" cy="4267200"/>
              </a:xfrm>
            </p:spPr>
            <p:txBody>
              <a:bodyPr>
                <a:noAutofit/>
              </a:bodyPr>
              <a:lstStyle/>
              <a:p>
                <a:pPr marL="548640" indent="-274320" algn="just" defTabSz="914400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/>
                  <a:buChar char="§"/>
                </a:pPr>
                <a:r>
                  <a:rPr lang="pl-PL" sz="2400" i="0" dirty="0" smtClean="0">
                    <a:solidFill>
                      <a:schemeClr val="tx1"/>
                    </a:solidFill>
                    <a:latin typeface="Corbel"/>
                    <a:ea typeface="+mn-ea"/>
                    <a:cs typeface="+mn-cs"/>
                  </a:rPr>
                  <a:t>Zabezpieczenie przed przetrenowaniem sieci.</a:t>
                </a:r>
              </a:p>
              <a:p>
                <a:pPr marL="548640" indent="-274320" algn="just" defTabSz="914400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/>
                  <a:buChar char="§"/>
                </a:pPr>
                <a:r>
                  <a:rPr lang="pl-PL" dirty="0" smtClean="0">
                    <a:latin typeface="Corbel"/>
                  </a:rPr>
                  <a:t>Zwiększa współczynnik „pewności”.</a:t>
                </a:r>
              </a:p>
              <a:p>
                <a:pPr marL="548640" algn="just">
                  <a:buClr>
                    <a:schemeClr val="tx1"/>
                  </a:buClr>
                  <a:buFont typeface="Wingdings"/>
                  <a:buChar char="§"/>
                </a:pPr>
                <a:endParaRPr lang="pl-PL" dirty="0" smtClean="0"/>
              </a:p>
              <a:p>
                <a:pPr marL="548640" algn="just">
                  <a:buClr>
                    <a:schemeClr val="tx1"/>
                  </a:buClr>
                  <a:buFont typeface="Wingdings"/>
                  <a:buChar char="§"/>
                </a:pPr>
                <a:r>
                  <a:rPr lang="pl-PL" sz="1800" dirty="0" smtClean="0"/>
                  <a:t>Uproszczony schemat działania (lista kroków):</a:t>
                </a:r>
              </a:p>
              <a:p>
                <a:pPr marL="1005840" lvl="1" indent="-4572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pl-PL" sz="1800" dirty="0">
                    <a:latin typeface="Corbel"/>
                  </a:rPr>
                  <a:t>u</a:t>
                </a:r>
                <a:r>
                  <a:rPr lang="pl-PL" sz="1800" i="0" dirty="0" smtClean="0">
                    <a:solidFill>
                      <a:schemeClr val="tx1"/>
                    </a:solidFill>
                    <a:latin typeface="Corbel"/>
                  </a:rPr>
                  <a:t>twórz macierz „A” z danymi,</a:t>
                </a:r>
              </a:p>
              <a:p>
                <a:pPr marL="1005840" lvl="1" indent="-4572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pl-PL" sz="1800" dirty="0"/>
                  <a:t>zastosuj SVD </a:t>
                </a:r>
                <a:r>
                  <a:rPr lang="pl-PL" sz="1800" dirty="0" smtClean="0"/>
                  <a:t>(ang. </a:t>
                </a:r>
                <a:r>
                  <a:rPr lang="pl-PL" sz="1800" i="1" dirty="0" err="1" smtClean="0"/>
                  <a:t>Singular</a:t>
                </a:r>
                <a:r>
                  <a:rPr lang="pl-PL" sz="1800" i="1" dirty="0" smtClean="0"/>
                  <a:t> </a:t>
                </a:r>
                <a:r>
                  <a:rPr lang="pl-PL" sz="1800" i="1" dirty="0"/>
                  <a:t>Value </a:t>
                </a:r>
                <a:r>
                  <a:rPr lang="pl-PL" sz="1800" i="1" dirty="0" err="1"/>
                  <a:t>Decomposition</a:t>
                </a:r>
                <a:r>
                  <a:rPr lang="pl-PL" sz="1800" dirty="0" smtClean="0"/>
                  <a:t>) dla macierzy „A”,</a:t>
                </a:r>
              </a:p>
              <a:p>
                <a:pPr marL="1280160" lvl="2" indent="-457200" algn="just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pl-P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pl-PL" i="0" dirty="0" smtClean="0">
                  <a:solidFill>
                    <a:schemeClr val="tx1"/>
                  </a:solidFill>
                  <a:latin typeface="Corbel"/>
                </a:endParaRPr>
              </a:p>
              <a:p>
                <a:pPr marL="1005840" lvl="1" indent="-4572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pl-PL" sz="1800" dirty="0">
                    <a:latin typeface="Corbel"/>
                  </a:rPr>
                  <a:t>w</a:t>
                </a:r>
                <a:r>
                  <a:rPr lang="pl-PL" sz="1800" dirty="0" smtClean="0">
                    <a:latin typeface="Corbel"/>
                  </a:rPr>
                  <a:t>ylicz wartość „deskryptora” macierzy,</a:t>
                </a:r>
              </a:p>
              <a:p>
                <a:pPr marL="1280160" lvl="2" indent="-457200" algn="just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pl-PL" i="0" dirty="0" smtClean="0">
                  <a:solidFill>
                    <a:schemeClr val="tx1"/>
                  </a:solidFill>
                  <a:latin typeface="Corbel"/>
                </a:endParaRPr>
              </a:p>
              <a:p>
                <a:pPr marL="1005840" lvl="1" indent="-4572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pl-PL" sz="1800" dirty="0">
                    <a:latin typeface="Corbel"/>
                  </a:rPr>
                  <a:t>d</a:t>
                </a:r>
                <a:r>
                  <a:rPr lang="pl-PL" sz="1800" dirty="0" smtClean="0">
                    <a:latin typeface="Corbel"/>
                  </a:rPr>
                  <a:t>la każdej „a” kolumny danych wejściowych wylicz wartość </a:t>
                </a:r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𝑤𝑦𝑛𝑖𝑘</m:t>
                    </m:r>
                    <m:d>
                      <m:dPr>
                        <m:begChr m:val="["/>
                        <m:endChr m:val="]"/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pl-PL" sz="1800" i="0" dirty="0" smtClean="0">
                    <a:solidFill>
                      <a:schemeClr val="tx1"/>
                    </a:solidFill>
                    <a:latin typeface="Corbel"/>
                  </a:rPr>
                  <a:t>,</a:t>
                </a:r>
              </a:p>
              <a:p>
                <a:pPr marL="1005840" lvl="1" indent="-4572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pl-PL" sz="1800" dirty="0" smtClean="0">
                    <a:latin typeface="Corbel"/>
                  </a:rPr>
                  <a:t>dopełnij powstałe macierze [1,n] do [</a:t>
                </a:r>
                <a:r>
                  <a:rPr lang="pl-PL" sz="1800" dirty="0" err="1" smtClean="0">
                    <a:latin typeface="Corbel"/>
                  </a:rPr>
                  <a:t>n,n</a:t>
                </a:r>
                <a:r>
                  <a:rPr lang="pl-PL" sz="1800" dirty="0" smtClean="0">
                    <a:latin typeface="Corbel"/>
                  </a:rPr>
                  <a:t>] powielając wartości,</a:t>
                </a:r>
              </a:p>
              <a:p>
                <a:pPr marL="1005840" lvl="1" indent="-4572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pl-PL" sz="1800" dirty="0">
                    <a:latin typeface="Corbel"/>
                  </a:rPr>
                  <a:t>w</a:t>
                </a:r>
                <a:r>
                  <a:rPr lang="pl-PL" sz="1800" dirty="0" smtClean="0">
                    <a:latin typeface="Corbel"/>
                  </a:rPr>
                  <a:t>ybierz macierz, </a:t>
                </a:r>
                <a:r>
                  <a:rPr lang="pl-PL" sz="1800" dirty="0"/>
                  <a:t>której odległość </a:t>
                </a:r>
                <a:r>
                  <a:rPr lang="pl-PL" sz="1800" dirty="0" smtClean="0"/>
                  <a:t>euklidesowa </a:t>
                </a:r>
                <a:r>
                  <a:rPr lang="pl-PL" sz="1800" dirty="0" smtClean="0">
                    <a:latin typeface="Corbel"/>
                  </a:rPr>
                  <a:t>przyjmuje najniższą wartość.</a:t>
                </a:r>
                <a:endParaRPr lang="pl-PL" sz="1800" i="0" dirty="0" smtClean="0">
                  <a:solidFill>
                    <a:schemeClr val="tx1"/>
                  </a:solidFill>
                  <a:latin typeface="Corbel"/>
                </a:endParaRPr>
              </a:p>
              <a:p>
                <a:pPr marL="548640" indent="-274320" algn="just" defTabSz="914400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/>
                  <a:buChar char="§"/>
                </a:pPr>
                <a:endParaRPr lang="pl-PL" sz="2400" i="0" dirty="0" smtClean="0">
                  <a:solidFill>
                    <a:schemeClr val="tx1"/>
                  </a:solidFill>
                  <a:latin typeface="Corbel"/>
                  <a:ea typeface="+mn-ea"/>
                  <a:cs typeface="+mn-cs"/>
                </a:endParaRPr>
              </a:p>
              <a:p>
                <a:pPr marL="548640" indent="-274320" algn="just" defTabSz="914400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/>
                  <a:buChar char="§"/>
                </a:pPr>
                <a:endParaRPr lang="pl-PL" i="1" dirty="0"/>
              </a:p>
            </p:txBody>
          </p:sp>
        </mc:Choice>
        <mc:Fallback xmlns="">
          <p:sp>
            <p:nvSpPr>
              <p:cNvPr id="14" name="Symbol zastępczy zawartości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900590" cy="4267200"/>
              </a:xfrm>
              <a:blipFill rotWithShape="0">
                <a:blip r:embed="rId2"/>
                <a:stretch>
                  <a:fillRect t="-2000" b="-1014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81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Model systemu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400" dirty="0" smtClean="0">
                <a:latin typeface="Colored Crayons" panose="02000500000000000000" pitchFamily="2" charset="0"/>
              </a:rPr>
              <a:t>Diagram połączeń i przepływu danych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917948" y="3278088"/>
            <a:ext cx="9396534" cy="2527176"/>
          </a:xfrm>
        </p:spPr>
        <p:txBody>
          <a:bodyPr>
            <a:noAutofit/>
          </a:bodyPr>
          <a:lstStyle/>
          <a:p>
            <a:pPr marL="731520" indent="-45720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sz="1600" dirty="0" smtClean="0"/>
              <a:t>Pobranie grafiki wykonanej przez użytkownika w ramach wyznaczonego pola.</a:t>
            </a:r>
          </a:p>
          <a:p>
            <a:pPr marL="731520" indent="-457200">
              <a:buClr>
                <a:schemeClr val="tx1"/>
              </a:buClr>
              <a:buFont typeface="+mj-lt"/>
              <a:buAutoNum type="arabicPeriod"/>
            </a:pPr>
            <a:r>
              <a:rPr lang="pl-PL" sz="1600" dirty="0" smtClean="0"/>
              <a:t>Wysłanie przetworzonych danych (</a:t>
            </a:r>
            <a:r>
              <a:rPr lang="pl-PL" sz="1600" i="1" dirty="0" smtClean="0"/>
              <a:t>struktura </a:t>
            </a:r>
            <a:r>
              <a:rPr lang="pl-PL" sz="1600" i="1" dirty="0"/>
              <a:t>JSON</a:t>
            </a:r>
            <a:r>
              <a:rPr lang="pl-PL" sz="1600" i="1" dirty="0" smtClean="0"/>
              <a:t>; postać bajtowa</a:t>
            </a:r>
            <a:r>
              <a:rPr lang="pl-PL" sz="1600" dirty="0" smtClean="0"/>
              <a:t>) do </a:t>
            </a:r>
            <a:br>
              <a:rPr lang="pl-PL" sz="1600" dirty="0" smtClean="0"/>
            </a:br>
            <a:r>
              <a:rPr lang="pl-PL" sz="1600" dirty="0" smtClean="0"/>
              <a:t>węzła nadzorującego.</a:t>
            </a:r>
          </a:p>
          <a:p>
            <a:pPr marL="731520" indent="-45720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sz="1600" dirty="0" smtClean="0"/>
              <a:t>Dystrybucja danych do węzłów (niezależnych neuronów).</a:t>
            </a:r>
          </a:p>
          <a:p>
            <a:pPr marL="731520" indent="-45720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sz="1600" dirty="0" smtClean="0"/>
              <a:t>Zwrócenie wyników przez neurony.</a:t>
            </a:r>
          </a:p>
          <a:p>
            <a:pPr marL="731520" indent="-457200">
              <a:buClr>
                <a:schemeClr val="tx1"/>
              </a:buClr>
              <a:buFont typeface="+mj-lt"/>
              <a:buAutoNum type="arabicPeriod"/>
            </a:pPr>
            <a:r>
              <a:rPr lang="pl-PL" sz="1600" dirty="0" smtClean="0"/>
              <a:t>Wysłanie przetworzonych danych (</a:t>
            </a:r>
            <a:r>
              <a:rPr lang="pl-PL" sz="1600" i="1" dirty="0" smtClean="0"/>
              <a:t>struktura </a:t>
            </a:r>
            <a:r>
              <a:rPr lang="pl-PL" sz="1600" i="1" dirty="0"/>
              <a:t>JSON</a:t>
            </a:r>
            <a:r>
              <a:rPr lang="pl-PL" sz="1600" dirty="0"/>
              <a:t>) </a:t>
            </a:r>
            <a:r>
              <a:rPr lang="pl-PL" sz="1600" dirty="0" smtClean="0"/>
              <a:t>do </a:t>
            </a:r>
            <a:r>
              <a:rPr lang="pl-PL" sz="1600" dirty="0" err="1" smtClean="0"/>
              <a:t>WebService’u</a:t>
            </a:r>
            <a:r>
              <a:rPr lang="pl-PL" sz="1600" dirty="0" smtClean="0"/>
              <a:t>.</a:t>
            </a:r>
          </a:p>
          <a:p>
            <a:pPr marL="731520" indent="-45720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sz="1600" dirty="0" smtClean="0"/>
              <a:t>Zwrócenie wyniku do przeglądarki użytkownika.</a:t>
            </a:r>
            <a:endParaRPr lang="pl-PL" sz="16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752162"/>
            <a:ext cx="9459645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7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Model systemu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400" dirty="0" smtClean="0">
                <a:latin typeface="Colored Crayons" panose="02000500000000000000" pitchFamily="2" charset="0"/>
              </a:rPr>
              <a:t>Definicja danych wejściowych/wyjściowych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/>
              <a:t>Dane wejściowe: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/>
              <a:t>Odręczna litera alfabetu łacińskiego.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/>
              <a:t>Definiowana przez użytkownika systemu w czasie rzeczywistym.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b="1" dirty="0" smtClean="0"/>
              <a:t>Postać przetwarzania</a:t>
            </a:r>
            <a:r>
              <a:rPr lang="pl-PL" dirty="0" smtClean="0"/>
              <a:t> – tablica bajtów reprezentująca „obraz”.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dirty="0"/>
          </a:p>
          <a:p>
            <a:pPr marL="548640" algn="just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Dane wyjściowe:</a:t>
            </a:r>
          </a:p>
          <a:p>
            <a:pPr marL="822960" lvl="1" algn="just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Rozpoznana litera.</a:t>
            </a:r>
          </a:p>
          <a:p>
            <a:pPr marL="822960" lvl="1" algn="just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Wartość poziomu „pewności” (prawdopodobieństwo).</a:t>
            </a:r>
          </a:p>
          <a:p>
            <a:pPr marL="822960" lvl="1" algn="just">
              <a:buClr>
                <a:schemeClr val="tx1"/>
              </a:buClr>
              <a:buFont typeface="Wingdings"/>
              <a:buChar char="§"/>
            </a:pPr>
            <a:r>
              <a:rPr lang="pl-PL" b="1" dirty="0" smtClean="0"/>
              <a:t>Postać wynikowa</a:t>
            </a:r>
            <a:r>
              <a:rPr lang="pl-PL" dirty="0" smtClean="0"/>
              <a:t> – struktura JSON.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650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Podział zadań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0214862"/>
              </p:ext>
            </p:extLst>
          </p:nvPr>
        </p:nvGraphicFramePr>
        <p:xfrm>
          <a:off x="837828" y="1667797"/>
          <a:ext cx="10297143" cy="465945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56384"/>
                <a:gridCol w="2280253"/>
                <a:gridCol w="2280253"/>
                <a:gridCol w="2280253"/>
              </a:tblGrid>
              <a:tr h="582626">
                <a:tc>
                  <a:txBody>
                    <a:bodyPr/>
                    <a:lstStyle/>
                    <a:p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noProof="0" dirty="0" err="1" smtClean="0"/>
                        <a:t>Werda</a:t>
                      </a:r>
                      <a:r>
                        <a:rPr lang="pl-PL" noProof="0" dirty="0" smtClean="0"/>
                        <a:t> Paweł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noProof="0" dirty="0" smtClean="0"/>
                        <a:t>Warecki Adrian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noProof="0" dirty="0" smtClean="0"/>
                        <a:t>Retinger Marek</a:t>
                      </a:r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Opracowanie modelu</a:t>
                      </a:r>
                      <a:r>
                        <a:rPr lang="pl-PL" baseline="0" noProof="0" dirty="0" smtClean="0"/>
                        <a:t> systemu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sieci</a:t>
                      </a:r>
                      <a:r>
                        <a:rPr lang="pl-PL" baseline="0" noProof="0" dirty="0" smtClean="0"/>
                        <a:t> neuronowej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mechanizmu rozpraszania</a:t>
                      </a:r>
                      <a:r>
                        <a:rPr lang="pl-PL" baseline="0" noProof="0" dirty="0" smtClean="0"/>
                        <a:t> obliczeń (MPI)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</a:t>
                      </a:r>
                      <a:r>
                        <a:rPr lang="pl-PL" noProof="0" dirty="0" err="1" smtClean="0"/>
                        <a:t>WebService’u</a:t>
                      </a:r>
                      <a:r>
                        <a:rPr lang="pl-PL" noProof="0" dirty="0" smtClean="0"/>
                        <a:t> i mechanizmów </a:t>
                      </a:r>
                      <a:r>
                        <a:rPr lang="pl-PL" noProof="0" dirty="0" err="1" smtClean="0"/>
                        <a:t>persystencji</a:t>
                      </a:r>
                      <a:r>
                        <a:rPr lang="pl-PL" noProof="0" dirty="0" smtClean="0"/>
                        <a:t> wiedzy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algorytmu „</a:t>
                      </a:r>
                      <a:r>
                        <a:rPr lang="pl-PL" i="1" noProof="0" dirty="0" smtClean="0"/>
                        <a:t>rozmywania</a:t>
                      </a:r>
                      <a:r>
                        <a:rPr lang="pl-PL" i="1" baseline="0" noProof="0" dirty="0" smtClean="0"/>
                        <a:t> danych</a:t>
                      </a:r>
                      <a:r>
                        <a:rPr lang="pl-PL" baseline="0" noProof="0" dirty="0" smtClean="0"/>
                        <a:t>”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mechanizmu obsługi wejścia/wyjścia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Integracja systemu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noProof="0" dirty="0" smtClean="0"/>
                        <a:t>Testowanie</a:t>
                      </a:r>
                      <a:r>
                        <a:rPr lang="pl-PL" baseline="0" noProof="0" dirty="0" smtClean="0"/>
                        <a:t> systemu</a:t>
                      </a:r>
                      <a:endParaRPr lang="pl-PL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0" name="Grupa 19"/>
          <p:cNvGrpSpPr/>
          <p:nvPr/>
        </p:nvGrpSpPr>
        <p:grpSpPr>
          <a:xfrm>
            <a:off x="5158308" y="2204864"/>
            <a:ext cx="5052071" cy="4127076"/>
            <a:chOff x="5082500" y="2604328"/>
            <a:chExt cx="5052071" cy="4127076"/>
          </a:xfrm>
        </p:grpSpPr>
        <p:pic>
          <p:nvPicPr>
            <p:cNvPr id="6" name="Obraz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300" y="2624556"/>
              <a:ext cx="432048" cy="432048"/>
            </a:xfrm>
            <a:prstGeom prst="rect">
              <a:avLst/>
            </a:prstGeom>
          </p:spPr>
        </p:pic>
        <p:pic>
          <p:nvPicPr>
            <p:cNvPr id="7" name="Obraz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556" y="2604328"/>
              <a:ext cx="432048" cy="432048"/>
            </a:xfrm>
            <a:prstGeom prst="rect">
              <a:avLst/>
            </a:prstGeom>
          </p:spPr>
        </p:pic>
        <p:pic>
          <p:nvPicPr>
            <p:cNvPr id="8" name="Obraz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4812" y="2624556"/>
              <a:ext cx="432048" cy="432048"/>
            </a:xfrm>
            <a:prstGeom prst="rect">
              <a:avLst/>
            </a:prstGeom>
          </p:spPr>
        </p:pic>
        <p:pic>
          <p:nvPicPr>
            <p:cNvPr id="9" name="Obraz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500" y="2996953"/>
              <a:ext cx="432048" cy="432048"/>
            </a:xfrm>
            <a:prstGeom prst="rect">
              <a:avLst/>
            </a:prstGeom>
          </p:spPr>
        </p:pic>
        <p:pic>
          <p:nvPicPr>
            <p:cNvPr id="10" name="Obraz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2455" y="2974482"/>
              <a:ext cx="432048" cy="432048"/>
            </a:xfrm>
            <a:prstGeom prst="rect">
              <a:avLst/>
            </a:prstGeom>
          </p:spPr>
        </p:pic>
        <p:pic>
          <p:nvPicPr>
            <p:cNvPr id="11" name="Obraz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138" y="4158531"/>
              <a:ext cx="392771" cy="392771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527" y="4785328"/>
              <a:ext cx="432048" cy="432048"/>
            </a:xfrm>
            <a:prstGeom prst="rect">
              <a:avLst/>
            </a:prstGeom>
          </p:spPr>
        </p:pic>
        <p:pic>
          <p:nvPicPr>
            <p:cNvPr id="15" name="Obraz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556" y="5340632"/>
              <a:ext cx="432048" cy="432048"/>
            </a:xfrm>
            <a:prstGeom prst="rect">
              <a:avLst/>
            </a:prstGeom>
          </p:spPr>
        </p:pic>
        <p:pic>
          <p:nvPicPr>
            <p:cNvPr id="17" name="Obraz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500" y="6299356"/>
              <a:ext cx="432048" cy="432048"/>
            </a:xfrm>
            <a:prstGeom prst="rect">
              <a:avLst/>
            </a:prstGeom>
          </p:spPr>
        </p:pic>
        <p:pic>
          <p:nvPicPr>
            <p:cNvPr id="18" name="Obraz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556" y="6299356"/>
              <a:ext cx="432048" cy="432048"/>
            </a:xfrm>
            <a:prstGeom prst="rect">
              <a:avLst/>
            </a:prstGeom>
          </p:spPr>
        </p:pic>
        <p:pic>
          <p:nvPicPr>
            <p:cNvPr id="19" name="Obraz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2523" y="6299356"/>
              <a:ext cx="432048" cy="432048"/>
            </a:xfrm>
            <a:prstGeom prst="rect">
              <a:avLst/>
            </a:prstGeom>
          </p:spPr>
        </p:pic>
      </p:grpSp>
      <p:pic>
        <p:nvPicPr>
          <p:cNvPr id="21" name="Obraz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620" y="3125191"/>
            <a:ext cx="432048" cy="432048"/>
          </a:xfrm>
          <a:prstGeom prst="rect">
            <a:avLst/>
          </a:prstGeom>
        </p:spPr>
      </p:pic>
      <p:pic>
        <p:nvPicPr>
          <p:cNvPr id="22" name="Obraz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40" y="5518280"/>
            <a:ext cx="392771" cy="3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2"/>
          <p:cNvSpPr txBox="1">
            <a:spLocks/>
          </p:cNvSpPr>
          <p:nvPr/>
        </p:nvSpPr>
        <p:spPr>
          <a:xfrm>
            <a:off x="1522414" y="3200326"/>
            <a:ext cx="9143998" cy="516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l-PL" sz="4000" dirty="0" smtClean="0">
                <a:latin typeface="Colored Crayons" panose="02000500000000000000" pitchFamily="2" charset="0"/>
              </a:rPr>
              <a:t>Prezentacja systemu</a:t>
            </a:r>
          </a:p>
          <a:p>
            <a:pPr algn="ctr">
              <a:spcBef>
                <a:spcPts val="0"/>
              </a:spcBef>
            </a:pPr>
            <a:r>
              <a:rPr lang="pl-PL" b="1" dirty="0" smtClean="0">
                <a:latin typeface="Colored Crayons" panose="02000500000000000000" pitchFamily="2" charset="0"/>
              </a:rPr>
              <a:t>Wersja wstępna</a:t>
            </a:r>
            <a:endParaRPr lang="pl-PL" sz="4000" b="1" dirty="0">
              <a:latin typeface="Colored Crayon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2"/>
          <p:cNvSpPr txBox="1">
            <a:spLocks/>
          </p:cNvSpPr>
          <p:nvPr/>
        </p:nvSpPr>
        <p:spPr>
          <a:xfrm>
            <a:off x="1522414" y="3200326"/>
            <a:ext cx="9143998" cy="516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l-PL" sz="4000" dirty="0" smtClean="0">
                <a:latin typeface="Colored Crayons" panose="02000500000000000000" pitchFamily="2" charset="0"/>
              </a:rPr>
              <a:t>Dziękujemy za Uwagę </a:t>
            </a:r>
            <a:r>
              <a:rPr lang="pl-PL" sz="4000" b="1" dirty="0" smtClean="0">
                <a:latin typeface="Colored Crayons" panose="02000500000000000000" pitchFamily="2" charset="0"/>
              </a:rPr>
              <a:t>!</a:t>
            </a:r>
            <a:endParaRPr lang="pl-PL" sz="4000" b="1" dirty="0">
              <a:latin typeface="Colored Crayon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82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Plan prezentacji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20344"/>
          </a:xfrm>
        </p:spPr>
        <p:txBody>
          <a:bodyPr>
            <a:normAutofit fontScale="92500" lnSpcReduction="20000"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Informacje ogólne.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Prezentacja narzędzi/bibliotek/algorytmów, m.in: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000" dirty="0" err="1" smtClean="0">
                <a:latin typeface="Corbel"/>
              </a:rPr>
              <a:t>Python</a:t>
            </a:r>
            <a:r>
              <a:rPr lang="pl-PL" sz="2000" dirty="0" smtClean="0">
                <a:latin typeface="Corbel"/>
              </a:rPr>
              <a:t>,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mpi4py</a:t>
            </a:r>
            <a:r>
              <a:rPr lang="pl-PL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,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>
                <a:latin typeface="Corbel"/>
              </a:rPr>
              <a:t>s</a:t>
            </a:r>
            <a:r>
              <a:rPr lang="pl-PL" dirty="0" smtClean="0">
                <a:latin typeface="Corbel"/>
              </a:rPr>
              <a:t>ieć neuronowa/MPI.</a:t>
            </a:r>
            <a:endParaRPr lang="pl-PL" sz="2000" b="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Model systemu: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>
                <a:latin typeface="Corbel"/>
              </a:rPr>
              <a:t>d</a:t>
            </a:r>
            <a:r>
              <a:rPr lang="pl-PL" sz="20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iagram połączeń i przepływu danych,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definicja danych wejściowych/wyjściowych.</a:t>
            </a:r>
            <a:endParaRPr lang="pl-PL" sz="2000" b="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Podział zadań.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Prezentacja wstępnej wersji systemu.</a:t>
            </a:r>
            <a:endParaRPr lang="pl-PL" sz="2400" b="0" i="0" dirty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8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Informacje ogólne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b="1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Cel:</a:t>
            </a:r>
            <a:r>
              <a:rPr lang="pl-PL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 Zaprojektowanie oraz implementacja systemu rozpoznającego litery pisma ręcznego. </a:t>
            </a:r>
          </a:p>
          <a:p>
            <a:pPr marL="548640">
              <a:buClr>
                <a:schemeClr val="tx1"/>
              </a:buClr>
              <a:buFont typeface="Wingdings"/>
              <a:buChar char="§"/>
            </a:pPr>
            <a:r>
              <a:rPr lang="pl-PL" dirty="0"/>
              <a:t>Środowisko uruchomieniowe: </a:t>
            </a:r>
          </a:p>
          <a:p>
            <a:pPr marL="822960" lvl="1">
              <a:buClr>
                <a:schemeClr val="tx1"/>
              </a:buClr>
              <a:buFont typeface="Wingdings"/>
              <a:buChar char="§"/>
            </a:pPr>
            <a:r>
              <a:rPr lang="pl-PL" i="1" dirty="0"/>
              <a:t>Microsoft Windows </a:t>
            </a:r>
            <a:r>
              <a:rPr lang="pl-PL" i="1" dirty="0" smtClean="0"/>
              <a:t>7 (i nowsze) / Linux.</a:t>
            </a:r>
            <a:endParaRPr lang="pl-PL" i="1" dirty="0"/>
          </a:p>
          <a:p>
            <a:pPr marL="548640">
              <a:buClr>
                <a:schemeClr val="tx1"/>
              </a:buClr>
              <a:buFont typeface="Wingdings"/>
              <a:buChar char="§"/>
            </a:pPr>
            <a:r>
              <a:rPr lang="pl-PL" dirty="0"/>
              <a:t>Środowisko programistyczne:</a:t>
            </a:r>
          </a:p>
          <a:p>
            <a:pPr marL="822960" lvl="1">
              <a:buClr>
                <a:schemeClr val="tx1"/>
              </a:buClr>
              <a:buFont typeface="Wingdings"/>
              <a:buChar char="§"/>
            </a:pPr>
            <a:r>
              <a:rPr lang="pl-PL" i="1" dirty="0" smtClean="0"/>
              <a:t>(Win)</a:t>
            </a:r>
            <a:r>
              <a:rPr lang="pl-PL" i="1" dirty="0" err="1" smtClean="0"/>
              <a:t>Python</a:t>
            </a:r>
            <a:r>
              <a:rPr lang="pl-PL" i="1" dirty="0" smtClean="0"/>
              <a:t> 2.7.9.3.</a:t>
            </a:r>
            <a:endParaRPr lang="pl-PL" i="1" dirty="0"/>
          </a:p>
          <a:p>
            <a:pPr marL="548640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Dodatkowe biblioteki:</a:t>
            </a:r>
            <a:endParaRPr lang="pl-PL" dirty="0"/>
          </a:p>
          <a:p>
            <a:pPr marL="822960" lvl="1">
              <a:buClr>
                <a:schemeClr val="tx1"/>
              </a:buClr>
              <a:buFont typeface="Wingdings"/>
              <a:buChar char="§"/>
            </a:pPr>
            <a:r>
              <a:rPr lang="pl-PL" i="1" dirty="0"/>
              <a:t>mpi4py,</a:t>
            </a:r>
          </a:p>
          <a:p>
            <a:pPr marL="822960" lvl="1">
              <a:buClr>
                <a:schemeClr val="tx1"/>
              </a:buClr>
              <a:buFont typeface="Wingdings"/>
              <a:buChar char="§"/>
            </a:pPr>
            <a:r>
              <a:rPr lang="pl-PL" i="1" dirty="0" err="1"/>
              <a:t>numpy</a:t>
            </a:r>
            <a:r>
              <a:rPr lang="pl-PL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Narzędzia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err="1" smtClean="0">
                <a:solidFill>
                  <a:schemeClr val="tx1"/>
                </a:solidFill>
                <a:latin typeface="Colored Crayons" panose="02000500000000000000" pitchFamily="2" charset="0"/>
              </a:rPr>
              <a:t>Python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Ro</a:t>
            </a: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związanie oparte na licencji Open-Source.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Duża liczba dostępnych bibliotek.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Relatywnie wysoka wydajność.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Słabe typowanie.</a:t>
            </a: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Zbliżone możliwości programowania rozproszonego </a:t>
            </a:r>
            <a:br>
              <a:rPr lang="pl-PL" dirty="0" smtClean="0">
                <a:latin typeface="Corbel"/>
              </a:rPr>
            </a:br>
            <a:r>
              <a:rPr lang="pl-PL" dirty="0" smtClean="0">
                <a:latin typeface="Corbel"/>
              </a:rPr>
              <a:t>jak w C, czy Fortran.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0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Wymagana </a:t>
            </a:r>
            <a:r>
              <a:rPr lang="pl-PL" dirty="0" smtClean="0">
                <a:latin typeface="Corbel"/>
              </a:rPr>
              <a:t>zewnętrzna </a:t>
            </a:r>
            <a:r>
              <a:rPr lang="pl-PL" sz="20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biblioteka.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2276872"/>
            <a:ext cx="187220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0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Biblioteki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mpi</a:t>
            </a:r>
            <a:r>
              <a:rPr lang="pl-PL" sz="2800" b="0" i="0" dirty="0" smtClean="0">
                <a:solidFill>
                  <a:schemeClr val="tx1"/>
                </a:solidFill>
                <a:latin typeface="Eraser" panose="00000400000000000000" pitchFamily="2" charset="0"/>
              </a:rPr>
              <a:t>4</a:t>
            </a: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py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Jedna z wielu bibliotek (implementacji) MPI dla systemu </a:t>
            </a:r>
            <a:r>
              <a:rPr lang="pl-PL" sz="2400" i="0" dirty="0" err="1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Python</a:t>
            </a: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Popularnie wykorzystywana w kręgach naukowych oraz akademickich.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Dobrze udokumentowana.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Dynamicznie rozwijana.</a:t>
            </a: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Ograniczona użyteczność w środowisku (Win)</a:t>
            </a:r>
            <a:r>
              <a:rPr lang="pl-PL" dirty="0" err="1" smtClean="0">
                <a:latin typeface="Corbel"/>
              </a:rPr>
              <a:t>Python</a:t>
            </a:r>
            <a:r>
              <a:rPr lang="pl-PL" dirty="0" smtClean="0">
                <a:latin typeface="Corbel"/>
              </a:rPr>
              <a:t> w wersji 3.x.</a:t>
            </a: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83366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Biblioteki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err="1" smtClean="0">
                <a:solidFill>
                  <a:schemeClr val="tx1"/>
                </a:solidFill>
                <a:latin typeface="Colored Crayons" panose="02000500000000000000" pitchFamily="2" charset="0"/>
              </a:rPr>
              <a:t>Numpy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Natywna biblioteka środowiska </a:t>
            </a:r>
            <a:r>
              <a:rPr lang="pl-PL" sz="2400" i="0" dirty="0" err="1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Python</a:t>
            </a:r>
            <a:r>
              <a:rPr lang="pl-PL" dirty="0">
                <a:latin typeface="Corbel"/>
              </a:rPr>
              <a:t>.</a:t>
            </a: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Dostarcza rozwiązania znajdujące zastosowanie w działaniach (operacjach) matematycznych.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Oferuje m.in.: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0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wydajne, n-wymiarowe obiekty typu tablicowego,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0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wyrafinowane funkcje matematyczne,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>
                <a:latin typeface="Corbel"/>
              </a:rPr>
              <a:t>g</a:t>
            </a:r>
            <a:r>
              <a:rPr lang="pl-PL" dirty="0" smtClean="0">
                <a:latin typeface="Corbel"/>
              </a:rPr>
              <a:t>eneratory liczb pseudolosowych.</a:t>
            </a:r>
            <a:endParaRPr lang="pl-PL" sz="20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39619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Algorytmy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Sieć neuronowa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Bazuje na </a:t>
            </a: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wielu neuronach.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Każda jednostka realizuje odrębne, niezależne zadanie.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Grupa neuronów jest nadzorowana przez pojedynczy węzeł.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Węzeł ten realizuje obsługę wejścia-wyjścia „sieci”.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4229499"/>
            <a:ext cx="6773220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Algorytmy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Sieć neuronowa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81" y="2101764"/>
            <a:ext cx="6897063" cy="3991532"/>
          </a:xfrm>
        </p:spPr>
      </p:pic>
    </p:spTree>
    <p:extLst>
      <p:ext uri="{BB962C8B-B14F-4D97-AF65-F5344CB8AC3E}">
        <p14:creationId xmlns:p14="http://schemas.microsoft.com/office/powerpoint/2010/main" val="151277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Algorytmy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Sieć neuronowa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81" y="2101764"/>
            <a:ext cx="6897063" cy="3991532"/>
          </a:xfrm>
        </p:spPr>
      </p:pic>
    </p:spTree>
    <p:extLst>
      <p:ext uri="{BB962C8B-B14F-4D97-AF65-F5344CB8AC3E}">
        <p14:creationId xmlns:p14="http://schemas.microsoft.com/office/powerpoint/2010/main" val="138504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B978907-ECEA-4548-9EFE-D5BEB8856D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Tablica (panoramiczna)</Template>
  <TotalTime>0</TotalTime>
  <Words>456</Words>
  <Application>Microsoft Office PowerPoint</Application>
  <PresentationFormat>Niestandardowy</PresentationFormat>
  <Paragraphs>103</Paragraphs>
  <Slides>16</Slides>
  <Notes>0</Notes>
  <HiddenSlides>1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4" baseType="lpstr">
      <vt:lpstr>Cambria Math</vt:lpstr>
      <vt:lpstr>Colored Crayons</vt:lpstr>
      <vt:lpstr>Consolas</vt:lpstr>
      <vt:lpstr>Corbel</vt:lpstr>
      <vt:lpstr>Eraser</vt:lpstr>
      <vt:lpstr>Eraser dust</vt:lpstr>
      <vt:lpstr>Wingdings</vt:lpstr>
      <vt:lpstr>Chalkboard_16x9</vt:lpstr>
      <vt:lpstr>Projekt i wykonanie prototypowej aplikacji rozproszonej, realizującej sztuczną sieć neuronową</vt:lpstr>
      <vt:lpstr>Plan prezentacji</vt:lpstr>
      <vt:lpstr>Informacje ogólne</vt:lpstr>
      <vt:lpstr>Narzędzia Python</vt:lpstr>
      <vt:lpstr>Biblioteki mpi4py</vt:lpstr>
      <vt:lpstr>Biblioteki Numpy</vt:lpstr>
      <vt:lpstr>Algorytmy Sieć neuronowa</vt:lpstr>
      <vt:lpstr>Algorytmy Sieć neuronowa</vt:lpstr>
      <vt:lpstr>Algorytmy Sieć neuronowa</vt:lpstr>
      <vt:lpstr>Algorytmy Sieć neuronowa</vt:lpstr>
      <vt:lpstr>Algorytmy rozmywanie Danych</vt:lpstr>
      <vt:lpstr>Model systemu Diagram połączeń i przepływu danych</vt:lpstr>
      <vt:lpstr>Model systemu Definicja danych wejściowych/wyjściowych</vt:lpstr>
      <vt:lpstr>Podział zadań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2015-04-02T18:11:12Z</dcterms:created>
  <dcterms:modified xsi:type="dcterms:W3CDTF">2015-04-09T17:48:44Z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