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60"/>
  </p:normalViewPr>
  <p:slideViewPr>
    <p:cSldViewPr snapToGrid="0">
      <p:cViewPr>
        <p:scale>
          <a:sx n="80" d="100"/>
          <a:sy n="80" d="100"/>
        </p:scale>
        <p:origin x="52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C2081-8DA4-0516-FDEE-4DA400279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4642CE-EDB6-9E3A-4923-D513C5741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9AFAC2-D98C-6E45-72FE-979469A1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9ADC-EE7B-45AB-BF76-2A6B4E5209C6}" type="datetimeFigureOut">
              <a:rPr lang="es-CR" smtClean="0"/>
              <a:t>23/2/2024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BE1529-7FA7-0F27-F03C-290C7098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0CE4CD-7A7D-D8E2-1320-CCD9E2A3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1D1B-F437-405E-9114-3918C0552F9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9684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9E0FB-F01B-D8DF-9F06-8C76A887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1FCB30-BDA3-C19A-CF44-D8289E73E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3F3FF8-E727-F1C7-8151-42F9EAA2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9ADC-EE7B-45AB-BF76-2A6B4E5209C6}" type="datetimeFigureOut">
              <a:rPr lang="es-CR" smtClean="0"/>
              <a:t>23/2/2024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FF30-DC93-15F3-2C2B-91661E47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E60601-FDB6-F70E-AD30-E25073FA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1D1B-F437-405E-9114-3918C0552F9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4780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1274FC-1600-EAF4-F2FA-7900188E9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E233C8-2D62-72E2-6B2C-FBAAE25D3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850BEA-3045-43AB-0AE4-66343B65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9ADC-EE7B-45AB-BF76-2A6B4E5209C6}" type="datetimeFigureOut">
              <a:rPr lang="es-CR" smtClean="0"/>
              <a:t>23/2/2024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6BE547-4C85-5C86-5FB4-C62CDEFF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866BA3-C276-5C83-00B2-E77AF0EF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1D1B-F437-405E-9114-3918C0552F9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7344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75315-B0CF-47E2-1379-D135D453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514A33-0271-950C-B1EB-410517E9D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F3BF42-AB3A-C8E3-8D7C-6546B60F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9ADC-EE7B-45AB-BF76-2A6B4E5209C6}" type="datetimeFigureOut">
              <a:rPr lang="es-CR" smtClean="0"/>
              <a:t>23/2/2024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985AED-3274-7EBE-D8EA-B5E3FADA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3A2AFC-D22C-02C9-29DE-93563AAC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1D1B-F437-405E-9114-3918C0552F9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8845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94740-A6E0-F951-7B42-200FC4DA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06A675-78C1-2A06-35BB-23F740257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D96FB5-9405-FB99-7E62-96B68ACA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9ADC-EE7B-45AB-BF76-2A6B4E5209C6}" type="datetimeFigureOut">
              <a:rPr lang="es-CR" smtClean="0"/>
              <a:t>23/2/2024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D1D066-F134-F8F9-4A18-95AD5EDF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5AA538-E38B-9797-3B2F-F8289923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1D1B-F437-405E-9114-3918C0552F9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787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67476-91AB-B33B-8CFF-0268A7C1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73FD61-E62F-F4B6-7C64-741669649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31C3E9-9593-F388-F387-A6A41CD97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9A7A79-E030-78C8-9C80-C2F5AFAC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9ADC-EE7B-45AB-BF76-2A6B4E5209C6}" type="datetimeFigureOut">
              <a:rPr lang="es-CR" smtClean="0"/>
              <a:t>23/2/2024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A64671-6432-FED1-395B-4AE1A2A7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89B653-3C0C-BE9A-C392-60F6139E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1D1B-F437-405E-9114-3918C0552F9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3488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CFC59-FA01-449D-49DF-C13EA96F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22FE0E-C130-319B-6C3B-000C3A022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772F93-58D8-4DAA-66FE-BC0492B91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440FEA-39D6-80FB-80AE-DF771361A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42C7EF-687C-322B-C77D-4D5FBC9D5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62C4C62-3E4B-3018-52F2-8AC622B5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9ADC-EE7B-45AB-BF76-2A6B4E5209C6}" type="datetimeFigureOut">
              <a:rPr lang="es-CR" smtClean="0"/>
              <a:t>23/2/2024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D355A3C-9DE5-9FAE-2ED1-9779EB2A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F3ABDF-0899-624F-B276-1911CA10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1D1B-F437-405E-9114-3918C0552F9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2103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8A788-3B5F-561C-9F11-B88CDCCF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927FD1-AC1F-050F-3B27-8B111E01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9ADC-EE7B-45AB-BF76-2A6B4E5209C6}" type="datetimeFigureOut">
              <a:rPr lang="es-CR" smtClean="0"/>
              <a:t>23/2/2024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11F109-659E-CD43-0D01-872FBC0D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38792E-004F-17DF-0122-BCC1F2C2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1D1B-F437-405E-9114-3918C0552F9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7733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075D42-C76B-9363-277D-70F7F777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9ADC-EE7B-45AB-BF76-2A6B4E5209C6}" type="datetimeFigureOut">
              <a:rPr lang="es-CR" smtClean="0"/>
              <a:t>23/2/2024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1E9E2B-F83D-DF41-6CDF-DB524F90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9C9A1C-CFE2-E760-AE2A-FE28C472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1D1B-F437-405E-9114-3918C0552F9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9407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9E00D-134D-2C46-35FE-C3FB50521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F4222F-3991-B437-3BDD-3AA09266D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4B7AFF-29D9-A7DC-82E9-D5C8D7E1D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49D2A8-8984-03AF-8510-093B029B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9ADC-EE7B-45AB-BF76-2A6B4E5209C6}" type="datetimeFigureOut">
              <a:rPr lang="es-CR" smtClean="0"/>
              <a:t>23/2/2024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2BF314-8C67-4C9C-CA46-73B652B8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CED979-D310-4DAB-1DEC-B12D6ACB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1D1B-F437-405E-9114-3918C0552F9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3753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0AAC5-52BD-0D04-CE95-376EFE751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76FB9D-1302-185D-23DF-43B3FD2B1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F8D578-4915-F636-5174-F87943437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A8716B-58E9-1686-AAA1-1B8F5095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9ADC-EE7B-45AB-BF76-2A6B4E5209C6}" type="datetimeFigureOut">
              <a:rPr lang="es-CR" smtClean="0"/>
              <a:t>23/2/2024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BD370A-DC3C-F0C2-87AA-C9666FB6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911FEE-880C-2EF7-7ECB-9F92A6D5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1D1B-F437-405E-9114-3918C0552F9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4667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BCF532-34EB-DCF5-AF14-77E9609B9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C22767-99AA-1296-1CC4-3018B3810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718AD4-6BC7-6EC6-D37E-C6FA690F5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8F9ADC-EE7B-45AB-BF76-2A6B4E5209C6}" type="datetimeFigureOut">
              <a:rPr lang="es-CR" smtClean="0"/>
              <a:t>23/2/2024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9391F8-55FF-D3FA-361E-FDFCB8795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106877-320B-5AC3-1158-C786E12C9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231D1B-F437-405E-9114-3918C0552F9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3706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D1236-0A4B-6F98-68F4-F4301A53CE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Estructurando una primera versión de una introducción</a:t>
            </a:r>
            <a:endParaRPr lang="es-C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9668E6-4883-ACC2-71F7-1336622105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Por: Prof. Fulvio Lizano Madriz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4151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C423F-94CB-76E6-D4B9-8693BA45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Posible estructura general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8F298B-73E6-A771-F6BE-224793C16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En una introducción hay elementos contextuales que enmarcan “sobre que trata” la investigación que se va a presentar.</a:t>
            </a:r>
          </a:p>
          <a:p>
            <a:endParaRPr lang="es-MX" dirty="0"/>
          </a:p>
          <a:p>
            <a:r>
              <a:rPr lang="es-MX" dirty="0"/>
              <a:t>Una introducción podría contener 5 grandes elementos (“podrían”, es decir, no siempre es así):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s-MX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MX" dirty="0"/>
              <a:t>DEFINICIONES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s-MX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MX" dirty="0"/>
              <a:t>GENERALIDADES DEL TEMA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s-MX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MX" dirty="0"/>
              <a:t>PROBLEMÁTICA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s-MX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MX" dirty="0"/>
              <a:t>PREGUNTA DE INVESTIGACIÓN / OBJETIVO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s-MX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MX" dirty="0"/>
              <a:t>ESTRUCTURA DEL REPORTE</a:t>
            </a:r>
          </a:p>
          <a:p>
            <a:endParaRPr lang="es-MX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2465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C423F-94CB-76E6-D4B9-8693BA45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Posible estructura general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8F298B-73E6-A771-F6BE-224793C16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Algunas preguntas orientadoras podrían ayudar a conformar algunas de estas partes de la introducción (podrían ser más preguntas orientadoras):</a:t>
            </a:r>
          </a:p>
          <a:p>
            <a:r>
              <a:rPr lang="es-MX" dirty="0"/>
              <a:t>DEFINICIONES</a:t>
            </a:r>
          </a:p>
          <a:p>
            <a:pPr lvl="1"/>
            <a:r>
              <a:rPr lang="es-MX" dirty="0"/>
              <a:t>¿De qué se trata el tema?</a:t>
            </a:r>
          </a:p>
          <a:p>
            <a:pPr lvl="1"/>
            <a:r>
              <a:rPr lang="es-MX" dirty="0"/>
              <a:t>¿Quién(nes) está(n) involucrado(os)?</a:t>
            </a:r>
          </a:p>
          <a:p>
            <a:pPr lvl="1"/>
            <a:r>
              <a:rPr lang="es-MX" dirty="0"/>
              <a:t>¿Cuándo se hace?</a:t>
            </a:r>
          </a:p>
          <a:p>
            <a:r>
              <a:rPr lang="es-MX" dirty="0"/>
              <a:t>GENERALIDADES DEL TEMA</a:t>
            </a:r>
          </a:p>
          <a:p>
            <a:pPr lvl="1"/>
            <a:r>
              <a:rPr lang="es-MX" dirty="0"/>
              <a:t>¿Cómo inició?</a:t>
            </a:r>
          </a:p>
          <a:p>
            <a:pPr lvl="1"/>
            <a:r>
              <a:rPr lang="es-MX" dirty="0"/>
              <a:t>¿Cómo ha evolucionado?</a:t>
            </a:r>
          </a:p>
          <a:p>
            <a:pPr lvl="1"/>
            <a:r>
              <a:rPr lang="es-MX" dirty="0"/>
              <a:t>¿Cuál es el futuro?</a:t>
            </a:r>
          </a:p>
          <a:p>
            <a:r>
              <a:rPr lang="es-MX" dirty="0"/>
              <a:t>PROBLEMÁTICA</a:t>
            </a:r>
          </a:p>
          <a:p>
            <a:pPr lvl="1"/>
            <a:r>
              <a:rPr lang="es-MX" dirty="0"/>
              <a:t>¿Cuál es la problemática general?</a:t>
            </a:r>
          </a:p>
          <a:p>
            <a:pPr lvl="1"/>
            <a:r>
              <a:rPr lang="es-MX" dirty="0"/>
              <a:t>¿Cuáles son los problemas específicos?</a:t>
            </a:r>
          </a:p>
          <a:p>
            <a:pPr lvl="1"/>
            <a:r>
              <a:rPr lang="es-MX" dirty="0"/>
              <a:t>¿Características de un problema en particular?</a:t>
            </a:r>
          </a:p>
          <a:p>
            <a:endParaRPr lang="es-MX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9004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C423F-94CB-76E6-D4B9-8693BA45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/>
              <a:t>Ejemplos (primero: definamos algunos códigos)</a:t>
            </a:r>
            <a:endParaRPr lang="es-CR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8F298B-73E6-A771-F6BE-224793C16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5964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DEFINICIONES </a:t>
            </a:r>
            <a:r>
              <a:rPr lang="es-MX" b="1" dirty="0">
                <a:solidFill>
                  <a:srgbClr val="FF0000"/>
                </a:solidFill>
              </a:rPr>
              <a:t>(D)</a:t>
            </a:r>
          </a:p>
          <a:p>
            <a:pPr lvl="1"/>
            <a:r>
              <a:rPr lang="es-MX" dirty="0"/>
              <a:t>¿De qué se trata el tema? </a:t>
            </a:r>
            <a:r>
              <a:rPr lang="es-MX" sz="2800" b="1" dirty="0">
                <a:solidFill>
                  <a:srgbClr val="FF0000"/>
                </a:solidFill>
              </a:rPr>
              <a:t>(DT)</a:t>
            </a:r>
          </a:p>
          <a:p>
            <a:pPr lvl="1"/>
            <a:r>
              <a:rPr lang="es-MX" dirty="0"/>
              <a:t>¿Quién(nes) está(n) involucrado(os)? </a:t>
            </a:r>
            <a:r>
              <a:rPr lang="es-MX" sz="2800" b="1" dirty="0">
                <a:solidFill>
                  <a:srgbClr val="FF0000"/>
                </a:solidFill>
              </a:rPr>
              <a:t>(DI)</a:t>
            </a:r>
          </a:p>
          <a:p>
            <a:pPr lvl="1"/>
            <a:r>
              <a:rPr lang="es-MX" dirty="0"/>
              <a:t>¿Cuándo se hace? </a:t>
            </a:r>
            <a:r>
              <a:rPr lang="es-MX" sz="2800" b="1" dirty="0">
                <a:solidFill>
                  <a:srgbClr val="FF0000"/>
                </a:solidFill>
              </a:rPr>
              <a:t>(DC)</a:t>
            </a:r>
          </a:p>
          <a:p>
            <a:r>
              <a:rPr lang="es-MX" dirty="0"/>
              <a:t>GENERALIDADES DEL TEMA </a:t>
            </a:r>
            <a:r>
              <a:rPr lang="es-MX" b="1" dirty="0">
                <a:solidFill>
                  <a:srgbClr val="FF0000"/>
                </a:solidFill>
              </a:rPr>
              <a:t>(G)</a:t>
            </a:r>
          </a:p>
          <a:p>
            <a:pPr lvl="1"/>
            <a:r>
              <a:rPr lang="es-MX" dirty="0"/>
              <a:t>¿Cómo inició? </a:t>
            </a:r>
            <a:r>
              <a:rPr lang="es-MX" sz="2800" b="1" dirty="0">
                <a:solidFill>
                  <a:srgbClr val="FF0000"/>
                </a:solidFill>
              </a:rPr>
              <a:t>(GI)</a:t>
            </a:r>
          </a:p>
          <a:p>
            <a:pPr lvl="1"/>
            <a:r>
              <a:rPr lang="es-MX" dirty="0"/>
              <a:t>¿Cómo ha evolucionado? </a:t>
            </a:r>
            <a:r>
              <a:rPr lang="es-MX" sz="2800" b="1" dirty="0">
                <a:solidFill>
                  <a:srgbClr val="FF0000"/>
                </a:solidFill>
              </a:rPr>
              <a:t>(GE)</a:t>
            </a:r>
          </a:p>
          <a:p>
            <a:pPr lvl="1"/>
            <a:r>
              <a:rPr lang="es-MX" dirty="0"/>
              <a:t>¿Cuál es el futuro? </a:t>
            </a:r>
            <a:r>
              <a:rPr lang="es-MX" sz="2800" b="1" dirty="0">
                <a:solidFill>
                  <a:srgbClr val="FF0000"/>
                </a:solidFill>
              </a:rPr>
              <a:t>(GF)</a:t>
            </a:r>
          </a:p>
          <a:p>
            <a:r>
              <a:rPr lang="es-MX" dirty="0"/>
              <a:t>PROBLEMÁTICA </a:t>
            </a:r>
            <a:r>
              <a:rPr lang="es-MX" sz="2900" b="1" dirty="0">
                <a:solidFill>
                  <a:srgbClr val="FF0000"/>
                </a:solidFill>
              </a:rPr>
              <a:t>(P)</a:t>
            </a:r>
          </a:p>
          <a:p>
            <a:pPr lvl="1"/>
            <a:r>
              <a:rPr lang="es-MX" dirty="0"/>
              <a:t>¿Cuál es la problemática general? </a:t>
            </a:r>
            <a:r>
              <a:rPr lang="es-MX" sz="2900" b="1" dirty="0">
                <a:solidFill>
                  <a:srgbClr val="FF0000"/>
                </a:solidFill>
              </a:rPr>
              <a:t>(PG)</a:t>
            </a:r>
          </a:p>
          <a:p>
            <a:pPr lvl="1"/>
            <a:r>
              <a:rPr lang="es-MX" dirty="0"/>
              <a:t>¿Cuáles son los problemas específicos? </a:t>
            </a:r>
            <a:r>
              <a:rPr lang="es-MX" sz="2900" b="1" dirty="0">
                <a:solidFill>
                  <a:srgbClr val="FF0000"/>
                </a:solidFill>
              </a:rPr>
              <a:t>(PE)</a:t>
            </a:r>
          </a:p>
          <a:p>
            <a:pPr lvl="1"/>
            <a:r>
              <a:rPr lang="es-MX" dirty="0"/>
              <a:t>¿Características de un problema en particular? </a:t>
            </a:r>
            <a:r>
              <a:rPr lang="es-MX" sz="2900" b="1" dirty="0">
                <a:solidFill>
                  <a:srgbClr val="FF0000"/>
                </a:solidFill>
              </a:rPr>
              <a:t>(PP)</a:t>
            </a:r>
          </a:p>
          <a:p>
            <a:pPr lvl="1"/>
            <a:r>
              <a:rPr lang="es-MX" sz="2800" dirty="0"/>
              <a:t>PREGUNTA DE INVESTIGACIÓN / OBJETIVO </a:t>
            </a:r>
            <a:r>
              <a:rPr lang="es-MX" sz="2900" b="1" dirty="0">
                <a:solidFill>
                  <a:srgbClr val="FF0000"/>
                </a:solidFill>
              </a:rPr>
              <a:t>(PI)</a:t>
            </a:r>
          </a:p>
          <a:p>
            <a:pPr lvl="1"/>
            <a:r>
              <a:rPr lang="es-MX" sz="2800" dirty="0"/>
              <a:t>ESTRUCTURA DEL REPORTE </a:t>
            </a:r>
            <a:r>
              <a:rPr lang="es-MX" sz="2900" b="1" dirty="0">
                <a:solidFill>
                  <a:srgbClr val="FF0000"/>
                </a:solidFill>
              </a:rPr>
              <a:t>(ER)</a:t>
            </a:r>
          </a:p>
          <a:p>
            <a:pPr lvl="1"/>
            <a:endParaRPr lang="es-MX" dirty="0"/>
          </a:p>
          <a:p>
            <a:pPr lvl="1"/>
            <a:endParaRPr lang="es-MX" dirty="0"/>
          </a:p>
          <a:p>
            <a:endParaRPr lang="es-MX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1489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75B7CB4-E692-5CBA-5A7C-9FE8BBEDF7D4}"/>
              </a:ext>
            </a:extLst>
          </p:cNvPr>
          <p:cNvSpPr txBox="1"/>
          <p:nvPr/>
        </p:nvSpPr>
        <p:spPr>
          <a:xfrm>
            <a:off x="175022" y="6147911"/>
            <a:ext cx="11597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Lizano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F., &amp; Stage, J. (2014). Usability evaluations for everybody, everywhere: A field study on remote synchronous testing in realistic development contexts. In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8th International Conference on Digital Society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74-79).</a:t>
            </a:r>
            <a:endParaRPr lang="es-CR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E4B7FA-05F9-7E73-FB41-F6703B0E8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72" y="744278"/>
            <a:ext cx="4913782" cy="324761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E7073C3-1BAA-59E6-12B9-FBBDB7F5A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120" y="1387549"/>
            <a:ext cx="4704472" cy="226986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7F816EE-94AD-49DB-DCF8-AACC453F1992}"/>
              </a:ext>
            </a:extLst>
          </p:cNvPr>
          <p:cNvSpPr txBox="1"/>
          <p:nvPr/>
        </p:nvSpPr>
        <p:spPr>
          <a:xfrm>
            <a:off x="175022" y="5101057"/>
            <a:ext cx="11597878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(D) (DT) (DI) (DC)          (G) (GI) (GE) (GF)             (P) (PG) (PE) (PP)              (PI)            (ER)</a:t>
            </a:r>
            <a:endParaRPr lang="es-C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4941CFD-BB6D-35C5-1872-9A1EA057FD7A}"/>
              </a:ext>
            </a:extLst>
          </p:cNvPr>
          <p:cNvSpPr/>
          <p:nvPr/>
        </p:nvSpPr>
        <p:spPr>
          <a:xfrm>
            <a:off x="6305150" y="1842590"/>
            <a:ext cx="4683164" cy="75175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7F6760E-F156-C87B-62BE-968A5054711D}"/>
              </a:ext>
            </a:extLst>
          </p:cNvPr>
          <p:cNvSpPr/>
          <p:nvPr/>
        </p:nvSpPr>
        <p:spPr>
          <a:xfrm>
            <a:off x="956930" y="1041991"/>
            <a:ext cx="4805917" cy="467832"/>
          </a:xfrm>
          <a:custGeom>
            <a:avLst/>
            <a:gdLst>
              <a:gd name="connsiteX0" fmla="*/ 0 w 4805917"/>
              <a:gd name="connsiteY0" fmla="*/ 0 h 467832"/>
              <a:gd name="connsiteX1" fmla="*/ 0 w 4805917"/>
              <a:gd name="connsiteY1" fmla="*/ 467832 h 467832"/>
              <a:gd name="connsiteX2" fmla="*/ 2254103 w 4805917"/>
              <a:gd name="connsiteY2" fmla="*/ 467832 h 467832"/>
              <a:gd name="connsiteX3" fmla="*/ 2254103 w 4805917"/>
              <a:gd name="connsiteY3" fmla="*/ 265814 h 467832"/>
              <a:gd name="connsiteX4" fmla="*/ 4805917 w 4805917"/>
              <a:gd name="connsiteY4" fmla="*/ 255181 h 467832"/>
              <a:gd name="connsiteX5" fmla="*/ 4805917 w 4805917"/>
              <a:gd name="connsiteY5" fmla="*/ 21265 h 467832"/>
              <a:gd name="connsiteX6" fmla="*/ 0 w 4805917"/>
              <a:gd name="connsiteY6" fmla="*/ 0 h 46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5917" h="467832">
                <a:moveTo>
                  <a:pt x="0" y="0"/>
                </a:moveTo>
                <a:lnTo>
                  <a:pt x="0" y="467832"/>
                </a:lnTo>
                <a:lnTo>
                  <a:pt x="2254103" y="467832"/>
                </a:lnTo>
                <a:lnTo>
                  <a:pt x="2254103" y="265814"/>
                </a:lnTo>
                <a:lnTo>
                  <a:pt x="4805917" y="255181"/>
                </a:lnTo>
                <a:lnTo>
                  <a:pt x="4805917" y="21265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64D11816-AA56-2561-8C81-80B06C4B2302}"/>
              </a:ext>
            </a:extLst>
          </p:cNvPr>
          <p:cNvSpPr/>
          <p:nvPr/>
        </p:nvSpPr>
        <p:spPr>
          <a:xfrm>
            <a:off x="1031358" y="1329070"/>
            <a:ext cx="4710223" cy="839972"/>
          </a:xfrm>
          <a:custGeom>
            <a:avLst/>
            <a:gdLst>
              <a:gd name="connsiteX0" fmla="*/ 2254102 w 4710223"/>
              <a:gd name="connsiteY0" fmla="*/ 0 h 839972"/>
              <a:gd name="connsiteX1" fmla="*/ 4710223 w 4710223"/>
              <a:gd name="connsiteY1" fmla="*/ 0 h 839972"/>
              <a:gd name="connsiteX2" fmla="*/ 4699591 w 4710223"/>
              <a:gd name="connsiteY2" fmla="*/ 839972 h 839972"/>
              <a:gd name="connsiteX3" fmla="*/ 0 w 4710223"/>
              <a:gd name="connsiteY3" fmla="*/ 808074 h 839972"/>
              <a:gd name="connsiteX4" fmla="*/ 0 w 4710223"/>
              <a:gd name="connsiteY4" fmla="*/ 202018 h 839972"/>
              <a:gd name="connsiteX5" fmla="*/ 2232837 w 4710223"/>
              <a:gd name="connsiteY5" fmla="*/ 202018 h 839972"/>
              <a:gd name="connsiteX6" fmla="*/ 2254102 w 4710223"/>
              <a:gd name="connsiteY6" fmla="*/ 0 h 83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0223" h="839972">
                <a:moveTo>
                  <a:pt x="2254102" y="0"/>
                </a:moveTo>
                <a:lnTo>
                  <a:pt x="4710223" y="0"/>
                </a:lnTo>
                <a:lnTo>
                  <a:pt x="4699591" y="839972"/>
                </a:lnTo>
                <a:lnTo>
                  <a:pt x="0" y="808074"/>
                </a:lnTo>
                <a:lnTo>
                  <a:pt x="0" y="202018"/>
                </a:lnTo>
                <a:lnTo>
                  <a:pt x="2232837" y="202018"/>
                </a:lnTo>
                <a:lnTo>
                  <a:pt x="2254102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D65E6068-1300-E63F-B7D6-963BC5F2E317}"/>
              </a:ext>
            </a:extLst>
          </p:cNvPr>
          <p:cNvSpPr/>
          <p:nvPr/>
        </p:nvSpPr>
        <p:spPr>
          <a:xfrm>
            <a:off x="180753" y="1169581"/>
            <a:ext cx="754912" cy="4061638"/>
          </a:xfrm>
          <a:custGeom>
            <a:avLst/>
            <a:gdLst>
              <a:gd name="connsiteX0" fmla="*/ 754912 w 754912"/>
              <a:gd name="connsiteY0" fmla="*/ 4061638 h 4061638"/>
              <a:gd name="connsiteX1" fmla="*/ 21266 w 754912"/>
              <a:gd name="connsiteY1" fmla="*/ 3125972 h 4061638"/>
              <a:gd name="connsiteX2" fmla="*/ 0 w 754912"/>
              <a:gd name="connsiteY2" fmla="*/ 0 h 4061638"/>
              <a:gd name="connsiteX3" fmla="*/ 733647 w 754912"/>
              <a:gd name="connsiteY3" fmla="*/ 10633 h 406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912" h="4061638">
                <a:moveTo>
                  <a:pt x="754912" y="4061638"/>
                </a:moveTo>
                <a:lnTo>
                  <a:pt x="21266" y="3125972"/>
                </a:lnTo>
                <a:lnTo>
                  <a:pt x="0" y="0"/>
                </a:lnTo>
                <a:lnTo>
                  <a:pt x="733647" y="10633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9E071CA6-A959-C0F7-0BAA-68032C9F28C8}"/>
              </a:ext>
            </a:extLst>
          </p:cNvPr>
          <p:cNvSpPr/>
          <p:nvPr/>
        </p:nvSpPr>
        <p:spPr>
          <a:xfrm>
            <a:off x="393405" y="1754372"/>
            <a:ext cx="1116418" cy="3444949"/>
          </a:xfrm>
          <a:custGeom>
            <a:avLst/>
            <a:gdLst>
              <a:gd name="connsiteX0" fmla="*/ 1116418 w 1116418"/>
              <a:gd name="connsiteY0" fmla="*/ 3444949 h 3444949"/>
              <a:gd name="connsiteX1" fmla="*/ 42530 w 1116418"/>
              <a:gd name="connsiteY1" fmla="*/ 2456121 h 3444949"/>
              <a:gd name="connsiteX2" fmla="*/ 0 w 1116418"/>
              <a:gd name="connsiteY2" fmla="*/ 0 h 3444949"/>
              <a:gd name="connsiteX3" fmla="*/ 606055 w 1116418"/>
              <a:gd name="connsiteY3" fmla="*/ 0 h 344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6418" h="3444949">
                <a:moveTo>
                  <a:pt x="1116418" y="3444949"/>
                </a:moveTo>
                <a:lnTo>
                  <a:pt x="42530" y="2456121"/>
                </a:lnTo>
                <a:lnTo>
                  <a:pt x="0" y="0"/>
                </a:lnTo>
                <a:lnTo>
                  <a:pt x="606055" y="0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0BF19D3A-983E-0342-08B9-E928BD905CCC}"/>
              </a:ext>
            </a:extLst>
          </p:cNvPr>
          <p:cNvSpPr/>
          <p:nvPr/>
        </p:nvSpPr>
        <p:spPr>
          <a:xfrm>
            <a:off x="669851" y="1988288"/>
            <a:ext cx="3625702" cy="3200400"/>
          </a:xfrm>
          <a:custGeom>
            <a:avLst/>
            <a:gdLst>
              <a:gd name="connsiteX0" fmla="*/ 3625702 w 3625702"/>
              <a:gd name="connsiteY0" fmla="*/ 3200400 h 3200400"/>
              <a:gd name="connsiteX1" fmla="*/ 21265 w 3625702"/>
              <a:gd name="connsiteY1" fmla="*/ 2158410 h 3200400"/>
              <a:gd name="connsiteX2" fmla="*/ 0 w 3625702"/>
              <a:gd name="connsiteY2" fmla="*/ 21265 h 3200400"/>
              <a:gd name="connsiteX3" fmla="*/ 297712 w 3625702"/>
              <a:gd name="connsiteY3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5702" h="3200400">
                <a:moveTo>
                  <a:pt x="3625702" y="3200400"/>
                </a:moveTo>
                <a:lnTo>
                  <a:pt x="21265" y="2158410"/>
                </a:lnTo>
                <a:lnTo>
                  <a:pt x="0" y="21265"/>
                </a:lnTo>
                <a:lnTo>
                  <a:pt x="297712" y="0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6627837F-4A14-59DA-3198-B588E1A7BD14}"/>
              </a:ext>
            </a:extLst>
          </p:cNvPr>
          <p:cNvSpPr/>
          <p:nvPr/>
        </p:nvSpPr>
        <p:spPr>
          <a:xfrm>
            <a:off x="1031358" y="2158409"/>
            <a:ext cx="4688958" cy="786810"/>
          </a:xfrm>
          <a:custGeom>
            <a:avLst/>
            <a:gdLst>
              <a:gd name="connsiteX0" fmla="*/ 0 w 4688958"/>
              <a:gd name="connsiteY0" fmla="*/ 0 h 786810"/>
              <a:gd name="connsiteX1" fmla="*/ 4688958 w 4688958"/>
              <a:gd name="connsiteY1" fmla="*/ 0 h 786810"/>
              <a:gd name="connsiteX2" fmla="*/ 4688958 w 4688958"/>
              <a:gd name="connsiteY2" fmla="*/ 584791 h 786810"/>
              <a:gd name="connsiteX3" fmla="*/ 3668233 w 4688958"/>
              <a:gd name="connsiteY3" fmla="*/ 584791 h 786810"/>
              <a:gd name="connsiteX4" fmla="*/ 3689498 w 4688958"/>
              <a:gd name="connsiteY4" fmla="*/ 765544 h 786810"/>
              <a:gd name="connsiteX5" fmla="*/ 85061 w 4688958"/>
              <a:gd name="connsiteY5" fmla="*/ 786810 h 786810"/>
              <a:gd name="connsiteX6" fmla="*/ 0 w 4688958"/>
              <a:gd name="connsiteY6" fmla="*/ 0 h 78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8958" h="786810">
                <a:moveTo>
                  <a:pt x="0" y="0"/>
                </a:moveTo>
                <a:lnTo>
                  <a:pt x="4688958" y="0"/>
                </a:lnTo>
                <a:lnTo>
                  <a:pt x="4688958" y="584791"/>
                </a:lnTo>
                <a:lnTo>
                  <a:pt x="3668233" y="584791"/>
                </a:lnTo>
                <a:lnTo>
                  <a:pt x="3689498" y="765544"/>
                </a:lnTo>
                <a:lnTo>
                  <a:pt x="85061" y="78681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40069203-48F6-74C7-2AA7-F8CA4EB45800}"/>
              </a:ext>
            </a:extLst>
          </p:cNvPr>
          <p:cNvSpPr/>
          <p:nvPr/>
        </p:nvSpPr>
        <p:spPr>
          <a:xfrm>
            <a:off x="5741581" y="2594344"/>
            <a:ext cx="871870" cy="2594344"/>
          </a:xfrm>
          <a:custGeom>
            <a:avLst/>
            <a:gdLst>
              <a:gd name="connsiteX0" fmla="*/ 871870 w 871870"/>
              <a:gd name="connsiteY0" fmla="*/ 2594344 h 2594344"/>
              <a:gd name="connsiteX1" fmla="*/ 116959 w 871870"/>
              <a:gd name="connsiteY1" fmla="*/ 1180214 h 2594344"/>
              <a:gd name="connsiteX2" fmla="*/ 116959 w 871870"/>
              <a:gd name="connsiteY2" fmla="*/ 0 h 2594344"/>
              <a:gd name="connsiteX3" fmla="*/ 0 w 871870"/>
              <a:gd name="connsiteY3" fmla="*/ 0 h 259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1870" h="2594344">
                <a:moveTo>
                  <a:pt x="871870" y="2594344"/>
                </a:moveTo>
                <a:lnTo>
                  <a:pt x="116959" y="1180214"/>
                </a:lnTo>
                <a:lnTo>
                  <a:pt x="116959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978F322A-7FD5-7BB6-E3C7-47DD47384F48}"/>
              </a:ext>
            </a:extLst>
          </p:cNvPr>
          <p:cNvSpPr/>
          <p:nvPr/>
        </p:nvSpPr>
        <p:spPr>
          <a:xfrm>
            <a:off x="1063256" y="2775098"/>
            <a:ext cx="4667693" cy="776176"/>
          </a:xfrm>
          <a:custGeom>
            <a:avLst/>
            <a:gdLst>
              <a:gd name="connsiteX0" fmla="*/ 4657060 w 4667693"/>
              <a:gd name="connsiteY0" fmla="*/ 0 h 776176"/>
              <a:gd name="connsiteX1" fmla="*/ 4667693 w 4667693"/>
              <a:gd name="connsiteY1" fmla="*/ 595423 h 776176"/>
              <a:gd name="connsiteX2" fmla="*/ 1180214 w 4667693"/>
              <a:gd name="connsiteY2" fmla="*/ 595423 h 776176"/>
              <a:gd name="connsiteX3" fmla="*/ 1180214 w 4667693"/>
              <a:gd name="connsiteY3" fmla="*/ 776176 h 776176"/>
              <a:gd name="connsiteX4" fmla="*/ 0 w 4667693"/>
              <a:gd name="connsiteY4" fmla="*/ 776176 h 776176"/>
              <a:gd name="connsiteX5" fmla="*/ 42530 w 4667693"/>
              <a:gd name="connsiteY5" fmla="*/ 170121 h 776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7693" h="776176">
                <a:moveTo>
                  <a:pt x="4657060" y="0"/>
                </a:moveTo>
                <a:lnTo>
                  <a:pt x="4667693" y="595423"/>
                </a:lnTo>
                <a:lnTo>
                  <a:pt x="1180214" y="595423"/>
                </a:lnTo>
                <a:lnTo>
                  <a:pt x="1180214" y="776176"/>
                </a:lnTo>
                <a:lnTo>
                  <a:pt x="0" y="776176"/>
                </a:lnTo>
                <a:lnTo>
                  <a:pt x="42530" y="170121"/>
                </a:lnTo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FE22BC4E-B627-C26F-A044-5361B01DE468}"/>
              </a:ext>
            </a:extLst>
          </p:cNvPr>
          <p:cNvSpPr/>
          <p:nvPr/>
        </p:nvSpPr>
        <p:spPr>
          <a:xfrm>
            <a:off x="5730949" y="3019647"/>
            <a:ext cx="1616149" cy="2232837"/>
          </a:xfrm>
          <a:custGeom>
            <a:avLst/>
            <a:gdLst>
              <a:gd name="connsiteX0" fmla="*/ 1616149 w 1616149"/>
              <a:gd name="connsiteY0" fmla="*/ 2232837 h 2232837"/>
              <a:gd name="connsiteX1" fmla="*/ 297711 w 1616149"/>
              <a:gd name="connsiteY1" fmla="*/ 637953 h 2232837"/>
              <a:gd name="connsiteX2" fmla="*/ 297711 w 1616149"/>
              <a:gd name="connsiteY2" fmla="*/ 10632 h 2232837"/>
              <a:gd name="connsiteX3" fmla="*/ 0 w 1616149"/>
              <a:gd name="connsiteY3" fmla="*/ 0 h 223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6149" h="2232837">
                <a:moveTo>
                  <a:pt x="1616149" y="2232837"/>
                </a:moveTo>
                <a:lnTo>
                  <a:pt x="297711" y="637953"/>
                </a:lnTo>
                <a:lnTo>
                  <a:pt x="297711" y="10632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543AC74C-D1AA-58D1-F31B-6D7400D3274E}"/>
              </a:ext>
            </a:extLst>
          </p:cNvPr>
          <p:cNvSpPr/>
          <p:nvPr/>
        </p:nvSpPr>
        <p:spPr>
          <a:xfrm>
            <a:off x="1063256" y="3572540"/>
            <a:ext cx="4678325" cy="425302"/>
          </a:xfrm>
          <a:custGeom>
            <a:avLst/>
            <a:gdLst>
              <a:gd name="connsiteX0" fmla="*/ 74428 w 4678325"/>
              <a:gd name="connsiteY0" fmla="*/ 21265 h 425302"/>
              <a:gd name="connsiteX1" fmla="*/ 4646428 w 4678325"/>
              <a:gd name="connsiteY1" fmla="*/ 0 h 425302"/>
              <a:gd name="connsiteX2" fmla="*/ 4678325 w 4678325"/>
              <a:gd name="connsiteY2" fmla="*/ 404037 h 425302"/>
              <a:gd name="connsiteX3" fmla="*/ 0 w 4678325"/>
              <a:gd name="connsiteY3" fmla="*/ 425302 h 425302"/>
              <a:gd name="connsiteX4" fmla="*/ 74428 w 4678325"/>
              <a:gd name="connsiteY4" fmla="*/ 21265 h 42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8325" h="425302">
                <a:moveTo>
                  <a:pt x="74428" y="21265"/>
                </a:moveTo>
                <a:lnTo>
                  <a:pt x="4646428" y="0"/>
                </a:lnTo>
                <a:lnTo>
                  <a:pt x="4678325" y="404037"/>
                </a:lnTo>
                <a:lnTo>
                  <a:pt x="0" y="425302"/>
                </a:lnTo>
                <a:lnTo>
                  <a:pt x="74428" y="21265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EDF417AA-53C9-2F23-3DBE-D7F9234D0BB0}"/>
              </a:ext>
            </a:extLst>
          </p:cNvPr>
          <p:cNvSpPr/>
          <p:nvPr/>
        </p:nvSpPr>
        <p:spPr>
          <a:xfrm>
            <a:off x="6283842" y="1286540"/>
            <a:ext cx="4688958" cy="552893"/>
          </a:xfrm>
          <a:custGeom>
            <a:avLst/>
            <a:gdLst>
              <a:gd name="connsiteX0" fmla="*/ 0 w 4688958"/>
              <a:gd name="connsiteY0" fmla="*/ 116958 h 552893"/>
              <a:gd name="connsiteX1" fmla="*/ 21265 w 4688958"/>
              <a:gd name="connsiteY1" fmla="*/ 552893 h 552893"/>
              <a:gd name="connsiteX2" fmla="*/ 4688958 w 4688958"/>
              <a:gd name="connsiteY2" fmla="*/ 478465 h 552893"/>
              <a:gd name="connsiteX3" fmla="*/ 4625163 w 4688958"/>
              <a:gd name="connsiteY3" fmla="*/ 0 h 552893"/>
              <a:gd name="connsiteX4" fmla="*/ 0 w 4688958"/>
              <a:gd name="connsiteY4" fmla="*/ 116958 h 55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8958" h="552893">
                <a:moveTo>
                  <a:pt x="0" y="116958"/>
                </a:moveTo>
                <a:lnTo>
                  <a:pt x="21265" y="552893"/>
                </a:lnTo>
                <a:lnTo>
                  <a:pt x="4688958" y="478465"/>
                </a:lnTo>
                <a:lnTo>
                  <a:pt x="4625163" y="0"/>
                </a:lnTo>
                <a:lnTo>
                  <a:pt x="0" y="116958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1C658D53-D9E7-809E-C66E-2EAC594400F1}"/>
              </a:ext>
            </a:extLst>
          </p:cNvPr>
          <p:cNvSpPr/>
          <p:nvPr/>
        </p:nvSpPr>
        <p:spPr>
          <a:xfrm>
            <a:off x="5369442" y="3997842"/>
            <a:ext cx="2466753" cy="1807535"/>
          </a:xfrm>
          <a:custGeom>
            <a:avLst/>
            <a:gdLst>
              <a:gd name="connsiteX0" fmla="*/ 2466753 w 2466753"/>
              <a:gd name="connsiteY0" fmla="*/ 1658679 h 1807535"/>
              <a:gd name="connsiteX1" fmla="*/ 2296632 w 2466753"/>
              <a:gd name="connsiteY1" fmla="*/ 1807535 h 1807535"/>
              <a:gd name="connsiteX2" fmla="*/ 404037 w 2466753"/>
              <a:gd name="connsiteY2" fmla="*/ 1796902 h 1807535"/>
              <a:gd name="connsiteX3" fmla="*/ 0 w 2466753"/>
              <a:gd name="connsiteY3" fmla="*/ 0 h 1807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6753" h="1807535">
                <a:moveTo>
                  <a:pt x="2466753" y="1658679"/>
                </a:moveTo>
                <a:lnTo>
                  <a:pt x="2296632" y="1807535"/>
                </a:lnTo>
                <a:lnTo>
                  <a:pt x="404037" y="1796902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64BBDCE3-2F79-18BB-0E92-363006512373}"/>
              </a:ext>
            </a:extLst>
          </p:cNvPr>
          <p:cNvSpPr/>
          <p:nvPr/>
        </p:nvSpPr>
        <p:spPr>
          <a:xfrm>
            <a:off x="6092456" y="1648047"/>
            <a:ext cx="1765004" cy="3583172"/>
          </a:xfrm>
          <a:custGeom>
            <a:avLst/>
            <a:gdLst>
              <a:gd name="connsiteX0" fmla="*/ 1765004 w 1765004"/>
              <a:gd name="connsiteY0" fmla="*/ 3583172 h 3583172"/>
              <a:gd name="connsiteX1" fmla="*/ 127591 w 1765004"/>
              <a:gd name="connsiteY1" fmla="*/ 1967023 h 3583172"/>
              <a:gd name="connsiteX2" fmla="*/ 0 w 1765004"/>
              <a:gd name="connsiteY2" fmla="*/ 0 h 3583172"/>
              <a:gd name="connsiteX3" fmla="*/ 212651 w 1765004"/>
              <a:gd name="connsiteY3" fmla="*/ 0 h 358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5004" h="3583172">
                <a:moveTo>
                  <a:pt x="1765004" y="3583172"/>
                </a:moveTo>
                <a:lnTo>
                  <a:pt x="127591" y="1967023"/>
                </a:lnTo>
                <a:lnTo>
                  <a:pt x="0" y="0"/>
                </a:lnTo>
                <a:lnTo>
                  <a:pt x="212651" y="0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E18BE166-EAC0-D994-AC02-BCD9AA543C24}"/>
              </a:ext>
            </a:extLst>
          </p:cNvPr>
          <p:cNvSpPr/>
          <p:nvPr/>
        </p:nvSpPr>
        <p:spPr>
          <a:xfrm>
            <a:off x="6305150" y="2603837"/>
            <a:ext cx="4683164" cy="108566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FF36FD4F-14B5-1A13-B7B0-B95E49C8794F}"/>
              </a:ext>
            </a:extLst>
          </p:cNvPr>
          <p:cNvSpPr/>
          <p:nvPr/>
        </p:nvSpPr>
        <p:spPr>
          <a:xfrm>
            <a:off x="9314121" y="2115879"/>
            <a:ext cx="2604977" cy="3062177"/>
          </a:xfrm>
          <a:custGeom>
            <a:avLst/>
            <a:gdLst>
              <a:gd name="connsiteX0" fmla="*/ 0 w 2604977"/>
              <a:gd name="connsiteY0" fmla="*/ 3062177 h 3062177"/>
              <a:gd name="connsiteX1" fmla="*/ 2604977 w 2604977"/>
              <a:gd name="connsiteY1" fmla="*/ 2126512 h 3062177"/>
              <a:gd name="connsiteX2" fmla="*/ 2604977 w 2604977"/>
              <a:gd name="connsiteY2" fmla="*/ 0 h 3062177"/>
              <a:gd name="connsiteX3" fmla="*/ 1701209 w 2604977"/>
              <a:gd name="connsiteY3" fmla="*/ 21265 h 306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4977" h="3062177">
                <a:moveTo>
                  <a:pt x="0" y="3062177"/>
                </a:moveTo>
                <a:lnTo>
                  <a:pt x="2604977" y="2126512"/>
                </a:lnTo>
                <a:lnTo>
                  <a:pt x="2604977" y="0"/>
                </a:lnTo>
                <a:lnTo>
                  <a:pt x="1701209" y="21265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48190572-BB4B-2768-6F7D-0C60B4AC6F0C}"/>
              </a:ext>
            </a:extLst>
          </p:cNvPr>
          <p:cNvSpPr/>
          <p:nvPr/>
        </p:nvSpPr>
        <p:spPr>
          <a:xfrm>
            <a:off x="10473070" y="3221665"/>
            <a:ext cx="1095153" cy="2009554"/>
          </a:xfrm>
          <a:custGeom>
            <a:avLst/>
            <a:gdLst>
              <a:gd name="connsiteX0" fmla="*/ 0 w 1095153"/>
              <a:gd name="connsiteY0" fmla="*/ 2009554 h 2009554"/>
              <a:gd name="connsiteX1" fmla="*/ 1095153 w 1095153"/>
              <a:gd name="connsiteY1" fmla="*/ 680484 h 2009554"/>
              <a:gd name="connsiteX2" fmla="*/ 1084521 w 1095153"/>
              <a:gd name="connsiteY2" fmla="*/ 0 h 2009554"/>
              <a:gd name="connsiteX3" fmla="*/ 510363 w 1095153"/>
              <a:gd name="connsiteY3" fmla="*/ 10633 h 2009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153" h="2009554">
                <a:moveTo>
                  <a:pt x="0" y="2009554"/>
                </a:moveTo>
                <a:lnTo>
                  <a:pt x="1095153" y="680484"/>
                </a:lnTo>
                <a:lnTo>
                  <a:pt x="1084521" y="0"/>
                </a:lnTo>
                <a:lnTo>
                  <a:pt x="510363" y="10633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3337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E6DCC973-AA1E-FA19-69EE-6177DB4E0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59" y="170161"/>
            <a:ext cx="3149762" cy="172093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A197B24-EE67-0898-8ACC-37223D454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09" y="1855860"/>
            <a:ext cx="3086259" cy="172728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F42ED04-223F-73EA-F788-8747D6009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346" y="380908"/>
            <a:ext cx="3182835" cy="348887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E8191EC-2D69-5E92-41B3-725EF7FBA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177" y="420987"/>
            <a:ext cx="3317115" cy="3216977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E4BC8FFD-7414-2F7E-5417-AF08876C0E27}"/>
              </a:ext>
            </a:extLst>
          </p:cNvPr>
          <p:cNvSpPr txBox="1"/>
          <p:nvPr/>
        </p:nvSpPr>
        <p:spPr>
          <a:xfrm>
            <a:off x="297061" y="5339326"/>
            <a:ext cx="11597878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MX" sz="2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(D) (DT) (DI) (DC)          (G) (GI) (GE) (GF)             (P) (PG) (PE) (PP)              (PI)            (ER)</a:t>
            </a:r>
            <a:endParaRPr lang="es-C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AB55BF0-912A-31A2-D898-F4865EFF6260}"/>
              </a:ext>
            </a:extLst>
          </p:cNvPr>
          <p:cNvSpPr txBox="1"/>
          <p:nvPr/>
        </p:nvSpPr>
        <p:spPr>
          <a:xfrm>
            <a:off x="177456" y="6244957"/>
            <a:ext cx="114645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Khan, S. F., &amp; Ismail, M. Y. (2018). An Investigation into the Challenges and Opportunities Associated with the Application of Internet of Things (IoT) in the Agricultural Sector-A Review.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J. </a:t>
            </a:r>
            <a:r>
              <a:rPr lang="en-US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Sci.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14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(2), 132-143.</a:t>
            </a:r>
            <a:endParaRPr lang="es-CR" sz="120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C364F83-2524-AE28-8D41-FF242A578236}"/>
              </a:ext>
            </a:extLst>
          </p:cNvPr>
          <p:cNvSpPr/>
          <p:nvPr/>
        </p:nvSpPr>
        <p:spPr>
          <a:xfrm>
            <a:off x="631110" y="427322"/>
            <a:ext cx="3086259" cy="67846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63276667-7991-C085-FE01-932319128F17}"/>
              </a:ext>
            </a:extLst>
          </p:cNvPr>
          <p:cNvSpPr/>
          <p:nvPr/>
        </p:nvSpPr>
        <p:spPr>
          <a:xfrm>
            <a:off x="631109" y="1105786"/>
            <a:ext cx="3086259" cy="29576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28C9E9E-C2B4-12D7-92BA-19297E703F74}"/>
              </a:ext>
            </a:extLst>
          </p:cNvPr>
          <p:cNvSpPr/>
          <p:nvPr/>
        </p:nvSpPr>
        <p:spPr>
          <a:xfrm>
            <a:off x="662862" y="1401554"/>
            <a:ext cx="3086259" cy="50723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3CBF144-9AE0-C485-09A0-BE43581A511E}"/>
              </a:ext>
            </a:extLst>
          </p:cNvPr>
          <p:cNvSpPr/>
          <p:nvPr/>
        </p:nvSpPr>
        <p:spPr>
          <a:xfrm>
            <a:off x="662862" y="1908786"/>
            <a:ext cx="3086259" cy="118791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501051F2-8055-66E5-5439-1E4B9413C123}"/>
              </a:ext>
            </a:extLst>
          </p:cNvPr>
          <p:cNvSpPr/>
          <p:nvPr/>
        </p:nvSpPr>
        <p:spPr>
          <a:xfrm>
            <a:off x="138223" y="680484"/>
            <a:ext cx="946298" cy="4742121"/>
          </a:xfrm>
          <a:custGeom>
            <a:avLst/>
            <a:gdLst>
              <a:gd name="connsiteX0" fmla="*/ 946298 w 946298"/>
              <a:gd name="connsiteY0" fmla="*/ 4742121 h 4742121"/>
              <a:gd name="connsiteX1" fmla="*/ 0 w 946298"/>
              <a:gd name="connsiteY1" fmla="*/ 3976576 h 4742121"/>
              <a:gd name="connsiteX2" fmla="*/ 21265 w 946298"/>
              <a:gd name="connsiteY2" fmla="*/ 0 h 4742121"/>
              <a:gd name="connsiteX3" fmla="*/ 478465 w 946298"/>
              <a:gd name="connsiteY3" fmla="*/ 10632 h 4742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6298" h="4742121">
                <a:moveTo>
                  <a:pt x="946298" y="4742121"/>
                </a:moveTo>
                <a:lnTo>
                  <a:pt x="0" y="3976576"/>
                </a:lnTo>
                <a:lnTo>
                  <a:pt x="21265" y="0"/>
                </a:lnTo>
                <a:lnTo>
                  <a:pt x="478465" y="10632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7CD865D8-1EC6-846E-CF2B-50FA97582CE4}"/>
              </a:ext>
            </a:extLst>
          </p:cNvPr>
          <p:cNvSpPr/>
          <p:nvPr/>
        </p:nvSpPr>
        <p:spPr>
          <a:xfrm>
            <a:off x="287079" y="1626781"/>
            <a:ext cx="1382233" cy="3827721"/>
          </a:xfrm>
          <a:custGeom>
            <a:avLst/>
            <a:gdLst>
              <a:gd name="connsiteX0" fmla="*/ 1382233 w 1382233"/>
              <a:gd name="connsiteY0" fmla="*/ 3827721 h 3827721"/>
              <a:gd name="connsiteX1" fmla="*/ 21265 w 1382233"/>
              <a:gd name="connsiteY1" fmla="*/ 2923954 h 3827721"/>
              <a:gd name="connsiteX2" fmla="*/ 0 w 1382233"/>
              <a:gd name="connsiteY2" fmla="*/ 10633 h 3827721"/>
              <a:gd name="connsiteX3" fmla="*/ 361507 w 1382233"/>
              <a:gd name="connsiteY3" fmla="*/ 0 h 382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2233" h="3827721">
                <a:moveTo>
                  <a:pt x="1382233" y="3827721"/>
                </a:moveTo>
                <a:lnTo>
                  <a:pt x="21265" y="2923954"/>
                </a:lnTo>
                <a:lnTo>
                  <a:pt x="0" y="10633"/>
                </a:lnTo>
                <a:lnTo>
                  <a:pt x="361507" y="0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E3BD9977-0BC7-C2C4-D98E-F78A30E8119C}"/>
              </a:ext>
            </a:extLst>
          </p:cNvPr>
          <p:cNvSpPr/>
          <p:nvPr/>
        </p:nvSpPr>
        <p:spPr>
          <a:xfrm>
            <a:off x="382772" y="1244009"/>
            <a:ext cx="6496493" cy="4210493"/>
          </a:xfrm>
          <a:custGeom>
            <a:avLst/>
            <a:gdLst>
              <a:gd name="connsiteX0" fmla="*/ 6496493 w 6496493"/>
              <a:gd name="connsiteY0" fmla="*/ 4210493 h 4210493"/>
              <a:gd name="connsiteX1" fmla="*/ 1424763 w 6496493"/>
              <a:gd name="connsiteY1" fmla="*/ 4008475 h 4210493"/>
              <a:gd name="connsiteX2" fmla="*/ 127591 w 6496493"/>
              <a:gd name="connsiteY2" fmla="*/ 3242931 h 4210493"/>
              <a:gd name="connsiteX3" fmla="*/ 0 w 6496493"/>
              <a:gd name="connsiteY3" fmla="*/ 0 h 4210493"/>
              <a:gd name="connsiteX4" fmla="*/ 244549 w 6496493"/>
              <a:gd name="connsiteY4" fmla="*/ 10633 h 421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6493" h="4210493">
                <a:moveTo>
                  <a:pt x="6496493" y="4210493"/>
                </a:moveTo>
                <a:lnTo>
                  <a:pt x="1424763" y="4008475"/>
                </a:lnTo>
                <a:lnTo>
                  <a:pt x="127591" y="3242931"/>
                </a:lnTo>
                <a:lnTo>
                  <a:pt x="0" y="0"/>
                </a:lnTo>
                <a:lnTo>
                  <a:pt x="244549" y="10633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AA61C5DB-E214-5133-1AD2-5CD8592D4C1E}"/>
              </a:ext>
            </a:extLst>
          </p:cNvPr>
          <p:cNvSpPr/>
          <p:nvPr/>
        </p:nvSpPr>
        <p:spPr>
          <a:xfrm>
            <a:off x="3753293" y="2392326"/>
            <a:ext cx="3700130" cy="3062176"/>
          </a:xfrm>
          <a:custGeom>
            <a:avLst/>
            <a:gdLst>
              <a:gd name="connsiteX0" fmla="*/ 3700130 w 3700130"/>
              <a:gd name="connsiteY0" fmla="*/ 3062176 h 3062176"/>
              <a:gd name="connsiteX1" fmla="*/ 202019 w 3700130"/>
              <a:gd name="connsiteY1" fmla="*/ 2700669 h 3062176"/>
              <a:gd name="connsiteX2" fmla="*/ 127591 w 3700130"/>
              <a:gd name="connsiteY2" fmla="*/ 0 h 3062176"/>
              <a:gd name="connsiteX3" fmla="*/ 0 w 3700130"/>
              <a:gd name="connsiteY3" fmla="*/ 10632 h 306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0130" h="3062176">
                <a:moveTo>
                  <a:pt x="3700130" y="3062176"/>
                </a:moveTo>
                <a:lnTo>
                  <a:pt x="202019" y="2700669"/>
                </a:lnTo>
                <a:lnTo>
                  <a:pt x="127591" y="0"/>
                </a:lnTo>
                <a:lnTo>
                  <a:pt x="0" y="10632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67073216-4846-107C-76B5-ABB06B978F74}"/>
              </a:ext>
            </a:extLst>
          </p:cNvPr>
          <p:cNvSpPr/>
          <p:nvPr/>
        </p:nvSpPr>
        <p:spPr>
          <a:xfrm>
            <a:off x="611372" y="3096702"/>
            <a:ext cx="3086259" cy="4864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EBB2DA86-C47B-3307-079F-570C0E22D4CE}"/>
              </a:ext>
            </a:extLst>
          </p:cNvPr>
          <p:cNvSpPr/>
          <p:nvPr/>
        </p:nvSpPr>
        <p:spPr>
          <a:xfrm>
            <a:off x="2594344" y="3604437"/>
            <a:ext cx="5486400" cy="1828800"/>
          </a:xfrm>
          <a:custGeom>
            <a:avLst/>
            <a:gdLst>
              <a:gd name="connsiteX0" fmla="*/ 5486400 w 5486400"/>
              <a:gd name="connsiteY0" fmla="*/ 1828800 h 1828800"/>
              <a:gd name="connsiteX1" fmla="*/ 5475768 w 5486400"/>
              <a:gd name="connsiteY1" fmla="*/ 1446028 h 1828800"/>
              <a:gd name="connsiteX2" fmla="*/ 21265 w 5486400"/>
              <a:gd name="connsiteY2" fmla="*/ 1297172 h 1828800"/>
              <a:gd name="connsiteX3" fmla="*/ 0 w 54864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1828800">
                <a:moveTo>
                  <a:pt x="5486400" y="1828800"/>
                </a:moveTo>
                <a:lnTo>
                  <a:pt x="5475768" y="1446028"/>
                </a:lnTo>
                <a:lnTo>
                  <a:pt x="21265" y="1297172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705C3DF5-CC01-D1BC-EBDA-B023F4DB8747}"/>
              </a:ext>
            </a:extLst>
          </p:cNvPr>
          <p:cNvSpPr/>
          <p:nvPr/>
        </p:nvSpPr>
        <p:spPr>
          <a:xfrm>
            <a:off x="4210257" y="346384"/>
            <a:ext cx="3358035" cy="105516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A3641C0A-F073-BD02-5CEE-8D054A30C5B5}"/>
              </a:ext>
            </a:extLst>
          </p:cNvPr>
          <p:cNvSpPr/>
          <p:nvPr/>
        </p:nvSpPr>
        <p:spPr>
          <a:xfrm>
            <a:off x="4178504" y="1401553"/>
            <a:ext cx="3358035" cy="237463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F344E960-A072-2FB8-0637-798337075B58}"/>
              </a:ext>
            </a:extLst>
          </p:cNvPr>
          <p:cNvSpPr/>
          <p:nvPr/>
        </p:nvSpPr>
        <p:spPr>
          <a:xfrm>
            <a:off x="3976577" y="829340"/>
            <a:ext cx="4093535" cy="4550734"/>
          </a:xfrm>
          <a:custGeom>
            <a:avLst/>
            <a:gdLst>
              <a:gd name="connsiteX0" fmla="*/ 4093535 w 4093535"/>
              <a:gd name="connsiteY0" fmla="*/ 4550734 h 4550734"/>
              <a:gd name="connsiteX1" fmla="*/ 4082902 w 4093535"/>
              <a:gd name="connsiteY1" fmla="*/ 3785190 h 4550734"/>
              <a:gd name="connsiteX2" fmla="*/ 85060 w 4093535"/>
              <a:gd name="connsiteY2" fmla="*/ 3551274 h 4550734"/>
              <a:gd name="connsiteX3" fmla="*/ 0 w 4093535"/>
              <a:gd name="connsiteY3" fmla="*/ 0 h 4550734"/>
              <a:gd name="connsiteX4" fmla="*/ 233916 w 4093535"/>
              <a:gd name="connsiteY4" fmla="*/ 0 h 45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3535" h="4550734">
                <a:moveTo>
                  <a:pt x="4093535" y="4550734"/>
                </a:moveTo>
                <a:lnTo>
                  <a:pt x="4082902" y="3785190"/>
                </a:lnTo>
                <a:lnTo>
                  <a:pt x="85060" y="3551274"/>
                </a:lnTo>
                <a:lnTo>
                  <a:pt x="0" y="0"/>
                </a:lnTo>
                <a:lnTo>
                  <a:pt x="233916" y="0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C28105F9-8D6F-6160-CED1-5C891F018B33}"/>
              </a:ext>
            </a:extLst>
          </p:cNvPr>
          <p:cNvCxnSpPr>
            <a:cxnSpLocks/>
          </p:cNvCxnSpPr>
          <p:nvPr/>
        </p:nvCxnSpPr>
        <p:spPr>
          <a:xfrm flipV="1">
            <a:off x="4444409" y="3795508"/>
            <a:ext cx="637954" cy="1658994"/>
          </a:xfrm>
          <a:prstGeom prst="line">
            <a:avLst/>
          </a:pr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47A8BB20-F73F-8053-ACBC-84E57FBA9749}"/>
              </a:ext>
            </a:extLst>
          </p:cNvPr>
          <p:cNvSpPr/>
          <p:nvPr/>
        </p:nvSpPr>
        <p:spPr>
          <a:xfrm>
            <a:off x="7982747" y="290609"/>
            <a:ext cx="3358035" cy="210171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ECA927C3-88F3-B114-940D-3032AD41C302}"/>
              </a:ext>
            </a:extLst>
          </p:cNvPr>
          <p:cNvSpPr/>
          <p:nvPr/>
        </p:nvSpPr>
        <p:spPr>
          <a:xfrm>
            <a:off x="2232837" y="1392865"/>
            <a:ext cx="6220047" cy="4699591"/>
          </a:xfrm>
          <a:custGeom>
            <a:avLst/>
            <a:gdLst>
              <a:gd name="connsiteX0" fmla="*/ 0 w 6220047"/>
              <a:gd name="connsiteY0" fmla="*/ 4401879 h 4699591"/>
              <a:gd name="connsiteX1" fmla="*/ 0 w 6220047"/>
              <a:gd name="connsiteY1" fmla="*/ 4688958 h 4699591"/>
              <a:gd name="connsiteX2" fmla="*/ 6220047 w 6220047"/>
              <a:gd name="connsiteY2" fmla="*/ 4699591 h 4699591"/>
              <a:gd name="connsiteX3" fmla="*/ 6166884 w 6220047"/>
              <a:gd name="connsiteY3" fmla="*/ 2838893 h 4699591"/>
              <a:gd name="connsiteX4" fmla="*/ 5635256 w 6220047"/>
              <a:gd name="connsiteY4" fmla="*/ 2498651 h 4699591"/>
              <a:gd name="connsiteX5" fmla="*/ 5550196 w 6220047"/>
              <a:gd name="connsiteY5" fmla="*/ 0 h 4699591"/>
              <a:gd name="connsiteX6" fmla="*/ 5752214 w 6220047"/>
              <a:gd name="connsiteY6" fmla="*/ 10633 h 469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0047" h="4699591">
                <a:moveTo>
                  <a:pt x="0" y="4401879"/>
                </a:moveTo>
                <a:lnTo>
                  <a:pt x="0" y="4688958"/>
                </a:lnTo>
                <a:lnTo>
                  <a:pt x="6220047" y="4699591"/>
                </a:lnTo>
                <a:lnTo>
                  <a:pt x="6166884" y="2838893"/>
                </a:lnTo>
                <a:lnTo>
                  <a:pt x="5635256" y="2498651"/>
                </a:lnTo>
                <a:lnTo>
                  <a:pt x="5550196" y="0"/>
                </a:lnTo>
                <a:lnTo>
                  <a:pt x="5752214" y="10633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0A2A9E25-2F00-15E9-0D80-B928FD791C28}"/>
              </a:ext>
            </a:extLst>
          </p:cNvPr>
          <p:cNvSpPr/>
          <p:nvPr/>
        </p:nvSpPr>
        <p:spPr>
          <a:xfrm>
            <a:off x="7982747" y="2378142"/>
            <a:ext cx="3358035" cy="96926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0" name="Forma libre: forma 39">
            <a:extLst>
              <a:ext uri="{FF2B5EF4-FFF2-40B4-BE49-F238E27FC236}">
                <a16:creationId xmlns:a16="http://schemas.microsoft.com/office/drawing/2014/main" id="{1E044212-8AA2-07AC-816A-38F7C356D58C}"/>
              </a:ext>
            </a:extLst>
          </p:cNvPr>
          <p:cNvSpPr/>
          <p:nvPr/>
        </p:nvSpPr>
        <p:spPr>
          <a:xfrm>
            <a:off x="4465674" y="3327991"/>
            <a:ext cx="4231759" cy="2636874"/>
          </a:xfrm>
          <a:custGeom>
            <a:avLst/>
            <a:gdLst>
              <a:gd name="connsiteX0" fmla="*/ 0 w 4231759"/>
              <a:gd name="connsiteY0" fmla="*/ 2445488 h 2636874"/>
              <a:gd name="connsiteX1" fmla="*/ 0 w 4231759"/>
              <a:gd name="connsiteY1" fmla="*/ 2636874 h 2636874"/>
              <a:gd name="connsiteX2" fmla="*/ 4178596 w 4231759"/>
              <a:gd name="connsiteY2" fmla="*/ 2594344 h 2636874"/>
              <a:gd name="connsiteX3" fmla="*/ 4231759 w 4231759"/>
              <a:gd name="connsiteY3" fmla="*/ 733646 h 2636874"/>
              <a:gd name="connsiteX4" fmla="*/ 3519377 w 4231759"/>
              <a:gd name="connsiteY4" fmla="*/ 457200 h 2636874"/>
              <a:gd name="connsiteX5" fmla="*/ 3498112 w 4231759"/>
              <a:gd name="connsiteY5" fmla="*/ 138223 h 2636874"/>
              <a:gd name="connsiteX6" fmla="*/ 3583173 w 4231759"/>
              <a:gd name="connsiteY6" fmla="*/ 0 h 2636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1759" h="2636874">
                <a:moveTo>
                  <a:pt x="0" y="2445488"/>
                </a:moveTo>
                <a:lnTo>
                  <a:pt x="0" y="2636874"/>
                </a:lnTo>
                <a:lnTo>
                  <a:pt x="4178596" y="2594344"/>
                </a:lnTo>
                <a:lnTo>
                  <a:pt x="4231759" y="733646"/>
                </a:lnTo>
                <a:lnTo>
                  <a:pt x="3519377" y="457200"/>
                </a:lnTo>
                <a:lnTo>
                  <a:pt x="3498112" y="138223"/>
                </a:lnTo>
                <a:lnTo>
                  <a:pt x="3583173" y="0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80B90927-3B1D-7873-2AB7-ED41954A86DD}"/>
              </a:ext>
            </a:extLst>
          </p:cNvPr>
          <p:cNvSpPr/>
          <p:nvPr/>
        </p:nvSpPr>
        <p:spPr>
          <a:xfrm>
            <a:off x="8025636" y="3339926"/>
            <a:ext cx="3358035" cy="49043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B102267-374E-64E3-F6FF-8398C8B1F2FB}"/>
              </a:ext>
            </a:extLst>
          </p:cNvPr>
          <p:cNvCxnSpPr>
            <a:cxnSpLocks/>
          </p:cNvCxnSpPr>
          <p:nvPr/>
        </p:nvCxnSpPr>
        <p:spPr>
          <a:xfrm flipV="1">
            <a:off x="9367283" y="3869785"/>
            <a:ext cx="489098" cy="1575713"/>
          </a:xfrm>
          <a:prstGeom prst="line">
            <a:avLst/>
          </a:pr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0269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E4BC8FFD-7414-2F7E-5417-AF08876C0E27}"/>
              </a:ext>
            </a:extLst>
          </p:cNvPr>
          <p:cNvSpPr txBox="1"/>
          <p:nvPr/>
        </p:nvSpPr>
        <p:spPr>
          <a:xfrm>
            <a:off x="297061" y="5339326"/>
            <a:ext cx="11597878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MX" sz="2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(D) (DT) (DI) (DC)          (G) (GI) (GE) (GF)             (P) (PG) (PE) (PP)              (PI)            (ER)</a:t>
            </a:r>
            <a:endParaRPr lang="es-C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AB55BF0-912A-31A2-D898-F4865EFF6260}"/>
              </a:ext>
            </a:extLst>
          </p:cNvPr>
          <p:cNvSpPr txBox="1"/>
          <p:nvPr/>
        </p:nvSpPr>
        <p:spPr>
          <a:xfrm>
            <a:off x="177456" y="6244957"/>
            <a:ext cx="114645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Fernández-Prados, J. S., Lozano-Díaz, A., Bernal-Bravo, C., &amp;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Muyor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-Rodríguez, J. (2021, March). Influencers and social media: State of the art and bibliometric analysis. In 2021 9th international conference on information and education technology (ICIET) (pp. 456-460). IEEE.</a:t>
            </a:r>
            <a:endParaRPr lang="es-CR" sz="12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5151FAD-9044-30A7-F95D-2242134A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92" y="151378"/>
            <a:ext cx="4236736" cy="461487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1991A1F-1360-E7B7-AD11-294E23D0A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98" y="225141"/>
            <a:ext cx="4236736" cy="460412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FF61F0F-BE6D-C65C-8BA1-F629999B552A}"/>
              </a:ext>
            </a:extLst>
          </p:cNvPr>
          <p:cNvSpPr/>
          <p:nvPr/>
        </p:nvSpPr>
        <p:spPr>
          <a:xfrm>
            <a:off x="994482" y="358941"/>
            <a:ext cx="4109143" cy="4066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7B3E67-23C7-5BCD-4A20-0F730BB3ED59}"/>
              </a:ext>
            </a:extLst>
          </p:cNvPr>
          <p:cNvSpPr/>
          <p:nvPr/>
        </p:nvSpPr>
        <p:spPr>
          <a:xfrm>
            <a:off x="994483" y="765545"/>
            <a:ext cx="4109144" cy="81614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3B40AD4-6A4D-4EE2-9B75-5514F9467D07}"/>
              </a:ext>
            </a:extLst>
          </p:cNvPr>
          <p:cNvSpPr/>
          <p:nvPr/>
        </p:nvSpPr>
        <p:spPr>
          <a:xfrm>
            <a:off x="994482" y="1667478"/>
            <a:ext cx="4109145" cy="51005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137E038-A9D6-EA96-61A9-60410EE03389}"/>
              </a:ext>
            </a:extLst>
          </p:cNvPr>
          <p:cNvSpPr/>
          <p:nvPr/>
        </p:nvSpPr>
        <p:spPr>
          <a:xfrm>
            <a:off x="994483" y="2195726"/>
            <a:ext cx="4109142" cy="248473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ADDEE9A-2F95-911C-9AE9-D08CE7BD0274}"/>
              </a:ext>
            </a:extLst>
          </p:cNvPr>
          <p:cNvSpPr/>
          <p:nvPr/>
        </p:nvSpPr>
        <p:spPr>
          <a:xfrm>
            <a:off x="6585095" y="151379"/>
            <a:ext cx="4109142" cy="97733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9A8E02-00FA-EC17-C4C3-EA9700D3AD39}"/>
              </a:ext>
            </a:extLst>
          </p:cNvPr>
          <p:cNvSpPr/>
          <p:nvPr/>
        </p:nvSpPr>
        <p:spPr>
          <a:xfrm>
            <a:off x="6585095" y="1115065"/>
            <a:ext cx="4109142" cy="7921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44E82C0-3936-34AC-9F74-981F71B3CC3D}"/>
              </a:ext>
            </a:extLst>
          </p:cNvPr>
          <p:cNvSpPr/>
          <p:nvPr/>
        </p:nvSpPr>
        <p:spPr>
          <a:xfrm>
            <a:off x="6585095" y="1907177"/>
            <a:ext cx="4109142" cy="51005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7B4ECEE-3011-EE32-0CD9-801D34B2B638}"/>
              </a:ext>
            </a:extLst>
          </p:cNvPr>
          <p:cNvSpPr/>
          <p:nvPr/>
        </p:nvSpPr>
        <p:spPr>
          <a:xfrm>
            <a:off x="6585095" y="4036422"/>
            <a:ext cx="4109142" cy="8933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3E167CC9-E094-4E6C-ACFE-CAC77A8F2DBD}"/>
              </a:ext>
            </a:extLst>
          </p:cNvPr>
          <p:cNvSpPr/>
          <p:nvPr/>
        </p:nvSpPr>
        <p:spPr>
          <a:xfrm>
            <a:off x="180474" y="553453"/>
            <a:ext cx="938463" cy="4884821"/>
          </a:xfrm>
          <a:custGeom>
            <a:avLst/>
            <a:gdLst>
              <a:gd name="connsiteX0" fmla="*/ 938463 w 938463"/>
              <a:gd name="connsiteY0" fmla="*/ 4884821 h 4884821"/>
              <a:gd name="connsiteX1" fmla="*/ 48126 w 938463"/>
              <a:gd name="connsiteY1" fmla="*/ 4487779 h 4884821"/>
              <a:gd name="connsiteX2" fmla="*/ 0 w 938463"/>
              <a:gd name="connsiteY2" fmla="*/ 72189 h 4884821"/>
              <a:gd name="connsiteX3" fmla="*/ 806115 w 938463"/>
              <a:gd name="connsiteY3" fmla="*/ 0 h 488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463" h="4884821">
                <a:moveTo>
                  <a:pt x="938463" y="4884821"/>
                </a:moveTo>
                <a:lnTo>
                  <a:pt x="48126" y="4487779"/>
                </a:lnTo>
                <a:lnTo>
                  <a:pt x="0" y="72189"/>
                </a:lnTo>
                <a:lnTo>
                  <a:pt x="806115" y="0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7864325B-27C6-FB9D-329B-B0265AA8ED92}"/>
              </a:ext>
            </a:extLst>
          </p:cNvPr>
          <p:cNvSpPr/>
          <p:nvPr/>
        </p:nvSpPr>
        <p:spPr>
          <a:xfrm>
            <a:off x="385011" y="1010653"/>
            <a:ext cx="4114800" cy="4451684"/>
          </a:xfrm>
          <a:custGeom>
            <a:avLst/>
            <a:gdLst>
              <a:gd name="connsiteX0" fmla="*/ 4114800 w 4114800"/>
              <a:gd name="connsiteY0" fmla="*/ 4451684 h 4451684"/>
              <a:gd name="connsiteX1" fmla="*/ 4114800 w 4114800"/>
              <a:gd name="connsiteY1" fmla="*/ 4295273 h 4451684"/>
              <a:gd name="connsiteX2" fmla="*/ 24063 w 4114800"/>
              <a:gd name="connsiteY2" fmla="*/ 3982452 h 4451684"/>
              <a:gd name="connsiteX3" fmla="*/ 0 w 4114800"/>
              <a:gd name="connsiteY3" fmla="*/ 12031 h 4451684"/>
              <a:gd name="connsiteX4" fmla="*/ 601578 w 4114800"/>
              <a:gd name="connsiteY4" fmla="*/ 0 h 445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4451684">
                <a:moveTo>
                  <a:pt x="4114800" y="4451684"/>
                </a:moveTo>
                <a:lnTo>
                  <a:pt x="4114800" y="4295273"/>
                </a:lnTo>
                <a:lnTo>
                  <a:pt x="24063" y="3982452"/>
                </a:lnTo>
                <a:lnTo>
                  <a:pt x="0" y="12031"/>
                </a:lnTo>
                <a:lnTo>
                  <a:pt x="601578" y="0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00EBE22E-1FE2-22AA-DB60-47601843B5A4}"/>
              </a:ext>
            </a:extLst>
          </p:cNvPr>
          <p:cNvSpPr/>
          <p:nvPr/>
        </p:nvSpPr>
        <p:spPr>
          <a:xfrm>
            <a:off x="565484" y="1852863"/>
            <a:ext cx="1070811" cy="3609474"/>
          </a:xfrm>
          <a:custGeom>
            <a:avLst/>
            <a:gdLst>
              <a:gd name="connsiteX0" fmla="*/ 1070811 w 1070811"/>
              <a:gd name="connsiteY0" fmla="*/ 3609474 h 3609474"/>
              <a:gd name="connsiteX1" fmla="*/ 252663 w 1070811"/>
              <a:gd name="connsiteY1" fmla="*/ 3320716 h 3609474"/>
              <a:gd name="connsiteX2" fmla="*/ 0 w 1070811"/>
              <a:gd name="connsiteY2" fmla="*/ 0 h 3609474"/>
              <a:gd name="connsiteX3" fmla="*/ 409074 w 1070811"/>
              <a:gd name="connsiteY3" fmla="*/ 12032 h 3609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0811" h="3609474">
                <a:moveTo>
                  <a:pt x="1070811" y="3609474"/>
                </a:moveTo>
                <a:lnTo>
                  <a:pt x="252663" y="3320716"/>
                </a:lnTo>
                <a:lnTo>
                  <a:pt x="0" y="0"/>
                </a:lnTo>
                <a:lnTo>
                  <a:pt x="409074" y="12032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6" name="Forma libre: forma 35">
            <a:extLst>
              <a:ext uri="{FF2B5EF4-FFF2-40B4-BE49-F238E27FC236}">
                <a16:creationId xmlns:a16="http://schemas.microsoft.com/office/drawing/2014/main" id="{898FAA35-5DEF-FCE1-BC38-4D49B03F1AF7}"/>
              </a:ext>
            </a:extLst>
          </p:cNvPr>
          <p:cNvSpPr/>
          <p:nvPr/>
        </p:nvSpPr>
        <p:spPr>
          <a:xfrm>
            <a:off x="4572000" y="4692316"/>
            <a:ext cx="24063" cy="782052"/>
          </a:xfrm>
          <a:custGeom>
            <a:avLst/>
            <a:gdLst>
              <a:gd name="connsiteX0" fmla="*/ 24063 w 24063"/>
              <a:gd name="connsiteY0" fmla="*/ 782052 h 782052"/>
              <a:gd name="connsiteX1" fmla="*/ 0 w 24063"/>
              <a:gd name="connsiteY1" fmla="*/ 0 h 78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063" h="782052">
                <a:moveTo>
                  <a:pt x="24063" y="782052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" name="Forma libre: forma 42">
            <a:extLst>
              <a:ext uri="{FF2B5EF4-FFF2-40B4-BE49-F238E27FC236}">
                <a16:creationId xmlns:a16="http://schemas.microsoft.com/office/drawing/2014/main" id="{CBCCCFDC-647F-00C3-741B-9DCA1DA22ACB}"/>
              </a:ext>
            </a:extLst>
          </p:cNvPr>
          <p:cNvSpPr/>
          <p:nvPr/>
        </p:nvSpPr>
        <p:spPr>
          <a:xfrm>
            <a:off x="5125453" y="577516"/>
            <a:ext cx="1443789" cy="4884821"/>
          </a:xfrm>
          <a:custGeom>
            <a:avLst/>
            <a:gdLst>
              <a:gd name="connsiteX0" fmla="*/ 0 w 1443789"/>
              <a:gd name="connsiteY0" fmla="*/ 4884821 h 4884821"/>
              <a:gd name="connsiteX1" fmla="*/ 192505 w 1443789"/>
              <a:gd name="connsiteY1" fmla="*/ 4391526 h 4884821"/>
              <a:gd name="connsiteX2" fmla="*/ 216568 w 1443789"/>
              <a:gd name="connsiteY2" fmla="*/ 24063 h 4884821"/>
              <a:gd name="connsiteX3" fmla="*/ 1443789 w 1443789"/>
              <a:gd name="connsiteY3" fmla="*/ 0 h 488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3789" h="4884821">
                <a:moveTo>
                  <a:pt x="0" y="4884821"/>
                </a:moveTo>
                <a:lnTo>
                  <a:pt x="192505" y="4391526"/>
                </a:lnTo>
                <a:lnTo>
                  <a:pt x="216568" y="24063"/>
                </a:lnTo>
                <a:lnTo>
                  <a:pt x="1443789" y="0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" name="Forma libre: forma 43">
            <a:extLst>
              <a:ext uri="{FF2B5EF4-FFF2-40B4-BE49-F238E27FC236}">
                <a16:creationId xmlns:a16="http://schemas.microsoft.com/office/drawing/2014/main" id="{3021E148-9AA9-950E-3474-F8B1CE2C509C}"/>
              </a:ext>
            </a:extLst>
          </p:cNvPr>
          <p:cNvSpPr/>
          <p:nvPr/>
        </p:nvSpPr>
        <p:spPr>
          <a:xfrm>
            <a:off x="5570621" y="1407695"/>
            <a:ext cx="1371600" cy="4018547"/>
          </a:xfrm>
          <a:custGeom>
            <a:avLst/>
            <a:gdLst>
              <a:gd name="connsiteX0" fmla="*/ 1371600 w 1371600"/>
              <a:gd name="connsiteY0" fmla="*/ 4018547 h 4018547"/>
              <a:gd name="connsiteX1" fmla="*/ 0 w 1371600"/>
              <a:gd name="connsiteY1" fmla="*/ 3729789 h 4018547"/>
              <a:gd name="connsiteX2" fmla="*/ 0 w 1371600"/>
              <a:gd name="connsiteY2" fmla="*/ 12031 h 4018547"/>
              <a:gd name="connsiteX3" fmla="*/ 998621 w 1371600"/>
              <a:gd name="connsiteY3" fmla="*/ 0 h 4018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4018547">
                <a:moveTo>
                  <a:pt x="1371600" y="4018547"/>
                </a:moveTo>
                <a:lnTo>
                  <a:pt x="0" y="3729789"/>
                </a:lnTo>
                <a:lnTo>
                  <a:pt x="0" y="12031"/>
                </a:lnTo>
                <a:lnTo>
                  <a:pt x="998621" y="0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AE0ED594-578D-81BA-891D-15950D2A9488}"/>
              </a:ext>
            </a:extLst>
          </p:cNvPr>
          <p:cNvSpPr/>
          <p:nvPr/>
        </p:nvSpPr>
        <p:spPr>
          <a:xfrm>
            <a:off x="6585095" y="2430612"/>
            <a:ext cx="4109142" cy="16058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12F6560E-E405-9789-9175-4092BBC0ECF0}"/>
              </a:ext>
            </a:extLst>
          </p:cNvPr>
          <p:cNvSpPr/>
          <p:nvPr/>
        </p:nvSpPr>
        <p:spPr>
          <a:xfrm>
            <a:off x="5847347" y="2081463"/>
            <a:ext cx="1636295" cy="3344779"/>
          </a:xfrm>
          <a:custGeom>
            <a:avLst/>
            <a:gdLst>
              <a:gd name="connsiteX0" fmla="*/ 1636295 w 1636295"/>
              <a:gd name="connsiteY0" fmla="*/ 3344779 h 3344779"/>
              <a:gd name="connsiteX1" fmla="*/ 48127 w 1636295"/>
              <a:gd name="connsiteY1" fmla="*/ 2983832 h 3344779"/>
              <a:gd name="connsiteX2" fmla="*/ 0 w 1636295"/>
              <a:gd name="connsiteY2" fmla="*/ 72190 h 3344779"/>
              <a:gd name="connsiteX3" fmla="*/ 697832 w 1636295"/>
              <a:gd name="connsiteY3" fmla="*/ 0 h 334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5" h="3344779">
                <a:moveTo>
                  <a:pt x="1636295" y="3344779"/>
                </a:moveTo>
                <a:lnTo>
                  <a:pt x="48127" y="2983832"/>
                </a:lnTo>
                <a:lnTo>
                  <a:pt x="0" y="72190"/>
                </a:lnTo>
                <a:lnTo>
                  <a:pt x="697832" y="0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7" name="Forma libre: forma 46">
            <a:extLst>
              <a:ext uri="{FF2B5EF4-FFF2-40B4-BE49-F238E27FC236}">
                <a16:creationId xmlns:a16="http://schemas.microsoft.com/office/drawing/2014/main" id="{B981FAFE-E13F-ACF7-BC89-3D92F563286D}"/>
              </a:ext>
            </a:extLst>
          </p:cNvPr>
          <p:cNvSpPr/>
          <p:nvPr/>
        </p:nvSpPr>
        <p:spPr>
          <a:xfrm>
            <a:off x="6160168" y="3164305"/>
            <a:ext cx="1937085" cy="2273969"/>
          </a:xfrm>
          <a:custGeom>
            <a:avLst/>
            <a:gdLst>
              <a:gd name="connsiteX0" fmla="*/ 1937085 w 1937085"/>
              <a:gd name="connsiteY0" fmla="*/ 2273969 h 2273969"/>
              <a:gd name="connsiteX1" fmla="*/ 60158 w 1937085"/>
              <a:gd name="connsiteY1" fmla="*/ 1816769 h 2273969"/>
              <a:gd name="connsiteX2" fmla="*/ 0 w 1937085"/>
              <a:gd name="connsiteY2" fmla="*/ 0 h 2273969"/>
              <a:gd name="connsiteX3" fmla="*/ 385011 w 1937085"/>
              <a:gd name="connsiteY3" fmla="*/ 0 h 227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85" h="2273969">
                <a:moveTo>
                  <a:pt x="1937085" y="2273969"/>
                </a:moveTo>
                <a:lnTo>
                  <a:pt x="60158" y="1816769"/>
                </a:lnTo>
                <a:lnTo>
                  <a:pt x="0" y="0"/>
                </a:lnTo>
                <a:lnTo>
                  <a:pt x="385011" y="0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" name="Forma libre: forma 47">
            <a:extLst>
              <a:ext uri="{FF2B5EF4-FFF2-40B4-BE49-F238E27FC236}">
                <a16:creationId xmlns:a16="http://schemas.microsoft.com/office/drawing/2014/main" id="{221F596B-B885-0126-C627-BBE2F4169BDE}"/>
              </a:ext>
            </a:extLst>
          </p:cNvPr>
          <p:cNvSpPr/>
          <p:nvPr/>
        </p:nvSpPr>
        <p:spPr>
          <a:xfrm>
            <a:off x="9324474" y="4961286"/>
            <a:ext cx="86177" cy="496099"/>
          </a:xfrm>
          <a:custGeom>
            <a:avLst/>
            <a:gdLst>
              <a:gd name="connsiteX0" fmla="*/ 24063 w 24063"/>
              <a:gd name="connsiteY0" fmla="*/ 782052 h 782052"/>
              <a:gd name="connsiteX1" fmla="*/ 0 w 24063"/>
              <a:gd name="connsiteY1" fmla="*/ 0 h 78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063" h="782052">
                <a:moveTo>
                  <a:pt x="24063" y="782052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1013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566</Words>
  <Application>Microsoft Office PowerPoint</Application>
  <PresentationFormat>Panorámica</PresentationFormat>
  <Paragraphs>53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Courier New</vt:lpstr>
      <vt:lpstr>Tema de Office</vt:lpstr>
      <vt:lpstr>Estructurando una primera versión de una introducción</vt:lpstr>
      <vt:lpstr>Posible estructura general</vt:lpstr>
      <vt:lpstr>Posible estructura general</vt:lpstr>
      <vt:lpstr>Ejemplos (primero: definamos algunos códigos)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Estructurando una primera versión de una introducción</dc:title>
  <dc:creator>FULVIO LIZANO  MADRIZ</dc:creator>
  <cp:lastModifiedBy>FULVIO LIZANO  MADRIZ</cp:lastModifiedBy>
  <cp:revision>2</cp:revision>
  <dcterms:created xsi:type="dcterms:W3CDTF">2024-02-23T12:57:44Z</dcterms:created>
  <dcterms:modified xsi:type="dcterms:W3CDTF">2024-02-23T14:08:24Z</dcterms:modified>
</cp:coreProperties>
</file>