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10"/>
  </p:notesMasterIdLst>
  <p:handoutMasterIdLst>
    <p:handoutMasterId r:id="rId11"/>
  </p:handoutMasterIdLst>
  <p:sldIdLst>
    <p:sldId id="257" r:id="rId2"/>
    <p:sldId id="259" r:id="rId3"/>
    <p:sldId id="260" r:id="rId4"/>
    <p:sldId id="262" r:id="rId5"/>
    <p:sldId id="263" r:id="rId6"/>
    <p:sldId id="264" r:id="rId7"/>
    <p:sldId id="265" r:id="rId8"/>
    <p:sldId id="258" r:id="rId9"/>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dirty="0"/>
              <a:t>Avocado-Preise nach</a:t>
            </a:r>
            <a:r>
              <a:rPr lang="de-DE" baseline="0" dirty="0"/>
              <a:t> Woche</a:t>
            </a:r>
            <a:endParaRPr lang="de-DE"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lineChart>
        <c:grouping val="standard"/>
        <c:varyColors val="0"/>
        <c:ser>
          <c:idx val="0"/>
          <c:order val="0"/>
          <c:tx>
            <c:strRef>
              <c:f>Tabelle1!$A$1</c:f>
              <c:strCache>
                <c:ptCount val="1"/>
                <c:pt idx="0">
                  <c:v>Woche</c:v>
                </c:pt>
              </c:strCache>
            </c:strRef>
          </c:tx>
          <c:spPr>
            <a:ln w="28575" cap="rnd">
              <a:solidFill>
                <a:schemeClr val="accent1"/>
              </a:solidFill>
              <a:round/>
            </a:ln>
            <a:effectLst/>
          </c:spPr>
          <c:marker>
            <c:symbol val="none"/>
          </c:marker>
          <c:cat>
            <c:strRef>
              <c:f>Tabelle1!$A$2:$A$170</c:f>
              <c:strCache>
                <c:ptCount val="169"/>
                <c:pt idx="0">
                  <c:v>KW1/2015</c:v>
                </c:pt>
                <c:pt idx="1">
                  <c:v>KW2/2015</c:v>
                </c:pt>
                <c:pt idx="2">
                  <c:v>KW3/2015</c:v>
                </c:pt>
                <c:pt idx="3">
                  <c:v>KW4/2015</c:v>
                </c:pt>
                <c:pt idx="4">
                  <c:v>KW5/2015</c:v>
                </c:pt>
                <c:pt idx="5">
                  <c:v>KW6/2015</c:v>
                </c:pt>
                <c:pt idx="6">
                  <c:v>KW7/2015</c:v>
                </c:pt>
                <c:pt idx="7">
                  <c:v>KW8/2015</c:v>
                </c:pt>
                <c:pt idx="8">
                  <c:v>KW9/2015</c:v>
                </c:pt>
                <c:pt idx="9">
                  <c:v>KW10/2015</c:v>
                </c:pt>
                <c:pt idx="10">
                  <c:v>KW11/2015</c:v>
                </c:pt>
                <c:pt idx="11">
                  <c:v>KW12/2015</c:v>
                </c:pt>
                <c:pt idx="12">
                  <c:v>KW13/2015</c:v>
                </c:pt>
                <c:pt idx="13">
                  <c:v>KW14/2015</c:v>
                </c:pt>
                <c:pt idx="14">
                  <c:v>KW15/2015</c:v>
                </c:pt>
                <c:pt idx="15">
                  <c:v>KW16/2015</c:v>
                </c:pt>
                <c:pt idx="16">
                  <c:v>KW17/2015</c:v>
                </c:pt>
                <c:pt idx="17">
                  <c:v>KW18/2015</c:v>
                </c:pt>
                <c:pt idx="18">
                  <c:v>KW19/2015</c:v>
                </c:pt>
                <c:pt idx="19">
                  <c:v>KW20/2015</c:v>
                </c:pt>
                <c:pt idx="20">
                  <c:v>KW21/2015</c:v>
                </c:pt>
                <c:pt idx="21">
                  <c:v>KW22/2015</c:v>
                </c:pt>
                <c:pt idx="22">
                  <c:v>KW23/2015</c:v>
                </c:pt>
                <c:pt idx="23">
                  <c:v>KW24/2015</c:v>
                </c:pt>
                <c:pt idx="24">
                  <c:v>KW25/2015</c:v>
                </c:pt>
                <c:pt idx="25">
                  <c:v>KW26/2015</c:v>
                </c:pt>
                <c:pt idx="26">
                  <c:v>KW27/2015</c:v>
                </c:pt>
                <c:pt idx="27">
                  <c:v>KW28/2015</c:v>
                </c:pt>
                <c:pt idx="28">
                  <c:v>KW29/2015</c:v>
                </c:pt>
                <c:pt idx="29">
                  <c:v>KW30/2015</c:v>
                </c:pt>
                <c:pt idx="30">
                  <c:v>KW31/2015</c:v>
                </c:pt>
                <c:pt idx="31">
                  <c:v>KW32/2015</c:v>
                </c:pt>
                <c:pt idx="32">
                  <c:v>KW33/2015</c:v>
                </c:pt>
                <c:pt idx="33">
                  <c:v>KW34/2015</c:v>
                </c:pt>
                <c:pt idx="34">
                  <c:v>KW35/2015</c:v>
                </c:pt>
                <c:pt idx="35">
                  <c:v>KW36/2015</c:v>
                </c:pt>
                <c:pt idx="36">
                  <c:v>KW37/2015</c:v>
                </c:pt>
                <c:pt idx="37">
                  <c:v>KW38/2015</c:v>
                </c:pt>
                <c:pt idx="38">
                  <c:v>KW39/2015</c:v>
                </c:pt>
                <c:pt idx="39">
                  <c:v>KW40/2015</c:v>
                </c:pt>
                <c:pt idx="40">
                  <c:v>KW41/2015</c:v>
                </c:pt>
                <c:pt idx="41">
                  <c:v>KW42/2015</c:v>
                </c:pt>
                <c:pt idx="42">
                  <c:v>KW43/2015</c:v>
                </c:pt>
                <c:pt idx="43">
                  <c:v>KW44/2015</c:v>
                </c:pt>
                <c:pt idx="44">
                  <c:v>KW45/2015</c:v>
                </c:pt>
                <c:pt idx="45">
                  <c:v>KW46/2015</c:v>
                </c:pt>
                <c:pt idx="46">
                  <c:v>KW47/2015</c:v>
                </c:pt>
                <c:pt idx="47">
                  <c:v>KW48/2015</c:v>
                </c:pt>
                <c:pt idx="48">
                  <c:v>KW49/2015</c:v>
                </c:pt>
                <c:pt idx="49">
                  <c:v>KW50/2015</c:v>
                </c:pt>
                <c:pt idx="50">
                  <c:v>KW51/2015</c:v>
                </c:pt>
                <c:pt idx="51">
                  <c:v>KW52/2015</c:v>
                </c:pt>
                <c:pt idx="52">
                  <c:v>KW53/2016</c:v>
                </c:pt>
                <c:pt idx="53">
                  <c:v>KW1/2016</c:v>
                </c:pt>
                <c:pt idx="54">
                  <c:v>KW2/2016</c:v>
                </c:pt>
                <c:pt idx="55">
                  <c:v>KW3/2016</c:v>
                </c:pt>
                <c:pt idx="56">
                  <c:v>KW4/2016</c:v>
                </c:pt>
                <c:pt idx="57">
                  <c:v>KW5/2016</c:v>
                </c:pt>
                <c:pt idx="58">
                  <c:v>KW6/2016</c:v>
                </c:pt>
                <c:pt idx="59">
                  <c:v>KW7/2016</c:v>
                </c:pt>
                <c:pt idx="60">
                  <c:v>KW8/2016</c:v>
                </c:pt>
                <c:pt idx="61">
                  <c:v>KW9/2016</c:v>
                </c:pt>
                <c:pt idx="62">
                  <c:v>KW10/2016</c:v>
                </c:pt>
                <c:pt idx="63">
                  <c:v>KW11/2016</c:v>
                </c:pt>
                <c:pt idx="64">
                  <c:v>KW12/2016</c:v>
                </c:pt>
                <c:pt idx="65">
                  <c:v>KW13/2016</c:v>
                </c:pt>
                <c:pt idx="66">
                  <c:v>KW14/2016</c:v>
                </c:pt>
                <c:pt idx="67">
                  <c:v>KW15/2016</c:v>
                </c:pt>
                <c:pt idx="68">
                  <c:v>KW16/2016</c:v>
                </c:pt>
                <c:pt idx="69">
                  <c:v>KW17/2016</c:v>
                </c:pt>
                <c:pt idx="70">
                  <c:v>KW18/2016</c:v>
                </c:pt>
                <c:pt idx="71">
                  <c:v>KW19/2016</c:v>
                </c:pt>
                <c:pt idx="72">
                  <c:v>KW20/2016</c:v>
                </c:pt>
                <c:pt idx="73">
                  <c:v>KW21/2016</c:v>
                </c:pt>
                <c:pt idx="74">
                  <c:v>KW22/2016</c:v>
                </c:pt>
                <c:pt idx="75">
                  <c:v>KW23/2016</c:v>
                </c:pt>
                <c:pt idx="76">
                  <c:v>KW24/2016</c:v>
                </c:pt>
                <c:pt idx="77">
                  <c:v>KW25/2016</c:v>
                </c:pt>
                <c:pt idx="78">
                  <c:v>KW26/2016</c:v>
                </c:pt>
                <c:pt idx="79">
                  <c:v>KW27/2016</c:v>
                </c:pt>
                <c:pt idx="80">
                  <c:v>KW28/2016</c:v>
                </c:pt>
                <c:pt idx="81">
                  <c:v>KW29/2016</c:v>
                </c:pt>
                <c:pt idx="82">
                  <c:v>KW30/2016</c:v>
                </c:pt>
                <c:pt idx="83">
                  <c:v>KW31/2016</c:v>
                </c:pt>
                <c:pt idx="84">
                  <c:v>KW32/2016</c:v>
                </c:pt>
                <c:pt idx="85">
                  <c:v>KW33/2016</c:v>
                </c:pt>
                <c:pt idx="86">
                  <c:v>KW34/2016</c:v>
                </c:pt>
                <c:pt idx="87">
                  <c:v>KW35/2016</c:v>
                </c:pt>
                <c:pt idx="88">
                  <c:v>KW36/2016</c:v>
                </c:pt>
                <c:pt idx="89">
                  <c:v>KW37/2016</c:v>
                </c:pt>
                <c:pt idx="90">
                  <c:v>KW38/2016</c:v>
                </c:pt>
                <c:pt idx="91">
                  <c:v>KW39/2016</c:v>
                </c:pt>
                <c:pt idx="92">
                  <c:v>KW40/2016</c:v>
                </c:pt>
                <c:pt idx="93">
                  <c:v>KW41/2016</c:v>
                </c:pt>
                <c:pt idx="94">
                  <c:v>KW42/2016</c:v>
                </c:pt>
                <c:pt idx="95">
                  <c:v>KW43/2016</c:v>
                </c:pt>
                <c:pt idx="96">
                  <c:v>KW44/2016</c:v>
                </c:pt>
                <c:pt idx="97">
                  <c:v>KW45/2016</c:v>
                </c:pt>
                <c:pt idx="98">
                  <c:v>KW46/2016</c:v>
                </c:pt>
                <c:pt idx="99">
                  <c:v>KW47/2016</c:v>
                </c:pt>
                <c:pt idx="100">
                  <c:v>KW48/2016</c:v>
                </c:pt>
                <c:pt idx="101">
                  <c:v>KW49/2016</c:v>
                </c:pt>
                <c:pt idx="102">
                  <c:v>KW50/2016</c:v>
                </c:pt>
                <c:pt idx="103">
                  <c:v>KW51/2016</c:v>
                </c:pt>
                <c:pt idx="104">
                  <c:v>KW52/2017</c:v>
                </c:pt>
                <c:pt idx="105">
                  <c:v>KW1/2017</c:v>
                </c:pt>
                <c:pt idx="106">
                  <c:v>KW2/2017</c:v>
                </c:pt>
                <c:pt idx="107">
                  <c:v>KW3/2017</c:v>
                </c:pt>
                <c:pt idx="108">
                  <c:v>KW4/2017</c:v>
                </c:pt>
                <c:pt idx="109">
                  <c:v>KW5/2017</c:v>
                </c:pt>
                <c:pt idx="110">
                  <c:v>KW6/2017</c:v>
                </c:pt>
                <c:pt idx="111">
                  <c:v>KW7/2017</c:v>
                </c:pt>
                <c:pt idx="112">
                  <c:v>KW8/2017</c:v>
                </c:pt>
                <c:pt idx="113">
                  <c:v>KW9/2017</c:v>
                </c:pt>
                <c:pt idx="114">
                  <c:v>KW10/2017</c:v>
                </c:pt>
                <c:pt idx="115">
                  <c:v>KW11/2017</c:v>
                </c:pt>
                <c:pt idx="116">
                  <c:v>KW12/2017</c:v>
                </c:pt>
                <c:pt idx="117">
                  <c:v>KW13/2017</c:v>
                </c:pt>
                <c:pt idx="118">
                  <c:v>KW14/2017</c:v>
                </c:pt>
                <c:pt idx="119">
                  <c:v>KW15/2017</c:v>
                </c:pt>
                <c:pt idx="120">
                  <c:v>KW16/2017</c:v>
                </c:pt>
                <c:pt idx="121">
                  <c:v>KW17/2017</c:v>
                </c:pt>
                <c:pt idx="122">
                  <c:v>KW18/2017</c:v>
                </c:pt>
                <c:pt idx="123">
                  <c:v>KW19/2017</c:v>
                </c:pt>
                <c:pt idx="124">
                  <c:v>KW20/2017</c:v>
                </c:pt>
                <c:pt idx="125">
                  <c:v>KW21/2017</c:v>
                </c:pt>
                <c:pt idx="126">
                  <c:v>KW22/2017</c:v>
                </c:pt>
                <c:pt idx="127">
                  <c:v>KW23/2017</c:v>
                </c:pt>
                <c:pt idx="128">
                  <c:v>KW24/2017</c:v>
                </c:pt>
                <c:pt idx="129">
                  <c:v>KW25/2017</c:v>
                </c:pt>
                <c:pt idx="130">
                  <c:v>KW26/2017</c:v>
                </c:pt>
                <c:pt idx="131">
                  <c:v>KW27/2017</c:v>
                </c:pt>
                <c:pt idx="132">
                  <c:v>KW28/2017</c:v>
                </c:pt>
                <c:pt idx="133">
                  <c:v>KW29/2017</c:v>
                </c:pt>
                <c:pt idx="134">
                  <c:v>KW30/2017</c:v>
                </c:pt>
                <c:pt idx="135">
                  <c:v>KW31/2017</c:v>
                </c:pt>
                <c:pt idx="136">
                  <c:v>KW32/2017</c:v>
                </c:pt>
                <c:pt idx="137">
                  <c:v>KW33/2017</c:v>
                </c:pt>
                <c:pt idx="138">
                  <c:v>KW34/2017</c:v>
                </c:pt>
                <c:pt idx="139">
                  <c:v>KW35/2017</c:v>
                </c:pt>
                <c:pt idx="140">
                  <c:v>KW36/2017</c:v>
                </c:pt>
                <c:pt idx="141">
                  <c:v>KW37/2017</c:v>
                </c:pt>
                <c:pt idx="142">
                  <c:v>KW38/2017</c:v>
                </c:pt>
                <c:pt idx="143">
                  <c:v>KW39/2017</c:v>
                </c:pt>
                <c:pt idx="144">
                  <c:v>KW40/2017</c:v>
                </c:pt>
                <c:pt idx="145">
                  <c:v>KW41/2017</c:v>
                </c:pt>
                <c:pt idx="146">
                  <c:v>KW42/2017</c:v>
                </c:pt>
                <c:pt idx="147">
                  <c:v>KW43/2017</c:v>
                </c:pt>
                <c:pt idx="148">
                  <c:v>KW44/2017</c:v>
                </c:pt>
                <c:pt idx="149">
                  <c:v>KW45/2017</c:v>
                </c:pt>
                <c:pt idx="150">
                  <c:v>KW46/2017</c:v>
                </c:pt>
                <c:pt idx="151">
                  <c:v>KW47/2017</c:v>
                </c:pt>
                <c:pt idx="152">
                  <c:v>KW48/2017</c:v>
                </c:pt>
                <c:pt idx="153">
                  <c:v>KW49/2017</c:v>
                </c:pt>
                <c:pt idx="154">
                  <c:v>KW50/2017</c:v>
                </c:pt>
                <c:pt idx="155">
                  <c:v>KW51/2017</c:v>
                </c:pt>
                <c:pt idx="156">
                  <c:v>KW52/2017</c:v>
                </c:pt>
                <c:pt idx="157">
                  <c:v>KW1/2018</c:v>
                </c:pt>
                <c:pt idx="158">
                  <c:v>KW2/2018</c:v>
                </c:pt>
                <c:pt idx="159">
                  <c:v>KW3/2018</c:v>
                </c:pt>
                <c:pt idx="160">
                  <c:v>KW4/2018</c:v>
                </c:pt>
                <c:pt idx="161">
                  <c:v>KW5/2018</c:v>
                </c:pt>
                <c:pt idx="162">
                  <c:v>KW6/2018</c:v>
                </c:pt>
                <c:pt idx="163">
                  <c:v>KW7/2018</c:v>
                </c:pt>
                <c:pt idx="164">
                  <c:v>KW8/2018</c:v>
                </c:pt>
                <c:pt idx="165">
                  <c:v>KW9/2018</c:v>
                </c:pt>
                <c:pt idx="166">
                  <c:v>KW10/2018</c:v>
                </c:pt>
                <c:pt idx="167">
                  <c:v>KW11/2018</c:v>
                </c:pt>
                <c:pt idx="168">
                  <c:v>KW12/2018</c:v>
                </c:pt>
              </c:strCache>
            </c:strRef>
          </c:cat>
          <c:val>
            <c:numRef>
              <c:f>Tabelle1!$B$2:$B$170</c:f>
              <c:numCache>
                <c:formatCode>_("€"* #,##0.00_);_("€"* \(#,##0.00\);_("€"* "-"??_);_(@_)</c:formatCode>
                <c:ptCount val="169"/>
                <c:pt idx="0">
                  <c:v>1.3</c:v>
                </c:pt>
                <c:pt idx="1">
                  <c:v>1.37</c:v>
                </c:pt>
                <c:pt idx="2">
                  <c:v>1.39</c:v>
                </c:pt>
                <c:pt idx="3">
                  <c:v>1.4</c:v>
                </c:pt>
                <c:pt idx="4">
                  <c:v>1.25</c:v>
                </c:pt>
                <c:pt idx="5">
                  <c:v>1.31</c:v>
                </c:pt>
                <c:pt idx="6">
                  <c:v>1.39</c:v>
                </c:pt>
                <c:pt idx="7">
                  <c:v>1.36</c:v>
                </c:pt>
                <c:pt idx="8">
                  <c:v>1.31</c:v>
                </c:pt>
                <c:pt idx="9">
                  <c:v>1.36</c:v>
                </c:pt>
                <c:pt idx="10">
                  <c:v>1.39</c:v>
                </c:pt>
                <c:pt idx="11">
                  <c:v>1.35</c:v>
                </c:pt>
                <c:pt idx="12">
                  <c:v>1.4</c:v>
                </c:pt>
                <c:pt idx="13">
                  <c:v>1.41</c:v>
                </c:pt>
                <c:pt idx="14">
                  <c:v>1.36</c:v>
                </c:pt>
                <c:pt idx="15">
                  <c:v>1.37</c:v>
                </c:pt>
                <c:pt idx="16">
                  <c:v>1.39</c:v>
                </c:pt>
                <c:pt idx="17">
                  <c:v>1.28</c:v>
                </c:pt>
                <c:pt idx="18">
                  <c:v>1.32</c:v>
                </c:pt>
                <c:pt idx="19">
                  <c:v>1.35</c:v>
                </c:pt>
                <c:pt idx="20">
                  <c:v>1.38</c:v>
                </c:pt>
                <c:pt idx="21">
                  <c:v>1.38</c:v>
                </c:pt>
                <c:pt idx="22">
                  <c:v>1.38</c:v>
                </c:pt>
                <c:pt idx="23">
                  <c:v>1.4</c:v>
                </c:pt>
                <c:pt idx="24">
                  <c:v>1.41</c:v>
                </c:pt>
                <c:pt idx="25">
                  <c:v>1.41</c:v>
                </c:pt>
                <c:pt idx="26">
                  <c:v>1.41</c:v>
                </c:pt>
                <c:pt idx="27">
                  <c:v>1.42</c:v>
                </c:pt>
                <c:pt idx="28">
                  <c:v>1.39</c:v>
                </c:pt>
                <c:pt idx="29">
                  <c:v>1.42</c:v>
                </c:pt>
                <c:pt idx="30">
                  <c:v>1.48</c:v>
                </c:pt>
                <c:pt idx="31">
                  <c:v>1.43</c:v>
                </c:pt>
                <c:pt idx="32">
                  <c:v>1.45</c:v>
                </c:pt>
                <c:pt idx="33">
                  <c:v>1.44</c:v>
                </c:pt>
                <c:pt idx="34">
                  <c:v>1.42</c:v>
                </c:pt>
                <c:pt idx="35">
                  <c:v>1.43</c:v>
                </c:pt>
                <c:pt idx="36">
                  <c:v>1.46</c:v>
                </c:pt>
                <c:pt idx="37">
                  <c:v>1.45</c:v>
                </c:pt>
                <c:pt idx="38">
                  <c:v>1.45</c:v>
                </c:pt>
                <c:pt idx="39">
                  <c:v>1.42</c:v>
                </c:pt>
                <c:pt idx="40">
                  <c:v>1.37</c:v>
                </c:pt>
                <c:pt idx="41">
                  <c:v>1.39</c:v>
                </c:pt>
                <c:pt idx="42">
                  <c:v>1.38</c:v>
                </c:pt>
                <c:pt idx="43">
                  <c:v>1.3</c:v>
                </c:pt>
                <c:pt idx="44">
                  <c:v>1.33</c:v>
                </c:pt>
                <c:pt idx="45">
                  <c:v>1.34</c:v>
                </c:pt>
                <c:pt idx="46">
                  <c:v>1.33</c:v>
                </c:pt>
                <c:pt idx="47">
                  <c:v>1.34</c:v>
                </c:pt>
                <c:pt idx="48">
                  <c:v>1.29</c:v>
                </c:pt>
                <c:pt idx="49">
                  <c:v>1.29</c:v>
                </c:pt>
                <c:pt idx="50">
                  <c:v>1.35</c:v>
                </c:pt>
                <c:pt idx="51">
                  <c:v>1.3</c:v>
                </c:pt>
                <c:pt idx="52">
                  <c:v>1.21</c:v>
                </c:pt>
                <c:pt idx="53">
                  <c:v>1.23</c:v>
                </c:pt>
                <c:pt idx="54">
                  <c:v>1.27</c:v>
                </c:pt>
                <c:pt idx="55">
                  <c:v>1.24</c:v>
                </c:pt>
                <c:pt idx="56">
                  <c:v>1.25</c:v>
                </c:pt>
                <c:pt idx="57">
                  <c:v>1.17</c:v>
                </c:pt>
                <c:pt idx="58">
                  <c:v>1.23</c:v>
                </c:pt>
                <c:pt idx="59">
                  <c:v>1.28</c:v>
                </c:pt>
                <c:pt idx="60">
                  <c:v>1.27</c:v>
                </c:pt>
                <c:pt idx="61">
                  <c:v>1.26</c:v>
                </c:pt>
                <c:pt idx="62">
                  <c:v>1.2</c:v>
                </c:pt>
                <c:pt idx="63">
                  <c:v>1.2</c:v>
                </c:pt>
                <c:pt idx="64">
                  <c:v>1.25</c:v>
                </c:pt>
                <c:pt idx="65">
                  <c:v>1.24</c:v>
                </c:pt>
                <c:pt idx="66">
                  <c:v>1.17</c:v>
                </c:pt>
                <c:pt idx="67">
                  <c:v>1.22</c:v>
                </c:pt>
                <c:pt idx="68">
                  <c:v>1.19</c:v>
                </c:pt>
                <c:pt idx="69">
                  <c:v>1.1599999999999999</c:v>
                </c:pt>
                <c:pt idx="70">
                  <c:v>1.1499999999999999</c:v>
                </c:pt>
                <c:pt idx="71">
                  <c:v>1.22</c:v>
                </c:pt>
                <c:pt idx="72">
                  <c:v>1.22</c:v>
                </c:pt>
                <c:pt idx="73">
                  <c:v>1.25</c:v>
                </c:pt>
                <c:pt idx="74">
                  <c:v>1.24</c:v>
                </c:pt>
                <c:pt idx="75">
                  <c:v>1.3</c:v>
                </c:pt>
                <c:pt idx="76">
                  <c:v>1.28</c:v>
                </c:pt>
                <c:pt idx="77">
                  <c:v>1.31</c:v>
                </c:pt>
                <c:pt idx="78">
                  <c:v>1.29</c:v>
                </c:pt>
                <c:pt idx="79">
                  <c:v>1.35</c:v>
                </c:pt>
                <c:pt idx="80">
                  <c:v>1.43</c:v>
                </c:pt>
                <c:pt idx="81">
                  <c:v>1.48</c:v>
                </c:pt>
                <c:pt idx="82">
                  <c:v>1.45</c:v>
                </c:pt>
                <c:pt idx="83">
                  <c:v>1.42</c:v>
                </c:pt>
                <c:pt idx="84">
                  <c:v>1.42</c:v>
                </c:pt>
                <c:pt idx="85">
                  <c:v>1.42</c:v>
                </c:pt>
                <c:pt idx="86">
                  <c:v>1.39</c:v>
                </c:pt>
                <c:pt idx="87">
                  <c:v>1.37</c:v>
                </c:pt>
                <c:pt idx="88">
                  <c:v>1.36</c:v>
                </c:pt>
                <c:pt idx="89">
                  <c:v>1.45</c:v>
                </c:pt>
                <c:pt idx="90">
                  <c:v>1.53</c:v>
                </c:pt>
                <c:pt idx="91">
                  <c:v>1.58</c:v>
                </c:pt>
                <c:pt idx="92">
                  <c:v>1.48</c:v>
                </c:pt>
                <c:pt idx="93">
                  <c:v>1.48</c:v>
                </c:pt>
                <c:pt idx="94">
                  <c:v>1.54</c:v>
                </c:pt>
                <c:pt idx="95">
                  <c:v>1.7</c:v>
                </c:pt>
                <c:pt idx="96">
                  <c:v>1.62</c:v>
                </c:pt>
                <c:pt idx="97">
                  <c:v>1.58</c:v>
                </c:pt>
                <c:pt idx="98">
                  <c:v>1.5</c:v>
                </c:pt>
                <c:pt idx="99">
                  <c:v>1.5</c:v>
                </c:pt>
                <c:pt idx="100">
                  <c:v>1.37</c:v>
                </c:pt>
                <c:pt idx="101">
                  <c:v>1.31</c:v>
                </c:pt>
                <c:pt idx="102">
                  <c:v>1.28</c:v>
                </c:pt>
                <c:pt idx="103">
                  <c:v>1.31</c:v>
                </c:pt>
                <c:pt idx="104">
                  <c:v>1.28</c:v>
                </c:pt>
                <c:pt idx="105">
                  <c:v>1.29</c:v>
                </c:pt>
                <c:pt idx="106">
                  <c:v>1.32</c:v>
                </c:pt>
                <c:pt idx="107">
                  <c:v>1.22</c:v>
                </c:pt>
                <c:pt idx="108">
                  <c:v>1.27</c:v>
                </c:pt>
                <c:pt idx="109">
                  <c:v>1.1399999999999999</c:v>
                </c:pt>
                <c:pt idx="110">
                  <c:v>1.2</c:v>
                </c:pt>
                <c:pt idx="111">
                  <c:v>1.27</c:v>
                </c:pt>
                <c:pt idx="112">
                  <c:v>1.24</c:v>
                </c:pt>
                <c:pt idx="113">
                  <c:v>1.29</c:v>
                </c:pt>
                <c:pt idx="114">
                  <c:v>1.44</c:v>
                </c:pt>
                <c:pt idx="115">
                  <c:v>1.47</c:v>
                </c:pt>
                <c:pt idx="116">
                  <c:v>1.4</c:v>
                </c:pt>
                <c:pt idx="117">
                  <c:v>1.45</c:v>
                </c:pt>
                <c:pt idx="118">
                  <c:v>1.47</c:v>
                </c:pt>
                <c:pt idx="119">
                  <c:v>1.5</c:v>
                </c:pt>
                <c:pt idx="120">
                  <c:v>1.54</c:v>
                </c:pt>
                <c:pt idx="121">
                  <c:v>1.55</c:v>
                </c:pt>
                <c:pt idx="122">
                  <c:v>1.46</c:v>
                </c:pt>
                <c:pt idx="123">
                  <c:v>1.53</c:v>
                </c:pt>
                <c:pt idx="124">
                  <c:v>1.56</c:v>
                </c:pt>
                <c:pt idx="125">
                  <c:v>1.58</c:v>
                </c:pt>
                <c:pt idx="126">
                  <c:v>1.56</c:v>
                </c:pt>
                <c:pt idx="127">
                  <c:v>1.52</c:v>
                </c:pt>
                <c:pt idx="128">
                  <c:v>1.54</c:v>
                </c:pt>
                <c:pt idx="129">
                  <c:v>1.56</c:v>
                </c:pt>
                <c:pt idx="130">
                  <c:v>1.57</c:v>
                </c:pt>
                <c:pt idx="131">
                  <c:v>1.54</c:v>
                </c:pt>
                <c:pt idx="132">
                  <c:v>1.58</c:v>
                </c:pt>
                <c:pt idx="133">
                  <c:v>1.56</c:v>
                </c:pt>
                <c:pt idx="134">
                  <c:v>1.57</c:v>
                </c:pt>
                <c:pt idx="135">
                  <c:v>1.61</c:v>
                </c:pt>
                <c:pt idx="136">
                  <c:v>1.64</c:v>
                </c:pt>
                <c:pt idx="137">
                  <c:v>1.74</c:v>
                </c:pt>
                <c:pt idx="138">
                  <c:v>1.81</c:v>
                </c:pt>
                <c:pt idx="139">
                  <c:v>1.86</c:v>
                </c:pt>
                <c:pt idx="140">
                  <c:v>1.84</c:v>
                </c:pt>
                <c:pt idx="141">
                  <c:v>1.83</c:v>
                </c:pt>
                <c:pt idx="142">
                  <c:v>1.83</c:v>
                </c:pt>
                <c:pt idx="143">
                  <c:v>1.87</c:v>
                </c:pt>
                <c:pt idx="144">
                  <c:v>1.84</c:v>
                </c:pt>
                <c:pt idx="145">
                  <c:v>1.78</c:v>
                </c:pt>
                <c:pt idx="146">
                  <c:v>1.66</c:v>
                </c:pt>
                <c:pt idx="147">
                  <c:v>1.6</c:v>
                </c:pt>
                <c:pt idx="148">
                  <c:v>1.56</c:v>
                </c:pt>
                <c:pt idx="149">
                  <c:v>1.51</c:v>
                </c:pt>
                <c:pt idx="150">
                  <c:v>1.5</c:v>
                </c:pt>
                <c:pt idx="151">
                  <c:v>1.5</c:v>
                </c:pt>
                <c:pt idx="152">
                  <c:v>1.39</c:v>
                </c:pt>
                <c:pt idx="153">
                  <c:v>1.34</c:v>
                </c:pt>
                <c:pt idx="154">
                  <c:v>1.37</c:v>
                </c:pt>
                <c:pt idx="155">
                  <c:v>1.44</c:v>
                </c:pt>
                <c:pt idx="156">
                  <c:v>1.28</c:v>
                </c:pt>
                <c:pt idx="157">
                  <c:v>1.36</c:v>
                </c:pt>
                <c:pt idx="158">
                  <c:v>1.42</c:v>
                </c:pt>
                <c:pt idx="159">
                  <c:v>1.38</c:v>
                </c:pt>
                <c:pt idx="160">
                  <c:v>1.39</c:v>
                </c:pt>
                <c:pt idx="161">
                  <c:v>1.23</c:v>
                </c:pt>
                <c:pt idx="162">
                  <c:v>1.31</c:v>
                </c:pt>
                <c:pt idx="163">
                  <c:v>1.37</c:v>
                </c:pt>
                <c:pt idx="164">
                  <c:v>1.36</c:v>
                </c:pt>
                <c:pt idx="165">
                  <c:v>1.35</c:v>
                </c:pt>
                <c:pt idx="166">
                  <c:v>1.34</c:v>
                </c:pt>
                <c:pt idx="167">
                  <c:v>1.31</c:v>
                </c:pt>
                <c:pt idx="168">
                  <c:v>1.35</c:v>
                </c:pt>
              </c:numCache>
            </c:numRef>
          </c:val>
          <c:smooth val="0"/>
          <c:extLst>
            <c:ext xmlns:c16="http://schemas.microsoft.com/office/drawing/2014/chart" uri="{C3380CC4-5D6E-409C-BE32-E72D297353CC}">
              <c16:uniqueId val="{00000000-F9E2-4F20-8D87-2EACDFEF2C42}"/>
            </c:ext>
          </c:extLst>
        </c:ser>
        <c:ser>
          <c:idx val="1"/>
          <c:order val="1"/>
          <c:tx>
            <c:strRef>
              <c:f>Tabelle1!$B$1</c:f>
              <c:strCache>
                <c:ptCount val="1"/>
                <c:pt idx="0">
                  <c:v>Preis</c:v>
                </c:pt>
              </c:strCache>
            </c:strRef>
          </c:tx>
          <c:spPr>
            <a:ln w="28575" cap="rnd">
              <a:solidFill>
                <a:schemeClr val="accent2"/>
              </a:solidFill>
              <a:round/>
            </a:ln>
            <a:effectLst/>
          </c:spPr>
          <c:marker>
            <c:symbol val="none"/>
          </c:marker>
          <c:cat>
            <c:strRef>
              <c:f>Tabelle1!$A$2:$A$170</c:f>
              <c:strCache>
                <c:ptCount val="169"/>
                <c:pt idx="0">
                  <c:v>KW1/2015</c:v>
                </c:pt>
                <c:pt idx="1">
                  <c:v>KW2/2015</c:v>
                </c:pt>
                <c:pt idx="2">
                  <c:v>KW3/2015</c:v>
                </c:pt>
                <c:pt idx="3">
                  <c:v>KW4/2015</c:v>
                </c:pt>
                <c:pt idx="4">
                  <c:v>KW5/2015</c:v>
                </c:pt>
                <c:pt idx="5">
                  <c:v>KW6/2015</c:v>
                </c:pt>
                <c:pt idx="6">
                  <c:v>KW7/2015</c:v>
                </c:pt>
                <c:pt idx="7">
                  <c:v>KW8/2015</c:v>
                </c:pt>
                <c:pt idx="8">
                  <c:v>KW9/2015</c:v>
                </c:pt>
                <c:pt idx="9">
                  <c:v>KW10/2015</c:v>
                </c:pt>
                <c:pt idx="10">
                  <c:v>KW11/2015</c:v>
                </c:pt>
                <c:pt idx="11">
                  <c:v>KW12/2015</c:v>
                </c:pt>
                <c:pt idx="12">
                  <c:v>KW13/2015</c:v>
                </c:pt>
                <c:pt idx="13">
                  <c:v>KW14/2015</c:v>
                </c:pt>
                <c:pt idx="14">
                  <c:v>KW15/2015</c:v>
                </c:pt>
                <c:pt idx="15">
                  <c:v>KW16/2015</c:v>
                </c:pt>
                <c:pt idx="16">
                  <c:v>KW17/2015</c:v>
                </c:pt>
                <c:pt idx="17">
                  <c:v>KW18/2015</c:v>
                </c:pt>
                <c:pt idx="18">
                  <c:v>KW19/2015</c:v>
                </c:pt>
                <c:pt idx="19">
                  <c:v>KW20/2015</c:v>
                </c:pt>
                <c:pt idx="20">
                  <c:v>KW21/2015</c:v>
                </c:pt>
                <c:pt idx="21">
                  <c:v>KW22/2015</c:v>
                </c:pt>
                <c:pt idx="22">
                  <c:v>KW23/2015</c:v>
                </c:pt>
                <c:pt idx="23">
                  <c:v>KW24/2015</c:v>
                </c:pt>
                <c:pt idx="24">
                  <c:v>KW25/2015</c:v>
                </c:pt>
                <c:pt idx="25">
                  <c:v>KW26/2015</c:v>
                </c:pt>
                <c:pt idx="26">
                  <c:v>KW27/2015</c:v>
                </c:pt>
                <c:pt idx="27">
                  <c:v>KW28/2015</c:v>
                </c:pt>
                <c:pt idx="28">
                  <c:v>KW29/2015</c:v>
                </c:pt>
                <c:pt idx="29">
                  <c:v>KW30/2015</c:v>
                </c:pt>
                <c:pt idx="30">
                  <c:v>KW31/2015</c:v>
                </c:pt>
                <c:pt idx="31">
                  <c:v>KW32/2015</c:v>
                </c:pt>
                <c:pt idx="32">
                  <c:v>KW33/2015</c:v>
                </c:pt>
                <c:pt idx="33">
                  <c:v>KW34/2015</c:v>
                </c:pt>
                <c:pt idx="34">
                  <c:v>KW35/2015</c:v>
                </c:pt>
                <c:pt idx="35">
                  <c:v>KW36/2015</c:v>
                </c:pt>
                <c:pt idx="36">
                  <c:v>KW37/2015</c:v>
                </c:pt>
                <c:pt idx="37">
                  <c:v>KW38/2015</c:v>
                </c:pt>
                <c:pt idx="38">
                  <c:v>KW39/2015</c:v>
                </c:pt>
                <c:pt idx="39">
                  <c:v>KW40/2015</c:v>
                </c:pt>
                <c:pt idx="40">
                  <c:v>KW41/2015</c:v>
                </c:pt>
                <c:pt idx="41">
                  <c:v>KW42/2015</c:v>
                </c:pt>
                <c:pt idx="42">
                  <c:v>KW43/2015</c:v>
                </c:pt>
                <c:pt idx="43">
                  <c:v>KW44/2015</c:v>
                </c:pt>
                <c:pt idx="44">
                  <c:v>KW45/2015</c:v>
                </c:pt>
                <c:pt idx="45">
                  <c:v>KW46/2015</c:v>
                </c:pt>
                <c:pt idx="46">
                  <c:v>KW47/2015</c:v>
                </c:pt>
                <c:pt idx="47">
                  <c:v>KW48/2015</c:v>
                </c:pt>
                <c:pt idx="48">
                  <c:v>KW49/2015</c:v>
                </c:pt>
                <c:pt idx="49">
                  <c:v>KW50/2015</c:v>
                </c:pt>
                <c:pt idx="50">
                  <c:v>KW51/2015</c:v>
                </c:pt>
                <c:pt idx="51">
                  <c:v>KW52/2015</c:v>
                </c:pt>
                <c:pt idx="52">
                  <c:v>KW53/2016</c:v>
                </c:pt>
                <c:pt idx="53">
                  <c:v>KW1/2016</c:v>
                </c:pt>
                <c:pt idx="54">
                  <c:v>KW2/2016</c:v>
                </c:pt>
                <c:pt idx="55">
                  <c:v>KW3/2016</c:v>
                </c:pt>
                <c:pt idx="56">
                  <c:v>KW4/2016</c:v>
                </c:pt>
                <c:pt idx="57">
                  <c:v>KW5/2016</c:v>
                </c:pt>
                <c:pt idx="58">
                  <c:v>KW6/2016</c:v>
                </c:pt>
                <c:pt idx="59">
                  <c:v>KW7/2016</c:v>
                </c:pt>
                <c:pt idx="60">
                  <c:v>KW8/2016</c:v>
                </c:pt>
                <c:pt idx="61">
                  <c:v>KW9/2016</c:v>
                </c:pt>
                <c:pt idx="62">
                  <c:v>KW10/2016</c:v>
                </c:pt>
                <c:pt idx="63">
                  <c:v>KW11/2016</c:v>
                </c:pt>
                <c:pt idx="64">
                  <c:v>KW12/2016</c:v>
                </c:pt>
                <c:pt idx="65">
                  <c:v>KW13/2016</c:v>
                </c:pt>
                <c:pt idx="66">
                  <c:v>KW14/2016</c:v>
                </c:pt>
                <c:pt idx="67">
                  <c:v>KW15/2016</c:v>
                </c:pt>
                <c:pt idx="68">
                  <c:v>KW16/2016</c:v>
                </c:pt>
                <c:pt idx="69">
                  <c:v>KW17/2016</c:v>
                </c:pt>
                <c:pt idx="70">
                  <c:v>KW18/2016</c:v>
                </c:pt>
                <c:pt idx="71">
                  <c:v>KW19/2016</c:v>
                </c:pt>
                <c:pt idx="72">
                  <c:v>KW20/2016</c:v>
                </c:pt>
                <c:pt idx="73">
                  <c:v>KW21/2016</c:v>
                </c:pt>
                <c:pt idx="74">
                  <c:v>KW22/2016</c:v>
                </c:pt>
                <c:pt idx="75">
                  <c:v>KW23/2016</c:v>
                </c:pt>
                <c:pt idx="76">
                  <c:v>KW24/2016</c:v>
                </c:pt>
                <c:pt idx="77">
                  <c:v>KW25/2016</c:v>
                </c:pt>
                <c:pt idx="78">
                  <c:v>KW26/2016</c:v>
                </c:pt>
                <c:pt idx="79">
                  <c:v>KW27/2016</c:v>
                </c:pt>
                <c:pt idx="80">
                  <c:v>KW28/2016</c:v>
                </c:pt>
                <c:pt idx="81">
                  <c:v>KW29/2016</c:v>
                </c:pt>
                <c:pt idx="82">
                  <c:v>KW30/2016</c:v>
                </c:pt>
                <c:pt idx="83">
                  <c:v>KW31/2016</c:v>
                </c:pt>
                <c:pt idx="84">
                  <c:v>KW32/2016</c:v>
                </c:pt>
                <c:pt idx="85">
                  <c:v>KW33/2016</c:v>
                </c:pt>
                <c:pt idx="86">
                  <c:v>KW34/2016</c:v>
                </c:pt>
                <c:pt idx="87">
                  <c:v>KW35/2016</c:v>
                </c:pt>
                <c:pt idx="88">
                  <c:v>KW36/2016</c:v>
                </c:pt>
                <c:pt idx="89">
                  <c:v>KW37/2016</c:v>
                </c:pt>
                <c:pt idx="90">
                  <c:v>KW38/2016</c:v>
                </c:pt>
                <c:pt idx="91">
                  <c:v>KW39/2016</c:v>
                </c:pt>
                <c:pt idx="92">
                  <c:v>KW40/2016</c:v>
                </c:pt>
                <c:pt idx="93">
                  <c:v>KW41/2016</c:v>
                </c:pt>
                <c:pt idx="94">
                  <c:v>KW42/2016</c:v>
                </c:pt>
                <c:pt idx="95">
                  <c:v>KW43/2016</c:v>
                </c:pt>
                <c:pt idx="96">
                  <c:v>KW44/2016</c:v>
                </c:pt>
                <c:pt idx="97">
                  <c:v>KW45/2016</c:v>
                </c:pt>
                <c:pt idx="98">
                  <c:v>KW46/2016</c:v>
                </c:pt>
                <c:pt idx="99">
                  <c:v>KW47/2016</c:v>
                </c:pt>
                <c:pt idx="100">
                  <c:v>KW48/2016</c:v>
                </c:pt>
                <c:pt idx="101">
                  <c:v>KW49/2016</c:v>
                </c:pt>
                <c:pt idx="102">
                  <c:v>KW50/2016</c:v>
                </c:pt>
                <c:pt idx="103">
                  <c:v>KW51/2016</c:v>
                </c:pt>
                <c:pt idx="104">
                  <c:v>KW52/2017</c:v>
                </c:pt>
                <c:pt idx="105">
                  <c:v>KW1/2017</c:v>
                </c:pt>
                <c:pt idx="106">
                  <c:v>KW2/2017</c:v>
                </c:pt>
                <c:pt idx="107">
                  <c:v>KW3/2017</c:v>
                </c:pt>
                <c:pt idx="108">
                  <c:v>KW4/2017</c:v>
                </c:pt>
                <c:pt idx="109">
                  <c:v>KW5/2017</c:v>
                </c:pt>
                <c:pt idx="110">
                  <c:v>KW6/2017</c:v>
                </c:pt>
                <c:pt idx="111">
                  <c:v>KW7/2017</c:v>
                </c:pt>
                <c:pt idx="112">
                  <c:v>KW8/2017</c:v>
                </c:pt>
                <c:pt idx="113">
                  <c:v>KW9/2017</c:v>
                </c:pt>
                <c:pt idx="114">
                  <c:v>KW10/2017</c:v>
                </c:pt>
                <c:pt idx="115">
                  <c:v>KW11/2017</c:v>
                </c:pt>
                <c:pt idx="116">
                  <c:v>KW12/2017</c:v>
                </c:pt>
                <c:pt idx="117">
                  <c:v>KW13/2017</c:v>
                </c:pt>
                <c:pt idx="118">
                  <c:v>KW14/2017</c:v>
                </c:pt>
                <c:pt idx="119">
                  <c:v>KW15/2017</c:v>
                </c:pt>
                <c:pt idx="120">
                  <c:v>KW16/2017</c:v>
                </c:pt>
                <c:pt idx="121">
                  <c:v>KW17/2017</c:v>
                </c:pt>
                <c:pt idx="122">
                  <c:v>KW18/2017</c:v>
                </c:pt>
                <c:pt idx="123">
                  <c:v>KW19/2017</c:v>
                </c:pt>
                <c:pt idx="124">
                  <c:v>KW20/2017</c:v>
                </c:pt>
                <c:pt idx="125">
                  <c:v>KW21/2017</c:v>
                </c:pt>
                <c:pt idx="126">
                  <c:v>KW22/2017</c:v>
                </c:pt>
                <c:pt idx="127">
                  <c:v>KW23/2017</c:v>
                </c:pt>
                <c:pt idx="128">
                  <c:v>KW24/2017</c:v>
                </c:pt>
                <c:pt idx="129">
                  <c:v>KW25/2017</c:v>
                </c:pt>
                <c:pt idx="130">
                  <c:v>KW26/2017</c:v>
                </c:pt>
                <c:pt idx="131">
                  <c:v>KW27/2017</c:v>
                </c:pt>
                <c:pt idx="132">
                  <c:v>KW28/2017</c:v>
                </c:pt>
                <c:pt idx="133">
                  <c:v>KW29/2017</c:v>
                </c:pt>
                <c:pt idx="134">
                  <c:v>KW30/2017</c:v>
                </c:pt>
                <c:pt idx="135">
                  <c:v>KW31/2017</c:v>
                </c:pt>
                <c:pt idx="136">
                  <c:v>KW32/2017</c:v>
                </c:pt>
                <c:pt idx="137">
                  <c:v>KW33/2017</c:v>
                </c:pt>
                <c:pt idx="138">
                  <c:v>KW34/2017</c:v>
                </c:pt>
                <c:pt idx="139">
                  <c:v>KW35/2017</c:v>
                </c:pt>
                <c:pt idx="140">
                  <c:v>KW36/2017</c:v>
                </c:pt>
                <c:pt idx="141">
                  <c:v>KW37/2017</c:v>
                </c:pt>
                <c:pt idx="142">
                  <c:v>KW38/2017</c:v>
                </c:pt>
                <c:pt idx="143">
                  <c:v>KW39/2017</c:v>
                </c:pt>
                <c:pt idx="144">
                  <c:v>KW40/2017</c:v>
                </c:pt>
                <c:pt idx="145">
                  <c:v>KW41/2017</c:v>
                </c:pt>
                <c:pt idx="146">
                  <c:v>KW42/2017</c:v>
                </c:pt>
                <c:pt idx="147">
                  <c:v>KW43/2017</c:v>
                </c:pt>
                <c:pt idx="148">
                  <c:v>KW44/2017</c:v>
                </c:pt>
                <c:pt idx="149">
                  <c:v>KW45/2017</c:v>
                </c:pt>
                <c:pt idx="150">
                  <c:v>KW46/2017</c:v>
                </c:pt>
                <c:pt idx="151">
                  <c:v>KW47/2017</c:v>
                </c:pt>
                <c:pt idx="152">
                  <c:v>KW48/2017</c:v>
                </c:pt>
                <c:pt idx="153">
                  <c:v>KW49/2017</c:v>
                </c:pt>
                <c:pt idx="154">
                  <c:v>KW50/2017</c:v>
                </c:pt>
                <c:pt idx="155">
                  <c:v>KW51/2017</c:v>
                </c:pt>
                <c:pt idx="156">
                  <c:v>KW52/2017</c:v>
                </c:pt>
                <c:pt idx="157">
                  <c:v>KW1/2018</c:v>
                </c:pt>
                <c:pt idx="158">
                  <c:v>KW2/2018</c:v>
                </c:pt>
                <c:pt idx="159">
                  <c:v>KW3/2018</c:v>
                </c:pt>
                <c:pt idx="160">
                  <c:v>KW4/2018</c:v>
                </c:pt>
                <c:pt idx="161">
                  <c:v>KW5/2018</c:v>
                </c:pt>
                <c:pt idx="162">
                  <c:v>KW6/2018</c:v>
                </c:pt>
                <c:pt idx="163">
                  <c:v>KW7/2018</c:v>
                </c:pt>
                <c:pt idx="164">
                  <c:v>KW8/2018</c:v>
                </c:pt>
                <c:pt idx="165">
                  <c:v>KW9/2018</c:v>
                </c:pt>
                <c:pt idx="166">
                  <c:v>KW10/2018</c:v>
                </c:pt>
                <c:pt idx="167">
                  <c:v>KW11/2018</c:v>
                </c:pt>
                <c:pt idx="168">
                  <c:v>KW12/2018</c:v>
                </c:pt>
              </c:strCache>
            </c:strRef>
          </c:cat>
          <c:val>
            <c:numRef>
              <c:f>Tabelle1!#REF!</c:f>
              <c:numCache>
                <c:formatCode>General</c:formatCode>
                <c:ptCount val="1"/>
                <c:pt idx="0">
                  <c:v>1</c:v>
                </c:pt>
              </c:numCache>
            </c:numRef>
          </c:val>
          <c:smooth val="0"/>
          <c:extLst>
            <c:ext xmlns:c16="http://schemas.microsoft.com/office/drawing/2014/chart" uri="{C3380CC4-5D6E-409C-BE32-E72D297353CC}">
              <c16:uniqueId val="{00000001-F9E2-4F20-8D87-2EACDFEF2C42}"/>
            </c:ext>
          </c:extLst>
        </c:ser>
        <c:ser>
          <c:idx val="2"/>
          <c:order val="2"/>
          <c:tx>
            <c:strRef>
              <c:f>Tabelle1!$C$1</c:f>
              <c:strCache>
                <c:ptCount val="1"/>
              </c:strCache>
            </c:strRef>
          </c:tx>
          <c:spPr>
            <a:ln w="28575" cap="rnd">
              <a:solidFill>
                <a:schemeClr val="accent3"/>
              </a:solidFill>
              <a:round/>
            </a:ln>
            <a:effectLst/>
          </c:spPr>
          <c:marker>
            <c:symbol val="none"/>
          </c:marker>
          <c:cat>
            <c:strRef>
              <c:f>Tabelle1!$A$2:$A$170</c:f>
              <c:strCache>
                <c:ptCount val="169"/>
                <c:pt idx="0">
                  <c:v>KW1/2015</c:v>
                </c:pt>
                <c:pt idx="1">
                  <c:v>KW2/2015</c:v>
                </c:pt>
                <c:pt idx="2">
                  <c:v>KW3/2015</c:v>
                </c:pt>
                <c:pt idx="3">
                  <c:v>KW4/2015</c:v>
                </c:pt>
                <c:pt idx="4">
                  <c:v>KW5/2015</c:v>
                </c:pt>
                <c:pt idx="5">
                  <c:v>KW6/2015</c:v>
                </c:pt>
                <c:pt idx="6">
                  <c:v>KW7/2015</c:v>
                </c:pt>
                <c:pt idx="7">
                  <c:v>KW8/2015</c:v>
                </c:pt>
                <c:pt idx="8">
                  <c:v>KW9/2015</c:v>
                </c:pt>
                <c:pt idx="9">
                  <c:v>KW10/2015</c:v>
                </c:pt>
                <c:pt idx="10">
                  <c:v>KW11/2015</c:v>
                </c:pt>
                <c:pt idx="11">
                  <c:v>KW12/2015</c:v>
                </c:pt>
                <c:pt idx="12">
                  <c:v>KW13/2015</c:v>
                </c:pt>
                <c:pt idx="13">
                  <c:v>KW14/2015</c:v>
                </c:pt>
                <c:pt idx="14">
                  <c:v>KW15/2015</c:v>
                </c:pt>
                <c:pt idx="15">
                  <c:v>KW16/2015</c:v>
                </c:pt>
                <c:pt idx="16">
                  <c:v>KW17/2015</c:v>
                </c:pt>
                <c:pt idx="17">
                  <c:v>KW18/2015</c:v>
                </c:pt>
                <c:pt idx="18">
                  <c:v>KW19/2015</c:v>
                </c:pt>
                <c:pt idx="19">
                  <c:v>KW20/2015</c:v>
                </c:pt>
                <c:pt idx="20">
                  <c:v>KW21/2015</c:v>
                </c:pt>
                <c:pt idx="21">
                  <c:v>KW22/2015</c:v>
                </c:pt>
                <c:pt idx="22">
                  <c:v>KW23/2015</c:v>
                </c:pt>
                <c:pt idx="23">
                  <c:v>KW24/2015</c:v>
                </c:pt>
                <c:pt idx="24">
                  <c:v>KW25/2015</c:v>
                </c:pt>
                <c:pt idx="25">
                  <c:v>KW26/2015</c:v>
                </c:pt>
                <c:pt idx="26">
                  <c:v>KW27/2015</c:v>
                </c:pt>
                <c:pt idx="27">
                  <c:v>KW28/2015</c:v>
                </c:pt>
                <c:pt idx="28">
                  <c:v>KW29/2015</c:v>
                </c:pt>
                <c:pt idx="29">
                  <c:v>KW30/2015</c:v>
                </c:pt>
                <c:pt idx="30">
                  <c:v>KW31/2015</c:v>
                </c:pt>
                <c:pt idx="31">
                  <c:v>KW32/2015</c:v>
                </c:pt>
                <c:pt idx="32">
                  <c:v>KW33/2015</c:v>
                </c:pt>
                <c:pt idx="33">
                  <c:v>KW34/2015</c:v>
                </c:pt>
                <c:pt idx="34">
                  <c:v>KW35/2015</c:v>
                </c:pt>
                <c:pt idx="35">
                  <c:v>KW36/2015</c:v>
                </c:pt>
                <c:pt idx="36">
                  <c:v>KW37/2015</c:v>
                </c:pt>
                <c:pt idx="37">
                  <c:v>KW38/2015</c:v>
                </c:pt>
                <c:pt idx="38">
                  <c:v>KW39/2015</c:v>
                </c:pt>
                <c:pt idx="39">
                  <c:v>KW40/2015</c:v>
                </c:pt>
                <c:pt idx="40">
                  <c:v>KW41/2015</c:v>
                </c:pt>
                <c:pt idx="41">
                  <c:v>KW42/2015</c:v>
                </c:pt>
                <c:pt idx="42">
                  <c:v>KW43/2015</c:v>
                </c:pt>
                <c:pt idx="43">
                  <c:v>KW44/2015</c:v>
                </c:pt>
                <c:pt idx="44">
                  <c:v>KW45/2015</c:v>
                </c:pt>
                <c:pt idx="45">
                  <c:v>KW46/2015</c:v>
                </c:pt>
                <c:pt idx="46">
                  <c:v>KW47/2015</c:v>
                </c:pt>
                <c:pt idx="47">
                  <c:v>KW48/2015</c:v>
                </c:pt>
                <c:pt idx="48">
                  <c:v>KW49/2015</c:v>
                </c:pt>
                <c:pt idx="49">
                  <c:v>KW50/2015</c:v>
                </c:pt>
                <c:pt idx="50">
                  <c:v>KW51/2015</c:v>
                </c:pt>
                <c:pt idx="51">
                  <c:v>KW52/2015</c:v>
                </c:pt>
                <c:pt idx="52">
                  <c:v>KW53/2016</c:v>
                </c:pt>
                <c:pt idx="53">
                  <c:v>KW1/2016</c:v>
                </c:pt>
                <c:pt idx="54">
                  <c:v>KW2/2016</c:v>
                </c:pt>
                <c:pt idx="55">
                  <c:v>KW3/2016</c:v>
                </c:pt>
                <c:pt idx="56">
                  <c:v>KW4/2016</c:v>
                </c:pt>
                <c:pt idx="57">
                  <c:v>KW5/2016</c:v>
                </c:pt>
                <c:pt idx="58">
                  <c:v>KW6/2016</c:v>
                </c:pt>
                <c:pt idx="59">
                  <c:v>KW7/2016</c:v>
                </c:pt>
                <c:pt idx="60">
                  <c:v>KW8/2016</c:v>
                </c:pt>
                <c:pt idx="61">
                  <c:v>KW9/2016</c:v>
                </c:pt>
                <c:pt idx="62">
                  <c:v>KW10/2016</c:v>
                </c:pt>
                <c:pt idx="63">
                  <c:v>KW11/2016</c:v>
                </c:pt>
                <c:pt idx="64">
                  <c:v>KW12/2016</c:v>
                </c:pt>
                <c:pt idx="65">
                  <c:v>KW13/2016</c:v>
                </c:pt>
                <c:pt idx="66">
                  <c:v>KW14/2016</c:v>
                </c:pt>
                <c:pt idx="67">
                  <c:v>KW15/2016</c:v>
                </c:pt>
                <c:pt idx="68">
                  <c:v>KW16/2016</c:v>
                </c:pt>
                <c:pt idx="69">
                  <c:v>KW17/2016</c:v>
                </c:pt>
                <c:pt idx="70">
                  <c:v>KW18/2016</c:v>
                </c:pt>
                <c:pt idx="71">
                  <c:v>KW19/2016</c:v>
                </c:pt>
                <c:pt idx="72">
                  <c:v>KW20/2016</c:v>
                </c:pt>
                <c:pt idx="73">
                  <c:v>KW21/2016</c:v>
                </c:pt>
                <c:pt idx="74">
                  <c:v>KW22/2016</c:v>
                </c:pt>
                <c:pt idx="75">
                  <c:v>KW23/2016</c:v>
                </c:pt>
                <c:pt idx="76">
                  <c:v>KW24/2016</c:v>
                </c:pt>
                <c:pt idx="77">
                  <c:v>KW25/2016</c:v>
                </c:pt>
                <c:pt idx="78">
                  <c:v>KW26/2016</c:v>
                </c:pt>
                <c:pt idx="79">
                  <c:v>KW27/2016</c:v>
                </c:pt>
                <c:pt idx="80">
                  <c:v>KW28/2016</c:v>
                </c:pt>
                <c:pt idx="81">
                  <c:v>KW29/2016</c:v>
                </c:pt>
                <c:pt idx="82">
                  <c:v>KW30/2016</c:v>
                </c:pt>
                <c:pt idx="83">
                  <c:v>KW31/2016</c:v>
                </c:pt>
                <c:pt idx="84">
                  <c:v>KW32/2016</c:v>
                </c:pt>
                <c:pt idx="85">
                  <c:v>KW33/2016</c:v>
                </c:pt>
                <c:pt idx="86">
                  <c:v>KW34/2016</c:v>
                </c:pt>
                <c:pt idx="87">
                  <c:v>KW35/2016</c:v>
                </c:pt>
                <c:pt idx="88">
                  <c:v>KW36/2016</c:v>
                </c:pt>
                <c:pt idx="89">
                  <c:v>KW37/2016</c:v>
                </c:pt>
                <c:pt idx="90">
                  <c:v>KW38/2016</c:v>
                </c:pt>
                <c:pt idx="91">
                  <c:v>KW39/2016</c:v>
                </c:pt>
                <c:pt idx="92">
                  <c:v>KW40/2016</c:v>
                </c:pt>
                <c:pt idx="93">
                  <c:v>KW41/2016</c:v>
                </c:pt>
                <c:pt idx="94">
                  <c:v>KW42/2016</c:v>
                </c:pt>
                <c:pt idx="95">
                  <c:v>KW43/2016</c:v>
                </c:pt>
                <c:pt idx="96">
                  <c:v>KW44/2016</c:v>
                </c:pt>
                <c:pt idx="97">
                  <c:v>KW45/2016</c:v>
                </c:pt>
                <c:pt idx="98">
                  <c:v>KW46/2016</c:v>
                </c:pt>
                <c:pt idx="99">
                  <c:v>KW47/2016</c:v>
                </c:pt>
                <c:pt idx="100">
                  <c:v>KW48/2016</c:v>
                </c:pt>
                <c:pt idx="101">
                  <c:v>KW49/2016</c:v>
                </c:pt>
                <c:pt idx="102">
                  <c:v>KW50/2016</c:v>
                </c:pt>
                <c:pt idx="103">
                  <c:v>KW51/2016</c:v>
                </c:pt>
                <c:pt idx="104">
                  <c:v>KW52/2017</c:v>
                </c:pt>
                <c:pt idx="105">
                  <c:v>KW1/2017</c:v>
                </c:pt>
                <c:pt idx="106">
                  <c:v>KW2/2017</c:v>
                </c:pt>
                <c:pt idx="107">
                  <c:v>KW3/2017</c:v>
                </c:pt>
                <c:pt idx="108">
                  <c:v>KW4/2017</c:v>
                </c:pt>
                <c:pt idx="109">
                  <c:v>KW5/2017</c:v>
                </c:pt>
                <c:pt idx="110">
                  <c:v>KW6/2017</c:v>
                </c:pt>
                <c:pt idx="111">
                  <c:v>KW7/2017</c:v>
                </c:pt>
                <c:pt idx="112">
                  <c:v>KW8/2017</c:v>
                </c:pt>
                <c:pt idx="113">
                  <c:v>KW9/2017</c:v>
                </c:pt>
                <c:pt idx="114">
                  <c:v>KW10/2017</c:v>
                </c:pt>
                <c:pt idx="115">
                  <c:v>KW11/2017</c:v>
                </c:pt>
                <c:pt idx="116">
                  <c:v>KW12/2017</c:v>
                </c:pt>
                <c:pt idx="117">
                  <c:v>KW13/2017</c:v>
                </c:pt>
                <c:pt idx="118">
                  <c:v>KW14/2017</c:v>
                </c:pt>
                <c:pt idx="119">
                  <c:v>KW15/2017</c:v>
                </c:pt>
                <c:pt idx="120">
                  <c:v>KW16/2017</c:v>
                </c:pt>
                <c:pt idx="121">
                  <c:v>KW17/2017</c:v>
                </c:pt>
                <c:pt idx="122">
                  <c:v>KW18/2017</c:v>
                </c:pt>
                <c:pt idx="123">
                  <c:v>KW19/2017</c:v>
                </c:pt>
                <c:pt idx="124">
                  <c:v>KW20/2017</c:v>
                </c:pt>
                <c:pt idx="125">
                  <c:v>KW21/2017</c:v>
                </c:pt>
                <c:pt idx="126">
                  <c:v>KW22/2017</c:v>
                </c:pt>
                <c:pt idx="127">
                  <c:v>KW23/2017</c:v>
                </c:pt>
                <c:pt idx="128">
                  <c:v>KW24/2017</c:v>
                </c:pt>
                <c:pt idx="129">
                  <c:v>KW25/2017</c:v>
                </c:pt>
                <c:pt idx="130">
                  <c:v>KW26/2017</c:v>
                </c:pt>
                <c:pt idx="131">
                  <c:v>KW27/2017</c:v>
                </c:pt>
                <c:pt idx="132">
                  <c:v>KW28/2017</c:v>
                </c:pt>
                <c:pt idx="133">
                  <c:v>KW29/2017</c:v>
                </c:pt>
                <c:pt idx="134">
                  <c:v>KW30/2017</c:v>
                </c:pt>
                <c:pt idx="135">
                  <c:v>KW31/2017</c:v>
                </c:pt>
                <c:pt idx="136">
                  <c:v>KW32/2017</c:v>
                </c:pt>
                <c:pt idx="137">
                  <c:v>KW33/2017</c:v>
                </c:pt>
                <c:pt idx="138">
                  <c:v>KW34/2017</c:v>
                </c:pt>
                <c:pt idx="139">
                  <c:v>KW35/2017</c:v>
                </c:pt>
                <c:pt idx="140">
                  <c:v>KW36/2017</c:v>
                </c:pt>
                <c:pt idx="141">
                  <c:v>KW37/2017</c:v>
                </c:pt>
                <c:pt idx="142">
                  <c:v>KW38/2017</c:v>
                </c:pt>
                <c:pt idx="143">
                  <c:v>KW39/2017</c:v>
                </c:pt>
                <c:pt idx="144">
                  <c:v>KW40/2017</c:v>
                </c:pt>
                <c:pt idx="145">
                  <c:v>KW41/2017</c:v>
                </c:pt>
                <c:pt idx="146">
                  <c:v>KW42/2017</c:v>
                </c:pt>
                <c:pt idx="147">
                  <c:v>KW43/2017</c:v>
                </c:pt>
                <c:pt idx="148">
                  <c:v>KW44/2017</c:v>
                </c:pt>
                <c:pt idx="149">
                  <c:v>KW45/2017</c:v>
                </c:pt>
                <c:pt idx="150">
                  <c:v>KW46/2017</c:v>
                </c:pt>
                <c:pt idx="151">
                  <c:v>KW47/2017</c:v>
                </c:pt>
                <c:pt idx="152">
                  <c:v>KW48/2017</c:v>
                </c:pt>
                <c:pt idx="153">
                  <c:v>KW49/2017</c:v>
                </c:pt>
                <c:pt idx="154">
                  <c:v>KW50/2017</c:v>
                </c:pt>
                <c:pt idx="155">
                  <c:v>KW51/2017</c:v>
                </c:pt>
                <c:pt idx="156">
                  <c:v>KW52/2017</c:v>
                </c:pt>
                <c:pt idx="157">
                  <c:v>KW1/2018</c:v>
                </c:pt>
                <c:pt idx="158">
                  <c:v>KW2/2018</c:v>
                </c:pt>
                <c:pt idx="159">
                  <c:v>KW3/2018</c:v>
                </c:pt>
                <c:pt idx="160">
                  <c:v>KW4/2018</c:v>
                </c:pt>
                <c:pt idx="161">
                  <c:v>KW5/2018</c:v>
                </c:pt>
                <c:pt idx="162">
                  <c:v>KW6/2018</c:v>
                </c:pt>
                <c:pt idx="163">
                  <c:v>KW7/2018</c:v>
                </c:pt>
                <c:pt idx="164">
                  <c:v>KW8/2018</c:v>
                </c:pt>
                <c:pt idx="165">
                  <c:v>KW9/2018</c:v>
                </c:pt>
                <c:pt idx="166">
                  <c:v>KW10/2018</c:v>
                </c:pt>
                <c:pt idx="167">
                  <c:v>KW11/2018</c:v>
                </c:pt>
                <c:pt idx="168">
                  <c:v>KW12/2018</c:v>
                </c:pt>
              </c:strCache>
            </c:strRef>
          </c:cat>
          <c:val>
            <c:numRef>
              <c:f>Tabelle1!$C$2:$C$170</c:f>
              <c:numCache>
                <c:formatCode>General</c:formatCode>
                <c:ptCount val="169"/>
              </c:numCache>
            </c:numRef>
          </c:val>
          <c:smooth val="0"/>
          <c:extLst>
            <c:ext xmlns:c16="http://schemas.microsoft.com/office/drawing/2014/chart" uri="{C3380CC4-5D6E-409C-BE32-E72D297353CC}">
              <c16:uniqueId val="{00000002-F9E2-4F20-8D87-2EACDFEF2C42}"/>
            </c:ext>
          </c:extLst>
        </c:ser>
        <c:dLbls>
          <c:showLegendKey val="0"/>
          <c:showVal val="0"/>
          <c:showCatName val="0"/>
          <c:showSerName val="0"/>
          <c:showPercent val="0"/>
          <c:showBubbleSize val="0"/>
        </c:dLbls>
        <c:smooth val="0"/>
        <c:axId val="141985088"/>
        <c:axId val="329293200"/>
      </c:lineChart>
      <c:catAx>
        <c:axId val="141985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329293200"/>
        <c:crosses val="autoZero"/>
        <c:auto val="1"/>
        <c:lblAlgn val="ctr"/>
        <c:lblOffset val="100"/>
        <c:tickLblSkip val="10"/>
        <c:tickMarkSkip val="1"/>
        <c:noMultiLvlLbl val="0"/>
      </c:catAx>
      <c:valAx>
        <c:axId val="329293200"/>
        <c:scaling>
          <c:orientation val="minMax"/>
          <c:max val="1.9"/>
          <c:min val="1"/>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141985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de"/>
            <a:t>2017</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de"/>
            <a:t>Lorem ipsum dolor sit amet</a:t>
          </a: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de"/>
            <a:t>2018</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de"/>
            <a:t>Lorem ipsum dolor sit amet</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de"/>
            <a:t>2019</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de"/>
            <a:t>Lorem ipsum dolor sit amet</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de" sz="1100" kern="120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de" sz="1100" kern="120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de" sz="1100" kern="120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de" sz="1100" kern="120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de" sz="1100" kern="120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de" sz="1100" kern="120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64ED9EE-8F2A-4E06-87A2-36C0DD0993FD}" type="datetime1">
              <a:rPr lang="de-DE" smtClean="0"/>
              <a:t>12.05.2020</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‹Nr.›</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5A5ADE8-1FB8-43FD-A675-2B613EE00B6F}" type="datetime1">
              <a:rPr lang="de-DE" smtClean="0"/>
              <a:t>12.05.2020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‹Nr.›</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a:t>Master-Untertitelformat bearbeiten</a:t>
            </a:r>
            <a:endParaRPr lang="en-US" dirty="0"/>
          </a:p>
        </p:txBody>
      </p:sp>
      <p:sp>
        <p:nvSpPr>
          <p:cNvPr id="8" name="Datumsplatzhalter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81E9C95E-BEF0-4D2E-9127-B9099B238D2A}" type="datetime1">
              <a:rPr lang="de-DE" smtClean="0"/>
              <a:t>12.05.2020</a:t>
            </a:fld>
            <a:endParaRPr lang="en-US" dirty="0"/>
          </a:p>
        </p:txBody>
      </p:sp>
      <p:sp>
        <p:nvSpPr>
          <p:cNvPr id="9" name="Fußzeilenplatzhalt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9" name="Titel 1"/>
          <p:cNvSpPr>
            <a:spLocks noGrp="1"/>
          </p:cNvSpPr>
          <p:nvPr>
            <p:ph type="title"/>
          </p:nvPr>
        </p:nvSpPr>
        <p:spPr>
          <a:xfrm>
            <a:off x="581192" y="702156"/>
            <a:ext cx="11029616" cy="1013800"/>
          </a:xfrm>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Datumsplatzhalter 3"/>
          <p:cNvSpPr>
            <a:spLocks noGrp="1"/>
          </p:cNvSpPr>
          <p:nvPr>
            <p:ph type="dt" sz="half" idx="10"/>
          </p:nvPr>
        </p:nvSpPr>
        <p:spPr/>
        <p:txBody>
          <a:bodyPr rtlCol="0"/>
          <a:lstStyle/>
          <a:p>
            <a:pPr rtl="0"/>
            <a:fld id="{FE771757-BB18-44C5-813E-435E78C98126}" type="datetime1">
              <a:rPr lang="de-DE" smtClean="0"/>
              <a:t>12.05.2020</a:t>
            </a:fld>
            <a:endParaRPr lang="en-US" dirty="0"/>
          </a:p>
        </p:txBody>
      </p:sp>
      <p:sp>
        <p:nvSpPr>
          <p:cNvPr id="5" name="Fußzeilenplatzhalter 4"/>
          <p:cNvSpPr>
            <a:spLocks noGrp="1"/>
          </p:cNvSpPr>
          <p:nvPr>
            <p:ph type="ftr" sz="quarter" idx="11"/>
          </p:nvPr>
        </p:nvSpPr>
        <p:spPr/>
        <p:txBody>
          <a:bodyPr rtlCol="0"/>
          <a:lstStyle/>
          <a:p>
            <a:pPr rtl="0"/>
            <a:endParaRPr lang="en-US" dirty="0"/>
          </a:p>
        </p:txBody>
      </p:sp>
      <p:sp>
        <p:nvSpPr>
          <p:cNvPr id="6" name="Foliennummernplatzhalter 5"/>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hteck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kaler Tite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de-DE"/>
              <a:t>Mastertitelformat bearbeiten</a:t>
            </a:r>
            <a:endParaRPr lang="en-US" dirty="0"/>
          </a:p>
        </p:txBody>
      </p:sp>
      <p:sp>
        <p:nvSpPr>
          <p:cNvPr id="3" name="Vertikaler Textplatzhalter 2"/>
          <p:cNvSpPr>
            <a:spLocks noGrp="1"/>
          </p:cNvSpPr>
          <p:nvPr>
            <p:ph type="body" orient="vert" idx="1"/>
          </p:nvPr>
        </p:nvSpPr>
        <p:spPr>
          <a:xfrm>
            <a:off x="774923" y="863600"/>
            <a:ext cx="7161625" cy="4807326"/>
          </a:xfrm>
        </p:spPr>
        <p:txBody>
          <a:bodyPr vert="eaVert" rtlCol="0" anchor="t"/>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8" name="Rechteck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hteck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umsplatzhalter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B83FACD6-565C-4118-ACD0-32ACCA9AF940}" type="datetime1">
              <a:rPr lang="de-DE" smtClean="0"/>
              <a:t>12.05.2020</a:t>
            </a:fld>
            <a:endParaRPr lang="en-US" dirty="0"/>
          </a:p>
        </p:txBody>
      </p:sp>
      <p:sp>
        <p:nvSpPr>
          <p:cNvPr id="12" name="Fußzeilenplatzhalt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Foliennummernplatzhalt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81192" y="702156"/>
            <a:ext cx="11029616" cy="1188720"/>
          </a:xfrm>
        </p:spPr>
        <p:txBody>
          <a:bodyPr rtlCol="0"/>
          <a:lstStyle/>
          <a:p>
            <a:pPr rtl="0"/>
            <a:r>
              <a:rPr lang="de-DE"/>
              <a:t>Mastertitelformat bearbeiten</a:t>
            </a:r>
            <a:endParaRPr lang="en-US" dirty="0"/>
          </a:p>
        </p:txBody>
      </p:sp>
      <p:sp>
        <p:nvSpPr>
          <p:cNvPr id="3" name="Inhaltsplatzhalter 2"/>
          <p:cNvSpPr>
            <a:spLocks noGrp="1"/>
          </p:cNvSpPr>
          <p:nvPr>
            <p:ph idx="1"/>
          </p:nvPr>
        </p:nvSpPr>
        <p:spPr>
          <a:xfrm>
            <a:off x="581192" y="2340864"/>
            <a:ext cx="11029615" cy="3634486"/>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8" name="Datumsplatzhalter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83627DD0-092D-4AD9-AAE0-0513E170352E}" type="datetime1">
              <a:rPr lang="de-DE" smtClean="0"/>
              <a:t>12.05.2020</a:t>
            </a:fld>
            <a:endParaRPr lang="en-US" dirty="0"/>
          </a:p>
        </p:txBody>
      </p:sp>
      <p:sp>
        <p:nvSpPr>
          <p:cNvPr id="9" name="Fußzeilenplatzhalt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8" name="Rechteck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sp>
        <p:nvSpPr>
          <p:cNvPr id="7" name="Datumsplatzhalter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F36CBEDB-B1DE-4F8C-AD4A-10AD3F77E1A9}" type="datetime1">
              <a:rPr lang="de-DE" smtClean="0"/>
              <a:t>12.05.2020</a:t>
            </a:fld>
            <a:endParaRPr lang="en-US" dirty="0"/>
          </a:p>
        </p:txBody>
      </p:sp>
      <p:sp>
        <p:nvSpPr>
          <p:cNvPr id="9" name="Fußzeilenplatzhalt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581193" y="2228003"/>
            <a:ext cx="5194767"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416039" y="2228003"/>
            <a:ext cx="5194769"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Datumsplatzhalter 4"/>
          <p:cNvSpPr>
            <a:spLocks noGrp="1"/>
          </p:cNvSpPr>
          <p:nvPr>
            <p:ph type="dt" sz="half" idx="10"/>
          </p:nvPr>
        </p:nvSpPr>
        <p:spPr/>
        <p:txBody>
          <a:bodyPr rtlCol="0"/>
          <a:lstStyle/>
          <a:p>
            <a:pPr rtl="0"/>
            <a:fld id="{F95AE019-BB99-4C3A-AA2C-A36C39CE4DCB}" type="datetime1">
              <a:rPr lang="de-DE" smtClean="0"/>
              <a:t>12.05.2020</a:t>
            </a:fld>
            <a:endParaRPr lang="en-US" dirty="0"/>
          </a:p>
        </p:txBody>
      </p:sp>
      <p:sp>
        <p:nvSpPr>
          <p:cNvPr id="6" name="Fußzeilenplatzhalter 5"/>
          <p:cNvSpPr>
            <a:spLocks noGrp="1"/>
          </p:cNvSpPr>
          <p:nvPr>
            <p:ph type="ftr" sz="quarter" idx="11"/>
          </p:nvPr>
        </p:nvSpPr>
        <p:spPr/>
        <p:txBody>
          <a:bodyPr rtlCol="0"/>
          <a:lstStyle/>
          <a:p>
            <a:pPr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1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581194" y="2926052"/>
            <a:ext cx="5194766"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de-DE"/>
              <a:t>Mastertextformat bearbeiten</a:t>
            </a:r>
          </a:p>
        </p:txBody>
      </p:sp>
      <p:sp>
        <p:nvSpPr>
          <p:cNvPr id="6" name="Inhaltsplatzhalter 5"/>
          <p:cNvSpPr>
            <a:spLocks noGrp="1"/>
          </p:cNvSpPr>
          <p:nvPr>
            <p:ph sz="quarter" idx="4"/>
          </p:nvPr>
        </p:nvSpPr>
        <p:spPr>
          <a:xfrm>
            <a:off x="6416037" y="2926052"/>
            <a:ext cx="5194771"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p:cNvSpPr>
            <a:spLocks noGrp="1"/>
          </p:cNvSpPr>
          <p:nvPr>
            <p:ph type="dt" sz="half" idx="10"/>
          </p:nvPr>
        </p:nvSpPr>
        <p:spPr/>
        <p:txBody>
          <a:bodyPr rtlCol="0"/>
          <a:lstStyle/>
          <a:p>
            <a:pPr rtl="0"/>
            <a:fld id="{117FAFC6-AD0C-4B5B-B8B0-E729C6D4C810}" type="datetime1">
              <a:rPr lang="de-DE" smtClean="0"/>
              <a:t>12.05.2020</a:t>
            </a:fld>
            <a:endParaRPr lang="en-US" dirty="0"/>
          </a:p>
        </p:txBody>
      </p:sp>
      <p:sp>
        <p:nvSpPr>
          <p:cNvPr id="8" name="Fußzeilenplatzhalter 7"/>
          <p:cNvSpPr>
            <a:spLocks noGrp="1"/>
          </p:cNvSpPr>
          <p:nvPr>
            <p:ph type="ftr" sz="quarter" idx="11"/>
          </p:nvPr>
        </p:nvSpPr>
        <p:spPr/>
        <p:txBody>
          <a:bodyPr rtlCol="0"/>
          <a:lstStyle/>
          <a:p>
            <a:pPr rtl="0"/>
            <a:endParaRPr lang="en-US" dirty="0"/>
          </a:p>
        </p:txBody>
      </p:sp>
      <p:sp>
        <p:nvSpPr>
          <p:cNvPr id="9" name="Foliennummernplatzhalter 8"/>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Titel 1"/>
          <p:cNvSpPr>
            <a:spLocks noGrp="1"/>
          </p:cNvSpPr>
          <p:nvPr>
            <p:ph type="title"/>
          </p:nvPr>
        </p:nvSpPr>
        <p:spPr>
          <a:xfrm>
            <a:off x="575894" y="729658"/>
            <a:ext cx="11029616" cy="988332"/>
          </a:xfrm>
        </p:spPr>
        <p:txBody>
          <a:bodyPr rtlCol="0"/>
          <a:lstStyle/>
          <a:p>
            <a:pPr rtl="0"/>
            <a:r>
              <a:rPr lang="de-DE"/>
              <a:t>Mastertitelformat bearbeiten</a:t>
            </a:r>
            <a:endParaRPr lang="en-US" dirty="0"/>
          </a:p>
        </p:txBody>
      </p:sp>
      <p:sp>
        <p:nvSpPr>
          <p:cNvPr id="3" name="Datumsplatzhalter 2"/>
          <p:cNvSpPr>
            <a:spLocks noGrp="1"/>
          </p:cNvSpPr>
          <p:nvPr>
            <p:ph type="dt" sz="half" idx="10"/>
          </p:nvPr>
        </p:nvSpPr>
        <p:spPr/>
        <p:txBody>
          <a:bodyPr rtlCol="0"/>
          <a:lstStyle/>
          <a:p>
            <a:pPr rtl="0"/>
            <a:fld id="{607DEF3C-A2B0-4F78-836D-1A1B1DEE5467}" type="datetime1">
              <a:rPr lang="de-DE" smtClean="0"/>
              <a:t>12.05.2020</a:t>
            </a:fld>
            <a:endParaRPr lang="en-US" dirty="0"/>
          </a:p>
        </p:txBody>
      </p:sp>
      <p:sp>
        <p:nvSpPr>
          <p:cNvPr id="4" name="Fußzeilenplatzhalter 3"/>
          <p:cNvSpPr>
            <a:spLocks noGrp="1"/>
          </p:cNvSpPr>
          <p:nvPr>
            <p:ph type="ftr" sz="quarter" idx="11"/>
          </p:nvPr>
        </p:nvSpPr>
        <p:spPr/>
        <p:txBody>
          <a:bodyPr rtlCol="0"/>
          <a:lstStyle/>
          <a:p>
            <a:pPr rtl="0"/>
            <a:endParaRPr lang="en-US" dirty="0"/>
          </a:p>
        </p:txBody>
      </p:sp>
      <p:sp>
        <p:nvSpPr>
          <p:cNvPr id="5" name="Foliennummernplatzhalter 4"/>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D971D44B-9C44-467E-B481-41466CDBD2A7}" type="datetime1">
              <a:rPr lang="de-DE" smtClean="0"/>
              <a:t>12.05.2020</a:t>
            </a:fld>
            <a:endParaRPr lang="en-US" dirty="0"/>
          </a:p>
        </p:txBody>
      </p:sp>
      <p:sp>
        <p:nvSpPr>
          <p:cNvPr id="3" name="Fußzeilenplatzhalter 2"/>
          <p:cNvSpPr>
            <a:spLocks noGrp="1"/>
          </p:cNvSpPr>
          <p:nvPr>
            <p:ph type="ftr" sz="quarter" idx="11"/>
          </p:nvPr>
        </p:nvSpPr>
        <p:spPr/>
        <p:txBody>
          <a:bodyPr rtlCol="0"/>
          <a:lstStyle/>
          <a:p>
            <a:pPr rtl="0"/>
            <a:endParaRPr lang="en-US" dirty="0"/>
          </a:p>
        </p:txBody>
      </p:sp>
      <p:sp>
        <p:nvSpPr>
          <p:cNvPr id="4" name="Foliennummernplatzhalter 3"/>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9" name="Rechteck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767857" y="933450"/>
            <a:ext cx="3031852" cy="1722419"/>
          </a:xfrm>
        </p:spPr>
        <p:txBody>
          <a:bodyPr rtlCol="0" anchor="b">
            <a:normAutofit/>
          </a:bodyPr>
          <a:lstStyle>
            <a:lvl1pPr algn="l">
              <a:defRPr sz="22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8" name="Datumsplatzhalt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0354EEBD-0E7F-42E6-BE86-4864547D749E}" type="datetime1">
              <a:rPr lang="de-DE" smtClean="0"/>
              <a:t>12.05.2020</a:t>
            </a:fld>
            <a:endParaRPr lang="en-US" dirty="0"/>
          </a:p>
        </p:txBody>
      </p:sp>
      <p:sp>
        <p:nvSpPr>
          <p:cNvPr id="10" name="Fußzeilenplatzhalt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Foliennummernplatzhalt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de-DE"/>
              <a:t>Mastertitelformat bearbeiten</a:t>
            </a:r>
            <a:endParaRPr lang="en-US" dirty="0"/>
          </a:p>
        </p:txBody>
      </p:sp>
      <p:sp>
        <p:nvSpPr>
          <p:cNvPr id="3" name="Bildplatzhalter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a:t>Bild durch Klicken auf Symbol hinzufügen</a:t>
            </a:r>
            <a:endParaRPr lang="en-US" dirty="0"/>
          </a:p>
        </p:txBody>
      </p:sp>
      <p:sp>
        <p:nvSpPr>
          <p:cNvPr id="4" name="Textplatzhalter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p>
            <a:pPr rtl="0"/>
            <a:fld id="{8C7274EF-79A2-4EAD-98EF-7E5BB5EA068D}" type="datetime1">
              <a:rPr lang="de-DE" smtClean="0"/>
              <a:t>12.05.2020</a:t>
            </a:fld>
            <a:endParaRPr lang="en-US" dirty="0"/>
          </a:p>
        </p:txBody>
      </p:sp>
      <p:sp>
        <p:nvSpPr>
          <p:cNvPr id="6" name="Fußzeilenplatzhalter 5"/>
          <p:cNvSpPr>
            <a:spLocks noGrp="1"/>
          </p:cNvSpPr>
          <p:nvPr>
            <p:ph type="ftr" sz="quarter" idx="11"/>
          </p:nvPr>
        </p:nvSpPr>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EDD379EC-906B-4CE5-98C2-3A156331FD9E}" type="datetime1">
              <a:rPr lang="de-DE" smtClean="0"/>
              <a:t>12.05.2020</a:t>
            </a:fld>
            <a:endParaRPr lang="en-US" dirty="0"/>
          </a:p>
        </p:txBody>
      </p:sp>
      <p:sp>
        <p:nvSpPr>
          <p:cNvPr id="5" name="Fußzeilenplatzhalt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Foliennummernplatzhalt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‹Nr.›</a:t>
            </a:fld>
            <a:endParaRPr lang="en-US" dirty="0"/>
          </a:p>
        </p:txBody>
      </p:sp>
      <p:sp>
        <p:nvSpPr>
          <p:cNvPr id="9" name="Rechteck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hteck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hteck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de-DE" dirty="0"/>
              <a:t>TRUMP und die </a:t>
            </a:r>
            <a:r>
              <a:rPr lang="de-DE" dirty="0" err="1"/>
              <a:t>AvocadoS</a:t>
            </a:r>
            <a:endParaRPr lang="de" dirty="0"/>
          </a:p>
        </p:txBody>
      </p:sp>
      <p:sp>
        <p:nvSpPr>
          <p:cNvPr id="3" name="Untertitel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de-DE" dirty="0"/>
              <a:t>Der Einfluss von Tweets auf die Avocado-Preise in den USA</a:t>
            </a:r>
            <a:endParaRPr lang="de" dirty="0"/>
          </a:p>
        </p:txBody>
      </p:sp>
      <p:sp>
        <p:nvSpPr>
          <p:cNvPr id="20" name="Rechteck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hteck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hteck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Bild 5" descr="Nahaufnahme eines Logos&#10;&#10;Beschreibung wird automatisch generiert">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C586AE-8189-41BD-8645-B69BB7328354}"/>
              </a:ext>
            </a:extLst>
          </p:cNvPr>
          <p:cNvSpPr>
            <a:spLocks noGrp="1"/>
          </p:cNvSpPr>
          <p:nvPr>
            <p:ph type="title"/>
          </p:nvPr>
        </p:nvSpPr>
        <p:spPr/>
        <p:txBody>
          <a:bodyPr/>
          <a:lstStyle/>
          <a:p>
            <a:r>
              <a:rPr lang="de-DE" dirty="0" err="1"/>
              <a:t>NUllHYPOTHESE</a:t>
            </a:r>
            <a:r>
              <a:rPr lang="de-DE" dirty="0"/>
              <a:t> </a:t>
            </a:r>
            <a:r>
              <a:rPr lang="de-DE" i="1" dirty="0"/>
              <a:t>H</a:t>
            </a:r>
            <a:r>
              <a:rPr lang="de-DE" i="1" baseline="-25000" dirty="0"/>
              <a:t>0</a:t>
            </a:r>
          </a:p>
        </p:txBody>
      </p:sp>
      <p:sp>
        <p:nvSpPr>
          <p:cNvPr id="3" name="Inhaltsplatzhalter 2">
            <a:extLst>
              <a:ext uri="{FF2B5EF4-FFF2-40B4-BE49-F238E27FC236}">
                <a16:creationId xmlns:a16="http://schemas.microsoft.com/office/drawing/2014/main" id="{764E2ACB-2EB6-4B5A-90A7-06086FD8C0C1}"/>
              </a:ext>
            </a:extLst>
          </p:cNvPr>
          <p:cNvSpPr>
            <a:spLocks noGrp="1"/>
          </p:cNvSpPr>
          <p:nvPr>
            <p:ph idx="1"/>
          </p:nvPr>
        </p:nvSpPr>
        <p:spPr/>
        <p:txBody>
          <a:bodyPr/>
          <a:lstStyle/>
          <a:p>
            <a:r>
              <a:rPr lang="de-DE" dirty="0"/>
              <a:t>H</a:t>
            </a:r>
            <a:r>
              <a:rPr lang="de-DE" baseline="-25000" dirty="0"/>
              <a:t>0</a:t>
            </a:r>
            <a:r>
              <a:rPr lang="de-DE" dirty="0"/>
              <a:t>: </a:t>
            </a:r>
            <a:r>
              <a:rPr lang="de-DE" i="1" dirty="0"/>
              <a:t>Der durchschnittliche Preis der Avocados in den USA hängt von Stimmung von Donald Trumps Tweets ab</a:t>
            </a:r>
          </a:p>
          <a:p>
            <a:r>
              <a:rPr lang="de-DE" i="1" dirty="0"/>
              <a:t>H</a:t>
            </a:r>
            <a:r>
              <a:rPr lang="de-DE" i="1" baseline="-25000" dirty="0"/>
              <a:t>1</a:t>
            </a:r>
            <a:r>
              <a:rPr lang="de-DE" i="1" dirty="0"/>
              <a:t>: Der Preis hängt nicht von der Tweet-Stimmung ab</a:t>
            </a:r>
          </a:p>
          <a:p>
            <a:endParaRPr lang="de-DE" i="1" dirty="0"/>
          </a:p>
          <a:p>
            <a:r>
              <a:rPr lang="de-DE" sz="1400" i="1" dirty="0"/>
              <a:t>H</a:t>
            </a:r>
            <a:r>
              <a:rPr lang="de-DE" sz="1400" i="1" baseline="-25000" dirty="0"/>
              <a:t>0a</a:t>
            </a:r>
            <a:r>
              <a:rPr lang="de-DE" sz="1400" i="1" dirty="0"/>
              <a:t>: Der durchschnittliche Preis der Avocados in den USA hängt vom höchsten „Ausreißer“ (positiv/negativ) ab.</a:t>
            </a:r>
          </a:p>
          <a:p>
            <a:r>
              <a:rPr lang="de-DE" sz="1400" i="1" dirty="0"/>
              <a:t>H</a:t>
            </a:r>
            <a:r>
              <a:rPr lang="de-DE" sz="1400" i="1" baseline="-25000" dirty="0"/>
              <a:t>1a</a:t>
            </a:r>
            <a:r>
              <a:rPr lang="de-DE" sz="1400" i="1" dirty="0"/>
              <a:t>: Der Preis hängt nicht von Stimmungs-Peaks ab</a:t>
            </a:r>
          </a:p>
          <a:p>
            <a:endParaRPr lang="de-DE" sz="1400" i="1" dirty="0"/>
          </a:p>
          <a:p>
            <a:r>
              <a:rPr lang="de-DE" sz="1400" i="1" dirty="0"/>
              <a:t>H</a:t>
            </a:r>
            <a:r>
              <a:rPr lang="de-DE" sz="1400" i="1" baseline="-25000" dirty="0"/>
              <a:t>0b</a:t>
            </a:r>
            <a:r>
              <a:rPr lang="de-DE" sz="1400" i="1" dirty="0"/>
              <a:t>: Der durchschnittliche Preis der Avocados in den USA hängt von der Anzahl der Tweets ab.</a:t>
            </a:r>
          </a:p>
          <a:p>
            <a:r>
              <a:rPr lang="de-DE" sz="1400" i="1" dirty="0"/>
              <a:t>H</a:t>
            </a:r>
            <a:r>
              <a:rPr lang="de-DE" sz="1400" i="1" baseline="-25000" dirty="0"/>
              <a:t>1b</a:t>
            </a:r>
            <a:r>
              <a:rPr lang="de-DE" sz="1400" i="1" dirty="0"/>
              <a:t>: Der Preis hängt nicht von der Tweet-Anzahl ab</a:t>
            </a:r>
            <a:endParaRPr lang="de-DE" sz="1400" dirty="0"/>
          </a:p>
          <a:p>
            <a:endParaRPr lang="de-DE" sz="1600" dirty="0"/>
          </a:p>
        </p:txBody>
      </p:sp>
      <p:sp>
        <p:nvSpPr>
          <p:cNvPr id="4" name="Textplatzhalter 3">
            <a:extLst>
              <a:ext uri="{FF2B5EF4-FFF2-40B4-BE49-F238E27FC236}">
                <a16:creationId xmlns:a16="http://schemas.microsoft.com/office/drawing/2014/main" id="{A320819C-C6DB-49BE-9344-0A178141A58D}"/>
              </a:ext>
            </a:extLst>
          </p:cNvPr>
          <p:cNvSpPr>
            <a:spLocks noGrp="1"/>
          </p:cNvSpPr>
          <p:nvPr>
            <p:ph type="body" sz="half" idx="2"/>
          </p:nvPr>
        </p:nvSpPr>
        <p:spPr/>
        <p:txBody>
          <a:bodyPr/>
          <a:lstStyle/>
          <a:p>
            <a:r>
              <a:rPr lang="de-DE" dirty="0"/>
              <a:t>&amp; Gegenhypothese </a:t>
            </a:r>
            <a:r>
              <a:rPr lang="de-DE" i="1" dirty="0"/>
              <a:t>H</a:t>
            </a:r>
            <a:r>
              <a:rPr lang="de-DE" i="1" baseline="-25000" dirty="0"/>
              <a:t>1</a:t>
            </a:r>
          </a:p>
        </p:txBody>
      </p:sp>
      <p:sp>
        <p:nvSpPr>
          <p:cNvPr id="5" name="Datumsplatzhalter 4">
            <a:extLst>
              <a:ext uri="{FF2B5EF4-FFF2-40B4-BE49-F238E27FC236}">
                <a16:creationId xmlns:a16="http://schemas.microsoft.com/office/drawing/2014/main" id="{43152CFF-B97F-4F7D-806B-0C4A4ECA6874}"/>
              </a:ext>
            </a:extLst>
          </p:cNvPr>
          <p:cNvSpPr>
            <a:spLocks noGrp="1"/>
          </p:cNvSpPr>
          <p:nvPr>
            <p:ph type="dt" sz="half" idx="10"/>
          </p:nvPr>
        </p:nvSpPr>
        <p:spPr/>
        <p:txBody>
          <a:bodyPr/>
          <a:lstStyle/>
          <a:p>
            <a:pPr rtl="0"/>
            <a:fld id="{0354EEBD-0E7F-42E6-BE86-4864547D749E}" type="datetime1">
              <a:rPr lang="de-DE" smtClean="0"/>
              <a:t>12.05.2020</a:t>
            </a:fld>
            <a:endParaRPr lang="en-US" dirty="0"/>
          </a:p>
        </p:txBody>
      </p:sp>
    </p:spTree>
    <p:extLst>
      <p:ext uri="{BB962C8B-B14F-4D97-AF65-F5344CB8AC3E}">
        <p14:creationId xmlns:p14="http://schemas.microsoft.com/office/powerpoint/2010/main" val="12038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C6B8-ACB2-453A-BA68-FEFE73CE5E17}"/>
              </a:ext>
            </a:extLst>
          </p:cNvPr>
          <p:cNvSpPr>
            <a:spLocks noGrp="1"/>
          </p:cNvSpPr>
          <p:nvPr>
            <p:ph type="title"/>
          </p:nvPr>
        </p:nvSpPr>
        <p:spPr/>
        <p:txBody>
          <a:bodyPr/>
          <a:lstStyle/>
          <a:p>
            <a:r>
              <a:rPr lang="de-DE" dirty="0"/>
              <a:t>Datenbasis</a:t>
            </a:r>
          </a:p>
        </p:txBody>
      </p:sp>
      <p:sp>
        <p:nvSpPr>
          <p:cNvPr id="3" name="Textplatzhalter 2">
            <a:extLst>
              <a:ext uri="{FF2B5EF4-FFF2-40B4-BE49-F238E27FC236}">
                <a16:creationId xmlns:a16="http://schemas.microsoft.com/office/drawing/2014/main" id="{FC3238BB-B30B-44B9-B1D7-795E1C1085D1}"/>
              </a:ext>
            </a:extLst>
          </p:cNvPr>
          <p:cNvSpPr>
            <a:spLocks noGrp="1"/>
          </p:cNvSpPr>
          <p:nvPr>
            <p:ph type="body" idx="1"/>
          </p:nvPr>
        </p:nvSpPr>
        <p:spPr/>
        <p:txBody>
          <a:bodyPr/>
          <a:lstStyle/>
          <a:p>
            <a:r>
              <a:rPr lang="de-DE" dirty="0"/>
              <a:t>Trump Tweets</a:t>
            </a:r>
          </a:p>
        </p:txBody>
      </p:sp>
      <p:sp>
        <p:nvSpPr>
          <p:cNvPr id="4" name="Inhaltsplatzhalter 3">
            <a:extLst>
              <a:ext uri="{FF2B5EF4-FFF2-40B4-BE49-F238E27FC236}">
                <a16:creationId xmlns:a16="http://schemas.microsoft.com/office/drawing/2014/main" id="{914E13BA-0F72-4C41-948B-D05C9AC4B6BF}"/>
              </a:ext>
            </a:extLst>
          </p:cNvPr>
          <p:cNvSpPr>
            <a:spLocks noGrp="1"/>
          </p:cNvSpPr>
          <p:nvPr>
            <p:ph sz="half" idx="2"/>
          </p:nvPr>
        </p:nvSpPr>
        <p:spPr>
          <a:xfrm>
            <a:off x="581194" y="2926052"/>
            <a:ext cx="5194766" cy="3497862"/>
          </a:xfrm>
        </p:spPr>
        <p:txBody>
          <a:bodyPr>
            <a:normAutofit lnSpcReduction="10000"/>
          </a:bodyPr>
          <a:lstStyle/>
          <a:p>
            <a:r>
              <a:rPr lang="de-DE" dirty="0"/>
              <a:t>Datensätze</a:t>
            </a:r>
          </a:p>
          <a:p>
            <a:pPr lvl="1"/>
            <a:r>
              <a:rPr lang="de-DE" dirty="0"/>
              <a:t>Zeitraum: 01.01.2014 – 31.12.2018</a:t>
            </a:r>
          </a:p>
          <a:p>
            <a:pPr lvl="1"/>
            <a:r>
              <a:rPr lang="de-DE" dirty="0"/>
              <a:t>Anzahl: 22053</a:t>
            </a:r>
          </a:p>
          <a:p>
            <a:pPr lvl="1"/>
            <a:r>
              <a:rPr lang="de-DE" dirty="0"/>
              <a:t>Bereinigt (ohne „echte“ Retweets): 21995</a:t>
            </a:r>
          </a:p>
          <a:p>
            <a:pPr lvl="1"/>
            <a:endParaRPr lang="de-DE" dirty="0"/>
          </a:p>
          <a:p>
            <a:r>
              <a:rPr lang="de-DE" dirty="0"/>
              <a:t>Datenpunkte</a:t>
            </a:r>
          </a:p>
          <a:p>
            <a:pPr lvl="1"/>
            <a:r>
              <a:rPr lang="de-DE" dirty="0"/>
              <a:t>Verfügbar: </a:t>
            </a:r>
            <a:r>
              <a:rPr lang="de-DE" i="1" dirty="0"/>
              <a:t>source, </a:t>
            </a:r>
            <a:r>
              <a:rPr lang="de-DE" i="1" dirty="0" err="1"/>
              <a:t>text</a:t>
            </a:r>
            <a:r>
              <a:rPr lang="de-DE" i="1" dirty="0"/>
              <a:t>, </a:t>
            </a:r>
            <a:r>
              <a:rPr lang="de-DE" i="1" dirty="0" err="1"/>
              <a:t>created_at</a:t>
            </a:r>
            <a:r>
              <a:rPr lang="de-DE" i="1" dirty="0"/>
              <a:t>, </a:t>
            </a:r>
            <a:r>
              <a:rPr lang="de-DE" i="1" dirty="0" err="1"/>
              <a:t>retweet_count</a:t>
            </a:r>
            <a:r>
              <a:rPr lang="de-DE" i="1" dirty="0"/>
              <a:t>, </a:t>
            </a:r>
            <a:r>
              <a:rPr lang="de-DE" i="1" dirty="0" err="1"/>
              <a:t>favorite_count</a:t>
            </a:r>
            <a:r>
              <a:rPr lang="de-DE" i="1" dirty="0"/>
              <a:t>, </a:t>
            </a:r>
            <a:r>
              <a:rPr lang="de-DE" i="1" dirty="0" err="1"/>
              <a:t>is_retweet</a:t>
            </a:r>
            <a:r>
              <a:rPr lang="de-DE" i="1" dirty="0"/>
              <a:t>, </a:t>
            </a:r>
            <a:r>
              <a:rPr lang="de-DE" i="1" dirty="0" err="1"/>
              <a:t>id_str</a:t>
            </a:r>
            <a:endParaRPr lang="de-DE" i="1" dirty="0"/>
          </a:p>
          <a:p>
            <a:pPr lvl="1"/>
            <a:r>
              <a:rPr lang="de-DE" dirty="0"/>
              <a:t>Verwendet: </a:t>
            </a:r>
            <a:r>
              <a:rPr lang="de-DE" i="1" dirty="0" err="1"/>
              <a:t>text</a:t>
            </a:r>
            <a:r>
              <a:rPr lang="de-DE" i="1" dirty="0"/>
              <a:t>, </a:t>
            </a:r>
            <a:r>
              <a:rPr lang="de-DE" i="1" dirty="0" err="1"/>
              <a:t>created_at</a:t>
            </a:r>
            <a:r>
              <a:rPr lang="de-DE" i="1" dirty="0"/>
              <a:t>, (</a:t>
            </a:r>
            <a:r>
              <a:rPr lang="de-DE" i="1" dirty="0" err="1"/>
              <a:t>is_retweet</a:t>
            </a:r>
            <a:r>
              <a:rPr lang="de-DE" i="1" dirty="0"/>
              <a:t>)</a:t>
            </a:r>
          </a:p>
          <a:p>
            <a:pPr marL="0" indent="0">
              <a:buNone/>
            </a:pPr>
            <a:endParaRPr lang="de-DE" dirty="0"/>
          </a:p>
          <a:p>
            <a:pPr marL="0" indent="0">
              <a:buNone/>
            </a:pPr>
            <a:r>
              <a:rPr lang="de-DE" sz="1200" i="1" dirty="0">
                <a:solidFill>
                  <a:schemeClr val="bg1">
                    <a:lumMod val="50000"/>
                  </a:schemeClr>
                </a:solidFill>
              </a:rPr>
              <a:t>Quelle: http://www.trumptwitterarchive.com/archive</a:t>
            </a:r>
          </a:p>
        </p:txBody>
      </p:sp>
      <p:sp>
        <p:nvSpPr>
          <p:cNvPr id="5" name="Textplatzhalter 4">
            <a:extLst>
              <a:ext uri="{FF2B5EF4-FFF2-40B4-BE49-F238E27FC236}">
                <a16:creationId xmlns:a16="http://schemas.microsoft.com/office/drawing/2014/main" id="{F28130CC-A875-4F78-9337-B3E11CAFF3F5}"/>
              </a:ext>
            </a:extLst>
          </p:cNvPr>
          <p:cNvSpPr>
            <a:spLocks noGrp="1"/>
          </p:cNvSpPr>
          <p:nvPr>
            <p:ph type="body" sz="quarter" idx="3"/>
          </p:nvPr>
        </p:nvSpPr>
        <p:spPr/>
        <p:txBody>
          <a:bodyPr/>
          <a:lstStyle/>
          <a:p>
            <a:r>
              <a:rPr lang="de-DE" dirty="0"/>
              <a:t>Avocado Preise</a:t>
            </a:r>
          </a:p>
        </p:txBody>
      </p:sp>
      <p:sp>
        <p:nvSpPr>
          <p:cNvPr id="6" name="Inhaltsplatzhalter 5">
            <a:extLst>
              <a:ext uri="{FF2B5EF4-FFF2-40B4-BE49-F238E27FC236}">
                <a16:creationId xmlns:a16="http://schemas.microsoft.com/office/drawing/2014/main" id="{92BC08FE-3D6C-4AE9-81B4-B0A220BEEA4B}"/>
              </a:ext>
            </a:extLst>
          </p:cNvPr>
          <p:cNvSpPr>
            <a:spLocks noGrp="1"/>
          </p:cNvSpPr>
          <p:nvPr>
            <p:ph sz="quarter" idx="4"/>
          </p:nvPr>
        </p:nvSpPr>
        <p:spPr>
          <a:xfrm>
            <a:off x="6416037" y="2926052"/>
            <a:ext cx="5194771" cy="3497862"/>
          </a:xfrm>
        </p:spPr>
        <p:txBody>
          <a:bodyPr>
            <a:normAutofit/>
          </a:bodyPr>
          <a:lstStyle/>
          <a:p>
            <a:r>
              <a:rPr lang="de-DE" dirty="0"/>
              <a:t>Datensätze</a:t>
            </a:r>
          </a:p>
          <a:p>
            <a:pPr lvl="1"/>
            <a:r>
              <a:rPr lang="de-DE" dirty="0"/>
              <a:t>Zeitraum: 04.01.2015 – 25.03.2018 (169 Wochen)</a:t>
            </a:r>
          </a:p>
          <a:p>
            <a:pPr lvl="1"/>
            <a:r>
              <a:rPr lang="de-DE" dirty="0"/>
              <a:t>Anzahl: 18429 Datensätze</a:t>
            </a:r>
          </a:p>
          <a:p>
            <a:pPr lvl="1"/>
            <a:endParaRPr lang="de-DE" dirty="0"/>
          </a:p>
          <a:p>
            <a:r>
              <a:rPr lang="de-DE" dirty="0"/>
              <a:t>Datenpunkte</a:t>
            </a:r>
          </a:p>
          <a:p>
            <a:pPr lvl="1"/>
            <a:r>
              <a:rPr lang="de-DE" dirty="0"/>
              <a:t>Verfügbar: </a:t>
            </a:r>
            <a:r>
              <a:rPr lang="de-DE" i="1" dirty="0" err="1"/>
              <a:t>index</a:t>
            </a:r>
            <a:r>
              <a:rPr lang="de-DE" i="1" dirty="0"/>
              <a:t>, </a:t>
            </a:r>
            <a:r>
              <a:rPr lang="en-US" i="1" dirty="0"/>
              <a:t>Date, </a:t>
            </a:r>
            <a:r>
              <a:rPr lang="en-US" i="1" dirty="0" err="1"/>
              <a:t>AveragePrice</a:t>
            </a:r>
            <a:r>
              <a:rPr lang="en-US" i="1" dirty="0"/>
              <a:t>, Total Volume, 4046, 4225, 4770, Total Bags, Small Bags, Large Bags, </a:t>
            </a:r>
            <a:r>
              <a:rPr lang="en-US" i="1" dirty="0" err="1"/>
              <a:t>XLarge</a:t>
            </a:r>
            <a:r>
              <a:rPr lang="en-US" i="1" dirty="0"/>
              <a:t> Bags, type, year, region</a:t>
            </a:r>
          </a:p>
          <a:p>
            <a:pPr lvl="1"/>
            <a:r>
              <a:rPr lang="de-DE" dirty="0"/>
              <a:t>Verwendet: </a:t>
            </a:r>
            <a:r>
              <a:rPr lang="de-DE" i="1" dirty="0"/>
              <a:t>Date, </a:t>
            </a:r>
            <a:r>
              <a:rPr lang="de-DE" i="1" dirty="0" err="1"/>
              <a:t>AveragePrice</a:t>
            </a:r>
            <a:endParaRPr lang="de-DE" i="1" dirty="0"/>
          </a:p>
          <a:p>
            <a:pPr marL="0" indent="0">
              <a:buNone/>
            </a:pPr>
            <a:endParaRPr lang="de-DE" sz="1200" i="1" dirty="0">
              <a:solidFill>
                <a:schemeClr val="bg1">
                  <a:lumMod val="50000"/>
                </a:schemeClr>
              </a:solidFill>
            </a:endParaRPr>
          </a:p>
          <a:p>
            <a:pPr marL="0" indent="0">
              <a:buNone/>
            </a:pPr>
            <a:r>
              <a:rPr lang="de-DE" sz="1200" i="1" dirty="0">
                <a:solidFill>
                  <a:schemeClr val="bg1">
                    <a:lumMod val="50000"/>
                  </a:schemeClr>
                </a:solidFill>
              </a:rPr>
              <a:t>Quelle: http://www.hassavocadoboard.com/retail/volume-and-price-data</a:t>
            </a:r>
          </a:p>
        </p:txBody>
      </p:sp>
      <p:sp>
        <p:nvSpPr>
          <p:cNvPr id="7" name="Datumsplatzhalter 6">
            <a:extLst>
              <a:ext uri="{FF2B5EF4-FFF2-40B4-BE49-F238E27FC236}">
                <a16:creationId xmlns:a16="http://schemas.microsoft.com/office/drawing/2014/main" id="{5D221DF6-E85E-4CAD-B7FD-2581325E2753}"/>
              </a:ext>
            </a:extLst>
          </p:cNvPr>
          <p:cNvSpPr>
            <a:spLocks noGrp="1"/>
          </p:cNvSpPr>
          <p:nvPr>
            <p:ph type="dt" sz="half" idx="10"/>
          </p:nvPr>
        </p:nvSpPr>
        <p:spPr/>
        <p:txBody>
          <a:bodyPr/>
          <a:lstStyle/>
          <a:p>
            <a:pPr rtl="0"/>
            <a:fld id="{117FAFC6-AD0C-4B5B-B8B0-E729C6D4C810}" type="datetime1">
              <a:rPr lang="de-DE" smtClean="0"/>
              <a:t>12.05.2020</a:t>
            </a:fld>
            <a:endParaRPr lang="en-US" dirty="0"/>
          </a:p>
        </p:txBody>
      </p:sp>
    </p:spTree>
    <p:extLst>
      <p:ext uri="{BB962C8B-B14F-4D97-AF65-F5344CB8AC3E}">
        <p14:creationId xmlns:p14="http://schemas.microsoft.com/office/powerpoint/2010/main" val="103555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8F7917-B312-4D4B-BA81-6E61BE5BC38D}"/>
              </a:ext>
            </a:extLst>
          </p:cNvPr>
          <p:cNvSpPr>
            <a:spLocks noGrp="1"/>
          </p:cNvSpPr>
          <p:nvPr>
            <p:ph type="title"/>
          </p:nvPr>
        </p:nvSpPr>
        <p:spPr/>
        <p:txBody>
          <a:bodyPr/>
          <a:lstStyle/>
          <a:p>
            <a:r>
              <a:rPr lang="de-DE" dirty="0"/>
              <a:t>Ein Blick in die Datensätze – TRUMP TWEETS </a:t>
            </a:r>
            <a:r>
              <a:rPr lang="de-DE" sz="1400" dirty="0"/>
              <a:t>(Auszug 04.01.2016)</a:t>
            </a:r>
            <a:endParaRPr lang="de-DE" dirty="0"/>
          </a:p>
        </p:txBody>
      </p:sp>
      <p:graphicFrame>
        <p:nvGraphicFramePr>
          <p:cNvPr id="7" name="Tabelle 7">
            <a:extLst>
              <a:ext uri="{FF2B5EF4-FFF2-40B4-BE49-F238E27FC236}">
                <a16:creationId xmlns:a16="http://schemas.microsoft.com/office/drawing/2014/main" id="{F298B73B-D470-44AD-B95C-688EC46A2A5C}"/>
              </a:ext>
            </a:extLst>
          </p:cNvPr>
          <p:cNvGraphicFramePr>
            <a:graphicFrameLocks noGrp="1"/>
          </p:cNvGraphicFramePr>
          <p:nvPr>
            <p:ph idx="1"/>
            <p:extLst>
              <p:ext uri="{D42A27DB-BD31-4B8C-83A1-F6EECF244321}">
                <p14:modId xmlns:p14="http://schemas.microsoft.com/office/powerpoint/2010/main" val="2849626257"/>
              </p:ext>
            </p:extLst>
          </p:nvPr>
        </p:nvGraphicFramePr>
        <p:xfrm>
          <a:off x="581025" y="2341563"/>
          <a:ext cx="11029949" cy="4173990"/>
        </p:xfrm>
        <a:graphic>
          <a:graphicData uri="http://schemas.openxmlformats.org/drawingml/2006/table">
            <a:tbl>
              <a:tblPr firstRow="1" bandRow="1">
                <a:tableStyleId>{5C22544A-7EE6-4342-B048-85BDC9FD1C3A}</a:tableStyleId>
              </a:tblPr>
              <a:tblGrid>
                <a:gridCol w="1172274">
                  <a:extLst>
                    <a:ext uri="{9D8B030D-6E8A-4147-A177-3AD203B41FA5}">
                      <a16:colId xmlns:a16="http://schemas.microsoft.com/office/drawing/2014/main" val="585539880"/>
                    </a:ext>
                  </a:extLst>
                </a:gridCol>
                <a:gridCol w="3984771">
                  <a:extLst>
                    <a:ext uri="{9D8B030D-6E8A-4147-A177-3AD203B41FA5}">
                      <a16:colId xmlns:a16="http://schemas.microsoft.com/office/drawing/2014/main" val="4149731257"/>
                    </a:ext>
                  </a:extLst>
                </a:gridCol>
                <a:gridCol w="1317071">
                  <a:extLst>
                    <a:ext uri="{9D8B030D-6E8A-4147-A177-3AD203B41FA5}">
                      <a16:colId xmlns:a16="http://schemas.microsoft.com/office/drawing/2014/main" val="3167272967"/>
                    </a:ext>
                  </a:extLst>
                </a:gridCol>
                <a:gridCol w="1073791">
                  <a:extLst>
                    <a:ext uri="{9D8B030D-6E8A-4147-A177-3AD203B41FA5}">
                      <a16:colId xmlns:a16="http://schemas.microsoft.com/office/drawing/2014/main" val="1785301215"/>
                    </a:ext>
                  </a:extLst>
                </a:gridCol>
                <a:gridCol w="1249960">
                  <a:extLst>
                    <a:ext uri="{9D8B030D-6E8A-4147-A177-3AD203B41FA5}">
                      <a16:colId xmlns:a16="http://schemas.microsoft.com/office/drawing/2014/main" val="1937242398"/>
                    </a:ext>
                  </a:extLst>
                </a:gridCol>
                <a:gridCol w="796954">
                  <a:extLst>
                    <a:ext uri="{9D8B030D-6E8A-4147-A177-3AD203B41FA5}">
                      <a16:colId xmlns:a16="http://schemas.microsoft.com/office/drawing/2014/main" val="865250526"/>
                    </a:ext>
                  </a:extLst>
                </a:gridCol>
                <a:gridCol w="1435128">
                  <a:extLst>
                    <a:ext uri="{9D8B030D-6E8A-4147-A177-3AD203B41FA5}">
                      <a16:colId xmlns:a16="http://schemas.microsoft.com/office/drawing/2014/main" val="316902136"/>
                    </a:ext>
                  </a:extLst>
                </a:gridCol>
              </a:tblGrid>
              <a:tr h="370840">
                <a:tc>
                  <a:txBody>
                    <a:bodyPr/>
                    <a:lstStyle/>
                    <a:p>
                      <a:pPr algn="ctr" fontAlgn="b"/>
                      <a:r>
                        <a:rPr lang="de-DE" sz="1000" b="0" kern="1200" cap="all" dirty="0">
                          <a:solidFill>
                            <a:schemeClr val="tx1">
                              <a:lumMod val="75000"/>
                              <a:lumOff val="25000"/>
                            </a:schemeClr>
                          </a:solidFill>
                          <a:latin typeface="+mj-lt"/>
                          <a:ea typeface="+mj-ea"/>
                          <a:cs typeface="+mj-cs"/>
                        </a:rPr>
                        <a:t>source</a:t>
                      </a:r>
                    </a:p>
                  </a:txBody>
                  <a:tcPr marL="8390" marR="8390" marT="8390" marB="0" anchor="ctr"/>
                </a:tc>
                <a:tc>
                  <a:txBody>
                    <a:bodyPr/>
                    <a:lstStyle/>
                    <a:p>
                      <a:pPr algn="ctr" fontAlgn="b"/>
                      <a:r>
                        <a:rPr lang="en-US" sz="1000" b="0" kern="1200" cap="all" dirty="0">
                          <a:solidFill>
                            <a:schemeClr val="tx1">
                              <a:lumMod val="75000"/>
                              <a:lumOff val="25000"/>
                            </a:schemeClr>
                          </a:solidFill>
                          <a:latin typeface="+mj-lt"/>
                          <a:ea typeface="+mj-ea"/>
                          <a:cs typeface="+mj-cs"/>
                        </a:rPr>
                        <a:t>text</a:t>
                      </a:r>
                    </a:p>
                  </a:txBody>
                  <a:tcPr marL="8390" marR="8390" marT="8390" marB="0" anchor="ctr"/>
                </a:tc>
                <a:tc>
                  <a:txBody>
                    <a:bodyPr/>
                    <a:lstStyle/>
                    <a:p>
                      <a:pPr algn="ctr" fontAlgn="b"/>
                      <a:r>
                        <a:rPr lang="de-DE" sz="1000" b="0" kern="1200" cap="all" dirty="0" err="1">
                          <a:solidFill>
                            <a:schemeClr val="tx1">
                              <a:lumMod val="75000"/>
                              <a:lumOff val="25000"/>
                            </a:schemeClr>
                          </a:solidFill>
                          <a:latin typeface="+mj-lt"/>
                          <a:ea typeface="+mj-ea"/>
                          <a:cs typeface="+mj-cs"/>
                        </a:rPr>
                        <a:t>created_aT</a:t>
                      </a:r>
                      <a:endParaRPr lang="de-DE" sz="1000" b="0" kern="1200" cap="all" dirty="0">
                        <a:solidFill>
                          <a:schemeClr val="tx1">
                            <a:lumMod val="75000"/>
                            <a:lumOff val="25000"/>
                          </a:schemeClr>
                        </a:solidFill>
                        <a:latin typeface="+mj-lt"/>
                        <a:ea typeface="+mj-ea"/>
                        <a:cs typeface="+mj-cs"/>
                      </a:endParaRPr>
                    </a:p>
                  </a:txBody>
                  <a:tcPr marL="8390" marR="8390" marT="8390" marB="0" anchor="ctr"/>
                </a:tc>
                <a:tc>
                  <a:txBody>
                    <a:bodyPr/>
                    <a:lstStyle/>
                    <a:p>
                      <a:pPr algn="ctr" fontAlgn="b"/>
                      <a:r>
                        <a:rPr lang="de-DE" sz="1000" b="0" kern="1200" cap="all" dirty="0" err="1">
                          <a:solidFill>
                            <a:schemeClr val="tx1">
                              <a:lumMod val="75000"/>
                              <a:lumOff val="25000"/>
                            </a:schemeClr>
                          </a:solidFill>
                          <a:latin typeface="+mj-lt"/>
                          <a:ea typeface="+mj-ea"/>
                          <a:cs typeface="+mj-cs"/>
                        </a:rPr>
                        <a:t>Retweet_count</a:t>
                      </a:r>
                      <a:endParaRPr lang="de-DE" sz="1000" b="0" kern="1200" cap="all" dirty="0">
                        <a:solidFill>
                          <a:schemeClr val="tx1">
                            <a:lumMod val="75000"/>
                            <a:lumOff val="25000"/>
                          </a:schemeClr>
                        </a:solidFill>
                        <a:latin typeface="+mj-lt"/>
                        <a:ea typeface="+mj-ea"/>
                        <a:cs typeface="+mj-cs"/>
                      </a:endParaRPr>
                    </a:p>
                  </a:txBody>
                  <a:tcPr marL="8390" marR="8390" marT="8390" marB="0" anchor="ctr"/>
                </a:tc>
                <a:tc>
                  <a:txBody>
                    <a:bodyPr/>
                    <a:lstStyle/>
                    <a:p>
                      <a:pPr algn="ctr" fontAlgn="b"/>
                      <a:r>
                        <a:rPr lang="de-DE" sz="1000" b="0" kern="1200" cap="all" dirty="0" err="1">
                          <a:solidFill>
                            <a:schemeClr val="tx1">
                              <a:lumMod val="75000"/>
                              <a:lumOff val="25000"/>
                            </a:schemeClr>
                          </a:solidFill>
                          <a:latin typeface="+mj-lt"/>
                          <a:ea typeface="+mj-ea"/>
                          <a:cs typeface="+mj-cs"/>
                        </a:rPr>
                        <a:t>favorite_count</a:t>
                      </a:r>
                      <a:endParaRPr lang="de-DE" sz="1000" b="0" kern="1200" cap="all" dirty="0">
                        <a:solidFill>
                          <a:schemeClr val="tx1">
                            <a:lumMod val="75000"/>
                            <a:lumOff val="25000"/>
                          </a:schemeClr>
                        </a:solidFill>
                        <a:latin typeface="+mj-lt"/>
                        <a:ea typeface="+mj-ea"/>
                        <a:cs typeface="+mj-cs"/>
                      </a:endParaRPr>
                    </a:p>
                  </a:txBody>
                  <a:tcPr marL="8390" marR="8390" marT="8390" marB="0" anchor="ctr"/>
                </a:tc>
                <a:tc>
                  <a:txBody>
                    <a:bodyPr/>
                    <a:lstStyle/>
                    <a:p>
                      <a:pPr algn="ctr" fontAlgn="b"/>
                      <a:r>
                        <a:rPr lang="de-DE" sz="1000" b="0" kern="1200" cap="all" dirty="0" err="1">
                          <a:solidFill>
                            <a:schemeClr val="tx1">
                              <a:lumMod val="75000"/>
                              <a:lumOff val="25000"/>
                            </a:schemeClr>
                          </a:solidFill>
                          <a:latin typeface="+mj-lt"/>
                          <a:ea typeface="+mj-ea"/>
                          <a:cs typeface="+mj-cs"/>
                        </a:rPr>
                        <a:t>is_retweet</a:t>
                      </a:r>
                      <a:endParaRPr lang="de-DE" sz="1000" b="0" kern="1200" cap="all" dirty="0">
                        <a:solidFill>
                          <a:schemeClr val="tx1">
                            <a:lumMod val="75000"/>
                            <a:lumOff val="25000"/>
                          </a:schemeClr>
                        </a:solidFill>
                        <a:latin typeface="+mj-lt"/>
                        <a:ea typeface="+mj-ea"/>
                        <a:cs typeface="+mj-cs"/>
                      </a:endParaRPr>
                    </a:p>
                  </a:txBody>
                  <a:tcPr marL="8390" marR="8390" marT="8390" marB="0" anchor="ctr"/>
                </a:tc>
                <a:tc>
                  <a:txBody>
                    <a:bodyPr/>
                    <a:lstStyle/>
                    <a:p>
                      <a:pPr algn="ctr" fontAlgn="b"/>
                      <a:r>
                        <a:rPr lang="de-DE" sz="1000" b="0" kern="1200" cap="all" dirty="0" err="1">
                          <a:solidFill>
                            <a:schemeClr val="tx1">
                              <a:lumMod val="75000"/>
                              <a:lumOff val="25000"/>
                            </a:schemeClr>
                          </a:solidFill>
                          <a:latin typeface="+mj-lt"/>
                          <a:ea typeface="+mj-ea"/>
                          <a:cs typeface="+mj-cs"/>
                        </a:rPr>
                        <a:t>id_str</a:t>
                      </a:r>
                      <a:endParaRPr lang="de-DE" sz="1000" b="0" kern="1200" cap="all" dirty="0">
                        <a:solidFill>
                          <a:schemeClr val="tx1">
                            <a:lumMod val="75000"/>
                            <a:lumOff val="25000"/>
                          </a:schemeClr>
                        </a:solidFill>
                        <a:latin typeface="+mj-lt"/>
                        <a:ea typeface="+mj-ea"/>
                        <a:cs typeface="+mj-cs"/>
                      </a:endParaRPr>
                    </a:p>
                  </a:txBody>
                  <a:tcPr marL="8390" marR="8390" marT="8390" marB="0" anchor="ctr"/>
                </a:tc>
                <a:extLst>
                  <a:ext uri="{0D108BD9-81ED-4DB2-BD59-A6C34878D82A}">
                    <a16:rowId xmlns:a16="http://schemas.microsoft.com/office/drawing/2014/main" val="498725877"/>
                  </a:ext>
                </a:extLst>
              </a:tr>
              <a:tr h="370840">
                <a:tc>
                  <a:txBody>
                    <a:bodyPr/>
                    <a:lstStyle/>
                    <a:p>
                      <a:pPr algn="l" fontAlgn="b"/>
                      <a:r>
                        <a:rPr lang="de-DE" sz="1000" u="none" strike="noStrike" dirty="0">
                          <a:effectLst/>
                        </a:rPr>
                        <a:t>Twitter </a:t>
                      </a:r>
                      <a:r>
                        <a:rPr lang="de-DE" sz="1000" u="none" strike="noStrike" dirty="0" err="1">
                          <a:effectLst/>
                        </a:rPr>
                        <a:t>for</a:t>
                      </a:r>
                      <a:r>
                        <a:rPr lang="de-DE" sz="1000" u="none" strike="noStrike" dirty="0">
                          <a:effectLst/>
                        </a:rPr>
                        <a:t> iPhone</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en-US" sz="1000" u="none" strike="noStrike" dirty="0">
                          <a:effectLst/>
                        </a:rPr>
                        <a:t>MAKE AMERICA GREAT AGAIN! https://t.co/SULeDE2PYp</a:t>
                      </a:r>
                      <a:endParaRPr lang="en-US"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04-01-2016 22:36:39</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3866</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11980</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FALSCH</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716031548382773000</a:t>
                      </a:r>
                      <a:endParaRPr lang="de-DE" sz="1000" b="0" i="0" u="none" strike="noStrike" dirty="0">
                        <a:solidFill>
                          <a:srgbClr val="000000"/>
                        </a:solidFill>
                        <a:effectLst/>
                        <a:latin typeface="Calibri" panose="020F0502020204030204" pitchFamily="34" charset="0"/>
                      </a:endParaRPr>
                    </a:p>
                  </a:txBody>
                  <a:tcPr marL="8390" marR="8390" marT="8390" marB="0" anchor="ctr"/>
                </a:tc>
                <a:extLst>
                  <a:ext uri="{0D108BD9-81ED-4DB2-BD59-A6C34878D82A}">
                    <a16:rowId xmlns:a16="http://schemas.microsoft.com/office/drawing/2014/main" val="2788976462"/>
                  </a:ext>
                </a:extLst>
              </a:tr>
              <a:tr h="370840">
                <a:tc>
                  <a:txBody>
                    <a:bodyPr/>
                    <a:lstStyle/>
                    <a:p>
                      <a:pPr algn="l" fontAlgn="b"/>
                      <a:r>
                        <a:rPr lang="de-DE" sz="1000" u="none" strike="noStrike" dirty="0">
                          <a:effectLst/>
                        </a:rPr>
                        <a:t>Twitter Web Client</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en-US" sz="1000" u="none" strike="noStrike" dirty="0">
                          <a:effectLst/>
                        </a:rPr>
                        <a:t>Can you believe that Ted Cruz who has been killing our country on trade for so long just put out a Wisconsin ad talking about trade?</a:t>
                      </a:r>
                      <a:endParaRPr lang="en-US"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04-01-2016 21:52:14</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a:effectLst/>
                        </a:rPr>
                        <a:t>5948</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16101</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FALSCH</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a:effectLst/>
                        </a:rPr>
                        <a:t>716020373045842000</a:t>
                      </a:r>
                      <a:endParaRPr lang="de-DE" sz="1000" b="0" i="0" u="none" strike="noStrike">
                        <a:solidFill>
                          <a:srgbClr val="000000"/>
                        </a:solidFill>
                        <a:effectLst/>
                        <a:latin typeface="Calibri" panose="020F0502020204030204" pitchFamily="34" charset="0"/>
                      </a:endParaRPr>
                    </a:p>
                  </a:txBody>
                  <a:tcPr marL="8390" marR="8390" marT="8390" marB="0" anchor="ctr"/>
                </a:tc>
                <a:extLst>
                  <a:ext uri="{0D108BD9-81ED-4DB2-BD59-A6C34878D82A}">
                    <a16:rowId xmlns:a16="http://schemas.microsoft.com/office/drawing/2014/main" val="2894841187"/>
                  </a:ext>
                </a:extLst>
              </a:tr>
              <a:tr h="370840">
                <a:tc>
                  <a:txBody>
                    <a:bodyPr/>
                    <a:lstStyle/>
                    <a:p>
                      <a:pPr algn="l" fontAlgn="b"/>
                      <a:r>
                        <a:rPr lang="de-DE" sz="1000" u="none" strike="noStrike">
                          <a:effectLst/>
                        </a:rPr>
                        <a:t>Twitter Web Client</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en-US" sz="1000" u="none" strike="noStrike" dirty="0">
                          <a:effectLst/>
                        </a:rPr>
                        <a:t>We must build a great wall between Mexico and the United States! https://t.co/05SjuRJFbf</a:t>
                      </a:r>
                      <a:endParaRPr lang="en-US"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04-01-2016 21:49:47</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7324</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a:effectLst/>
                        </a:rPr>
                        <a:t>16074</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FALSCH</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a:effectLst/>
                        </a:rPr>
                        <a:t>716019755682046000</a:t>
                      </a:r>
                      <a:endParaRPr lang="de-DE" sz="1000" b="0" i="0" u="none" strike="noStrike">
                        <a:solidFill>
                          <a:srgbClr val="000000"/>
                        </a:solidFill>
                        <a:effectLst/>
                        <a:latin typeface="Calibri" panose="020F0502020204030204" pitchFamily="34" charset="0"/>
                      </a:endParaRPr>
                    </a:p>
                  </a:txBody>
                  <a:tcPr marL="8390" marR="8390" marT="8390" marB="0" anchor="ctr"/>
                </a:tc>
                <a:extLst>
                  <a:ext uri="{0D108BD9-81ED-4DB2-BD59-A6C34878D82A}">
                    <a16:rowId xmlns:a16="http://schemas.microsoft.com/office/drawing/2014/main" val="2211048043"/>
                  </a:ext>
                </a:extLst>
              </a:tr>
              <a:tr h="370840">
                <a:tc>
                  <a:txBody>
                    <a:bodyPr/>
                    <a:lstStyle/>
                    <a:p>
                      <a:pPr algn="l" fontAlgn="b"/>
                      <a:r>
                        <a:rPr lang="de-DE" sz="1000" u="none" strike="noStrike">
                          <a:effectLst/>
                        </a:rPr>
                        <a:t>Twitter for iPhone</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en-US" sz="1000" u="none" strike="noStrike" dirty="0">
                          <a:effectLst/>
                        </a:rPr>
                        <a:t>My new radio ad airing today in Wisconsin! See you soon!#</a:t>
                      </a:r>
                      <a:r>
                        <a:rPr lang="en-US" sz="1000" u="none" strike="noStrike" dirty="0" err="1">
                          <a:effectLst/>
                        </a:rPr>
                        <a:t>WIPrimary</a:t>
                      </a:r>
                      <a:r>
                        <a:rPr lang="en-US" sz="1000" u="none" strike="noStrike" dirty="0">
                          <a:effectLst/>
                        </a:rPr>
                        <a:t> #Trump2016 https://t.co/iEbcYqyk3i</a:t>
                      </a:r>
                      <a:endParaRPr lang="en-US"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04-01-2016 19:12:58</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4850</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11687</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FALSCH</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715980291672830000</a:t>
                      </a:r>
                      <a:endParaRPr lang="de-DE" sz="1000" b="0" i="0" u="none" strike="noStrike" dirty="0">
                        <a:solidFill>
                          <a:srgbClr val="000000"/>
                        </a:solidFill>
                        <a:effectLst/>
                        <a:latin typeface="Calibri" panose="020F0502020204030204" pitchFamily="34" charset="0"/>
                      </a:endParaRPr>
                    </a:p>
                  </a:txBody>
                  <a:tcPr marL="8390" marR="8390" marT="8390" marB="0" anchor="ctr"/>
                </a:tc>
                <a:extLst>
                  <a:ext uri="{0D108BD9-81ED-4DB2-BD59-A6C34878D82A}">
                    <a16:rowId xmlns:a16="http://schemas.microsoft.com/office/drawing/2014/main" val="1292460579"/>
                  </a:ext>
                </a:extLst>
              </a:tr>
              <a:tr h="370840">
                <a:tc>
                  <a:txBody>
                    <a:bodyPr/>
                    <a:lstStyle/>
                    <a:p>
                      <a:pPr algn="l" fontAlgn="b"/>
                      <a:r>
                        <a:rPr lang="de-DE" sz="1000" u="none" strike="noStrike">
                          <a:effectLst/>
                        </a:rPr>
                        <a:t>Twitter Web Client</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en-US" sz="1000" u="none" strike="noStrike" dirty="0">
                          <a:effectLst/>
                        </a:rPr>
                        <a:t>Does anybody like </a:t>
                      </a:r>
                      <a:r>
                        <a:rPr lang="en-US" sz="1000" u="none" strike="noStrike" dirty="0" err="1">
                          <a:effectLst/>
                        </a:rPr>
                        <a:t>Lyin</a:t>
                      </a:r>
                      <a:r>
                        <a:rPr lang="en-US" sz="1000" u="none" strike="noStrike" dirty="0">
                          <a:effectLst/>
                        </a:rPr>
                        <a:t>' Ted? https://t.co/h78ESEgEYg</a:t>
                      </a:r>
                      <a:endParaRPr lang="en-US"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04-01-2016 18:45:18</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3717</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10143</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FALSCH</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715973328868086000</a:t>
                      </a:r>
                      <a:endParaRPr lang="de-DE" sz="1000" b="0" i="0" u="none" strike="noStrike" dirty="0">
                        <a:solidFill>
                          <a:srgbClr val="000000"/>
                        </a:solidFill>
                        <a:effectLst/>
                        <a:latin typeface="Calibri" panose="020F0502020204030204" pitchFamily="34" charset="0"/>
                      </a:endParaRPr>
                    </a:p>
                  </a:txBody>
                  <a:tcPr marL="8390" marR="8390" marT="8390" marB="0" anchor="ctr"/>
                </a:tc>
                <a:extLst>
                  <a:ext uri="{0D108BD9-81ED-4DB2-BD59-A6C34878D82A}">
                    <a16:rowId xmlns:a16="http://schemas.microsoft.com/office/drawing/2014/main" val="464462016"/>
                  </a:ext>
                </a:extLst>
              </a:tr>
              <a:tr h="370840">
                <a:tc>
                  <a:txBody>
                    <a:bodyPr/>
                    <a:lstStyle/>
                    <a:p>
                      <a:pPr algn="l" fontAlgn="b"/>
                      <a:r>
                        <a:rPr lang="de-DE" sz="1000" u="none" strike="noStrike">
                          <a:effectLst/>
                        </a:rPr>
                        <a:t>Twitter Web Client</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en-US" sz="1000" u="none" strike="noStrike">
                          <a:effectLst/>
                        </a:rPr>
                        <a:t>For the 1st time in American history Americaâ€™s 16500 border patrol agents have issue a presidential primary endorsementâ€”me! Thank you.</a:t>
                      </a:r>
                      <a:endParaRPr lang="en-US"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04-01-2016 14:25:17</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12958</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34797</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FALSCH</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715907894584197000</a:t>
                      </a:r>
                      <a:endParaRPr lang="de-DE" sz="1000" b="0" i="0" u="none" strike="noStrike" dirty="0">
                        <a:solidFill>
                          <a:srgbClr val="000000"/>
                        </a:solidFill>
                        <a:effectLst/>
                        <a:latin typeface="Calibri" panose="020F0502020204030204" pitchFamily="34" charset="0"/>
                      </a:endParaRPr>
                    </a:p>
                  </a:txBody>
                  <a:tcPr marL="8390" marR="8390" marT="8390" marB="0" anchor="ctr"/>
                </a:tc>
                <a:extLst>
                  <a:ext uri="{0D108BD9-81ED-4DB2-BD59-A6C34878D82A}">
                    <a16:rowId xmlns:a16="http://schemas.microsoft.com/office/drawing/2014/main" val="3928133394"/>
                  </a:ext>
                </a:extLst>
              </a:tr>
              <a:tr h="370840">
                <a:tc>
                  <a:txBody>
                    <a:bodyPr/>
                    <a:lstStyle/>
                    <a:p>
                      <a:pPr algn="l" fontAlgn="b"/>
                      <a:r>
                        <a:rPr lang="de-DE" sz="1000" u="none" strike="noStrike">
                          <a:effectLst/>
                        </a:rPr>
                        <a:t>Twitter Web Client</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en-US" sz="1000" u="none" strike="noStrike">
                          <a:effectLst/>
                        </a:rPr>
                        <a:t>The National Border Patrol Council (NBPC) said that our open border is the biggest physical &amp;amp; economic threat facing the American people!</a:t>
                      </a:r>
                      <a:endParaRPr lang="en-US"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a:effectLst/>
                        </a:rPr>
                        <a:t>04-01-2016 14:24:46</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7154</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19410</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FALSCH</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715907761926750000</a:t>
                      </a:r>
                      <a:endParaRPr lang="de-DE" sz="1000" b="0" i="0" u="none" strike="noStrike" dirty="0">
                        <a:solidFill>
                          <a:srgbClr val="000000"/>
                        </a:solidFill>
                        <a:effectLst/>
                        <a:latin typeface="Calibri" panose="020F0502020204030204" pitchFamily="34" charset="0"/>
                      </a:endParaRPr>
                    </a:p>
                  </a:txBody>
                  <a:tcPr marL="8390" marR="8390" marT="8390" marB="0" anchor="ctr"/>
                </a:tc>
                <a:extLst>
                  <a:ext uri="{0D108BD9-81ED-4DB2-BD59-A6C34878D82A}">
                    <a16:rowId xmlns:a16="http://schemas.microsoft.com/office/drawing/2014/main" val="4223041891"/>
                  </a:ext>
                </a:extLst>
              </a:tr>
              <a:tr h="370840">
                <a:tc>
                  <a:txBody>
                    <a:bodyPr/>
                    <a:lstStyle/>
                    <a:p>
                      <a:pPr algn="l" fontAlgn="b"/>
                      <a:r>
                        <a:rPr lang="de-DE" sz="1000" u="none" strike="noStrike">
                          <a:effectLst/>
                        </a:rPr>
                        <a:t>Twitter for Android</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en-US" sz="1000" u="none" strike="noStrike">
                          <a:effectLst/>
                        </a:rPr>
                        <a:t>The Club For Growth said in their ad that 465 delegates (Cruz) plus 143 delegates (Kasich) is more than my 739 delegates. Try again!</a:t>
                      </a:r>
                      <a:endParaRPr lang="en-US"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a:effectLst/>
                        </a:rPr>
                        <a:t>04-01-2016 04:29:49</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a:effectLst/>
                        </a:rPr>
                        <a:t>5142</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15079</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FALSCH</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715758039836594000</a:t>
                      </a:r>
                      <a:endParaRPr lang="de-DE" sz="1000" b="0" i="0" u="none" strike="noStrike" dirty="0">
                        <a:solidFill>
                          <a:srgbClr val="000000"/>
                        </a:solidFill>
                        <a:effectLst/>
                        <a:latin typeface="Calibri" panose="020F0502020204030204" pitchFamily="34" charset="0"/>
                      </a:endParaRPr>
                    </a:p>
                  </a:txBody>
                  <a:tcPr marL="8390" marR="8390" marT="8390" marB="0" anchor="ctr"/>
                </a:tc>
                <a:extLst>
                  <a:ext uri="{0D108BD9-81ED-4DB2-BD59-A6C34878D82A}">
                    <a16:rowId xmlns:a16="http://schemas.microsoft.com/office/drawing/2014/main" val="3072429672"/>
                  </a:ext>
                </a:extLst>
              </a:tr>
              <a:tr h="370840">
                <a:tc>
                  <a:txBody>
                    <a:bodyPr/>
                    <a:lstStyle/>
                    <a:p>
                      <a:pPr algn="l" fontAlgn="b"/>
                      <a:r>
                        <a:rPr lang="de-DE" sz="1000" u="none" strike="noStrike">
                          <a:effectLst/>
                        </a:rPr>
                        <a:t>Twitter for Android</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en-US" sz="1000" u="none" strike="noStrike">
                          <a:effectLst/>
                        </a:rPr>
                        <a:t>The Club For Growthwhich asked me for $1000000 in an extortion attempt just put up a Wisconsin ad with incorrect math.What a dumb group!</a:t>
                      </a:r>
                      <a:endParaRPr lang="en-US"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a:effectLst/>
                        </a:rPr>
                        <a:t>04-01-2016 04:23:25</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a:effectLst/>
                        </a:rPr>
                        <a:t>5578</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a:effectLst/>
                        </a:rPr>
                        <a:t>16461</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FALSCH</a:t>
                      </a:r>
                      <a:endParaRPr lang="de-DE" sz="1000" b="0" i="0" u="none" strike="noStrike" dirty="0">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715756428447859000</a:t>
                      </a:r>
                      <a:endParaRPr lang="de-DE" sz="1000" b="0" i="0" u="none" strike="noStrike" dirty="0">
                        <a:solidFill>
                          <a:srgbClr val="000000"/>
                        </a:solidFill>
                        <a:effectLst/>
                        <a:latin typeface="Calibri" panose="020F0502020204030204" pitchFamily="34" charset="0"/>
                      </a:endParaRPr>
                    </a:p>
                  </a:txBody>
                  <a:tcPr marL="8390" marR="8390" marT="8390" marB="0" anchor="ctr"/>
                </a:tc>
                <a:extLst>
                  <a:ext uri="{0D108BD9-81ED-4DB2-BD59-A6C34878D82A}">
                    <a16:rowId xmlns:a16="http://schemas.microsoft.com/office/drawing/2014/main" val="664627515"/>
                  </a:ext>
                </a:extLst>
              </a:tr>
              <a:tr h="370840">
                <a:tc>
                  <a:txBody>
                    <a:bodyPr/>
                    <a:lstStyle/>
                    <a:p>
                      <a:pPr algn="l" fontAlgn="b"/>
                      <a:r>
                        <a:rPr lang="de-DE" sz="1000" u="none" strike="noStrike">
                          <a:effectLst/>
                        </a:rPr>
                        <a:t>Twitter for iPhone</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en-US" sz="1000" u="none" strike="noStrike">
                          <a:effectLst/>
                        </a:rPr>
                        <a:t>#MakeAmericaGreatAgain #Trump2016https://t.co/aANxirUJJD https://t.co/VlMynYN3sd</a:t>
                      </a:r>
                      <a:endParaRPr lang="en-US"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a:effectLst/>
                        </a:rPr>
                        <a:t>04-01-2016 02:21:02</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a:effectLst/>
                        </a:rPr>
                        <a:t>6208</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a:effectLst/>
                        </a:rPr>
                        <a:t>15205</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a:effectLst/>
                        </a:rPr>
                        <a:t>FALSCH</a:t>
                      </a:r>
                      <a:endParaRPr lang="de-DE" sz="1000" b="0" i="0" u="none" strike="noStrike">
                        <a:solidFill>
                          <a:srgbClr val="000000"/>
                        </a:solidFill>
                        <a:effectLst/>
                        <a:latin typeface="Calibri" panose="020F0502020204030204" pitchFamily="34" charset="0"/>
                      </a:endParaRPr>
                    </a:p>
                  </a:txBody>
                  <a:tcPr marL="8390" marR="8390" marT="8390" marB="0" anchor="ctr"/>
                </a:tc>
                <a:tc>
                  <a:txBody>
                    <a:bodyPr/>
                    <a:lstStyle/>
                    <a:p>
                      <a:pPr algn="l" fontAlgn="b"/>
                      <a:r>
                        <a:rPr lang="de-DE" sz="1000" u="none" strike="noStrike" dirty="0">
                          <a:effectLst/>
                        </a:rPr>
                        <a:t>715725628465680000</a:t>
                      </a:r>
                      <a:endParaRPr lang="de-DE" sz="1000" b="0" i="0" u="none" strike="noStrike" dirty="0">
                        <a:solidFill>
                          <a:srgbClr val="000000"/>
                        </a:solidFill>
                        <a:effectLst/>
                        <a:latin typeface="Calibri" panose="020F0502020204030204" pitchFamily="34" charset="0"/>
                      </a:endParaRPr>
                    </a:p>
                  </a:txBody>
                  <a:tcPr marL="8390" marR="8390" marT="8390" marB="0" anchor="ctr"/>
                </a:tc>
                <a:extLst>
                  <a:ext uri="{0D108BD9-81ED-4DB2-BD59-A6C34878D82A}">
                    <a16:rowId xmlns:a16="http://schemas.microsoft.com/office/drawing/2014/main" val="1557128135"/>
                  </a:ext>
                </a:extLst>
              </a:tr>
            </a:tbl>
          </a:graphicData>
        </a:graphic>
      </p:graphicFrame>
      <p:sp>
        <p:nvSpPr>
          <p:cNvPr id="4" name="Datumsplatzhalter 3">
            <a:extLst>
              <a:ext uri="{FF2B5EF4-FFF2-40B4-BE49-F238E27FC236}">
                <a16:creationId xmlns:a16="http://schemas.microsoft.com/office/drawing/2014/main" id="{729C8141-5A94-4CC6-ADE5-778C353C2207}"/>
              </a:ext>
            </a:extLst>
          </p:cNvPr>
          <p:cNvSpPr>
            <a:spLocks noGrp="1"/>
          </p:cNvSpPr>
          <p:nvPr>
            <p:ph type="dt" sz="half" idx="10"/>
          </p:nvPr>
        </p:nvSpPr>
        <p:spPr/>
        <p:txBody>
          <a:bodyPr/>
          <a:lstStyle/>
          <a:p>
            <a:pPr rtl="0"/>
            <a:fld id="{83627DD0-092D-4AD9-AAE0-0513E170352E}" type="datetime1">
              <a:rPr lang="de-DE" smtClean="0"/>
              <a:t>12.05.2020</a:t>
            </a:fld>
            <a:endParaRPr lang="en-US" dirty="0"/>
          </a:p>
        </p:txBody>
      </p:sp>
    </p:spTree>
    <p:extLst>
      <p:ext uri="{BB962C8B-B14F-4D97-AF65-F5344CB8AC3E}">
        <p14:creationId xmlns:p14="http://schemas.microsoft.com/office/powerpoint/2010/main" val="4026784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8F7917-B312-4D4B-BA81-6E61BE5BC38D}"/>
              </a:ext>
            </a:extLst>
          </p:cNvPr>
          <p:cNvSpPr>
            <a:spLocks noGrp="1"/>
          </p:cNvSpPr>
          <p:nvPr>
            <p:ph type="title"/>
          </p:nvPr>
        </p:nvSpPr>
        <p:spPr/>
        <p:txBody>
          <a:bodyPr/>
          <a:lstStyle/>
          <a:p>
            <a:r>
              <a:rPr lang="de-DE" dirty="0"/>
              <a:t>Ein Blick in die Datensätze – AVOCADO PREISE </a:t>
            </a:r>
            <a:r>
              <a:rPr lang="de-DE" sz="1400" dirty="0"/>
              <a:t>(Auszug 03.01.2016)</a:t>
            </a:r>
            <a:endParaRPr lang="de-DE" dirty="0"/>
          </a:p>
        </p:txBody>
      </p:sp>
      <p:sp>
        <p:nvSpPr>
          <p:cNvPr id="4" name="Datumsplatzhalter 3">
            <a:extLst>
              <a:ext uri="{FF2B5EF4-FFF2-40B4-BE49-F238E27FC236}">
                <a16:creationId xmlns:a16="http://schemas.microsoft.com/office/drawing/2014/main" id="{729C8141-5A94-4CC6-ADE5-778C353C2207}"/>
              </a:ext>
            </a:extLst>
          </p:cNvPr>
          <p:cNvSpPr>
            <a:spLocks noGrp="1"/>
          </p:cNvSpPr>
          <p:nvPr>
            <p:ph type="dt" sz="half" idx="10"/>
          </p:nvPr>
        </p:nvSpPr>
        <p:spPr/>
        <p:txBody>
          <a:bodyPr/>
          <a:lstStyle/>
          <a:p>
            <a:pPr rtl="0"/>
            <a:fld id="{83627DD0-092D-4AD9-AAE0-0513E170352E}" type="datetime1">
              <a:rPr lang="de-DE" smtClean="0"/>
              <a:t>12.05.2020</a:t>
            </a:fld>
            <a:endParaRPr lang="en-US" dirty="0"/>
          </a:p>
        </p:txBody>
      </p:sp>
      <p:graphicFrame>
        <p:nvGraphicFramePr>
          <p:cNvPr id="6" name="Tabelle 7">
            <a:extLst>
              <a:ext uri="{FF2B5EF4-FFF2-40B4-BE49-F238E27FC236}">
                <a16:creationId xmlns:a16="http://schemas.microsoft.com/office/drawing/2014/main" id="{DECBBC09-DBAA-40DF-B98F-A84DDEB2B4C8}"/>
              </a:ext>
            </a:extLst>
          </p:cNvPr>
          <p:cNvGraphicFramePr>
            <a:graphicFrameLocks noGrp="1"/>
          </p:cNvGraphicFramePr>
          <p:nvPr>
            <p:ph idx="1"/>
            <p:extLst>
              <p:ext uri="{D42A27DB-BD31-4B8C-83A1-F6EECF244321}">
                <p14:modId xmlns:p14="http://schemas.microsoft.com/office/powerpoint/2010/main" val="1016090878"/>
              </p:ext>
            </p:extLst>
          </p:nvPr>
        </p:nvGraphicFramePr>
        <p:xfrm>
          <a:off x="581025" y="2341563"/>
          <a:ext cx="10995782" cy="4079240"/>
        </p:xfrm>
        <a:graphic>
          <a:graphicData uri="http://schemas.openxmlformats.org/drawingml/2006/table">
            <a:tbl>
              <a:tblPr firstRow="1" bandRow="1">
                <a:tableStyleId>{5C22544A-7EE6-4342-B048-85BDC9FD1C3A}</a:tableStyleId>
              </a:tblPr>
              <a:tblGrid>
                <a:gridCol w="224318">
                  <a:extLst>
                    <a:ext uri="{9D8B030D-6E8A-4147-A177-3AD203B41FA5}">
                      <a16:colId xmlns:a16="http://schemas.microsoft.com/office/drawing/2014/main" val="656139046"/>
                    </a:ext>
                  </a:extLst>
                </a:gridCol>
                <a:gridCol w="822121">
                  <a:extLst>
                    <a:ext uri="{9D8B030D-6E8A-4147-A177-3AD203B41FA5}">
                      <a16:colId xmlns:a16="http://schemas.microsoft.com/office/drawing/2014/main" val="2422191650"/>
                    </a:ext>
                  </a:extLst>
                </a:gridCol>
                <a:gridCol w="936625">
                  <a:extLst>
                    <a:ext uri="{9D8B030D-6E8A-4147-A177-3AD203B41FA5}">
                      <a16:colId xmlns:a16="http://schemas.microsoft.com/office/drawing/2014/main" val="1032948017"/>
                    </a:ext>
                  </a:extLst>
                </a:gridCol>
                <a:gridCol w="1040235">
                  <a:extLst>
                    <a:ext uri="{9D8B030D-6E8A-4147-A177-3AD203B41FA5}">
                      <a16:colId xmlns:a16="http://schemas.microsoft.com/office/drawing/2014/main" val="175625444"/>
                    </a:ext>
                  </a:extLst>
                </a:gridCol>
                <a:gridCol w="693737">
                  <a:extLst>
                    <a:ext uri="{9D8B030D-6E8A-4147-A177-3AD203B41FA5}">
                      <a16:colId xmlns:a16="http://schemas.microsoft.com/office/drawing/2014/main" val="3521383987"/>
                    </a:ext>
                  </a:extLst>
                </a:gridCol>
                <a:gridCol w="693737">
                  <a:extLst>
                    <a:ext uri="{9D8B030D-6E8A-4147-A177-3AD203B41FA5}">
                      <a16:colId xmlns:a16="http://schemas.microsoft.com/office/drawing/2014/main" val="1437536363"/>
                    </a:ext>
                  </a:extLst>
                </a:gridCol>
                <a:gridCol w="622300">
                  <a:extLst>
                    <a:ext uri="{9D8B030D-6E8A-4147-A177-3AD203B41FA5}">
                      <a16:colId xmlns:a16="http://schemas.microsoft.com/office/drawing/2014/main" val="2826723316"/>
                    </a:ext>
                  </a:extLst>
                </a:gridCol>
                <a:gridCol w="936055">
                  <a:extLst>
                    <a:ext uri="{9D8B030D-6E8A-4147-A177-3AD203B41FA5}">
                      <a16:colId xmlns:a16="http://schemas.microsoft.com/office/drawing/2014/main" val="3088655463"/>
                    </a:ext>
                  </a:extLst>
                </a:gridCol>
                <a:gridCol w="787853">
                  <a:extLst>
                    <a:ext uri="{9D8B030D-6E8A-4147-A177-3AD203B41FA5}">
                      <a16:colId xmlns:a16="http://schemas.microsoft.com/office/drawing/2014/main" val="723056588"/>
                    </a:ext>
                  </a:extLst>
                </a:gridCol>
                <a:gridCol w="787853">
                  <a:extLst>
                    <a:ext uri="{9D8B030D-6E8A-4147-A177-3AD203B41FA5}">
                      <a16:colId xmlns:a16="http://schemas.microsoft.com/office/drawing/2014/main" val="3783000828"/>
                    </a:ext>
                  </a:extLst>
                </a:gridCol>
                <a:gridCol w="787853">
                  <a:extLst>
                    <a:ext uri="{9D8B030D-6E8A-4147-A177-3AD203B41FA5}">
                      <a16:colId xmlns:a16="http://schemas.microsoft.com/office/drawing/2014/main" val="747155697"/>
                    </a:ext>
                  </a:extLst>
                </a:gridCol>
                <a:gridCol w="777436">
                  <a:extLst>
                    <a:ext uri="{9D8B030D-6E8A-4147-A177-3AD203B41FA5}">
                      <a16:colId xmlns:a16="http://schemas.microsoft.com/office/drawing/2014/main" val="1682118297"/>
                    </a:ext>
                  </a:extLst>
                </a:gridCol>
                <a:gridCol w="635700">
                  <a:extLst>
                    <a:ext uri="{9D8B030D-6E8A-4147-A177-3AD203B41FA5}">
                      <a16:colId xmlns:a16="http://schemas.microsoft.com/office/drawing/2014/main" val="4038262473"/>
                    </a:ext>
                  </a:extLst>
                </a:gridCol>
                <a:gridCol w="1249959">
                  <a:extLst>
                    <a:ext uri="{9D8B030D-6E8A-4147-A177-3AD203B41FA5}">
                      <a16:colId xmlns:a16="http://schemas.microsoft.com/office/drawing/2014/main" val="2105541348"/>
                    </a:ext>
                  </a:extLst>
                </a:gridCol>
              </a:tblGrid>
              <a:tr h="370840">
                <a:tc>
                  <a:txBody>
                    <a:bodyPr/>
                    <a:lstStyle/>
                    <a:p>
                      <a:pPr marL="0" algn="ctr" defTabSz="457200" rtl="0" eaLnBrk="1" fontAlgn="b" latinLnBrk="0" hangingPunct="1"/>
                      <a:r>
                        <a:rPr lang="de-DE" sz="1000" b="0" kern="1200" cap="all" dirty="0">
                          <a:solidFill>
                            <a:schemeClr val="tx1">
                              <a:lumMod val="75000"/>
                              <a:lumOff val="25000"/>
                            </a:schemeClr>
                          </a:solidFill>
                          <a:latin typeface="+mj-lt"/>
                          <a:ea typeface="+mj-ea"/>
                          <a:cs typeface="+mj-cs"/>
                        </a:rPr>
                        <a:t>#</a:t>
                      </a:r>
                    </a:p>
                  </a:txBody>
                  <a:tcPr marL="9525" marR="9525" marT="9525" marB="0" anchor="ctr"/>
                </a:tc>
                <a:tc>
                  <a:txBody>
                    <a:bodyPr/>
                    <a:lstStyle/>
                    <a:p>
                      <a:pPr marL="0" algn="ctr" defTabSz="457200" rtl="0" eaLnBrk="1" fontAlgn="b" latinLnBrk="0" hangingPunct="1"/>
                      <a:r>
                        <a:rPr lang="de-DE" sz="1000" b="0" kern="1200" cap="all" dirty="0">
                          <a:solidFill>
                            <a:schemeClr val="tx1">
                              <a:lumMod val="75000"/>
                              <a:lumOff val="25000"/>
                            </a:schemeClr>
                          </a:solidFill>
                          <a:latin typeface="+mj-lt"/>
                          <a:ea typeface="+mj-ea"/>
                          <a:cs typeface="+mj-cs"/>
                        </a:rPr>
                        <a:t>Date</a:t>
                      </a:r>
                    </a:p>
                  </a:txBody>
                  <a:tcPr marL="9525" marR="9525" marT="9525" marB="0" anchor="ctr"/>
                </a:tc>
                <a:tc>
                  <a:txBody>
                    <a:bodyPr/>
                    <a:lstStyle/>
                    <a:p>
                      <a:pPr marL="0" algn="ctr" defTabSz="457200" rtl="0" eaLnBrk="1" fontAlgn="b" latinLnBrk="0" hangingPunct="1"/>
                      <a:r>
                        <a:rPr lang="de-DE" sz="1000" b="0" kern="1200" cap="all" dirty="0" err="1">
                          <a:solidFill>
                            <a:schemeClr val="tx1">
                              <a:lumMod val="75000"/>
                              <a:lumOff val="25000"/>
                            </a:schemeClr>
                          </a:solidFill>
                          <a:latin typeface="+mj-lt"/>
                          <a:ea typeface="+mj-ea"/>
                          <a:cs typeface="+mj-cs"/>
                        </a:rPr>
                        <a:t>AveragePrice</a:t>
                      </a:r>
                      <a:endParaRPr lang="de-DE" sz="1000" b="0" kern="1200" cap="all" dirty="0">
                        <a:solidFill>
                          <a:schemeClr val="tx1">
                            <a:lumMod val="75000"/>
                            <a:lumOff val="25000"/>
                          </a:schemeClr>
                        </a:solidFill>
                        <a:latin typeface="+mj-lt"/>
                        <a:ea typeface="+mj-ea"/>
                        <a:cs typeface="+mj-cs"/>
                      </a:endParaRPr>
                    </a:p>
                  </a:txBody>
                  <a:tcPr marL="9525" marR="9525" marT="9525" marB="0" anchor="ctr"/>
                </a:tc>
                <a:tc>
                  <a:txBody>
                    <a:bodyPr/>
                    <a:lstStyle/>
                    <a:p>
                      <a:pPr marL="0" algn="ctr" defTabSz="457200" rtl="0" eaLnBrk="1" fontAlgn="b" latinLnBrk="0" hangingPunct="1"/>
                      <a:r>
                        <a:rPr lang="de-DE" sz="1000" b="0" kern="1200" cap="all" dirty="0">
                          <a:solidFill>
                            <a:schemeClr val="tx1">
                              <a:lumMod val="75000"/>
                              <a:lumOff val="25000"/>
                            </a:schemeClr>
                          </a:solidFill>
                          <a:latin typeface="+mj-lt"/>
                          <a:ea typeface="+mj-ea"/>
                          <a:cs typeface="+mj-cs"/>
                        </a:rPr>
                        <a:t>Total Volume</a:t>
                      </a:r>
                    </a:p>
                  </a:txBody>
                  <a:tcPr marL="9525" marR="9525" marT="9525" marB="0" anchor="ctr"/>
                </a:tc>
                <a:tc>
                  <a:txBody>
                    <a:bodyPr/>
                    <a:lstStyle/>
                    <a:p>
                      <a:pPr marL="0" algn="ctr" defTabSz="457200" rtl="0" eaLnBrk="1" fontAlgn="b" latinLnBrk="0" hangingPunct="1"/>
                      <a:r>
                        <a:rPr lang="de-DE" sz="1000" b="0" kern="1200" cap="all" dirty="0">
                          <a:solidFill>
                            <a:schemeClr val="tx1">
                              <a:lumMod val="75000"/>
                              <a:lumOff val="25000"/>
                            </a:schemeClr>
                          </a:solidFill>
                          <a:latin typeface="+mj-lt"/>
                          <a:ea typeface="+mj-ea"/>
                          <a:cs typeface="+mj-cs"/>
                        </a:rPr>
                        <a:t>4046</a:t>
                      </a:r>
                    </a:p>
                  </a:txBody>
                  <a:tcPr marL="9525" marR="9525" marT="9525" marB="0" anchor="ctr"/>
                </a:tc>
                <a:tc>
                  <a:txBody>
                    <a:bodyPr/>
                    <a:lstStyle/>
                    <a:p>
                      <a:pPr marL="0" algn="ctr" defTabSz="457200" rtl="0" eaLnBrk="1" fontAlgn="b" latinLnBrk="0" hangingPunct="1"/>
                      <a:r>
                        <a:rPr lang="de-DE" sz="1000" b="0" kern="1200" cap="all" dirty="0">
                          <a:solidFill>
                            <a:schemeClr val="tx1">
                              <a:lumMod val="75000"/>
                              <a:lumOff val="25000"/>
                            </a:schemeClr>
                          </a:solidFill>
                          <a:latin typeface="+mj-lt"/>
                          <a:ea typeface="+mj-ea"/>
                          <a:cs typeface="+mj-cs"/>
                        </a:rPr>
                        <a:t>4225</a:t>
                      </a:r>
                    </a:p>
                  </a:txBody>
                  <a:tcPr marL="9525" marR="9525" marT="9525" marB="0" anchor="ctr"/>
                </a:tc>
                <a:tc>
                  <a:txBody>
                    <a:bodyPr/>
                    <a:lstStyle/>
                    <a:p>
                      <a:pPr marL="0" algn="ctr" defTabSz="457200" rtl="0" eaLnBrk="1" fontAlgn="b" latinLnBrk="0" hangingPunct="1"/>
                      <a:r>
                        <a:rPr lang="de-DE" sz="1000" b="0" kern="1200" cap="all" dirty="0">
                          <a:solidFill>
                            <a:schemeClr val="tx1">
                              <a:lumMod val="75000"/>
                              <a:lumOff val="25000"/>
                            </a:schemeClr>
                          </a:solidFill>
                          <a:latin typeface="+mj-lt"/>
                          <a:ea typeface="+mj-ea"/>
                          <a:cs typeface="+mj-cs"/>
                        </a:rPr>
                        <a:t>4770</a:t>
                      </a:r>
                    </a:p>
                  </a:txBody>
                  <a:tcPr marL="9525" marR="9525" marT="9525" marB="0" anchor="ctr"/>
                </a:tc>
                <a:tc>
                  <a:txBody>
                    <a:bodyPr/>
                    <a:lstStyle/>
                    <a:p>
                      <a:pPr marL="0" algn="ctr" defTabSz="457200" rtl="0" eaLnBrk="1" fontAlgn="b" latinLnBrk="0" hangingPunct="1"/>
                      <a:r>
                        <a:rPr lang="de-DE" sz="1000" b="0" kern="1200" cap="all" dirty="0">
                          <a:solidFill>
                            <a:schemeClr val="tx1">
                              <a:lumMod val="75000"/>
                              <a:lumOff val="25000"/>
                            </a:schemeClr>
                          </a:solidFill>
                          <a:latin typeface="+mj-lt"/>
                          <a:ea typeface="+mj-ea"/>
                          <a:cs typeface="+mj-cs"/>
                        </a:rPr>
                        <a:t>Total Bags</a:t>
                      </a:r>
                    </a:p>
                  </a:txBody>
                  <a:tcPr marL="9525" marR="9525" marT="9525" marB="0" anchor="ctr"/>
                </a:tc>
                <a:tc>
                  <a:txBody>
                    <a:bodyPr/>
                    <a:lstStyle/>
                    <a:p>
                      <a:pPr marL="0" algn="ctr" defTabSz="457200" rtl="0" eaLnBrk="1" fontAlgn="b" latinLnBrk="0" hangingPunct="1"/>
                      <a:r>
                        <a:rPr lang="de-DE" sz="1000" b="0" kern="1200" cap="all" dirty="0">
                          <a:solidFill>
                            <a:schemeClr val="tx1">
                              <a:lumMod val="75000"/>
                              <a:lumOff val="25000"/>
                            </a:schemeClr>
                          </a:solidFill>
                          <a:latin typeface="+mj-lt"/>
                          <a:ea typeface="+mj-ea"/>
                          <a:cs typeface="+mj-cs"/>
                        </a:rPr>
                        <a:t>Small Bags</a:t>
                      </a:r>
                    </a:p>
                  </a:txBody>
                  <a:tcPr marL="9525" marR="9525" marT="9525" marB="0" anchor="ctr"/>
                </a:tc>
                <a:tc>
                  <a:txBody>
                    <a:bodyPr/>
                    <a:lstStyle/>
                    <a:p>
                      <a:pPr marL="0" algn="ctr" defTabSz="457200" rtl="0" eaLnBrk="1" fontAlgn="b" latinLnBrk="0" hangingPunct="1"/>
                      <a:r>
                        <a:rPr lang="de-DE" sz="1000" b="0" kern="1200" cap="all" dirty="0">
                          <a:solidFill>
                            <a:schemeClr val="tx1">
                              <a:lumMod val="75000"/>
                              <a:lumOff val="25000"/>
                            </a:schemeClr>
                          </a:solidFill>
                          <a:latin typeface="+mj-lt"/>
                          <a:ea typeface="+mj-ea"/>
                          <a:cs typeface="+mj-cs"/>
                        </a:rPr>
                        <a:t>Large Bags</a:t>
                      </a:r>
                    </a:p>
                  </a:txBody>
                  <a:tcPr marL="9525" marR="9525" marT="9525" marB="0" anchor="ctr"/>
                </a:tc>
                <a:tc>
                  <a:txBody>
                    <a:bodyPr/>
                    <a:lstStyle/>
                    <a:p>
                      <a:pPr marL="0" algn="ctr" defTabSz="457200" rtl="0" eaLnBrk="1" fontAlgn="b" latinLnBrk="0" hangingPunct="1"/>
                      <a:r>
                        <a:rPr lang="de-DE" sz="1000" b="0" kern="1200" cap="all" dirty="0" err="1">
                          <a:solidFill>
                            <a:schemeClr val="tx1">
                              <a:lumMod val="75000"/>
                              <a:lumOff val="25000"/>
                            </a:schemeClr>
                          </a:solidFill>
                          <a:latin typeface="+mj-lt"/>
                          <a:ea typeface="+mj-ea"/>
                          <a:cs typeface="+mj-cs"/>
                        </a:rPr>
                        <a:t>XLarge</a:t>
                      </a:r>
                      <a:r>
                        <a:rPr lang="de-DE" sz="1000" b="0" kern="1200" cap="all" dirty="0">
                          <a:solidFill>
                            <a:schemeClr val="tx1">
                              <a:lumMod val="75000"/>
                              <a:lumOff val="25000"/>
                            </a:schemeClr>
                          </a:solidFill>
                          <a:latin typeface="+mj-lt"/>
                          <a:ea typeface="+mj-ea"/>
                          <a:cs typeface="+mj-cs"/>
                        </a:rPr>
                        <a:t> Bags</a:t>
                      </a:r>
                    </a:p>
                  </a:txBody>
                  <a:tcPr marL="9525" marR="9525" marT="9525" marB="0" anchor="ctr"/>
                </a:tc>
                <a:tc>
                  <a:txBody>
                    <a:bodyPr/>
                    <a:lstStyle/>
                    <a:p>
                      <a:pPr marL="0" algn="ctr" defTabSz="457200" rtl="0" eaLnBrk="1" fontAlgn="b" latinLnBrk="0" hangingPunct="1"/>
                      <a:r>
                        <a:rPr lang="de-DE" sz="1000" b="0" kern="1200" cap="all" dirty="0">
                          <a:solidFill>
                            <a:schemeClr val="tx1">
                              <a:lumMod val="75000"/>
                              <a:lumOff val="25000"/>
                            </a:schemeClr>
                          </a:solidFill>
                          <a:latin typeface="+mj-lt"/>
                          <a:ea typeface="+mj-ea"/>
                          <a:cs typeface="+mj-cs"/>
                        </a:rPr>
                        <a:t>type</a:t>
                      </a:r>
                    </a:p>
                  </a:txBody>
                  <a:tcPr marL="9525" marR="9525" marT="9525" marB="0" anchor="ctr"/>
                </a:tc>
                <a:tc>
                  <a:txBody>
                    <a:bodyPr/>
                    <a:lstStyle/>
                    <a:p>
                      <a:pPr marL="0" algn="ctr" defTabSz="457200" rtl="0" eaLnBrk="1" fontAlgn="b" latinLnBrk="0" hangingPunct="1"/>
                      <a:r>
                        <a:rPr lang="de-DE" sz="1000" b="0" kern="1200" cap="all" dirty="0" err="1">
                          <a:solidFill>
                            <a:schemeClr val="tx1">
                              <a:lumMod val="75000"/>
                              <a:lumOff val="25000"/>
                            </a:schemeClr>
                          </a:solidFill>
                          <a:latin typeface="+mj-lt"/>
                          <a:ea typeface="+mj-ea"/>
                          <a:cs typeface="+mj-cs"/>
                        </a:rPr>
                        <a:t>year</a:t>
                      </a:r>
                      <a:endParaRPr lang="de-DE" sz="1000" b="0" kern="1200" cap="all" dirty="0">
                        <a:solidFill>
                          <a:schemeClr val="tx1">
                            <a:lumMod val="75000"/>
                            <a:lumOff val="25000"/>
                          </a:schemeClr>
                        </a:solidFill>
                        <a:latin typeface="+mj-lt"/>
                        <a:ea typeface="+mj-ea"/>
                        <a:cs typeface="+mj-cs"/>
                      </a:endParaRPr>
                    </a:p>
                  </a:txBody>
                  <a:tcPr marL="9525" marR="9525" marT="9525" marB="0" anchor="ctr"/>
                </a:tc>
                <a:tc>
                  <a:txBody>
                    <a:bodyPr/>
                    <a:lstStyle/>
                    <a:p>
                      <a:pPr marL="0" algn="ctr" defTabSz="457200" rtl="0" eaLnBrk="1" fontAlgn="b" latinLnBrk="0" hangingPunct="1"/>
                      <a:r>
                        <a:rPr lang="de-DE" sz="1000" b="0" kern="1200" cap="all" dirty="0" err="1">
                          <a:solidFill>
                            <a:schemeClr val="tx1">
                              <a:lumMod val="75000"/>
                              <a:lumOff val="25000"/>
                            </a:schemeClr>
                          </a:solidFill>
                          <a:latin typeface="+mj-lt"/>
                          <a:ea typeface="+mj-ea"/>
                          <a:cs typeface="+mj-cs"/>
                        </a:rPr>
                        <a:t>region</a:t>
                      </a:r>
                      <a:endParaRPr lang="de-DE" sz="1000" b="0" kern="1200" cap="all" dirty="0">
                        <a:solidFill>
                          <a:schemeClr val="tx1">
                            <a:lumMod val="75000"/>
                            <a:lumOff val="25000"/>
                          </a:schemeClr>
                        </a:solidFill>
                        <a:latin typeface="+mj-lt"/>
                        <a:ea typeface="+mj-ea"/>
                        <a:cs typeface="+mj-cs"/>
                      </a:endParaRPr>
                    </a:p>
                  </a:txBody>
                  <a:tcPr marL="9525" marR="9525" marT="9525" marB="0" anchor="ctr"/>
                </a:tc>
                <a:extLst>
                  <a:ext uri="{0D108BD9-81ED-4DB2-BD59-A6C34878D82A}">
                    <a16:rowId xmlns:a16="http://schemas.microsoft.com/office/drawing/2014/main" val="1327155380"/>
                  </a:ext>
                </a:extLst>
              </a:tr>
              <a:tr h="370840">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51</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03.01.2016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103</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14903815</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93971</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1397359</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13235</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823019</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805643</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17376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0</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conventional</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2016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Albany</a:t>
                      </a:r>
                    </a:p>
                  </a:txBody>
                  <a:tcPr marL="9525" marR="9525" marT="9525" marB="0" anchor="ctr"/>
                </a:tc>
                <a:extLst>
                  <a:ext uri="{0D108BD9-81ED-4DB2-BD59-A6C34878D82A}">
                    <a16:rowId xmlns:a16="http://schemas.microsoft.com/office/drawing/2014/main" val="1463446375"/>
                  </a:ext>
                </a:extLst>
              </a:tr>
              <a:tr h="370840">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51</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03.01.2016</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105</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44926347</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35031616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3295806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39668</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6559257</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4367484</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2190693</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108</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conventional</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2016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Atlanta</a:t>
                      </a:r>
                    </a:p>
                  </a:txBody>
                  <a:tcPr marL="9525" marR="9525" marT="9525" marB="0" anchor="ctr"/>
                </a:tc>
                <a:extLst>
                  <a:ext uri="{0D108BD9-81ED-4DB2-BD59-A6C34878D82A}">
                    <a16:rowId xmlns:a16="http://schemas.microsoft.com/office/drawing/2014/main" val="3848712810"/>
                  </a:ext>
                </a:extLst>
              </a:tr>
              <a:tr h="370840">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51</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03.01.2016</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111</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81676046</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5449178</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58341806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2714733</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15170329</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14940843</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229486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0</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conventional</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2016</a:t>
                      </a:r>
                    </a:p>
                  </a:txBody>
                  <a:tcPr marL="9525" marR="9525" marT="9525" marB="0" anchor="ctr"/>
                </a:tc>
                <a:tc>
                  <a:txBody>
                    <a:bodyPr/>
                    <a:lstStyle/>
                    <a:p>
                      <a:pPr marL="0" algn="l" defTabSz="457200" rtl="0" eaLnBrk="1" fontAlgn="b" latinLnBrk="0" hangingPunct="1"/>
                      <a:r>
                        <a:rPr lang="de-DE" sz="1000" u="none" strike="noStrike" kern="1200" dirty="0" err="1">
                          <a:solidFill>
                            <a:schemeClr val="dk1"/>
                          </a:solidFill>
                          <a:effectLst/>
                          <a:latin typeface="+mn-lt"/>
                          <a:ea typeface="+mn-ea"/>
                          <a:cs typeface="+mn-cs"/>
                        </a:rPr>
                        <a:t>BaltimoreWashington</a:t>
                      </a:r>
                      <a:endParaRPr lang="de-DE" sz="10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588358981"/>
                  </a:ext>
                </a:extLst>
              </a:tr>
              <a:tr h="370840">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51</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03.01.2016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77</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10610695</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438687</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1027684</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543166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4652975</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4647608</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170</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3667</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conventional</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2016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Boise</a:t>
                      </a:r>
                    </a:p>
                  </a:txBody>
                  <a:tcPr marL="9525" marR="9525" marT="9525" marB="0" anchor="ctr"/>
                </a:tc>
                <a:extLst>
                  <a:ext uri="{0D108BD9-81ED-4DB2-BD59-A6C34878D82A}">
                    <a16:rowId xmlns:a16="http://schemas.microsoft.com/office/drawing/2014/main" val="843022313"/>
                  </a:ext>
                </a:extLst>
              </a:tr>
              <a:tr h="370840">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51</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03.01.2016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101</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61062203</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511251</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49247786</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2118252</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9184914</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9157991</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26923</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0</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conventional</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2016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Boston</a:t>
                      </a:r>
                    </a:p>
                  </a:txBody>
                  <a:tcPr marL="9525" marR="9525" marT="9525" marB="0" anchor="ctr"/>
                </a:tc>
                <a:extLst>
                  <a:ext uri="{0D108BD9-81ED-4DB2-BD59-A6C34878D82A}">
                    <a16:rowId xmlns:a16="http://schemas.microsoft.com/office/drawing/2014/main" val="1937322658"/>
                  </a:ext>
                </a:extLst>
              </a:tr>
              <a:tr h="370840">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51</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03.01.2016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139</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13062057</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14866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5721068</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9893</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7182436</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7182436</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0</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0</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conventional</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2016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BuffaloRochester</a:t>
                      </a:r>
                    </a:p>
                  </a:txBody>
                  <a:tcPr marL="9525" marR="9525" marT="9525" marB="0" anchor="ctr"/>
                </a:tc>
                <a:extLst>
                  <a:ext uri="{0D108BD9-81ED-4DB2-BD59-A6C34878D82A}">
                    <a16:rowId xmlns:a16="http://schemas.microsoft.com/office/drawing/2014/main" val="2654451821"/>
                  </a:ext>
                </a:extLst>
              </a:tr>
              <a:tr h="370840">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51</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03.01.2016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73</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773043128</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231517535</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285610241</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25726816</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230188536</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19504285</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34085213</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1060473</a:t>
                      </a:r>
                    </a:p>
                  </a:txBody>
                  <a:tcPr marL="9525" marR="9525" marT="9525" marB="0" anchor="ctr"/>
                </a:tc>
                <a:tc>
                  <a:txBody>
                    <a:bodyPr/>
                    <a:lstStyle/>
                    <a:p>
                      <a:pPr marL="0" algn="l" defTabSz="457200" rtl="0" eaLnBrk="1" fontAlgn="b" latinLnBrk="0" hangingPunct="1"/>
                      <a:r>
                        <a:rPr lang="de-DE" sz="1000" u="none" strike="noStrike" kern="1200" dirty="0" err="1">
                          <a:solidFill>
                            <a:schemeClr val="dk1"/>
                          </a:solidFill>
                          <a:effectLst/>
                          <a:latin typeface="+mn-lt"/>
                          <a:ea typeface="+mn-ea"/>
                          <a:cs typeface="+mn-cs"/>
                        </a:rPr>
                        <a:t>conventional</a:t>
                      </a:r>
                      <a:endParaRPr lang="de-DE" sz="1000" u="none" strike="noStrike" kern="1200" dirty="0">
                        <a:solidFill>
                          <a:schemeClr val="dk1"/>
                        </a:solidFill>
                        <a:effectLst/>
                        <a:latin typeface="+mn-lt"/>
                        <a:ea typeface="+mn-ea"/>
                        <a:cs typeface="+mn-cs"/>
                      </a:endParaRP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2016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California</a:t>
                      </a:r>
                    </a:p>
                  </a:txBody>
                  <a:tcPr marL="9525" marR="9525" marT="9525" marB="0" anchor="ctr"/>
                </a:tc>
                <a:extLst>
                  <a:ext uri="{0D108BD9-81ED-4DB2-BD59-A6C34878D82A}">
                    <a16:rowId xmlns:a16="http://schemas.microsoft.com/office/drawing/2014/main" val="3433013244"/>
                  </a:ext>
                </a:extLst>
              </a:tr>
              <a:tr h="370840">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51</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03.01.2016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96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20396188</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4285688</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8774901</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3168242</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4167357</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3814436</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352921</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0</a:t>
                      </a:r>
                    </a:p>
                  </a:txBody>
                  <a:tcPr marL="9525" marR="9525" marT="9525" marB="0" anchor="ctr"/>
                </a:tc>
                <a:tc>
                  <a:txBody>
                    <a:bodyPr/>
                    <a:lstStyle/>
                    <a:p>
                      <a:pPr marL="0" algn="l" defTabSz="457200" rtl="0" eaLnBrk="1" fontAlgn="b" latinLnBrk="0" hangingPunct="1"/>
                      <a:r>
                        <a:rPr lang="de-DE" sz="1000" u="none" strike="noStrike" kern="1200" dirty="0" err="1">
                          <a:solidFill>
                            <a:schemeClr val="dk1"/>
                          </a:solidFill>
                          <a:effectLst/>
                          <a:latin typeface="+mn-lt"/>
                          <a:ea typeface="+mn-ea"/>
                          <a:cs typeface="+mn-cs"/>
                        </a:rPr>
                        <a:t>conventional</a:t>
                      </a:r>
                      <a:endParaRPr lang="de-DE" sz="1000" u="none" strike="noStrike" kern="1200" dirty="0">
                        <a:solidFill>
                          <a:schemeClr val="dk1"/>
                        </a:solidFill>
                        <a:effectLst/>
                        <a:latin typeface="+mn-lt"/>
                        <a:ea typeface="+mn-ea"/>
                        <a:cs typeface="+mn-cs"/>
                      </a:endParaRP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2016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Charlotte</a:t>
                      </a:r>
                    </a:p>
                  </a:txBody>
                  <a:tcPr marL="9525" marR="9525" marT="9525" marB="0" anchor="ctr"/>
                </a:tc>
                <a:extLst>
                  <a:ext uri="{0D108BD9-81ED-4DB2-BD59-A6C34878D82A}">
                    <a16:rowId xmlns:a16="http://schemas.microsoft.com/office/drawing/2014/main" val="3588092519"/>
                  </a:ext>
                </a:extLst>
              </a:tr>
              <a:tr h="370840">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51</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03.01.2016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93</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100966715</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7730131</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65638669</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16205424</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11392491</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8076955</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2161536</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115400</a:t>
                      </a:r>
                    </a:p>
                  </a:txBody>
                  <a:tcPr marL="9525" marR="9525" marT="9525" marB="0" anchor="ctr"/>
                </a:tc>
                <a:tc>
                  <a:txBody>
                    <a:bodyPr/>
                    <a:lstStyle/>
                    <a:p>
                      <a:pPr marL="0" algn="l" defTabSz="457200" rtl="0" eaLnBrk="1" fontAlgn="b" latinLnBrk="0" hangingPunct="1"/>
                      <a:r>
                        <a:rPr lang="de-DE" sz="1000" u="none" strike="noStrike" kern="1200" dirty="0" err="1">
                          <a:solidFill>
                            <a:schemeClr val="dk1"/>
                          </a:solidFill>
                          <a:effectLst/>
                          <a:latin typeface="+mn-lt"/>
                          <a:ea typeface="+mn-ea"/>
                          <a:cs typeface="+mn-cs"/>
                        </a:rPr>
                        <a:t>conventional</a:t>
                      </a:r>
                      <a:endParaRPr lang="de-DE" sz="1000" u="none" strike="noStrike" kern="1200" dirty="0">
                        <a:solidFill>
                          <a:schemeClr val="dk1"/>
                        </a:solidFill>
                        <a:effectLst/>
                        <a:latin typeface="+mn-lt"/>
                        <a:ea typeface="+mn-ea"/>
                        <a:cs typeface="+mn-cs"/>
                      </a:endParaRP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2016</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Chicago</a:t>
                      </a:r>
                    </a:p>
                  </a:txBody>
                  <a:tcPr marL="9525" marR="9525" marT="9525" marB="0" anchor="ctr"/>
                </a:tc>
                <a:extLst>
                  <a:ext uri="{0D108BD9-81ED-4DB2-BD59-A6C34878D82A}">
                    <a16:rowId xmlns:a16="http://schemas.microsoft.com/office/drawing/2014/main" val="130155228"/>
                  </a:ext>
                </a:extLst>
              </a:tr>
              <a:tr h="370840">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51</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03.01.2016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9</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22253476</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273097</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14932789</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1892491</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5155099</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1261338</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2955002</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938759</a:t>
                      </a:r>
                    </a:p>
                  </a:txBody>
                  <a:tcPr marL="9525" marR="9525" marT="9525" marB="0" anchor="ctr"/>
                </a:tc>
                <a:tc>
                  <a:txBody>
                    <a:bodyPr/>
                    <a:lstStyle/>
                    <a:p>
                      <a:pPr marL="0" algn="l" defTabSz="457200" rtl="0" eaLnBrk="1" fontAlgn="b" latinLnBrk="0" hangingPunct="1"/>
                      <a:r>
                        <a:rPr lang="de-DE" sz="1000" u="none" strike="noStrike" kern="1200">
                          <a:solidFill>
                            <a:schemeClr val="dk1"/>
                          </a:solidFill>
                          <a:effectLst/>
                          <a:latin typeface="+mn-lt"/>
                          <a:ea typeface="+mn-ea"/>
                          <a:cs typeface="+mn-cs"/>
                        </a:rPr>
                        <a:t>conventional</a:t>
                      </a:r>
                    </a:p>
                  </a:txBody>
                  <a:tcPr marL="9525" marR="9525" marT="9525" marB="0" anchor="ctr"/>
                </a:tc>
                <a:tc>
                  <a:txBody>
                    <a:bodyPr/>
                    <a:lstStyle/>
                    <a:p>
                      <a:pPr marL="0" algn="l" defTabSz="457200" rtl="0" eaLnBrk="1" fontAlgn="b" latinLnBrk="0" hangingPunct="1"/>
                      <a:r>
                        <a:rPr lang="de-DE" sz="1000" u="none" strike="noStrike" kern="1200" dirty="0">
                          <a:solidFill>
                            <a:schemeClr val="dk1"/>
                          </a:solidFill>
                          <a:effectLst/>
                          <a:latin typeface="+mn-lt"/>
                          <a:ea typeface="+mn-ea"/>
                          <a:cs typeface="+mn-cs"/>
                        </a:rPr>
                        <a:t>2016</a:t>
                      </a:r>
                    </a:p>
                  </a:txBody>
                  <a:tcPr marL="9525" marR="9525" marT="9525" marB="0" anchor="ctr"/>
                </a:tc>
                <a:tc>
                  <a:txBody>
                    <a:bodyPr/>
                    <a:lstStyle/>
                    <a:p>
                      <a:pPr marL="0" algn="l" defTabSz="457200" rtl="0" eaLnBrk="1" fontAlgn="b" latinLnBrk="0" hangingPunct="1"/>
                      <a:r>
                        <a:rPr lang="de-DE" sz="1000" u="none" strike="noStrike" kern="1200" dirty="0" err="1">
                          <a:solidFill>
                            <a:schemeClr val="dk1"/>
                          </a:solidFill>
                          <a:effectLst/>
                          <a:latin typeface="+mn-lt"/>
                          <a:ea typeface="+mn-ea"/>
                          <a:cs typeface="+mn-cs"/>
                        </a:rPr>
                        <a:t>CincinnatiDayton</a:t>
                      </a:r>
                      <a:endParaRPr lang="de-DE" sz="10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628781374"/>
                  </a:ext>
                </a:extLst>
              </a:tr>
            </a:tbl>
          </a:graphicData>
        </a:graphic>
      </p:graphicFrame>
    </p:spTree>
    <p:extLst>
      <p:ext uri="{BB962C8B-B14F-4D97-AF65-F5344CB8AC3E}">
        <p14:creationId xmlns:p14="http://schemas.microsoft.com/office/powerpoint/2010/main" val="47815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13AD3F-34B9-433E-A568-03CFC9157550}"/>
              </a:ext>
            </a:extLst>
          </p:cNvPr>
          <p:cNvSpPr>
            <a:spLocks noGrp="1"/>
          </p:cNvSpPr>
          <p:nvPr>
            <p:ph type="title"/>
          </p:nvPr>
        </p:nvSpPr>
        <p:spPr/>
        <p:txBody>
          <a:bodyPr/>
          <a:lstStyle/>
          <a:p>
            <a:r>
              <a:rPr lang="de-DE" dirty="0"/>
              <a:t>AVOCADO PREISE – Statistische Betrachtung</a:t>
            </a:r>
          </a:p>
        </p:txBody>
      </p:sp>
      <p:sp>
        <p:nvSpPr>
          <p:cNvPr id="4" name="Datumsplatzhalter 3">
            <a:extLst>
              <a:ext uri="{FF2B5EF4-FFF2-40B4-BE49-F238E27FC236}">
                <a16:creationId xmlns:a16="http://schemas.microsoft.com/office/drawing/2014/main" id="{A9B5211F-0E32-43AE-A1CB-70B7AF4A313D}"/>
              </a:ext>
            </a:extLst>
          </p:cNvPr>
          <p:cNvSpPr>
            <a:spLocks noGrp="1"/>
          </p:cNvSpPr>
          <p:nvPr>
            <p:ph type="dt" sz="half" idx="10"/>
          </p:nvPr>
        </p:nvSpPr>
        <p:spPr/>
        <p:txBody>
          <a:bodyPr/>
          <a:lstStyle/>
          <a:p>
            <a:pPr rtl="0"/>
            <a:fld id="{83627DD0-092D-4AD9-AAE0-0513E170352E}" type="datetime1">
              <a:rPr lang="de-DE" smtClean="0"/>
              <a:t>12.05.2020</a:t>
            </a:fld>
            <a:endParaRPr lang="en-US" dirty="0"/>
          </a:p>
        </p:txBody>
      </p:sp>
      <p:graphicFrame>
        <p:nvGraphicFramePr>
          <p:cNvPr id="12" name="Inhaltsplatzhalter 11">
            <a:extLst>
              <a:ext uri="{FF2B5EF4-FFF2-40B4-BE49-F238E27FC236}">
                <a16:creationId xmlns:a16="http://schemas.microsoft.com/office/drawing/2014/main" id="{01F21C78-1804-46B5-865D-4F0FA2D988F4}"/>
              </a:ext>
            </a:extLst>
          </p:cNvPr>
          <p:cNvGraphicFramePr>
            <a:graphicFrameLocks noGrp="1"/>
          </p:cNvGraphicFramePr>
          <p:nvPr>
            <p:ph idx="1"/>
            <p:extLst>
              <p:ext uri="{D42A27DB-BD31-4B8C-83A1-F6EECF244321}">
                <p14:modId xmlns:p14="http://schemas.microsoft.com/office/powerpoint/2010/main" val="1826185407"/>
              </p:ext>
            </p:extLst>
          </p:nvPr>
        </p:nvGraphicFramePr>
        <p:xfrm>
          <a:off x="581025" y="2341563"/>
          <a:ext cx="6706183" cy="3633787"/>
        </p:xfrm>
        <a:graphic>
          <a:graphicData uri="http://schemas.openxmlformats.org/drawingml/2006/chart">
            <c:chart xmlns:c="http://schemas.openxmlformats.org/drawingml/2006/chart" xmlns:r="http://schemas.openxmlformats.org/officeDocument/2006/relationships" r:id="rId2"/>
          </a:graphicData>
        </a:graphic>
      </p:graphicFrame>
      <p:sp>
        <p:nvSpPr>
          <p:cNvPr id="13" name="Inhaltsplatzhalter 5">
            <a:extLst>
              <a:ext uri="{FF2B5EF4-FFF2-40B4-BE49-F238E27FC236}">
                <a16:creationId xmlns:a16="http://schemas.microsoft.com/office/drawing/2014/main" id="{E5B51684-3D12-4FEE-9A78-5A40051015DF}"/>
              </a:ext>
            </a:extLst>
          </p:cNvPr>
          <p:cNvSpPr txBox="1">
            <a:spLocks/>
          </p:cNvSpPr>
          <p:nvPr/>
        </p:nvSpPr>
        <p:spPr>
          <a:xfrm>
            <a:off x="6929221" y="2477488"/>
            <a:ext cx="5194771" cy="3497862"/>
          </a:xfrm>
          <a:prstGeom prst="rect">
            <a:avLst/>
          </a:prstGeom>
        </p:spPr>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de-DE" dirty="0"/>
              <a:t>Statistische Merkmale</a:t>
            </a:r>
          </a:p>
          <a:p>
            <a:pPr lvl="1"/>
            <a:r>
              <a:rPr lang="de-DE" dirty="0"/>
              <a:t>Preisspanne:</a:t>
            </a:r>
          </a:p>
          <a:p>
            <a:pPr lvl="1"/>
            <a:r>
              <a:rPr lang="de-DE" dirty="0"/>
              <a:t>Niedrigster Preis (Datum):</a:t>
            </a:r>
          </a:p>
          <a:p>
            <a:pPr lvl="1"/>
            <a:r>
              <a:rPr lang="de-DE" dirty="0"/>
              <a:t>Höchster Preis (Datum):</a:t>
            </a:r>
          </a:p>
          <a:p>
            <a:pPr lvl="1"/>
            <a:r>
              <a:rPr lang="de-DE" dirty="0"/>
              <a:t>Höchster Anstieg (Prozent/Datum)</a:t>
            </a:r>
          </a:p>
          <a:p>
            <a:pPr lvl="1"/>
            <a:r>
              <a:rPr lang="de-DE" dirty="0"/>
              <a:t>Tiefster Fall </a:t>
            </a:r>
            <a:r>
              <a:rPr lang="de-DE"/>
              <a:t>(Prozent/Datum)</a:t>
            </a:r>
            <a:endParaRPr lang="de-DE" dirty="0"/>
          </a:p>
          <a:p>
            <a:pPr lvl="1"/>
            <a:r>
              <a:rPr lang="de-DE" dirty="0"/>
              <a:t>Standardabweichung</a:t>
            </a:r>
          </a:p>
        </p:txBody>
      </p:sp>
    </p:spTree>
    <p:extLst>
      <p:ext uri="{BB962C8B-B14F-4D97-AF65-F5344CB8AC3E}">
        <p14:creationId xmlns:p14="http://schemas.microsoft.com/office/powerpoint/2010/main" val="418014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8B1A6B-844D-4AD0-9F43-1B6F4262DCB2}"/>
              </a:ext>
            </a:extLst>
          </p:cNvPr>
          <p:cNvSpPr>
            <a:spLocks noGrp="1"/>
          </p:cNvSpPr>
          <p:nvPr>
            <p:ph type="title"/>
          </p:nvPr>
        </p:nvSpPr>
        <p:spPr/>
        <p:txBody>
          <a:bodyPr/>
          <a:lstStyle/>
          <a:p>
            <a:r>
              <a:rPr lang="de-DE" dirty="0"/>
              <a:t>STATISTISCHE AUSWERTUNG – CRAMERS V</a:t>
            </a:r>
          </a:p>
        </p:txBody>
      </p:sp>
      <p:sp>
        <p:nvSpPr>
          <p:cNvPr id="3" name="Inhaltsplatzhalter 2">
            <a:extLst>
              <a:ext uri="{FF2B5EF4-FFF2-40B4-BE49-F238E27FC236}">
                <a16:creationId xmlns:a16="http://schemas.microsoft.com/office/drawing/2014/main" id="{804ABF08-A51B-4776-BA35-B9FCD3A7B91D}"/>
              </a:ext>
            </a:extLst>
          </p:cNvPr>
          <p:cNvSpPr>
            <a:spLocks noGrp="1"/>
          </p:cNvSpPr>
          <p:nvPr>
            <p:ph idx="1"/>
          </p:nvPr>
        </p:nvSpPr>
        <p:spPr/>
        <p:txBody>
          <a:bodyPr/>
          <a:lstStyle/>
          <a:p>
            <a:endParaRPr lang="de-DE" dirty="0"/>
          </a:p>
        </p:txBody>
      </p:sp>
      <p:sp>
        <p:nvSpPr>
          <p:cNvPr id="4" name="Datumsplatzhalter 3">
            <a:extLst>
              <a:ext uri="{FF2B5EF4-FFF2-40B4-BE49-F238E27FC236}">
                <a16:creationId xmlns:a16="http://schemas.microsoft.com/office/drawing/2014/main" id="{BDEB1E35-5C31-4336-B33B-931BDA5CFF47}"/>
              </a:ext>
            </a:extLst>
          </p:cNvPr>
          <p:cNvSpPr>
            <a:spLocks noGrp="1"/>
          </p:cNvSpPr>
          <p:nvPr>
            <p:ph type="dt" sz="half" idx="10"/>
          </p:nvPr>
        </p:nvSpPr>
        <p:spPr/>
        <p:txBody>
          <a:bodyPr/>
          <a:lstStyle/>
          <a:p>
            <a:pPr rtl="0"/>
            <a:fld id="{83627DD0-092D-4AD9-AAE0-0513E170352E}" type="datetime1">
              <a:rPr lang="de-DE" smtClean="0"/>
              <a:t>12.05.2020</a:t>
            </a:fld>
            <a:endParaRPr lang="en-US" dirty="0"/>
          </a:p>
        </p:txBody>
      </p:sp>
    </p:spTree>
    <p:extLst>
      <p:ext uri="{BB962C8B-B14F-4D97-AF65-F5344CB8AC3E}">
        <p14:creationId xmlns:p14="http://schemas.microsoft.com/office/powerpoint/2010/main" val="401638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de"/>
              <a:t>Titel Lorem Ipsum Dolor Sit Amet</a:t>
            </a:r>
          </a:p>
        </p:txBody>
      </p:sp>
      <p:graphicFrame>
        <p:nvGraphicFramePr>
          <p:cNvPr id="4" name="Inhaltsplatzhalt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08674593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88_TF33552983" id="{576DBA50-8B91-4A4D-83D9-7E9D2BF5E738}" vid="{40B35DA9-BDA0-45AF-A640-2DB6EA94DA72}"/>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{F1502A03-C59D-4668-9953-F882E776B198}tf33552983</Template>
  <TotalTime>0</TotalTime>
  <Words>834</Words>
  <Application>Microsoft Office PowerPoint</Application>
  <PresentationFormat>Breitbild</PresentationFormat>
  <Paragraphs>290</Paragraphs>
  <Slides>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Calibri</vt:lpstr>
      <vt:lpstr>Franklin Gothic Book</vt:lpstr>
      <vt:lpstr>Franklin Gothic Demi</vt:lpstr>
      <vt:lpstr>Wingdings 2</vt:lpstr>
      <vt:lpstr>DividendVTI</vt:lpstr>
      <vt:lpstr>TRUMP und die AvocadoS</vt:lpstr>
      <vt:lpstr>NUllHYPOTHESE H0</vt:lpstr>
      <vt:lpstr>Datenbasis</vt:lpstr>
      <vt:lpstr>Ein Blick in die Datensätze – TRUMP TWEETS (Auszug 04.01.2016)</vt:lpstr>
      <vt:lpstr>Ein Blick in die Datensätze – AVOCADO PREISE (Auszug 03.01.2016)</vt:lpstr>
      <vt:lpstr>AVOCADO PREISE – Statistische Betrachtung</vt:lpstr>
      <vt:lpstr>STATISTISCHE AUSWERTUNG – CRAMERS V</vt:lpstr>
      <vt:lpstr>Titel Lorem Ipsum Dolor Sit Amet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2020-04-18T09:42:21Z</dcterms:created>
  <dcterms:modified xsi:type="dcterms:W3CDTF">2020-05-12T19:28:08Z</dcterms:modified>
</cp:coreProperties>
</file>