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2" r:id="rId3"/>
    <p:sldId id="259" r:id="rId4"/>
    <p:sldId id="260" r:id="rId5"/>
    <p:sldId id="262" r:id="rId6"/>
    <p:sldId id="263" r:id="rId7"/>
    <p:sldId id="264" r:id="rId8"/>
    <p:sldId id="265" r:id="rId9"/>
    <p:sldId id="270" r:id="rId10"/>
    <p:sldId id="267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Avocado-Preise nach</a:t>
            </a:r>
            <a:r>
              <a:rPr lang="de-DE" baseline="0" dirty="0"/>
              <a:t> Woche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Woche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Tabelle1!$A$2:$A$170</c:f>
              <c:strCache>
                <c:ptCount val="169"/>
                <c:pt idx="0">
                  <c:v>KW1/2015</c:v>
                </c:pt>
                <c:pt idx="1">
                  <c:v>KW2/2015</c:v>
                </c:pt>
                <c:pt idx="2">
                  <c:v>KW3/2015</c:v>
                </c:pt>
                <c:pt idx="3">
                  <c:v>KW4/2015</c:v>
                </c:pt>
                <c:pt idx="4">
                  <c:v>KW5/2015</c:v>
                </c:pt>
                <c:pt idx="5">
                  <c:v>KW6/2015</c:v>
                </c:pt>
                <c:pt idx="6">
                  <c:v>KW7/2015</c:v>
                </c:pt>
                <c:pt idx="7">
                  <c:v>KW8/2015</c:v>
                </c:pt>
                <c:pt idx="8">
                  <c:v>KW9/2015</c:v>
                </c:pt>
                <c:pt idx="9">
                  <c:v>KW10/2015</c:v>
                </c:pt>
                <c:pt idx="10">
                  <c:v>KW11/2015</c:v>
                </c:pt>
                <c:pt idx="11">
                  <c:v>KW12/2015</c:v>
                </c:pt>
                <c:pt idx="12">
                  <c:v>KW13/2015</c:v>
                </c:pt>
                <c:pt idx="13">
                  <c:v>KW14/2015</c:v>
                </c:pt>
                <c:pt idx="14">
                  <c:v>KW15/2015</c:v>
                </c:pt>
                <c:pt idx="15">
                  <c:v>KW16/2015</c:v>
                </c:pt>
                <c:pt idx="16">
                  <c:v>KW17/2015</c:v>
                </c:pt>
                <c:pt idx="17">
                  <c:v>KW18/2015</c:v>
                </c:pt>
                <c:pt idx="18">
                  <c:v>KW19/2015</c:v>
                </c:pt>
                <c:pt idx="19">
                  <c:v>KW20/2015</c:v>
                </c:pt>
                <c:pt idx="20">
                  <c:v>KW21/2015</c:v>
                </c:pt>
                <c:pt idx="21">
                  <c:v>KW22/2015</c:v>
                </c:pt>
                <c:pt idx="22">
                  <c:v>KW23/2015</c:v>
                </c:pt>
                <c:pt idx="23">
                  <c:v>KW24/2015</c:v>
                </c:pt>
                <c:pt idx="24">
                  <c:v>KW25/2015</c:v>
                </c:pt>
                <c:pt idx="25">
                  <c:v>KW26/2015</c:v>
                </c:pt>
                <c:pt idx="26">
                  <c:v>KW27/2015</c:v>
                </c:pt>
                <c:pt idx="27">
                  <c:v>KW28/2015</c:v>
                </c:pt>
                <c:pt idx="28">
                  <c:v>KW29/2015</c:v>
                </c:pt>
                <c:pt idx="29">
                  <c:v>KW30/2015</c:v>
                </c:pt>
                <c:pt idx="30">
                  <c:v>KW31/2015</c:v>
                </c:pt>
                <c:pt idx="31">
                  <c:v>KW32/2015</c:v>
                </c:pt>
                <c:pt idx="32">
                  <c:v>KW33/2015</c:v>
                </c:pt>
                <c:pt idx="33">
                  <c:v>KW34/2015</c:v>
                </c:pt>
                <c:pt idx="34">
                  <c:v>KW35/2015</c:v>
                </c:pt>
                <c:pt idx="35">
                  <c:v>KW36/2015</c:v>
                </c:pt>
                <c:pt idx="36">
                  <c:v>KW37/2015</c:v>
                </c:pt>
                <c:pt idx="37">
                  <c:v>KW38/2015</c:v>
                </c:pt>
                <c:pt idx="38">
                  <c:v>KW39/2015</c:v>
                </c:pt>
                <c:pt idx="39">
                  <c:v>KW40/2015</c:v>
                </c:pt>
                <c:pt idx="40">
                  <c:v>KW41/2015</c:v>
                </c:pt>
                <c:pt idx="41">
                  <c:v>KW42/2015</c:v>
                </c:pt>
                <c:pt idx="42">
                  <c:v>KW43/2015</c:v>
                </c:pt>
                <c:pt idx="43">
                  <c:v>KW44/2015</c:v>
                </c:pt>
                <c:pt idx="44">
                  <c:v>KW45/2015</c:v>
                </c:pt>
                <c:pt idx="45">
                  <c:v>KW46/2015</c:v>
                </c:pt>
                <c:pt idx="46">
                  <c:v>KW47/2015</c:v>
                </c:pt>
                <c:pt idx="47">
                  <c:v>KW48/2015</c:v>
                </c:pt>
                <c:pt idx="48">
                  <c:v>KW49/2015</c:v>
                </c:pt>
                <c:pt idx="49">
                  <c:v>KW50/2015</c:v>
                </c:pt>
                <c:pt idx="50">
                  <c:v>KW51/2015</c:v>
                </c:pt>
                <c:pt idx="51">
                  <c:v>KW52/2015</c:v>
                </c:pt>
                <c:pt idx="52">
                  <c:v>KW53/2016</c:v>
                </c:pt>
                <c:pt idx="53">
                  <c:v>KW1/2016</c:v>
                </c:pt>
                <c:pt idx="54">
                  <c:v>KW2/2016</c:v>
                </c:pt>
                <c:pt idx="55">
                  <c:v>KW3/2016</c:v>
                </c:pt>
                <c:pt idx="56">
                  <c:v>KW4/2016</c:v>
                </c:pt>
                <c:pt idx="57">
                  <c:v>KW5/2016</c:v>
                </c:pt>
                <c:pt idx="58">
                  <c:v>KW6/2016</c:v>
                </c:pt>
                <c:pt idx="59">
                  <c:v>KW7/2016</c:v>
                </c:pt>
                <c:pt idx="60">
                  <c:v>KW8/2016</c:v>
                </c:pt>
                <c:pt idx="61">
                  <c:v>KW9/2016</c:v>
                </c:pt>
                <c:pt idx="62">
                  <c:v>KW10/2016</c:v>
                </c:pt>
                <c:pt idx="63">
                  <c:v>KW11/2016</c:v>
                </c:pt>
                <c:pt idx="64">
                  <c:v>KW12/2016</c:v>
                </c:pt>
                <c:pt idx="65">
                  <c:v>KW13/2016</c:v>
                </c:pt>
                <c:pt idx="66">
                  <c:v>KW14/2016</c:v>
                </c:pt>
                <c:pt idx="67">
                  <c:v>KW15/2016</c:v>
                </c:pt>
                <c:pt idx="68">
                  <c:v>KW16/2016</c:v>
                </c:pt>
                <c:pt idx="69">
                  <c:v>KW17/2016</c:v>
                </c:pt>
                <c:pt idx="70">
                  <c:v>KW18/2016</c:v>
                </c:pt>
                <c:pt idx="71">
                  <c:v>KW19/2016</c:v>
                </c:pt>
                <c:pt idx="72">
                  <c:v>KW20/2016</c:v>
                </c:pt>
                <c:pt idx="73">
                  <c:v>KW21/2016</c:v>
                </c:pt>
                <c:pt idx="74">
                  <c:v>KW22/2016</c:v>
                </c:pt>
                <c:pt idx="75">
                  <c:v>KW23/2016</c:v>
                </c:pt>
                <c:pt idx="76">
                  <c:v>KW24/2016</c:v>
                </c:pt>
                <c:pt idx="77">
                  <c:v>KW25/2016</c:v>
                </c:pt>
                <c:pt idx="78">
                  <c:v>KW26/2016</c:v>
                </c:pt>
                <c:pt idx="79">
                  <c:v>KW27/2016</c:v>
                </c:pt>
                <c:pt idx="80">
                  <c:v>KW28/2016</c:v>
                </c:pt>
                <c:pt idx="81">
                  <c:v>KW29/2016</c:v>
                </c:pt>
                <c:pt idx="82">
                  <c:v>KW30/2016</c:v>
                </c:pt>
                <c:pt idx="83">
                  <c:v>KW31/2016</c:v>
                </c:pt>
                <c:pt idx="84">
                  <c:v>KW32/2016</c:v>
                </c:pt>
                <c:pt idx="85">
                  <c:v>KW33/2016</c:v>
                </c:pt>
                <c:pt idx="86">
                  <c:v>KW34/2016</c:v>
                </c:pt>
                <c:pt idx="87">
                  <c:v>KW35/2016</c:v>
                </c:pt>
                <c:pt idx="88">
                  <c:v>KW36/2016</c:v>
                </c:pt>
                <c:pt idx="89">
                  <c:v>KW37/2016</c:v>
                </c:pt>
                <c:pt idx="90">
                  <c:v>KW38/2016</c:v>
                </c:pt>
                <c:pt idx="91">
                  <c:v>KW39/2016</c:v>
                </c:pt>
                <c:pt idx="92">
                  <c:v>KW40/2016</c:v>
                </c:pt>
                <c:pt idx="93">
                  <c:v>KW41/2016</c:v>
                </c:pt>
                <c:pt idx="94">
                  <c:v>KW42/2016</c:v>
                </c:pt>
                <c:pt idx="95">
                  <c:v>KW43/2016</c:v>
                </c:pt>
                <c:pt idx="96">
                  <c:v>KW44/2016</c:v>
                </c:pt>
                <c:pt idx="97">
                  <c:v>KW45/2016</c:v>
                </c:pt>
                <c:pt idx="98">
                  <c:v>KW46/2016</c:v>
                </c:pt>
                <c:pt idx="99">
                  <c:v>KW47/2016</c:v>
                </c:pt>
                <c:pt idx="100">
                  <c:v>KW48/2016</c:v>
                </c:pt>
                <c:pt idx="101">
                  <c:v>KW49/2016</c:v>
                </c:pt>
                <c:pt idx="102">
                  <c:v>KW50/2016</c:v>
                </c:pt>
                <c:pt idx="103">
                  <c:v>KW51/2016</c:v>
                </c:pt>
                <c:pt idx="104">
                  <c:v>KW52/2017</c:v>
                </c:pt>
                <c:pt idx="105">
                  <c:v>KW1/2017</c:v>
                </c:pt>
                <c:pt idx="106">
                  <c:v>KW2/2017</c:v>
                </c:pt>
                <c:pt idx="107">
                  <c:v>KW3/2017</c:v>
                </c:pt>
                <c:pt idx="108">
                  <c:v>KW4/2017</c:v>
                </c:pt>
                <c:pt idx="109">
                  <c:v>KW5/2017</c:v>
                </c:pt>
                <c:pt idx="110">
                  <c:v>KW6/2017</c:v>
                </c:pt>
                <c:pt idx="111">
                  <c:v>KW7/2017</c:v>
                </c:pt>
                <c:pt idx="112">
                  <c:v>KW8/2017</c:v>
                </c:pt>
                <c:pt idx="113">
                  <c:v>KW9/2017</c:v>
                </c:pt>
                <c:pt idx="114">
                  <c:v>KW10/2017</c:v>
                </c:pt>
                <c:pt idx="115">
                  <c:v>KW11/2017</c:v>
                </c:pt>
                <c:pt idx="116">
                  <c:v>KW12/2017</c:v>
                </c:pt>
                <c:pt idx="117">
                  <c:v>KW13/2017</c:v>
                </c:pt>
                <c:pt idx="118">
                  <c:v>KW14/2017</c:v>
                </c:pt>
                <c:pt idx="119">
                  <c:v>KW15/2017</c:v>
                </c:pt>
                <c:pt idx="120">
                  <c:v>KW16/2017</c:v>
                </c:pt>
                <c:pt idx="121">
                  <c:v>KW17/2017</c:v>
                </c:pt>
                <c:pt idx="122">
                  <c:v>KW18/2017</c:v>
                </c:pt>
                <c:pt idx="123">
                  <c:v>KW19/2017</c:v>
                </c:pt>
                <c:pt idx="124">
                  <c:v>KW20/2017</c:v>
                </c:pt>
                <c:pt idx="125">
                  <c:v>KW21/2017</c:v>
                </c:pt>
                <c:pt idx="126">
                  <c:v>KW22/2017</c:v>
                </c:pt>
                <c:pt idx="127">
                  <c:v>KW23/2017</c:v>
                </c:pt>
                <c:pt idx="128">
                  <c:v>KW24/2017</c:v>
                </c:pt>
                <c:pt idx="129">
                  <c:v>KW25/2017</c:v>
                </c:pt>
                <c:pt idx="130">
                  <c:v>KW26/2017</c:v>
                </c:pt>
                <c:pt idx="131">
                  <c:v>KW27/2017</c:v>
                </c:pt>
                <c:pt idx="132">
                  <c:v>KW28/2017</c:v>
                </c:pt>
                <c:pt idx="133">
                  <c:v>KW29/2017</c:v>
                </c:pt>
                <c:pt idx="134">
                  <c:v>KW30/2017</c:v>
                </c:pt>
                <c:pt idx="135">
                  <c:v>KW31/2017</c:v>
                </c:pt>
                <c:pt idx="136">
                  <c:v>KW32/2017</c:v>
                </c:pt>
                <c:pt idx="137">
                  <c:v>KW33/2017</c:v>
                </c:pt>
                <c:pt idx="138">
                  <c:v>KW34/2017</c:v>
                </c:pt>
                <c:pt idx="139">
                  <c:v>KW35/2017</c:v>
                </c:pt>
                <c:pt idx="140">
                  <c:v>KW36/2017</c:v>
                </c:pt>
                <c:pt idx="141">
                  <c:v>KW37/2017</c:v>
                </c:pt>
                <c:pt idx="142">
                  <c:v>KW38/2017</c:v>
                </c:pt>
                <c:pt idx="143">
                  <c:v>KW39/2017</c:v>
                </c:pt>
                <c:pt idx="144">
                  <c:v>KW40/2017</c:v>
                </c:pt>
                <c:pt idx="145">
                  <c:v>KW41/2017</c:v>
                </c:pt>
                <c:pt idx="146">
                  <c:v>KW42/2017</c:v>
                </c:pt>
                <c:pt idx="147">
                  <c:v>KW43/2017</c:v>
                </c:pt>
                <c:pt idx="148">
                  <c:v>KW44/2017</c:v>
                </c:pt>
                <c:pt idx="149">
                  <c:v>KW45/2017</c:v>
                </c:pt>
                <c:pt idx="150">
                  <c:v>KW46/2017</c:v>
                </c:pt>
                <c:pt idx="151">
                  <c:v>KW47/2017</c:v>
                </c:pt>
                <c:pt idx="152">
                  <c:v>KW48/2017</c:v>
                </c:pt>
                <c:pt idx="153">
                  <c:v>KW49/2017</c:v>
                </c:pt>
                <c:pt idx="154">
                  <c:v>KW50/2017</c:v>
                </c:pt>
                <c:pt idx="155">
                  <c:v>KW51/2017</c:v>
                </c:pt>
                <c:pt idx="156">
                  <c:v>KW52/2017</c:v>
                </c:pt>
                <c:pt idx="157">
                  <c:v>KW1/2018</c:v>
                </c:pt>
                <c:pt idx="158">
                  <c:v>KW2/2018</c:v>
                </c:pt>
                <c:pt idx="159">
                  <c:v>KW3/2018</c:v>
                </c:pt>
                <c:pt idx="160">
                  <c:v>KW4/2018</c:v>
                </c:pt>
                <c:pt idx="161">
                  <c:v>KW5/2018</c:v>
                </c:pt>
                <c:pt idx="162">
                  <c:v>KW6/2018</c:v>
                </c:pt>
                <c:pt idx="163">
                  <c:v>KW7/2018</c:v>
                </c:pt>
                <c:pt idx="164">
                  <c:v>KW8/2018</c:v>
                </c:pt>
                <c:pt idx="165">
                  <c:v>KW9/2018</c:v>
                </c:pt>
                <c:pt idx="166">
                  <c:v>KW10/2018</c:v>
                </c:pt>
                <c:pt idx="167">
                  <c:v>KW11/2018</c:v>
                </c:pt>
                <c:pt idx="168">
                  <c:v>KW12/2018</c:v>
                </c:pt>
              </c:strCache>
            </c:strRef>
          </c:cat>
          <c:val>
            <c:numRef>
              <c:f>Tabelle1!$B$2:$B$170</c:f>
              <c:numCache>
                <c:formatCode>_("€"* #,##0.00_);_("€"* \(#,##0.00\);_("€"* "-"??_);_(@_)</c:formatCode>
                <c:ptCount val="169"/>
                <c:pt idx="0">
                  <c:v>1.3</c:v>
                </c:pt>
                <c:pt idx="1">
                  <c:v>1.37</c:v>
                </c:pt>
                <c:pt idx="2">
                  <c:v>1.39</c:v>
                </c:pt>
                <c:pt idx="3">
                  <c:v>1.4</c:v>
                </c:pt>
                <c:pt idx="4">
                  <c:v>1.25</c:v>
                </c:pt>
                <c:pt idx="5">
                  <c:v>1.31</c:v>
                </c:pt>
                <c:pt idx="6">
                  <c:v>1.39</c:v>
                </c:pt>
                <c:pt idx="7">
                  <c:v>1.36</c:v>
                </c:pt>
                <c:pt idx="8">
                  <c:v>1.31</c:v>
                </c:pt>
                <c:pt idx="9">
                  <c:v>1.36</c:v>
                </c:pt>
                <c:pt idx="10">
                  <c:v>1.39</c:v>
                </c:pt>
                <c:pt idx="11">
                  <c:v>1.35</c:v>
                </c:pt>
                <c:pt idx="12">
                  <c:v>1.4</c:v>
                </c:pt>
                <c:pt idx="13">
                  <c:v>1.41</c:v>
                </c:pt>
                <c:pt idx="14">
                  <c:v>1.36</c:v>
                </c:pt>
                <c:pt idx="15">
                  <c:v>1.37</c:v>
                </c:pt>
                <c:pt idx="16">
                  <c:v>1.39</c:v>
                </c:pt>
                <c:pt idx="17">
                  <c:v>1.28</c:v>
                </c:pt>
                <c:pt idx="18">
                  <c:v>1.32</c:v>
                </c:pt>
                <c:pt idx="19">
                  <c:v>1.35</c:v>
                </c:pt>
                <c:pt idx="20">
                  <c:v>1.38</c:v>
                </c:pt>
                <c:pt idx="21">
                  <c:v>1.38</c:v>
                </c:pt>
                <c:pt idx="22">
                  <c:v>1.38</c:v>
                </c:pt>
                <c:pt idx="23">
                  <c:v>1.4</c:v>
                </c:pt>
                <c:pt idx="24">
                  <c:v>1.41</c:v>
                </c:pt>
                <c:pt idx="25">
                  <c:v>1.41</c:v>
                </c:pt>
                <c:pt idx="26">
                  <c:v>1.41</c:v>
                </c:pt>
                <c:pt idx="27">
                  <c:v>1.42</c:v>
                </c:pt>
                <c:pt idx="28">
                  <c:v>1.39</c:v>
                </c:pt>
                <c:pt idx="29">
                  <c:v>1.42</c:v>
                </c:pt>
                <c:pt idx="30">
                  <c:v>1.48</c:v>
                </c:pt>
                <c:pt idx="31">
                  <c:v>1.43</c:v>
                </c:pt>
                <c:pt idx="32">
                  <c:v>1.45</c:v>
                </c:pt>
                <c:pt idx="33">
                  <c:v>1.44</c:v>
                </c:pt>
                <c:pt idx="34">
                  <c:v>1.42</c:v>
                </c:pt>
                <c:pt idx="35">
                  <c:v>1.43</c:v>
                </c:pt>
                <c:pt idx="36">
                  <c:v>1.46</c:v>
                </c:pt>
                <c:pt idx="37">
                  <c:v>1.45</c:v>
                </c:pt>
                <c:pt idx="38">
                  <c:v>1.45</c:v>
                </c:pt>
                <c:pt idx="39">
                  <c:v>1.42</c:v>
                </c:pt>
                <c:pt idx="40">
                  <c:v>1.37</c:v>
                </c:pt>
                <c:pt idx="41">
                  <c:v>1.39</c:v>
                </c:pt>
                <c:pt idx="42">
                  <c:v>1.38</c:v>
                </c:pt>
                <c:pt idx="43">
                  <c:v>1.3</c:v>
                </c:pt>
                <c:pt idx="44">
                  <c:v>1.33</c:v>
                </c:pt>
                <c:pt idx="45">
                  <c:v>1.34</c:v>
                </c:pt>
                <c:pt idx="46">
                  <c:v>1.33</c:v>
                </c:pt>
                <c:pt idx="47">
                  <c:v>1.34</c:v>
                </c:pt>
                <c:pt idx="48">
                  <c:v>1.29</c:v>
                </c:pt>
                <c:pt idx="49">
                  <c:v>1.29</c:v>
                </c:pt>
                <c:pt idx="50">
                  <c:v>1.35</c:v>
                </c:pt>
                <c:pt idx="51">
                  <c:v>1.3</c:v>
                </c:pt>
                <c:pt idx="52">
                  <c:v>1.21</c:v>
                </c:pt>
                <c:pt idx="53">
                  <c:v>1.23</c:v>
                </c:pt>
                <c:pt idx="54">
                  <c:v>1.27</c:v>
                </c:pt>
                <c:pt idx="55">
                  <c:v>1.24</c:v>
                </c:pt>
                <c:pt idx="56">
                  <c:v>1.25</c:v>
                </c:pt>
                <c:pt idx="57">
                  <c:v>1.17</c:v>
                </c:pt>
                <c:pt idx="58">
                  <c:v>1.23</c:v>
                </c:pt>
                <c:pt idx="59">
                  <c:v>1.28</c:v>
                </c:pt>
                <c:pt idx="60">
                  <c:v>1.27</c:v>
                </c:pt>
                <c:pt idx="61">
                  <c:v>1.26</c:v>
                </c:pt>
                <c:pt idx="62">
                  <c:v>1.2</c:v>
                </c:pt>
                <c:pt idx="63">
                  <c:v>1.2</c:v>
                </c:pt>
                <c:pt idx="64">
                  <c:v>1.25</c:v>
                </c:pt>
                <c:pt idx="65">
                  <c:v>1.24</c:v>
                </c:pt>
                <c:pt idx="66">
                  <c:v>1.17</c:v>
                </c:pt>
                <c:pt idx="67">
                  <c:v>1.22</c:v>
                </c:pt>
                <c:pt idx="68">
                  <c:v>1.19</c:v>
                </c:pt>
                <c:pt idx="69">
                  <c:v>1.1599999999999999</c:v>
                </c:pt>
                <c:pt idx="70">
                  <c:v>1.1499999999999999</c:v>
                </c:pt>
                <c:pt idx="71">
                  <c:v>1.22</c:v>
                </c:pt>
                <c:pt idx="72">
                  <c:v>1.22</c:v>
                </c:pt>
                <c:pt idx="73">
                  <c:v>1.25</c:v>
                </c:pt>
                <c:pt idx="74">
                  <c:v>1.24</c:v>
                </c:pt>
                <c:pt idx="75">
                  <c:v>1.3</c:v>
                </c:pt>
                <c:pt idx="76">
                  <c:v>1.28</c:v>
                </c:pt>
                <c:pt idx="77">
                  <c:v>1.31</c:v>
                </c:pt>
                <c:pt idx="78">
                  <c:v>1.29</c:v>
                </c:pt>
                <c:pt idx="79">
                  <c:v>1.35</c:v>
                </c:pt>
                <c:pt idx="80">
                  <c:v>1.43</c:v>
                </c:pt>
                <c:pt idx="81">
                  <c:v>1.48</c:v>
                </c:pt>
                <c:pt idx="82">
                  <c:v>1.45</c:v>
                </c:pt>
                <c:pt idx="83">
                  <c:v>1.42</c:v>
                </c:pt>
                <c:pt idx="84">
                  <c:v>1.42</c:v>
                </c:pt>
                <c:pt idx="85">
                  <c:v>1.42</c:v>
                </c:pt>
                <c:pt idx="86">
                  <c:v>1.39</c:v>
                </c:pt>
                <c:pt idx="87">
                  <c:v>1.37</c:v>
                </c:pt>
                <c:pt idx="88">
                  <c:v>1.36</c:v>
                </c:pt>
                <c:pt idx="89">
                  <c:v>1.45</c:v>
                </c:pt>
                <c:pt idx="90">
                  <c:v>1.53</c:v>
                </c:pt>
                <c:pt idx="91">
                  <c:v>1.58</c:v>
                </c:pt>
                <c:pt idx="92">
                  <c:v>1.48</c:v>
                </c:pt>
                <c:pt idx="93">
                  <c:v>1.48</c:v>
                </c:pt>
                <c:pt idx="94">
                  <c:v>1.54</c:v>
                </c:pt>
                <c:pt idx="95">
                  <c:v>1.7</c:v>
                </c:pt>
                <c:pt idx="96">
                  <c:v>1.62</c:v>
                </c:pt>
                <c:pt idx="97">
                  <c:v>1.58</c:v>
                </c:pt>
                <c:pt idx="98">
                  <c:v>1.5</c:v>
                </c:pt>
                <c:pt idx="99">
                  <c:v>1.5</c:v>
                </c:pt>
                <c:pt idx="100">
                  <c:v>1.37</c:v>
                </c:pt>
                <c:pt idx="101">
                  <c:v>1.31</c:v>
                </c:pt>
                <c:pt idx="102">
                  <c:v>1.28</c:v>
                </c:pt>
                <c:pt idx="103">
                  <c:v>1.31</c:v>
                </c:pt>
                <c:pt idx="104">
                  <c:v>1.28</c:v>
                </c:pt>
                <c:pt idx="105">
                  <c:v>1.29</c:v>
                </c:pt>
                <c:pt idx="106">
                  <c:v>1.32</c:v>
                </c:pt>
                <c:pt idx="107">
                  <c:v>1.22</c:v>
                </c:pt>
                <c:pt idx="108">
                  <c:v>1.27</c:v>
                </c:pt>
                <c:pt idx="109">
                  <c:v>1.1399999999999999</c:v>
                </c:pt>
                <c:pt idx="110">
                  <c:v>1.2</c:v>
                </c:pt>
                <c:pt idx="111">
                  <c:v>1.27</c:v>
                </c:pt>
                <c:pt idx="112">
                  <c:v>1.24</c:v>
                </c:pt>
                <c:pt idx="113">
                  <c:v>1.29</c:v>
                </c:pt>
                <c:pt idx="114">
                  <c:v>1.44</c:v>
                </c:pt>
                <c:pt idx="115">
                  <c:v>1.47</c:v>
                </c:pt>
                <c:pt idx="116">
                  <c:v>1.4</c:v>
                </c:pt>
                <c:pt idx="117">
                  <c:v>1.45</c:v>
                </c:pt>
                <c:pt idx="118">
                  <c:v>1.47</c:v>
                </c:pt>
                <c:pt idx="119">
                  <c:v>1.5</c:v>
                </c:pt>
                <c:pt idx="120">
                  <c:v>1.54</c:v>
                </c:pt>
                <c:pt idx="121">
                  <c:v>1.55</c:v>
                </c:pt>
                <c:pt idx="122">
                  <c:v>1.46</c:v>
                </c:pt>
                <c:pt idx="123">
                  <c:v>1.53</c:v>
                </c:pt>
                <c:pt idx="124">
                  <c:v>1.56</c:v>
                </c:pt>
                <c:pt idx="125">
                  <c:v>1.58</c:v>
                </c:pt>
                <c:pt idx="126">
                  <c:v>1.56</c:v>
                </c:pt>
                <c:pt idx="127">
                  <c:v>1.52</c:v>
                </c:pt>
                <c:pt idx="128">
                  <c:v>1.54</c:v>
                </c:pt>
                <c:pt idx="129">
                  <c:v>1.56</c:v>
                </c:pt>
                <c:pt idx="130">
                  <c:v>1.57</c:v>
                </c:pt>
                <c:pt idx="131">
                  <c:v>1.54</c:v>
                </c:pt>
                <c:pt idx="132">
                  <c:v>1.58</c:v>
                </c:pt>
                <c:pt idx="133">
                  <c:v>1.56</c:v>
                </c:pt>
                <c:pt idx="134">
                  <c:v>1.57</c:v>
                </c:pt>
                <c:pt idx="135">
                  <c:v>1.61</c:v>
                </c:pt>
                <c:pt idx="136">
                  <c:v>1.64</c:v>
                </c:pt>
                <c:pt idx="137">
                  <c:v>1.74</c:v>
                </c:pt>
                <c:pt idx="138">
                  <c:v>1.81</c:v>
                </c:pt>
                <c:pt idx="139">
                  <c:v>1.86</c:v>
                </c:pt>
                <c:pt idx="140">
                  <c:v>1.84</c:v>
                </c:pt>
                <c:pt idx="141">
                  <c:v>1.83</c:v>
                </c:pt>
                <c:pt idx="142">
                  <c:v>1.83</c:v>
                </c:pt>
                <c:pt idx="143">
                  <c:v>1.87</c:v>
                </c:pt>
                <c:pt idx="144">
                  <c:v>1.84</c:v>
                </c:pt>
                <c:pt idx="145">
                  <c:v>1.78</c:v>
                </c:pt>
                <c:pt idx="146">
                  <c:v>1.66</c:v>
                </c:pt>
                <c:pt idx="147">
                  <c:v>1.6</c:v>
                </c:pt>
                <c:pt idx="148">
                  <c:v>1.56</c:v>
                </c:pt>
                <c:pt idx="149">
                  <c:v>1.51</c:v>
                </c:pt>
                <c:pt idx="150">
                  <c:v>1.5</c:v>
                </c:pt>
                <c:pt idx="151">
                  <c:v>1.5</c:v>
                </c:pt>
                <c:pt idx="152">
                  <c:v>1.39</c:v>
                </c:pt>
                <c:pt idx="153">
                  <c:v>1.34</c:v>
                </c:pt>
                <c:pt idx="154">
                  <c:v>1.37</c:v>
                </c:pt>
                <c:pt idx="155">
                  <c:v>1.44</c:v>
                </c:pt>
                <c:pt idx="156">
                  <c:v>1.28</c:v>
                </c:pt>
                <c:pt idx="157">
                  <c:v>1.36</c:v>
                </c:pt>
                <c:pt idx="158">
                  <c:v>1.42</c:v>
                </c:pt>
                <c:pt idx="159">
                  <c:v>1.38</c:v>
                </c:pt>
                <c:pt idx="160">
                  <c:v>1.39</c:v>
                </c:pt>
                <c:pt idx="161">
                  <c:v>1.23</c:v>
                </c:pt>
                <c:pt idx="162">
                  <c:v>1.31</c:v>
                </c:pt>
                <c:pt idx="163">
                  <c:v>1.37</c:v>
                </c:pt>
                <c:pt idx="164">
                  <c:v>1.36</c:v>
                </c:pt>
                <c:pt idx="165">
                  <c:v>1.35</c:v>
                </c:pt>
                <c:pt idx="166">
                  <c:v>1.34</c:v>
                </c:pt>
                <c:pt idx="167">
                  <c:v>1.31</c:v>
                </c:pt>
                <c:pt idx="168">
                  <c:v>1.35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2-4F20-8D87-2EACDFEF2C42}"/>
            </c:ext>
          </c:extLst>
        </c:ser>
        <c:ser>
          <c:idx val="1"/>
          <c:order val="1"/>
          <c:tx>
            <c:strRef>
              <c:f>Tabelle1!$B$1</c:f>
              <c:strCache>
                <c:ptCount val="1"/>
                <c:pt idx="0">
                  <c:v>Preis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Tabelle1!$A$2:$A$170</c:f>
              <c:strCache>
                <c:ptCount val="169"/>
                <c:pt idx="0">
                  <c:v>KW1/2015</c:v>
                </c:pt>
                <c:pt idx="1">
                  <c:v>KW2/2015</c:v>
                </c:pt>
                <c:pt idx="2">
                  <c:v>KW3/2015</c:v>
                </c:pt>
                <c:pt idx="3">
                  <c:v>KW4/2015</c:v>
                </c:pt>
                <c:pt idx="4">
                  <c:v>KW5/2015</c:v>
                </c:pt>
                <c:pt idx="5">
                  <c:v>KW6/2015</c:v>
                </c:pt>
                <c:pt idx="6">
                  <c:v>KW7/2015</c:v>
                </c:pt>
                <c:pt idx="7">
                  <c:v>KW8/2015</c:v>
                </c:pt>
                <c:pt idx="8">
                  <c:v>KW9/2015</c:v>
                </c:pt>
                <c:pt idx="9">
                  <c:v>KW10/2015</c:v>
                </c:pt>
                <c:pt idx="10">
                  <c:v>KW11/2015</c:v>
                </c:pt>
                <c:pt idx="11">
                  <c:v>KW12/2015</c:v>
                </c:pt>
                <c:pt idx="12">
                  <c:v>KW13/2015</c:v>
                </c:pt>
                <c:pt idx="13">
                  <c:v>KW14/2015</c:v>
                </c:pt>
                <c:pt idx="14">
                  <c:v>KW15/2015</c:v>
                </c:pt>
                <c:pt idx="15">
                  <c:v>KW16/2015</c:v>
                </c:pt>
                <c:pt idx="16">
                  <c:v>KW17/2015</c:v>
                </c:pt>
                <c:pt idx="17">
                  <c:v>KW18/2015</c:v>
                </c:pt>
                <c:pt idx="18">
                  <c:v>KW19/2015</c:v>
                </c:pt>
                <c:pt idx="19">
                  <c:v>KW20/2015</c:v>
                </c:pt>
                <c:pt idx="20">
                  <c:v>KW21/2015</c:v>
                </c:pt>
                <c:pt idx="21">
                  <c:v>KW22/2015</c:v>
                </c:pt>
                <c:pt idx="22">
                  <c:v>KW23/2015</c:v>
                </c:pt>
                <c:pt idx="23">
                  <c:v>KW24/2015</c:v>
                </c:pt>
                <c:pt idx="24">
                  <c:v>KW25/2015</c:v>
                </c:pt>
                <c:pt idx="25">
                  <c:v>KW26/2015</c:v>
                </c:pt>
                <c:pt idx="26">
                  <c:v>KW27/2015</c:v>
                </c:pt>
                <c:pt idx="27">
                  <c:v>KW28/2015</c:v>
                </c:pt>
                <c:pt idx="28">
                  <c:v>KW29/2015</c:v>
                </c:pt>
                <c:pt idx="29">
                  <c:v>KW30/2015</c:v>
                </c:pt>
                <c:pt idx="30">
                  <c:v>KW31/2015</c:v>
                </c:pt>
                <c:pt idx="31">
                  <c:v>KW32/2015</c:v>
                </c:pt>
                <c:pt idx="32">
                  <c:v>KW33/2015</c:v>
                </c:pt>
                <c:pt idx="33">
                  <c:v>KW34/2015</c:v>
                </c:pt>
                <c:pt idx="34">
                  <c:v>KW35/2015</c:v>
                </c:pt>
                <c:pt idx="35">
                  <c:v>KW36/2015</c:v>
                </c:pt>
                <c:pt idx="36">
                  <c:v>KW37/2015</c:v>
                </c:pt>
                <c:pt idx="37">
                  <c:v>KW38/2015</c:v>
                </c:pt>
                <c:pt idx="38">
                  <c:v>KW39/2015</c:v>
                </c:pt>
                <c:pt idx="39">
                  <c:v>KW40/2015</c:v>
                </c:pt>
                <c:pt idx="40">
                  <c:v>KW41/2015</c:v>
                </c:pt>
                <c:pt idx="41">
                  <c:v>KW42/2015</c:v>
                </c:pt>
                <c:pt idx="42">
                  <c:v>KW43/2015</c:v>
                </c:pt>
                <c:pt idx="43">
                  <c:v>KW44/2015</c:v>
                </c:pt>
                <c:pt idx="44">
                  <c:v>KW45/2015</c:v>
                </c:pt>
                <c:pt idx="45">
                  <c:v>KW46/2015</c:v>
                </c:pt>
                <c:pt idx="46">
                  <c:v>KW47/2015</c:v>
                </c:pt>
                <c:pt idx="47">
                  <c:v>KW48/2015</c:v>
                </c:pt>
                <c:pt idx="48">
                  <c:v>KW49/2015</c:v>
                </c:pt>
                <c:pt idx="49">
                  <c:v>KW50/2015</c:v>
                </c:pt>
                <c:pt idx="50">
                  <c:v>KW51/2015</c:v>
                </c:pt>
                <c:pt idx="51">
                  <c:v>KW52/2015</c:v>
                </c:pt>
                <c:pt idx="52">
                  <c:v>KW53/2016</c:v>
                </c:pt>
                <c:pt idx="53">
                  <c:v>KW1/2016</c:v>
                </c:pt>
                <c:pt idx="54">
                  <c:v>KW2/2016</c:v>
                </c:pt>
                <c:pt idx="55">
                  <c:v>KW3/2016</c:v>
                </c:pt>
                <c:pt idx="56">
                  <c:v>KW4/2016</c:v>
                </c:pt>
                <c:pt idx="57">
                  <c:v>KW5/2016</c:v>
                </c:pt>
                <c:pt idx="58">
                  <c:v>KW6/2016</c:v>
                </c:pt>
                <c:pt idx="59">
                  <c:v>KW7/2016</c:v>
                </c:pt>
                <c:pt idx="60">
                  <c:v>KW8/2016</c:v>
                </c:pt>
                <c:pt idx="61">
                  <c:v>KW9/2016</c:v>
                </c:pt>
                <c:pt idx="62">
                  <c:v>KW10/2016</c:v>
                </c:pt>
                <c:pt idx="63">
                  <c:v>KW11/2016</c:v>
                </c:pt>
                <c:pt idx="64">
                  <c:v>KW12/2016</c:v>
                </c:pt>
                <c:pt idx="65">
                  <c:v>KW13/2016</c:v>
                </c:pt>
                <c:pt idx="66">
                  <c:v>KW14/2016</c:v>
                </c:pt>
                <c:pt idx="67">
                  <c:v>KW15/2016</c:v>
                </c:pt>
                <c:pt idx="68">
                  <c:v>KW16/2016</c:v>
                </c:pt>
                <c:pt idx="69">
                  <c:v>KW17/2016</c:v>
                </c:pt>
                <c:pt idx="70">
                  <c:v>KW18/2016</c:v>
                </c:pt>
                <c:pt idx="71">
                  <c:v>KW19/2016</c:v>
                </c:pt>
                <c:pt idx="72">
                  <c:v>KW20/2016</c:v>
                </c:pt>
                <c:pt idx="73">
                  <c:v>KW21/2016</c:v>
                </c:pt>
                <c:pt idx="74">
                  <c:v>KW22/2016</c:v>
                </c:pt>
                <c:pt idx="75">
                  <c:v>KW23/2016</c:v>
                </c:pt>
                <c:pt idx="76">
                  <c:v>KW24/2016</c:v>
                </c:pt>
                <c:pt idx="77">
                  <c:v>KW25/2016</c:v>
                </c:pt>
                <c:pt idx="78">
                  <c:v>KW26/2016</c:v>
                </c:pt>
                <c:pt idx="79">
                  <c:v>KW27/2016</c:v>
                </c:pt>
                <c:pt idx="80">
                  <c:v>KW28/2016</c:v>
                </c:pt>
                <c:pt idx="81">
                  <c:v>KW29/2016</c:v>
                </c:pt>
                <c:pt idx="82">
                  <c:v>KW30/2016</c:v>
                </c:pt>
                <c:pt idx="83">
                  <c:v>KW31/2016</c:v>
                </c:pt>
                <c:pt idx="84">
                  <c:v>KW32/2016</c:v>
                </c:pt>
                <c:pt idx="85">
                  <c:v>KW33/2016</c:v>
                </c:pt>
                <c:pt idx="86">
                  <c:v>KW34/2016</c:v>
                </c:pt>
                <c:pt idx="87">
                  <c:v>KW35/2016</c:v>
                </c:pt>
                <c:pt idx="88">
                  <c:v>KW36/2016</c:v>
                </c:pt>
                <c:pt idx="89">
                  <c:v>KW37/2016</c:v>
                </c:pt>
                <c:pt idx="90">
                  <c:v>KW38/2016</c:v>
                </c:pt>
                <c:pt idx="91">
                  <c:v>KW39/2016</c:v>
                </c:pt>
                <c:pt idx="92">
                  <c:v>KW40/2016</c:v>
                </c:pt>
                <c:pt idx="93">
                  <c:v>KW41/2016</c:v>
                </c:pt>
                <c:pt idx="94">
                  <c:v>KW42/2016</c:v>
                </c:pt>
                <c:pt idx="95">
                  <c:v>KW43/2016</c:v>
                </c:pt>
                <c:pt idx="96">
                  <c:v>KW44/2016</c:v>
                </c:pt>
                <c:pt idx="97">
                  <c:v>KW45/2016</c:v>
                </c:pt>
                <c:pt idx="98">
                  <c:v>KW46/2016</c:v>
                </c:pt>
                <c:pt idx="99">
                  <c:v>KW47/2016</c:v>
                </c:pt>
                <c:pt idx="100">
                  <c:v>KW48/2016</c:v>
                </c:pt>
                <c:pt idx="101">
                  <c:v>KW49/2016</c:v>
                </c:pt>
                <c:pt idx="102">
                  <c:v>KW50/2016</c:v>
                </c:pt>
                <c:pt idx="103">
                  <c:v>KW51/2016</c:v>
                </c:pt>
                <c:pt idx="104">
                  <c:v>KW52/2017</c:v>
                </c:pt>
                <c:pt idx="105">
                  <c:v>KW1/2017</c:v>
                </c:pt>
                <c:pt idx="106">
                  <c:v>KW2/2017</c:v>
                </c:pt>
                <c:pt idx="107">
                  <c:v>KW3/2017</c:v>
                </c:pt>
                <c:pt idx="108">
                  <c:v>KW4/2017</c:v>
                </c:pt>
                <c:pt idx="109">
                  <c:v>KW5/2017</c:v>
                </c:pt>
                <c:pt idx="110">
                  <c:v>KW6/2017</c:v>
                </c:pt>
                <c:pt idx="111">
                  <c:v>KW7/2017</c:v>
                </c:pt>
                <c:pt idx="112">
                  <c:v>KW8/2017</c:v>
                </c:pt>
                <c:pt idx="113">
                  <c:v>KW9/2017</c:v>
                </c:pt>
                <c:pt idx="114">
                  <c:v>KW10/2017</c:v>
                </c:pt>
                <c:pt idx="115">
                  <c:v>KW11/2017</c:v>
                </c:pt>
                <c:pt idx="116">
                  <c:v>KW12/2017</c:v>
                </c:pt>
                <c:pt idx="117">
                  <c:v>KW13/2017</c:v>
                </c:pt>
                <c:pt idx="118">
                  <c:v>KW14/2017</c:v>
                </c:pt>
                <c:pt idx="119">
                  <c:v>KW15/2017</c:v>
                </c:pt>
                <c:pt idx="120">
                  <c:v>KW16/2017</c:v>
                </c:pt>
                <c:pt idx="121">
                  <c:v>KW17/2017</c:v>
                </c:pt>
                <c:pt idx="122">
                  <c:v>KW18/2017</c:v>
                </c:pt>
                <c:pt idx="123">
                  <c:v>KW19/2017</c:v>
                </c:pt>
                <c:pt idx="124">
                  <c:v>KW20/2017</c:v>
                </c:pt>
                <c:pt idx="125">
                  <c:v>KW21/2017</c:v>
                </c:pt>
                <c:pt idx="126">
                  <c:v>KW22/2017</c:v>
                </c:pt>
                <c:pt idx="127">
                  <c:v>KW23/2017</c:v>
                </c:pt>
                <c:pt idx="128">
                  <c:v>KW24/2017</c:v>
                </c:pt>
                <c:pt idx="129">
                  <c:v>KW25/2017</c:v>
                </c:pt>
                <c:pt idx="130">
                  <c:v>KW26/2017</c:v>
                </c:pt>
                <c:pt idx="131">
                  <c:v>KW27/2017</c:v>
                </c:pt>
                <c:pt idx="132">
                  <c:v>KW28/2017</c:v>
                </c:pt>
                <c:pt idx="133">
                  <c:v>KW29/2017</c:v>
                </c:pt>
                <c:pt idx="134">
                  <c:v>KW30/2017</c:v>
                </c:pt>
                <c:pt idx="135">
                  <c:v>KW31/2017</c:v>
                </c:pt>
                <c:pt idx="136">
                  <c:v>KW32/2017</c:v>
                </c:pt>
                <c:pt idx="137">
                  <c:v>KW33/2017</c:v>
                </c:pt>
                <c:pt idx="138">
                  <c:v>KW34/2017</c:v>
                </c:pt>
                <c:pt idx="139">
                  <c:v>KW35/2017</c:v>
                </c:pt>
                <c:pt idx="140">
                  <c:v>KW36/2017</c:v>
                </c:pt>
                <c:pt idx="141">
                  <c:v>KW37/2017</c:v>
                </c:pt>
                <c:pt idx="142">
                  <c:v>KW38/2017</c:v>
                </c:pt>
                <c:pt idx="143">
                  <c:v>KW39/2017</c:v>
                </c:pt>
                <c:pt idx="144">
                  <c:v>KW40/2017</c:v>
                </c:pt>
                <c:pt idx="145">
                  <c:v>KW41/2017</c:v>
                </c:pt>
                <c:pt idx="146">
                  <c:v>KW42/2017</c:v>
                </c:pt>
                <c:pt idx="147">
                  <c:v>KW43/2017</c:v>
                </c:pt>
                <c:pt idx="148">
                  <c:v>KW44/2017</c:v>
                </c:pt>
                <c:pt idx="149">
                  <c:v>KW45/2017</c:v>
                </c:pt>
                <c:pt idx="150">
                  <c:v>KW46/2017</c:v>
                </c:pt>
                <c:pt idx="151">
                  <c:v>KW47/2017</c:v>
                </c:pt>
                <c:pt idx="152">
                  <c:v>KW48/2017</c:v>
                </c:pt>
                <c:pt idx="153">
                  <c:v>KW49/2017</c:v>
                </c:pt>
                <c:pt idx="154">
                  <c:v>KW50/2017</c:v>
                </c:pt>
                <c:pt idx="155">
                  <c:v>KW51/2017</c:v>
                </c:pt>
                <c:pt idx="156">
                  <c:v>KW52/2017</c:v>
                </c:pt>
                <c:pt idx="157">
                  <c:v>KW1/2018</c:v>
                </c:pt>
                <c:pt idx="158">
                  <c:v>KW2/2018</c:v>
                </c:pt>
                <c:pt idx="159">
                  <c:v>KW3/2018</c:v>
                </c:pt>
                <c:pt idx="160">
                  <c:v>KW4/2018</c:v>
                </c:pt>
                <c:pt idx="161">
                  <c:v>KW5/2018</c:v>
                </c:pt>
                <c:pt idx="162">
                  <c:v>KW6/2018</c:v>
                </c:pt>
                <c:pt idx="163">
                  <c:v>KW7/2018</c:v>
                </c:pt>
                <c:pt idx="164">
                  <c:v>KW8/2018</c:v>
                </c:pt>
                <c:pt idx="165">
                  <c:v>KW9/2018</c:v>
                </c:pt>
                <c:pt idx="166">
                  <c:v>KW10/2018</c:v>
                </c:pt>
                <c:pt idx="167">
                  <c:v>KW11/2018</c:v>
                </c:pt>
                <c:pt idx="168">
                  <c:v>KW12/2018</c:v>
                </c:pt>
              </c:strCache>
            </c:strRef>
          </c:cat>
          <c:val>
            <c:numRef>
              <c:f>Tabelle1!#REF!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2-4F20-8D87-2EACDFEF2C42}"/>
            </c:ext>
          </c:extLst>
        </c:ser>
        <c:ser>
          <c:idx val="2"/>
          <c:order val="2"/>
          <c:tx>
            <c:strRef>
              <c:f>Tabelle1!$C$1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Tabelle1!$A$2:$A$170</c:f>
              <c:strCache>
                <c:ptCount val="169"/>
                <c:pt idx="0">
                  <c:v>KW1/2015</c:v>
                </c:pt>
                <c:pt idx="1">
                  <c:v>KW2/2015</c:v>
                </c:pt>
                <c:pt idx="2">
                  <c:v>KW3/2015</c:v>
                </c:pt>
                <c:pt idx="3">
                  <c:v>KW4/2015</c:v>
                </c:pt>
                <c:pt idx="4">
                  <c:v>KW5/2015</c:v>
                </c:pt>
                <c:pt idx="5">
                  <c:v>KW6/2015</c:v>
                </c:pt>
                <c:pt idx="6">
                  <c:v>KW7/2015</c:v>
                </c:pt>
                <c:pt idx="7">
                  <c:v>KW8/2015</c:v>
                </c:pt>
                <c:pt idx="8">
                  <c:v>KW9/2015</c:v>
                </c:pt>
                <c:pt idx="9">
                  <c:v>KW10/2015</c:v>
                </c:pt>
                <c:pt idx="10">
                  <c:v>KW11/2015</c:v>
                </c:pt>
                <c:pt idx="11">
                  <c:v>KW12/2015</c:v>
                </c:pt>
                <c:pt idx="12">
                  <c:v>KW13/2015</c:v>
                </c:pt>
                <c:pt idx="13">
                  <c:v>KW14/2015</c:v>
                </c:pt>
                <c:pt idx="14">
                  <c:v>KW15/2015</c:v>
                </c:pt>
                <c:pt idx="15">
                  <c:v>KW16/2015</c:v>
                </c:pt>
                <c:pt idx="16">
                  <c:v>KW17/2015</c:v>
                </c:pt>
                <c:pt idx="17">
                  <c:v>KW18/2015</c:v>
                </c:pt>
                <c:pt idx="18">
                  <c:v>KW19/2015</c:v>
                </c:pt>
                <c:pt idx="19">
                  <c:v>KW20/2015</c:v>
                </c:pt>
                <c:pt idx="20">
                  <c:v>KW21/2015</c:v>
                </c:pt>
                <c:pt idx="21">
                  <c:v>KW22/2015</c:v>
                </c:pt>
                <c:pt idx="22">
                  <c:v>KW23/2015</c:v>
                </c:pt>
                <c:pt idx="23">
                  <c:v>KW24/2015</c:v>
                </c:pt>
                <c:pt idx="24">
                  <c:v>KW25/2015</c:v>
                </c:pt>
                <c:pt idx="25">
                  <c:v>KW26/2015</c:v>
                </c:pt>
                <c:pt idx="26">
                  <c:v>KW27/2015</c:v>
                </c:pt>
                <c:pt idx="27">
                  <c:v>KW28/2015</c:v>
                </c:pt>
                <c:pt idx="28">
                  <c:v>KW29/2015</c:v>
                </c:pt>
                <c:pt idx="29">
                  <c:v>KW30/2015</c:v>
                </c:pt>
                <c:pt idx="30">
                  <c:v>KW31/2015</c:v>
                </c:pt>
                <c:pt idx="31">
                  <c:v>KW32/2015</c:v>
                </c:pt>
                <c:pt idx="32">
                  <c:v>KW33/2015</c:v>
                </c:pt>
                <c:pt idx="33">
                  <c:v>KW34/2015</c:v>
                </c:pt>
                <c:pt idx="34">
                  <c:v>KW35/2015</c:v>
                </c:pt>
                <c:pt idx="35">
                  <c:v>KW36/2015</c:v>
                </c:pt>
                <c:pt idx="36">
                  <c:v>KW37/2015</c:v>
                </c:pt>
                <c:pt idx="37">
                  <c:v>KW38/2015</c:v>
                </c:pt>
                <c:pt idx="38">
                  <c:v>KW39/2015</c:v>
                </c:pt>
                <c:pt idx="39">
                  <c:v>KW40/2015</c:v>
                </c:pt>
                <c:pt idx="40">
                  <c:v>KW41/2015</c:v>
                </c:pt>
                <c:pt idx="41">
                  <c:v>KW42/2015</c:v>
                </c:pt>
                <c:pt idx="42">
                  <c:v>KW43/2015</c:v>
                </c:pt>
                <c:pt idx="43">
                  <c:v>KW44/2015</c:v>
                </c:pt>
                <c:pt idx="44">
                  <c:v>KW45/2015</c:v>
                </c:pt>
                <c:pt idx="45">
                  <c:v>KW46/2015</c:v>
                </c:pt>
                <c:pt idx="46">
                  <c:v>KW47/2015</c:v>
                </c:pt>
                <c:pt idx="47">
                  <c:v>KW48/2015</c:v>
                </c:pt>
                <c:pt idx="48">
                  <c:v>KW49/2015</c:v>
                </c:pt>
                <c:pt idx="49">
                  <c:v>KW50/2015</c:v>
                </c:pt>
                <c:pt idx="50">
                  <c:v>KW51/2015</c:v>
                </c:pt>
                <c:pt idx="51">
                  <c:v>KW52/2015</c:v>
                </c:pt>
                <c:pt idx="52">
                  <c:v>KW53/2016</c:v>
                </c:pt>
                <c:pt idx="53">
                  <c:v>KW1/2016</c:v>
                </c:pt>
                <c:pt idx="54">
                  <c:v>KW2/2016</c:v>
                </c:pt>
                <c:pt idx="55">
                  <c:v>KW3/2016</c:v>
                </c:pt>
                <c:pt idx="56">
                  <c:v>KW4/2016</c:v>
                </c:pt>
                <c:pt idx="57">
                  <c:v>KW5/2016</c:v>
                </c:pt>
                <c:pt idx="58">
                  <c:v>KW6/2016</c:v>
                </c:pt>
                <c:pt idx="59">
                  <c:v>KW7/2016</c:v>
                </c:pt>
                <c:pt idx="60">
                  <c:v>KW8/2016</c:v>
                </c:pt>
                <c:pt idx="61">
                  <c:v>KW9/2016</c:v>
                </c:pt>
                <c:pt idx="62">
                  <c:v>KW10/2016</c:v>
                </c:pt>
                <c:pt idx="63">
                  <c:v>KW11/2016</c:v>
                </c:pt>
                <c:pt idx="64">
                  <c:v>KW12/2016</c:v>
                </c:pt>
                <c:pt idx="65">
                  <c:v>KW13/2016</c:v>
                </c:pt>
                <c:pt idx="66">
                  <c:v>KW14/2016</c:v>
                </c:pt>
                <c:pt idx="67">
                  <c:v>KW15/2016</c:v>
                </c:pt>
                <c:pt idx="68">
                  <c:v>KW16/2016</c:v>
                </c:pt>
                <c:pt idx="69">
                  <c:v>KW17/2016</c:v>
                </c:pt>
                <c:pt idx="70">
                  <c:v>KW18/2016</c:v>
                </c:pt>
                <c:pt idx="71">
                  <c:v>KW19/2016</c:v>
                </c:pt>
                <c:pt idx="72">
                  <c:v>KW20/2016</c:v>
                </c:pt>
                <c:pt idx="73">
                  <c:v>KW21/2016</c:v>
                </c:pt>
                <c:pt idx="74">
                  <c:v>KW22/2016</c:v>
                </c:pt>
                <c:pt idx="75">
                  <c:v>KW23/2016</c:v>
                </c:pt>
                <c:pt idx="76">
                  <c:v>KW24/2016</c:v>
                </c:pt>
                <c:pt idx="77">
                  <c:v>KW25/2016</c:v>
                </c:pt>
                <c:pt idx="78">
                  <c:v>KW26/2016</c:v>
                </c:pt>
                <c:pt idx="79">
                  <c:v>KW27/2016</c:v>
                </c:pt>
                <c:pt idx="80">
                  <c:v>KW28/2016</c:v>
                </c:pt>
                <c:pt idx="81">
                  <c:v>KW29/2016</c:v>
                </c:pt>
                <c:pt idx="82">
                  <c:v>KW30/2016</c:v>
                </c:pt>
                <c:pt idx="83">
                  <c:v>KW31/2016</c:v>
                </c:pt>
                <c:pt idx="84">
                  <c:v>KW32/2016</c:v>
                </c:pt>
                <c:pt idx="85">
                  <c:v>KW33/2016</c:v>
                </c:pt>
                <c:pt idx="86">
                  <c:v>KW34/2016</c:v>
                </c:pt>
                <c:pt idx="87">
                  <c:v>KW35/2016</c:v>
                </c:pt>
                <c:pt idx="88">
                  <c:v>KW36/2016</c:v>
                </c:pt>
                <c:pt idx="89">
                  <c:v>KW37/2016</c:v>
                </c:pt>
                <c:pt idx="90">
                  <c:v>KW38/2016</c:v>
                </c:pt>
                <c:pt idx="91">
                  <c:v>KW39/2016</c:v>
                </c:pt>
                <c:pt idx="92">
                  <c:v>KW40/2016</c:v>
                </c:pt>
                <c:pt idx="93">
                  <c:v>KW41/2016</c:v>
                </c:pt>
                <c:pt idx="94">
                  <c:v>KW42/2016</c:v>
                </c:pt>
                <c:pt idx="95">
                  <c:v>KW43/2016</c:v>
                </c:pt>
                <c:pt idx="96">
                  <c:v>KW44/2016</c:v>
                </c:pt>
                <c:pt idx="97">
                  <c:v>KW45/2016</c:v>
                </c:pt>
                <c:pt idx="98">
                  <c:v>KW46/2016</c:v>
                </c:pt>
                <c:pt idx="99">
                  <c:v>KW47/2016</c:v>
                </c:pt>
                <c:pt idx="100">
                  <c:v>KW48/2016</c:v>
                </c:pt>
                <c:pt idx="101">
                  <c:v>KW49/2016</c:v>
                </c:pt>
                <c:pt idx="102">
                  <c:v>KW50/2016</c:v>
                </c:pt>
                <c:pt idx="103">
                  <c:v>KW51/2016</c:v>
                </c:pt>
                <c:pt idx="104">
                  <c:v>KW52/2017</c:v>
                </c:pt>
                <c:pt idx="105">
                  <c:v>KW1/2017</c:v>
                </c:pt>
                <c:pt idx="106">
                  <c:v>KW2/2017</c:v>
                </c:pt>
                <c:pt idx="107">
                  <c:v>KW3/2017</c:v>
                </c:pt>
                <c:pt idx="108">
                  <c:v>KW4/2017</c:v>
                </c:pt>
                <c:pt idx="109">
                  <c:v>KW5/2017</c:v>
                </c:pt>
                <c:pt idx="110">
                  <c:v>KW6/2017</c:v>
                </c:pt>
                <c:pt idx="111">
                  <c:v>KW7/2017</c:v>
                </c:pt>
                <c:pt idx="112">
                  <c:v>KW8/2017</c:v>
                </c:pt>
                <c:pt idx="113">
                  <c:v>KW9/2017</c:v>
                </c:pt>
                <c:pt idx="114">
                  <c:v>KW10/2017</c:v>
                </c:pt>
                <c:pt idx="115">
                  <c:v>KW11/2017</c:v>
                </c:pt>
                <c:pt idx="116">
                  <c:v>KW12/2017</c:v>
                </c:pt>
                <c:pt idx="117">
                  <c:v>KW13/2017</c:v>
                </c:pt>
                <c:pt idx="118">
                  <c:v>KW14/2017</c:v>
                </c:pt>
                <c:pt idx="119">
                  <c:v>KW15/2017</c:v>
                </c:pt>
                <c:pt idx="120">
                  <c:v>KW16/2017</c:v>
                </c:pt>
                <c:pt idx="121">
                  <c:v>KW17/2017</c:v>
                </c:pt>
                <c:pt idx="122">
                  <c:v>KW18/2017</c:v>
                </c:pt>
                <c:pt idx="123">
                  <c:v>KW19/2017</c:v>
                </c:pt>
                <c:pt idx="124">
                  <c:v>KW20/2017</c:v>
                </c:pt>
                <c:pt idx="125">
                  <c:v>KW21/2017</c:v>
                </c:pt>
                <c:pt idx="126">
                  <c:v>KW22/2017</c:v>
                </c:pt>
                <c:pt idx="127">
                  <c:v>KW23/2017</c:v>
                </c:pt>
                <c:pt idx="128">
                  <c:v>KW24/2017</c:v>
                </c:pt>
                <c:pt idx="129">
                  <c:v>KW25/2017</c:v>
                </c:pt>
                <c:pt idx="130">
                  <c:v>KW26/2017</c:v>
                </c:pt>
                <c:pt idx="131">
                  <c:v>KW27/2017</c:v>
                </c:pt>
                <c:pt idx="132">
                  <c:v>KW28/2017</c:v>
                </c:pt>
                <c:pt idx="133">
                  <c:v>KW29/2017</c:v>
                </c:pt>
                <c:pt idx="134">
                  <c:v>KW30/2017</c:v>
                </c:pt>
                <c:pt idx="135">
                  <c:v>KW31/2017</c:v>
                </c:pt>
                <c:pt idx="136">
                  <c:v>KW32/2017</c:v>
                </c:pt>
                <c:pt idx="137">
                  <c:v>KW33/2017</c:v>
                </c:pt>
                <c:pt idx="138">
                  <c:v>KW34/2017</c:v>
                </c:pt>
                <c:pt idx="139">
                  <c:v>KW35/2017</c:v>
                </c:pt>
                <c:pt idx="140">
                  <c:v>KW36/2017</c:v>
                </c:pt>
                <c:pt idx="141">
                  <c:v>KW37/2017</c:v>
                </c:pt>
                <c:pt idx="142">
                  <c:v>KW38/2017</c:v>
                </c:pt>
                <c:pt idx="143">
                  <c:v>KW39/2017</c:v>
                </c:pt>
                <c:pt idx="144">
                  <c:v>KW40/2017</c:v>
                </c:pt>
                <c:pt idx="145">
                  <c:v>KW41/2017</c:v>
                </c:pt>
                <c:pt idx="146">
                  <c:v>KW42/2017</c:v>
                </c:pt>
                <c:pt idx="147">
                  <c:v>KW43/2017</c:v>
                </c:pt>
                <c:pt idx="148">
                  <c:v>KW44/2017</c:v>
                </c:pt>
                <c:pt idx="149">
                  <c:v>KW45/2017</c:v>
                </c:pt>
                <c:pt idx="150">
                  <c:v>KW46/2017</c:v>
                </c:pt>
                <c:pt idx="151">
                  <c:v>KW47/2017</c:v>
                </c:pt>
                <c:pt idx="152">
                  <c:v>KW48/2017</c:v>
                </c:pt>
                <c:pt idx="153">
                  <c:v>KW49/2017</c:v>
                </c:pt>
                <c:pt idx="154">
                  <c:v>KW50/2017</c:v>
                </c:pt>
                <c:pt idx="155">
                  <c:v>KW51/2017</c:v>
                </c:pt>
                <c:pt idx="156">
                  <c:v>KW52/2017</c:v>
                </c:pt>
                <c:pt idx="157">
                  <c:v>KW1/2018</c:v>
                </c:pt>
                <c:pt idx="158">
                  <c:v>KW2/2018</c:v>
                </c:pt>
                <c:pt idx="159">
                  <c:v>KW3/2018</c:v>
                </c:pt>
                <c:pt idx="160">
                  <c:v>KW4/2018</c:v>
                </c:pt>
                <c:pt idx="161">
                  <c:v>KW5/2018</c:v>
                </c:pt>
                <c:pt idx="162">
                  <c:v>KW6/2018</c:v>
                </c:pt>
                <c:pt idx="163">
                  <c:v>KW7/2018</c:v>
                </c:pt>
                <c:pt idx="164">
                  <c:v>KW8/2018</c:v>
                </c:pt>
                <c:pt idx="165">
                  <c:v>KW9/2018</c:v>
                </c:pt>
                <c:pt idx="166">
                  <c:v>KW10/2018</c:v>
                </c:pt>
                <c:pt idx="167">
                  <c:v>KW11/2018</c:v>
                </c:pt>
                <c:pt idx="168">
                  <c:v>KW12/2018</c:v>
                </c:pt>
              </c:strCache>
            </c:strRef>
          </c:cat>
          <c:val>
            <c:numRef>
              <c:f>Tabelle1!$C$2:$C$170</c:f>
              <c:numCache>
                <c:formatCode>General</c:formatCode>
                <c:ptCount val="16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E2-4F20-8D87-2EACDFEF2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85088"/>
        <c:axId val="329293200"/>
      </c:lineChart>
      <c:catAx>
        <c:axId val="14198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9293200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329293200"/>
        <c:scaling>
          <c:orientation val="minMax"/>
          <c:max val="1.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198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E0156-DE00-4467-B3EB-DC316C067640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60DAB6-3EA2-457C-A991-518FE2015BA3}">
      <dgm:prSet/>
      <dgm:spPr/>
      <dgm:t>
        <a:bodyPr/>
        <a:lstStyle/>
        <a:p>
          <a:r>
            <a:rPr lang="de-DE"/>
            <a:t>Lineare Korrelation – Pearson</a:t>
          </a:r>
          <a:endParaRPr lang="en-US"/>
        </a:p>
      </dgm:t>
    </dgm:pt>
    <dgm:pt modelId="{EBAEF127-4EFA-49AB-97B5-367EFEBEACA5}" type="parTrans" cxnId="{325BEAC0-5F92-4A11-9765-891DAC325BD1}">
      <dgm:prSet/>
      <dgm:spPr/>
      <dgm:t>
        <a:bodyPr/>
        <a:lstStyle/>
        <a:p>
          <a:endParaRPr lang="en-US"/>
        </a:p>
      </dgm:t>
    </dgm:pt>
    <dgm:pt modelId="{1C2FFAA9-D36D-448E-8DEC-0F8A583A6281}" type="sibTrans" cxnId="{325BEAC0-5F92-4A11-9765-891DAC325BD1}">
      <dgm:prSet/>
      <dgm:spPr/>
      <dgm:t>
        <a:bodyPr/>
        <a:lstStyle/>
        <a:p>
          <a:endParaRPr lang="en-US"/>
        </a:p>
      </dgm:t>
    </dgm:pt>
    <dgm:pt modelId="{2D8CFB89-674C-4C8A-9667-08DDDFAD43F9}">
      <dgm:prSet/>
      <dgm:spPr/>
      <dgm:t>
        <a:bodyPr/>
        <a:lstStyle/>
        <a:p>
          <a:r>
            <a:rPr lang="de-DE"/>
            <a:t>0,226 | p-Wert 0,00315</a:t>
          </a:r>
          <a:endParaRPr lang="en-US"/>
        </a:p>
      </dgm:t>
    </dgm:pt>
    <dgm:pt modelId="{2DA684F4-242F-4A22-A5A8-AC8C68CEDD9E}" type="parTrans" cxnId="{E309CBAA-2926-4554-B90C-239E6FDD7C4B}">
      <dgm:prSet/>
      <dgm:spPr/>
      <dgm:t>
        <a:bodyPr/>
        <a:lstStyle/>
        <a:p>
          <a:endParaRPr lang="en-US"/>
        </a:p>
      </dgm:t>
    </dgm:pt>
    <dgm:pt modelId="{DF25E32A-AC3B-44A3-B4B7-0E45886D17C5}" type="sibTrans" cxnId="{E309CBAA-2926-4554-B90C-239E6FDD7C4B}">
      <dgm:prSet/>
      <dgm:spPr/>
      <dgm:t>
        <a:bodyPr/>
        <a:lstStyle/>
        <a:p>
          <a:endParaRPr lang="en-US"/>
        </a:p>
      </dgm:t>
    </dgm:pt>
    <dgm:pt modelId="{B44F5B37-56C5-4867-9A9B-89F8A0CD4754}">
      <dgm:prSet/>
      <dgm:spPr/>
      <dgm:t>
        <a:bodyPr/>
        <a:lstStyle/>
        <a:p>
          <a:r>
            <a:rPr lang="de-DE" dirty="0"/>
            <a:t>Rangkorrelation     – Spearman</a:t>
          </a:r>
          <a:endParaRPr lang="en-US" dirty="0"/>
        </a:p>
      </dgm:t>
    </dgm:pt>
    <dgm:pt modelId="{4A586E86-453B-48F2-BC24-29B333D1229A}" type="parTrans" cxnId="{4708B3AF-E0CA-4ABD-BA78-29915E33180E}">
      <dgm:prSet/>
      <dgm:spPr/>
      <dgm:t>
        <a:bodyPr/>
        <a:lstStyle/>
        <a:p>
          <a:endParaRPr lang="en-US"/>
        </a:p>
      </dgm:t>
    </dgm:pt>
    <dgm:pt modelId="{B0BCAFF3-00E4-4822-B5FD-EDC735EC6421}" type="sibTrans" cxnId="{4708B3AF-E0CA-4ABD-BA78-29915E33180E}">
      <dgm:prSet/>
      <dgm:spPr/>
      <dgm:t>
        <a:bodyPr/>
        <a:lstStyle/>
        <a:p>
          <a:endParaRPr lang="en-US"/>
        </a:p>
      </dgm:t>
    </dgm:pt>
    <dgm:pt modelId="{20D1F2E5-C5DD-490C-8162-423A83C27A9A}">
      <dgm:prSet/>
      <dgm:spPr/>
      <dgm:t>
        <a:bodyPr/>
        <a:lstStyle/>
        <a:p>
          <a:r>
            <a:rPr lang="de-DE"/>
            <a:t>0,207 | p-Wert 0,00682</a:t>
          </a:r>
          <a:endParaRPr lang="en-US"/>
        </a:p>
      </dgm:t>
    </dgm:pt>
    <dgm:pt modelId="{1813BA7C-CFA9-4526-9399-2F0D64EC5FE6}" type="parTrans" cxnId="{F123F970-B8E0-46B1-B6F1-EAE1B354815B}">
      <dgm:prSet/>
      <dgm:spPr/>
      <dgm:t>
        <a:bodyPr/>
        <a:lstStyle/>
        <a:p>
          <a:endParaRPr lang="en-US"/>
        </a:p>
      </dgm:t>
    </dgm:pt>
    <dgm:pt modelId="{8E23670E-5AFA-42E0-96E6-8149FB3C4924}" type="sibTrans" cxnId="{F123F970-B8E0-46B1-B6F1-EAE1B354815B}">
      <dgm:prSet/>
      <dgm:spPr/>
      <dgm:t>
        <a:bodyPr/>
        <a:lstStyle/>
        <a:p>
          <a:endParaRPr lang="en-US"/>
        </a:p>
      </dgm:t>
    </dgm:pt>
    <dgm:pt modelId="{3397B3EB-68D9-4F68-8392-B3F9373D90C1}" type="pres">
      <dgm:prSet presAssocID="{26CE0156-DE00-4467-B3EB-DC316C067640}" presName="linear" presStyleCnt="0">
        <dgm:presLayoutVars>
          <dgm:dir/>
          <dgm:animLvl val="lvl"/>
          <dgm:resizeHandles val="exact"/>
        </dgm:presLayoutVars>
      </dgm:prSet>
      <dgm:spPr/>
    </dgm:pt>
    <dgm:pt modelId="{F6C1DD0F-E694-4B22-855D-624446D1686C}" type="pres">
      <dgm:prSet presAssocID="{4F60DAB6-3EA2-457C-A991-518FE2015BA3}" presName="parentLin" presStyleCnt="0"/>
      <dgm:spPr/>
    </dgm:pt>
    <dgm:pt modelId="{A00AC266-0DDB-4C72-8F34-7DC22DEA08E1}" type="pres">
      <dgm:prSet presAssocID="{4F60DAB6-3EA2-457C-A991-518FE2015BA3}" presName="parentLeftMargin" presStyleLbl="node1" presStyleIdx="0" presStyleCnt="2"/>
      <dgm:spPr/>
    </dgm:pt>
    <dgm:pt modelId="{2DE812D1-8BC8-43A3-A7F0-CA6EF2A92CBF}" type="pres">
      <dgm:prSet presAssocID="{4F60DAB6-3EA2-457C-A991-518FE2015B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05AE35-3A7D-4CD2-B125-67220F0C55D7}" type="pres">
      <dgm:prSet presAssocID="{4F60DAB6-3EA2-457C-A991-518FE2015BA3}" presName="negativeSpace" presStyleCnt="0"/>
      <dgm:spPr/>
    </dgm:pt>
    <dgm:pt modelId="{A2162418-4DDC-4F71-B0C7-723FDE22C29F}" type="pres">
      <dgm:prSet presAssocID="{4F60DAB6-3EA2-457C-A991-518FE2015BA3}" presName="childText" presStyleLbl="conFgAcc1" presStyleIdx="0" presStyleCnt="2">
        <dgm:presLayoutVars>
          <dgm:bulletEnabled val="1"/>
        </dgm:presLayoutVars>
      </dgm:prSet>
      <dgm:spPr/>
    </dgm:pt>
    <dgm:pt modelId="{C7161D32-829C-4044-85E1-FCC41103852E}" type="pres">
      <dgm:prSet presAssocID="{1C2FFAA9-D36D-448E-8DEC-0F8A583A6281}" presName="spaceBetweenRectangles" presStyleCnt="0"/>
      <dgm:spPr/>
    </dgm:pt>
    <dgm:pt modelId="{87467AF9-715F-47ED-995A-4F1DA423FC63}" type="pres">
      <dgm:prSet presAssocID="{B44F5B37-56C5-4867-9A9B-89F8A0CD4754}" presName="parentLin" presStyleCnt="0"/>
      <dgm:spPr/>
    </dgm:pt>
    <dgm:pt modelId="{CDCFF20A-75E0-47D4-BDA8-0589EF83342E}" type="pres">
      <dgm:prSet presAssocID="{B44F5B37-56C5-4867-9A9B-89F8A0CD4754}" presName="parentLeftMargin" presStyleLbl="node1" presStyleIdx="0" presStyleCnt="2"/>
      <dgm:spPr/>
    </dgm:pt>
    <dgm:pt modelId="{53C1BA20-5CD4-4FC2-B463-0562CFB9F9D4}" type="pres">
      <dgm:prSet presAssocID="{B44F5B37-56C5-4867-9A9B-89F8A0CD47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414907-A052-43E2-847F-BBAF4287EDF0}" type="pres">
      <dgm:prSet presAssocID="{B44F5B37-56C5-4867-9A9B-89F8A0CD4754}" presName="negativeSpace" presStyleCnt="0"/>
      <dgm:spPr/>
    </dgm:pt>
    <dgm:pt modelId="{E09281B2-310C-4314-A5A5-E0193E1286BA}" type="pres">
      <dgm:prSet presAssocID="{B44F5B37-56C5-4867-9A9B-89F8A0CD47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8B3041F-C89E-401E-94C0-E352F39FC6E6}" type="presOf" srcId="{26CE0156-DE00-4467-B3EB-DC316C067640}" destId="{3397B3EB-68D9-4F68-8392-B3F9373D90C1}" srcOrd="0" destOrd="0" presId="urn:microsoft.com/office/officeart/2005/8/layout/list1"/>
    <dgm:cxn modelId="{5D55FC66-995E-414D-8EBF-1EBB854E5C1F}" type="presOf" srcId="{2D8CFB89-674C-4C8A-9667-08DDDFAD43F9}" destId="{A2162418-4DDC-4F71-B0C7-723FDE22C29F}" srcOrd="0" destOrd="0" presId="urn:microsoft.com/office/officeart/2005/8/layout/list1"/>
    <dgm:cxn modelId="{B907BF6B-537B-416B-91AE-ED1ABBB464C4}" type="presOf" srcId="{4F60DAB6-3EA2-457C-A991-518FE2015BA3}" destId="{A00AC266-0DDB-4C72-8F34-7DC22DEA08E1}" srcOrd="0" destOrd="0" presId="urn:microsoft.com/office/officeart/2005/8/layout/list1"/>
    <dgm:cxn modelId="{F123F970-B8E0-46B1-B6F1-EAE1B354815B}" srcId="{B44F5B37-56C5-4867-9A9B-89F8A0CD4754}" destId="{20D1F2E5-C5DD-490C-8162-423A83C27A9A}" srcOrd="0" destOrd="0" parTransId="{1813BA7C-CFA9-4526-9399-2F0D64EC5FE6}" sibTransId="{8E23670E-5AFA-42E0-96E6-8149FB3C4924}"/>
    <dgm:cxn modelId="{2526409E-48BC-4BD1-A100-A5CEB21FB738}" type="presOf" srcId="{20D1F2E5-C5DD-490C-8162-423A83C27A9A}" destId="{E09281B2-310C-4314-A5A5-E0193E1286BA}" srcOrd="0" destOrd="0" presId="urn:microsoft.com/office/officeart/2005/8/layout/list1"/>
    <dgm:cxn modelId="{E309CBAA-2926-4554-B90C-239E6FDD7C4B}" srcId="{4F60DAB6-3EA2-457C-A991-518FE2015BA3}" destId="{2D8CFB89-674C-4C8A-9667-08DDDFAD43F9}" srcOrd="0" destOrd="0" parTransId="{2DA684F4-242F-4A22-A5A8-AC8C68CEDD9E}" sibTransId="{DF25E32A-AC3B-44A3-B4B7-0E45886D17C5}"/>
    <dgm:cxn modelId="{4708B3AF-E0CA-4ABD-BA78-29915E33180E}" srcId="{26CE0156-DE00-4467-B3EB-DC316C067640}" destId="{B44F5B37-56C5-4867-9A9B-89F8A0CD4754}" srcOrd="1" destOrd="0" parTransId="{4A586E86-453B-48F2-BC24-29B333D1229A}" sibTransId="{B0BCAFF3-00E4-4822-B5FD-EDC735EC6421}"/>
    <dgm:cxn modelId="{61D516B4-0AEF-4BF9-9E69-CF013781DE1D}" type="presOf" srcId="{4F60DAB6-3EA2-457C-A991-518FE2015BA3}" destId="{2DE812D1-8BC8-43A3-A7F0-CA6EF2A92CBF}" srcOrd="1" destOrd="0" presId="urn:microsoft.com/office/officeart/2005/8/layout/list1"/>
    <dgm:cxn modelId="{A0BD20C0-A017-491B-A420-6CA9998AB490}" type="presOf" srcId="{B44F5B37-56C5-4867-9A9B-89F8A0CD4754}" destId="{53C1BA20-5CD4-4FC2-B463-0562CFB9F9D4}" srcOrd="1" destOrd="0" presId="urn:microsoft.com/office/officeart/2005/8/layout/list1"/>
    <dgm:cxn modelId="{325BEAC0-5F92-4A11-9765-891DAC325BD1}" srcId="{26CE0156-DE00-4467-B3EB-DC316C067640}" destId="{4F60DAB6-3EA2-457C-A991-518FE2015BA3}" srcOrd="0" destOrd="0" parTransId="{EBAEF127-4EFA-49AB-97B5-367EFEBEACA5}" sibTransId="{1C2FFAA9-D36D-448E-8DEC-0F8A583A6281}"/>
    <dgm:cxn modelId="{D30AC5D2-B7DC-44B6-920A-DD166B82BB36}" type="presOf" srcId="{B44F5B37-56C5-4867-9A9B-89F8A0CD4754}" destId="{CDCFF20A-75E0-47D4-BDA8-0589EF83342E}" srcOrd="0" destOrd="0" presId="urn:microsoft.com/office/officeart/2005/8/layout/list1"/>
    <dgm:cxn modelId="{B0130C09-F997-4185-ABA7-191DAE39F7A8}" type="presParOf" srcId="{3397B3EB-68D9-4F68-8392-B3F9373D90C1}" destId="{F6C1DD0F-E694-4B22-855D-624446D1686C}" srcOrd="0" destOrd="0" presId="urn:microsoft.com/office/officeart/2005/8/layout/list1"/>
    <dgm:cxn modelId="{E433F493-F9A4-4FB0-B7F7-AACE7B62F9A2}" type="presParOf" srcId="{F6C1DD0F-E694-4B22-855D-624446D1686C}" destId="{A00AC266-0DDB-4C72-8F34-7DC22DEA08E1}" srcOrd="0" destOrd="0" presId="urn:microsoft.com/office/officeart/2005/8/layout/list1"/>
    <dgm:cxn modelId="{658D6D72-52E7-4AAC-A116-C00D8474CCE0}" type="presParOf" srcId="{F6C1DD0F-E694-4B22-855D-624446D1686C}" destId="{2DE812D1-8BC8-43A3-A7F0-CA6EF2A92CBF}" srcOrd="1" destOrd="0" presId="urn:microsoft.com/office/officeart/2005/8/layout/list1"/>
    <dgm:cxn modelId="{E180C71F-934B-4C15-A89C-12284FC5AA73}" type="presParOf" srcId="{3397B3EB-68D9-4F68-8392-B3F9373D90C1}" destId="{D905AE35-3A7D-4CD2-B125-67220F0C55D7}" srcOrd="1" destOrd="0" presId="urn:microsoft.com/office/officeart/2005/8/layout/list1"/>
    <dgm:cxn modelId="{FAD57D16-9615-4ECA-87FB-8A5337515B9D}" type="presParOf" srcId="{3397B3EB-68D9-4F68-8392-B3F9373D90C1}" destId="{A2162418-4DDC-4F71-B0C7-723FDE22C29F}" srcOrd="2" destOrd="0" presId="urn:microsoft.com/office/officeart/2005/8/layout/list1"/>
    <dgm:cxn modelId="{E6A5F96E-8BA0-4D9E-BA30-A8D20DBAA8D9}" type="presParOf" srcId="{3397B3EB-68D9-4F68-8392-B3F9373D90C1}" destId="{C7161D32-829C-4044-85E1-FCC41103852E}" srcOrd="3" destOrd="0" presId="urn:microsoft.com/office/officeart/2005/8/layout/list1"/>
    <dgm:cxn modelId="{6684683C-0417-4B8C-A520-79C80F802547}" type="presParOf" srcId="{3397B3EB-68D9-4F68-8392-B3F9373D90C1}" destId="{87467AF9-715F-47ED-995A-4F1DA423FC63}" srcOrd="4" destOrd="0" presId="urn:microsoft.com/office/officeart/2005/8/layout/list1"/>
    <dgm:cxn modelId="{E43078DB-A986-4569-8BBE-6BF995DB0B7B}" type="presParOf" srcId="{87467AF9-715F-47ED-995A-4F1DA423FC63}" destId="{CDCFF20A-75E0-47D4-BDA8-0589EF83342E}" srcOrd="0" destOrd="0" presId="urn:microsoft.com/office/officeart/2005/8/layout/list1"/>
    <dgm:cxn modelId="{C60F34AD-3671-4134-8B93-E6B85E51AD82}" type="presParOf" srcId="{87467AF9-715F-47ED-995A-4F1DA423FC63}" destId="{53C1BA20-5CD4-4FC2-B463-0562CFB9F9D4}" srcOrd="1" destOrd="0" presId="urn:microsoft.com/office/officeart/2005/8/layout/list1"/>
    <dgm:cxn modelId="{97511062-20B9-45DB-9AFC-A4C50B29E883}" type="presParOf" srcId="{3397B3EB-68D9-4F68-8392-B3F9373D90C1}" destId="{05414907-A052-43E2-847F-BBAF4287EDF0}" srcOrd="5" destOrd="0" presId="urn:microsoft.com/office/officeart/2005/8/layout/list1"/>
    <dgm:cxn modelId="{A41FE6D7-FCA6-4084-9140-79A9CC142160}" type="presParOf" srcId="{3397B3EB-68D9-4F68-8392-B3F9373D90C1}" destId="{E09281B2-310C-4314-A5A5-E0193E1286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62418-4DDC-4F71-B0C7-723FDE22C29F}">
      <dsp:nvSpPr>
        <dsp:cNvPr id="0" name=""/>
        <dsp:cNvSpPr/>
      </dsp:nvSpPr>
      <dsp:spPr>
        <a:xfrm>
          <a:off x="0" y="626757"/>
          <a:ext cx="6650991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191" tIns="812292" rIns="516191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900" kern="1200"/>
            <a:t>0,226 | p-Wert 0,00315</a:t>
          </a:r>
          <a:endParaRPr lang="en-US" sz="3900" kern="1200"/>
        </a:p>
      </dsp:txBody>
      <dsp:txXfrm>
        <a:off x="0" y="626757"/>
        <a:ext cx="6650991" cy="1597050"/>
      </dsp:txXfrm>
    </dsp:sp>
    <dsp:sp modelId="{2DE812D1-8BC8-43A3-A7F0-CA6EF2A92CBF}">
      <dsp:nvSpPr>
        <dsp:cNvPr id="0" name=""/>
        <dsp:cNvSpPr/>
      </dsp:nvSpPr>
      <dsp:spPr>
        <a:xfrm>
          <a:off x="332549" y="51117"/>
          <a:ext cx="4655693" cy="1151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974" tIns="0" rIns="175974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Lineare Korrelation – Pearson</a:t>
          </a:r>
          <a:endParaRPr lang="en-US" sz="3900" kern="1200"/>
        </a:p>
      </dsp:txBody>
      <dsp:txXfrm>
        <a:off x="388750" y="107318"/>
        <a:ext cx="4543291" cy="1038878"/>
      </dsp:txXfrm>
    </dsp:sp>
    <dsp:sp modelId="{E09281B2-310C-4314-A5A5-E0193E1286BA}">
      <dsp:nvSpPr>
        <dsp:cNvPr id="0" name=""/>
        <dsp:cNvSpPr/>
      </dsp:nvSpPr>
      <dsp:spPr>
        <a:xfrm>
          <a:off x="0" y="3010047"/>
          <a:ext cx="6650991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191" tIns="812292" rIns="516191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900" kern="1200"/>
            <a:t>0,207 | p-Wert 0,00682</a:t>
          </a:r>
          <a:endParaRPr lang="en-US" sz="3900" kern="1200"/>
        </a:p>
      </dsp:txBody>
      <dsp:txXfrm>
        <a:off x="0" y="3010047"/>
        <a:ext cx="6650991" cy="1597050"/>
      </dsp:txXfrm>
    </dsp:sp>
    <dsp:sp modelId="{53C1BA20-5CD4-4FC2-B463-0562CFB9F9D4}">
      <dsp:nvSpPr>
        <dsp:cNvPr id="0" name=""/>
        <dsp:cNvSpPr/>
      </dsp:nvSpPr>
      <dsp:spPr>
        <a:xfrm>
          <a:off x="332549" y="2434408"/>
          <a:ext cx="4655693" cy="1151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974" tIns="0" rIns="175974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Rangkorrelation     – Spearman</a:t>
          </a:r>
          <a:endParaRPr lang="en-US" sz="3900" kern="1200" dirty="0"/>
        </a:p>
      </dsp:txBody>
      <dsp:txXfrm>
        <a:off x="388750" y="2490609"/>
        <a:ext cx="4543291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30.06.2020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30.06.2020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mptwitterarchive.com/archive" TargetMode="External"/><Relationship Id="rId2" Type="http://schemas.openxmlformats.org/officeDocument/2006/relationships/hyperlink" Target="http://www.hassavocadoboard.com/retail/volume-and-price-dat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github.com/primus852/WissenschaftlicheMethod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TRUMP und die </a:t>
            </a:r>
            <a:r>
              <a:rPr lang="de-DE" dirty="0" err="1"/>
              <a:t>AvocadoS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Der Einfluss von Tweets auf die Avocado-Preise in den USA</a:t>
            </a:r>
            <a:endParaRPr lang="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F1CA1-C0BB-40DD-963E-FE359355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Verteilung (normalisiert)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C8CE303-C61C-4435-A417-64EEE8A6EE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5" y="2228003"/>
            <a:ext cx="4844062" cy="3633047"/>
          </a:xfrm>
          <a:noFill/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13D17D0-5E67-41FE-ADD6-B9D0650C4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227263"/>
            <a:ext cx="4845049" cy="36337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59434-5280-4739-B031-FB208402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B1A6B-844D-4AD0-9F43-1B6F4262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de-DE" dirty="0"/>
              <a:t>STATISTISCHE AUSWERTUNG – Grafisch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150173C-4FB5-4F10-9E62-37B4FF5AF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B1E35-5C31-4336-B33B-931BDA5C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27A14E2-7220-4045-B2F4-97692A8A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25" y="1223169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17700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95DB-7D2D-469B-96C7-8CA74C7C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de-DE" dirty="0"/>
              <a:t>Korrelationen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31306-265E-4411-A53E-1D55CACA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A8ACA-2CE9-4F24-8150-A8E1504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C09B905-E49A-4D46-8620-46D0DC49A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61383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7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C64D3F-D32B-42C7-8EF5-C24212E9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A3F171-F1F7-4A17-B711-CB058B96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AEA6FCD2-EF38-4C21-BD47-9B0D322D5569}"/>
              </a:ext>
            </a:extLst>
          </p:cNvPr>
          <p:cNvSpPr txBox="1">
            <a:spLocks/>
          </p:cNvSpPr>
          <p:nvPr/>
        </p:nvSpPr>
        <p:spPr>
          <a:xfrm>
            <a:off x="743025" y="2038949"/>
            <a:ext cx="9912534" cy="349786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Keine lineare Korrelation zw. Preis und der Tweet-Stimmung</a:t>
            </a:r>
          </a:p>
          <a:p>
            <a:r>
              <a:rPr lang="de-DE" dirty="0"/>
              <a:t>Keine Rangkorrelation zw. Preis und Tweet-Stimmung</a:t>
            </a:r>
          </a:p>
          <a:p>
            <a:r>
              <a:rPr lang="de-DE" dirty="0"/>
              <a:t>Beide p-Werte sind &lt;5%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Die Nullhypothese wird damit abgelehnt</a:t>
            </a:r>
          </a:p>
          <a:p>
            <a:pPr marL="324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	</a:t>
            </a:r>
            <a:r>
              <a:rPr lang="de-DE" dirty="0"/>
              <a:t> Es besteht kein Zusammenhang zw. der Tweet-Stimmung und den Avocado-Preisen in den USA</a:t>
            </a:r>
          </a:p>
          <a:p>
            <a:pPr marL="324000" lvl="1" indent="0">
              <a:buNone/>
            </a:pPr>
            <a:endParaRPr lang="de-DE" dirty="0"/>
          </a:p>
          <a:p>
            <a:pPr marL="324000" lvl="1" indent="0">
              <a:buNone/>
            </a:pPr>
            <a:endParaRPr lang="de-DE" dirty="0"/>
          </a:p>
          <a:p>
            <a:pPr marL="324000" lvl="1" indent="0">
              <a:buNone/>
            </a:pPr>
            <a:r>
              <a:rPr lang="de-DE" dirty="0"/>
              <a:t>(ähnliches Ergebnis für „Sentiment Peak“ und „Anzahl Tweets“ errechnet, ebenfalls H</a:t>
            </a:r>
            <a:r>
              <a:rPr lang="de-DE" baseline="-25000" dirty="0"/>
              <a:t>0</a:t>
            </a:r>
            <a:r>
              <a:rPr lang="de-DE" dirty="0"/>
              <a:t> abgelehnt)</a:t>
            </a:r>
          </a:p>
        </p:txBody>
      </p:sp>
    </p:spTree>
    <p:extLst>
      <p:ext uri="{BB962C8B-B14F-4D97-AF65-F5344CB8AC3E}">
        <p14:creationId xmlns:p14="http://schemas.microsoft.com/office/powerpoint/2010/main" val="222333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81F4B-FE76-440A-A2BD-19CE94D7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B7A8265-34CB-45AE-8420-D98FECD2ED8B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194767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9CD4494-B063-4AEB-88A7-ADC7B01C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011" y="2228003"/>
            <a:ext cx="10704797" cy="3633047"/>
          </a:xfrm>
        </p:spPr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: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Avocados</a:t>
            </a:r>
            <a:r>
              <a:rPr lang="en-US" dirty="0"/>
              <a:t>: 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http://www.hassavocadoboard.com/retail/volume-and-price-data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Trump Tweets: 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http://www.trumptwitterarchive.com/archive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/>
          </a:p>
          <a:p>
            <a:r>
              <a:rPr lang="de-DE" dirty="0"/>
              <a:t>Quellcode:</a:t>
            </a:r>
          </a:p>
          <a:p>
            <a:pPr lvl="1"/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https://github.com/primus852/WissenschaftlicheMethodik</a:t>
            </a:r>
            <a:endParaRPr lang="de-DE" dirty="0"/>
          </a:p>
          <a:p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6FD4CC-44F9-4F4D-B214-6FCBCF36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7DEF3C-A2B0-4F78-836D-1A1B1DEE5467}" type="datetime1">
              <a:rPr lang="de-DE" smtClean="0"/>
              <a:pPr>
                <a:spcAft>
                  <a:spcPts val="600"/>
                </a:spcAft>
              </a:pPr>
              <a:t>30.06.2020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1E2B9B-291E-490C-A41E-E9FCCF6AF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838" y="1610496"/>
            <a:ext cx="3934969" cy="48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102C66-EC65-4390-9685-504975B9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E17EE8-CEE2-42D5-9DD6-69343736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073" y="1179829"/>
            <a:ext cx="5578701" cy="465821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A726498-0776-4A51-AD1A-BF414419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5731ADD6-F676-4E36-A9C2-766C8FF1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  <p:sp>
        <p:nvSpPr>
          <p:cNvPr id="5" name="Datumsplatzhalter 4" hidden="1">
            <a:extLst>
              <a:ext uri="{FF2B5EF4-FFF2-40B4-BE49-F238E27FC236}">
                <a16:creationId xmlns:a16="http://schemas.microsoft.com/office/drawing/2014/main" id="{3B5031AD-D53D-47C1-9826-DC2E3336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0354EEBD-0E7F-42E6-BE86-4864547D749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86AE-8189-41BD-8645-B69BB732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NUllHYPOTHESE</a:t>
            </a:r>
            <a:r>
              <a:rPr lang="de-DE" dirty="0"/>
              <a:t> </a:t>
            </a:r>
            <a:r>
              <a:rPr lang="de-DE" i="1" dirty="0"/>
              <a:t>H</a:t>
            </a:r>
            <a:r>
              <a:rPr lang="de-DE" i="1" baseline="-25000" dirty="0"/>
              <a:t>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E2ACB-2EB6-4B5A-90A7-06086FD8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: </a:t>
            </a:r>
            <a:r>
              <a:rPr lang="de-DE" i="1" dirty="0"/>
              <a:t>Der durchschnittliche Preis der Avocados in den USA hängt von der Stimmung von Donald Trumps Tweets ab</a:t>
            </a:r>
          </a:p>
          <a:p>
            <a:r>
              <a:rPr lang="de-DE" i="1" dirty="0"/>
              <a:t>H</a:t>
            </a:r>
            <a:r>
              <a:rPr lang="de-DE" i="1" baseline="-25000" dirty="0"/>
              <a:t>1</a:t>
            </a:r>
            <a:r>
              <a:rPr lang="de-DE" i="1" dirty="0"/>
              <a:t>: Der Preis hängt nicht von der Tweet-Stimmung ab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0819C-C6DB-49BE-9344-0A178141A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&amp; Gegenhypothese </a:t>
            </a:r>
            <a:r>
              <a:rPr lang="de-DE" i="1" dirty="0"/>
              <a:t>H</a:t>
            </a:r>
            <a:r>
              <a:rPr lang="de-DE" i="1" baseline="-25000" dirty="0"/>
              <a:t>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52CFF-B97F-4F7D-806B-0C4A4EC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54EEBD-0E7F-42E6-BE86-4864547D749E}" type="datetime1">
              <a:rPr lang="de-DE" smtClean="0"/>
              <a:t>30.06.2020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C6B8-ACB2-453A-BA68-FEFE73C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238BB-B30B-44B9-B1D7-795E1C108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Trump Tweets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4E13BA-0F72-4C41-948B-D05C9AC4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34978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Datensätze</a:t>
            </a:r>
          </a:p>
          <a:p>
            <a:pPr lvl="1"/>
            <a:r>
              <a:rPr lang="de-DE" dirty="0"/>
              <a:t>Zeitraum: 01.01.2014 – 31.12.2018</a:t>
            </a:r>
          </a:p>
          <a:p>
            <a:pPr lvl="1"/>
            <a:r>
              <a:rPr lang="de-DE" dirty="0"/>
              <a:t>Anzahl: 22053</a:t>
            </a:r>
          </a:p>
          <a:p>
            <a:pPr lvl="1"/>
            <a:r>
              <a:rPr lang="de-DE" dirty="0"/>
              <a:t>Bereinigt (ohne „echte“ Retweets): 21995</a:t>
            </a:r>
          </a:p>
          <a:p>
            <a:pPr lvl="1"/>
            <a:endParaRPr lang="de-DE" dirty="0"/>
          </a:p>
          <a:p>
            <a:r>
              <a:rPr lang="de-DE" dirty="0"/>
              <a:t>Datenpunkte</a:t>
            </a:r>
          </a:p>
          <a:p>
            <a:pPr lvl="1"/>
            <a:r>
              <a:rPr lang="de-DE" dirty="0"/>
              <a:t>Verfügbar: </a:t>
            </a:r>
            <a:r>
              <a:rPr lang="de-DE" i="1" dirty="0"/>
              <a:t>source, </a:t>
            </a:r>
            <a:r>
              <a:rPr lang="de-DE" i="1" dirty="0" err="1"/>
              <a:t>text</a:t>
            </a:r>
            <a:r>
              <a:rPr lang="de-DE" i="1" dirty="0"/>
              <a:t>, </a:t>
            </a:r>
            <a:r>
              <a:rPr lang="de-DE" i="1" dirty="0" err="1"/>
              <a:t>created_at</a:t>
            </a:r>
            <a:r>
              <a:rPr lang="de-DE" i="1" dirty="0"/>
              <a:t>, </a:t>
            </a:r>
            <a:r>
              <a:rPr lang="de-DE" i="1" dirty="0" err="1"/>
              <a:t>retweet_count</a:t>
            </a:r>
            <a:r>
              <a:rPr lang="de-DE" i="1" dirty="0"/>
              <a:t>, </a:t>
            </a:r>
            <a:r>
              <a:rPr lang="de-DE" i="1" dirty="0" err="1"/>
              <a:t>favorite_count</a:t>
            </a:r>
            <a:r>
              <a:rPr lang="de-DE" i="1" dirty="0"/>
              <a:t>, </a:t>
            </a:r>
            <a:r>
              <a:rPr lang="de-DE" i="1" dirty="0" err="1"/>
              <a:t>is_retweet</a:t>
            </a:r>
            <a:r>
              <a:rPr lang="de-DE" i="1" dirty="0"/>
              <a:t>, </a:t>
            </a:r>
            <a:r>
              <a:rPr lang="de-DE" i="1" dirty="0" err="1"/>
              <a:t>id_str</a:t>
            </a:r>
            <a:endParaRPr lang="de-DE" i="1" dirty="0"/>
          </a:p>
          <a:p>
            <a:pPr lvl="1"/>
            <a:r>
              <a:rPr lang="de-DE" dirty="0"/>
              <a:t>Verwendet: </a:t>
            </a:r>
            <a:r>
              <a:rPr lang="de-DE" i="1" dirty="0" err="1"/>
              <a:t>text</a:t>
            </a:r>
            <a:r>
              <a:rPr lang="de-DE" i="1" dirty="0"/>
              <a:t>, </a:t>
            </a:r>
            <a:r>
              <a:rPr lang="de-DE" i="1" dirty="0" err="1"/>
              <a:t>created_at</a:t>
            </a:r>
            <a:r>
              <a:rPr lang="de-DE" i="1" dirty="0"/>
              <a:t>, (</a:t>
            </a:r>
            <a:r>
              <a:rPr lang="de-DE" i="1" dirty="0" err="1"/>
              <a:t>is_retweet</a:t>
            </a:r>
            <a:r>
              <a:rPr lang="de-DE" i="1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Quelle: http://www.trumptwitterarchive.com/archive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8130CC-A875-4F78-9337-B3E11CAF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Avocado Preise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BC08FE-3D6C-4AE9-81B4-B0A220BEE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3497862"/>
          </a:xfrm>
        </p:spPr>
        <p:txBody>
          <a:bodyPr>
            <a:normAutofit/>
          </a:bodyPr>
          <a:lstStyle/>
          <a:p>
            <a:r>
              <a:rPr lang="de-DE" dirty="0"/>
              <a:t>Datensätze</a:t>
            </a:r>
          </a:p>
          <a:p>
            <a:pPr lvl="1"/>
            <a:r>
              <a:rPr lang="de-DE" dirty="0"/>
              <a:t>Zeitraum: 04.01.2015 – 25.03.2018 (169 Wochen)</a:t>
            </a:r>
          </a:p>
          <a:p>
            <a:pPr lvl="1"/>
            <a:r>
              <a:rPr lang="de-DE" dirty="0"/>
              <a:t>Anzahl: 18429 Datensätze</a:t>
            </a:r>
          </a:p>
          <a:p>
            <a:pPr lvl="1"/>
            <a:endParaRPr lang="de-DE" dirty="0"/>
          </a:p>
          <a:p>
            <a:r>
              <a:rPr lang="de-DE" dirty="0"/>
              <a:t>Datenpunkte</a:t>
            </a:r>
          </a:p>
          <a:p>
            <a:pPr lvl="1"/>
            <a:r>
              <a:rPr lang="de-DE" dirty="0"/>
              <a:t>Verfügbar: </a:t>
            </a:r>
            <a:r>
              <a:rPr lang="de-DE" i="1" dirty="0" err="1"/>
              <a:t>index</a:t>
            </a:r>
            <a:r>
              <a:rPr lang="de-DE" i="1" dirty="0"/>
              <a:t>, </a:t>
            </a:r>
            <a:r>
              <a:rPr lang="en-US" i="1" dirty="0"/>
              <a:t>Date, </a:t>
            </a:r>
            <a:r>
              <a:rPr lang="en-US" i="1" dirty="0" err="1"/>
              <a:t>AveragePrice</a:t>
            </a:r>
            <a:r>
              <a:rPr lang="en-US" i="1" dirty="0"/>
              <a:t>, Total Volume, 4046, 4225, 4770, Total Bags, Small Bags, Large Bags, </a:t>
            </a:r>
            <a:r>
              <a:rPr lang="en-US" i="1" dirty="0" err="1"/>
              <a:t>XLarge</a:t>
            </a:r>
            <a:r>
              <a:rPr lang="en-US" i="1" dirty="0"/>
              <a:t> Bags, type, year, region</a:t>
            </a:r>
          </a:p>
          <a:p>
            <a:pPr lvl="1"/>
            <a:r>
              <a:rPr lang="de-DE" dirty="0"/>
              <a:t>Verwendet: </a:t>
            </a:r>
            <a:r>
              <a:rPr lang="de-DE" i="1" dirty="0"/>
              <a:t>Date, </a:t>
            </a:r>
            <a:r>
              <a:rPr lang="de-DE" i="1" dirty="0" err="1"/>
              <a:t>AveragePrice</a:t>
            </a:r>
            <a:endParaRPr lang="de-DE" i="1" dirty="0"/>
          </a:p>
          <a:p>
            <a:pPr marL="0" indent="0">
              <a:buNone/>
            </a:pPr>
            <a:endParaRPr lang="de-DE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Quelle: http://www.hassavocadoboard.com/retail/volume-and-price-data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221DF6-E85E-4CAD-B7FD-2581325E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7FAFC6-AD0C-4B5B-B8B0-E729C6D4C810}" type="datetime1">
              <a:rPr lang="de-DE" smtClean="0"/>
              <a:t>30.06.2020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F7917-B312-4D4B-BA81-6E61BE5B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Blick in die Datensätze – TRUMP TWEETS </a:t>
            </a:r>
            <a:r>
              <a:rPr lang="de-DE" sz="1400" dirty="0"/>
              <a:t>(Auszug 04.01.2016)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298B73B-D470-44AD-B95C-688EC46A2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26257"/>
              </p:ext>
            </p:extLst>
          </p:nvPr>
        </p:nvGraphicFramePr>
        <p:xfrm>
          <a:off x="581025" y="2341563"/>
          <a:ext cx="11029949" cy="417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74">
                  <a:extLst>
                    <a:ext uri="{9D8B030D-6E8A-4147-A177-3AD203B41FA5}">
                      <a16:colId xmlns:a16="http://schemas.microsoft.com/office/drawing/2014/main" val="585539880"/>
                    </a:ext>
                  </a:extLst>
                </a:gridCol>
                <a:gridCol w="3984771">
                  <a:extLst>
                    <a:ext uri="{9D8B030D-6E8A-4147-A177-3AD203B41FA5}">
                      <a16:colId xmlns:a16="http://schemas.microsoft.com/office/drawing/2014/main" val="4149731257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3167272967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178530121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1937242398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865250526"/>
                    </a:ext>
                  </a:extLst>
                </a:gridCol>
                <a:gridCol w="1435128">
                  <a:extLst>
                    <a:ext uri="{9D8B030D-6E8A-4147-A177-3AD203B41FA5}">
                      <a16:colId xmlns:a16="http://schemas.microsoft.com/office/drawing/2014/main" val="31690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source</a:t>
                      </a: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text</a:t>
                      </a: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created_aT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Retweet_count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favorite_count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is_retweet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id_str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4987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Twitter </a:t>
                      </a:r>
                      <a:r>
                        <a:rPr lang="de-DE" sz="1000" u="none" strike="noStrike" dirty="0" err="1">
                          <a:effectLst/>
                        </a:rPr>
                        <a:t>for</a:t>
                      </a:r>
                      <a:r>
                        <a:rPr lang="de-DE" sz="1000" u="none" strike="noStrike" dirty="0">
                          <a:effectLst/>
                        </a:rPr>
                        <a:t> iPhone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MAKE AMERICA GREAT AGAIN! https://t.co/SULeDE2PYp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04-01-2016 22:36:39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3866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11980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716031548382773000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278897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Twitter Web Client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Can you believe that Ted Cruz who has been killing our country on trade for so long just put out a Wisconsin ad talking about trade?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04-01-2016 21:52:14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5948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16101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716020373045842000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289484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Web Client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We must build a great wall between Mexico and the United States! https://t.co/05SjuRJFbf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04-01-2016 21:49:47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7324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16074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716019755682046000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221104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for iPhone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My new radio ad airing today in Wisconsin! See you soon!#</a:t>
                      </a:r>
                      <a:r>
                        <a:rPr lang="en-US" sz="1000" u="none" strike="noStrike" dirty="0" err="1">
                          <a:effectLst/>
                        </a:rPr>
                        <a:t>WIPrimary</a:t>
                      </a:r>
                      <a:r>
                        <a:rPr lang="en-US" sz="1000" u="none" strike="noStrike" dirty="0">
                          <a:effectLst/>
                        </a:rPr>
                        <a:t> #Trump2016 https://t.co/iEbcYqyk3i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04-01-2016 19:12:58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4850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11687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715980291672830000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129246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Web Client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Does anybody like </a:t>
                      </a:r>
                      <a:r>
                        <a:rPr lang="en-US" sz="1000" u="none" strike="noStrike" dirty="0" err="1">
                          <a:effectLst/>
                        </a:rPr>
                        <a:t>Lyin</a:t>
                      </a:r>
                      <a:r>
                        <a:rPr lang="en-US" sz="1000" u="none" strike="noStrike" dirty="0">
                          <a:effectLst/>
                        </a:rPr>
                        <a:t>' Ted? https://t.co/h78ESEgEYg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04-01-2016 18:45:18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3717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10143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715973328868086000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46446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Web Client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 the 1st time in American history Americaâ€™s 16500 border patrol agents have issue a presidential primary endorsementâ€”me! Thank you.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04-01-2016 14:25:17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12958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34797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715907894584197000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39281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Web Client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National Border Patrol Council (NBPC) said that our open border is the biggest physical &amp;amp; economic threat facing the American people!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04-01-2016 14:24:46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19410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715907761926750000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42230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for Android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Club For Growth said in their ad that 465 delegates (Cruz) plus 143 delegates (Kasich) is more than my 739 delegates. Try again!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04-01-2016 04:29:49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5142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15079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715758039836594000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30724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for Android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Club For Growthwhich asked me for $1000000 in an extortion attempt just put up a Wisconsin ad with incorrect math.What a dumb group!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04-01-2016 04:23:25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5578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16461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FALSCH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715756428447859000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66462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Twitter for iPhone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#MakeAmericaGreatAgain #Trump2016https://t.co/aANxirUJJD https://t.co/VlMynYN3sd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04-01-2016 02:21:02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6208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15205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FALSCH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715725628465680000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155712813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C8141-5A94-4CC6-ADE5-778C353C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30.06.2020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8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F7917-B312-4D4B-BA81-6E61BE5B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Blick in die Datensätze – AVOCADO PREISE </a:t>
            </a:r>
            <a:r>
              <a:rPr lang="de-DE" sz="1400" dirty="0"/>
              <a:t>(Auszug 03.01.2016)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C8141-5A94-4CC6-ADE5-778C353C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30.06.2020</a:t>
            </a:fld>
            <a:endParaRPr lang="en-US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DECBBC09-DBAA-40DF-B98F-A84DDEB2B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90878"/>
              </p:ext>
            </p:extLst>
          </p:nvPr>
        </p:nvGraphicFramePr>
        <p:xfrm>
          <a:off x="581025" y="2341563"/>
          <a:ext cx="1099578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18">
                  <a:extLst>
                    <a:ext uri="{9D8B030D-6E8A-4147-A177-3AD203B41FA5}">
                      <a16:colId xmlns:a16="http://schemas.microsoft.com/office/drawing/2014/main" val="656139046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242219165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032948017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175625444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3521383987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143753636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6723316"/>
                    </a:ext>
                  </a:extLst>
                </a:gridCol>
                <a:gridCol w="936055">
                  <a:extLst>
                    <a:ext uri="{9D8B030D-6E8A-4147-A177-3AD203B41FA5}">
                      <a16:colId xmlns:a16="http://schemas.microsoft.com/office/drawing/2014/main" val="3088655463"/>
                    </a:ext>
                  </a:extLst>
                </a:gridCol>
                <a:gridCol w="787853">
                  <a:extLst>
                    <a:ext uri="{9D8B030D-6E8A-4147-A177-3AD203B41FA5}">
                      <a16:colId xmlns:a16="http://schemas.microsoft.com/office/drawing/2014/main" val="723056588"/>
                    </a:ext>
                  </a:extLst>
                </a:gridCol>
                <a:gridCol w="787853">
                  <a:extLst>
                    <a:ext uri="{9D8B030D-6E8A-4147-A177-3AD203B41FA5}">
                      <a16:colId xmlns:a16="http://schemas.microsoft.com/office/drawing/2014/main" val="3783000828"/>
                    </a:ext>
                  </a:extLst>
                </a:gridCol>
                <a:gridCol w="787853">
                  <a:extLst>
                    <a:ext uri="{9D8B030D-6E8A-4147-A177-3AD203B41FA5}">
                      <a16:colId xmlns:a16="http://schemas.microsoft.com/office/drawing/2014/main" val="747155697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val="1682118297"/>
                    </a:ext>
                  </a:extLst>
                </a:gridCol>
                <a:gridCol w="635700">
                  <a:extLst>
                    <a:ext uri="{9D8B030D-6E8A-4147-A177-3AD203B41FA5}">
                      <a16:colId xmlns:a16="http://schemas.microsoft.com/office/drawing/2014/main" val="4038262473"/>
                    </a:ext>
                  </a:extLst>
                </a:gridCol>
                <a:gridCol w="1249959">
                  <a:extLst>
                    <a:ext uri="{9D8B030D-6E8A-4147-A177-3AD203B41FA5}">
                      <a16:colId xmlns:a16="http://schemas.microsoft.com/office/drawing/2014/main" val="210554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AveragePrice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Total Volume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4046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4225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4770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Total Bags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Small Bags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Large Bags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XLarge</a:t>
                      </a:r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Bags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year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de-DE" sz="1000" b="0" kern="1200" cap="all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region</a:t>
                      </a:r>
                      <a:endParaRPr lang="de-DE" sz="1000" b="0" kern="120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15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14903815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93971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1397359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823019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805643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44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44926347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35031616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3295806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6559257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4367484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2190693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87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81676046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5449178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58341806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2714733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15170329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14940843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BaltimoreWashington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835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10610695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1027684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543166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4652975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4647608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Boise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30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61062203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49247786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2118252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9184914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9157991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32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13062057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5721068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7182436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7182436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BuffaloRochester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4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773043128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231517535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285610241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25726816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230188536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19504285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34085213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20396188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4285688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8774901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3168242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4167357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3814436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Charlotte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09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100966715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7730131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65638669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16205424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11392491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8076955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2161536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5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22253476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14932789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1892491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5155099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1261338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2955002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938759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CincinnatiDayton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78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5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3AD3F-34B9-433E-A568-03CFC915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AVOCADO PREISE – Statistische Betrachtung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5211F-0E32-43AE-A1CB-70B7AF4A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30.06.2020</a:t>
            </a:fld>
            <a:endParaRPr lang="en-US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1F21C78-1804-46B5-865D-4F0FA2D9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996538"/>
              </p:ext>
            </p:extLst>
          </p:nvPr>
        </p:nvGraphicFramePr>
        <p:xfrm>
          <a:off x="581025" y="2341563"/>
          <a:ext cx="6706183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E5B51684-3D12-4FEE-9A78-5A40051015DF}"/>
              </a:ext>
            </a:extLst>
          </p:cNvPr>
          <p:cNvSpPr txBox="1">
            <a:spLocks/>
          </p:cNvSpPr>
          <p:nvPr/>
        </p:nvSpPr>
        <p:spPr>
          <a:xfrm>
            <a:off x="6929221" y="2477488"/>
            <a:ext cx="5194771" cy="349786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Statistische Merkmale</a:t>
            </a:r>
          </a:p>
          <a:p>
            <a:pPr lvl="1"/>
            <a:r>
              <a:rPr lang="de-DE" dirty="0"/>
              <a:t>Preisspanne: 1,14€ - 1,87€</a:t>
            </a:r>
          </a:p>
          <a:p>
            <a:pPr lvl="1"/>
            <a:r>
              <a:rPr lang="de-DE" dirty="0"/>
              <a:t>Niedrigster Preis (Datum): 1,14€ (KW5/2017)</a:t>
            </a:r>
          </a:p>
          <a:p>
            <a:pPr lvl="1"/>
            <a:r>
              <a:rPr lang="de-DE" dirty="0"/>
              <a:t>Höchster Preis (Datum): 1,87€ (KW39/2017)</a:t>
            </a:r>
          </a:p>
          <a:p>
            <a:pPr lvl="1"/>
            <a:r>
              <a:rPr lang="de-DE" dirty="0"/>
              <a:t>Höchster Anstieg (Prozent/Datum): +11,6% (KW10/2017)</a:t>
            </a:r>
          </a:p>
          <a:p>
            <a:pPr lvl="1"/>
            <a:r>
              <a:rPr lang="de-DE" dirty="0"/>
              <a:t>Tiefster Fall (Prozent/Datum): -11,5% (KW5/2018)</a:t>
            </a:r>
          </a:p>
          <a:p>
            <a:pPr lvl="1"/>
            <a:r>
              <a:rPr lang="de-DE" dirty="0"/>
              <a:t>Standardabweichung: 0,15</a:t>
            </a:r>
          </a:p>
          <a:p>
            <a:pPr lvl="1"/>
            <a:r>
              <a:rPr lang="de-DE" dirty="0"/>
              <a:t>Median: 1,39€</a:t>
            </a:r>
          </a:p>
          <a:p>
            <a:pPr lvl="1"/>
            <a:r>
              <a:rPr lang="de-DE" dirty="0"/>
              <a:t>Mittelwert: 1,41€</a:t>
            </a:r>
          </a:p>
        </p:txBody>
      </p:sp>
    </p:spTree>
    <p:extLst>
      <p:ext uri="{BB962C8B-B14F-4D97-AF65-F5344CB8AC3E}">
        <p14:creationId xmlns:p14="http://schemas.microsoft.com/office/powerpoint/2010/main" val="418014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B1A6B-844D-4AD0-9F43-1B6F4262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Trump Tweets – Statistische Betrachtung</a:t>
            </a:r>
          </a:p>
        </p:txBody>
      </p:sp>
      <p:pic>
        <p:nvPicPr>
          <p:cNvPr id="6" name="Inhaltsplatzhalter 5" descr="Ein Bild, das Spiel enthält.&#10;&#10;Automatisch generierte Beschreibung">
            <a:extLst>
              <a:ext uri="{FF2B5EF4-FFF2-40B4-BE49-F238E27FC236}">
                <a16:creationId xmlns:a16="http://schemas.microsoft.com/office/drawing/2014/main" id="{A6F8B5D5-0A2E-4D48-ABF6-E296D1E44E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021"/>
            <a:ext cx="4263355" cy="3655827"/>
          </a:xfrm>
          <a:noFill/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E5C899A-FAA1-4C0D-AF39-8A7B38003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15" y="3311725"/>
            <a:ext cx="4266000" cy="365657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B1E35-5C31-4336-B33B-931BDA5C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A6110ABC-FC5C-4271-BF63-45518F2C2753}"/>
              </a:ext>
            </a:extLst>
          </p:cNvPr>
          <p:cNvSpPr txBox="1">
            <a:spLocks/>
          </p:cNvSpPr>
          <p:nvPr/>
        </p:nvSpPr>
        <p:spPr>
          <a:xfrm>
            <a:off x="6988629" y="2477488"/>
            <a:ext cx="5135363" cy="349786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Statistische Merkmale</a:t>
            </a:r>
          </a:p>
          <a:p>
            <a:pPr lvl="1"/>
            <a:r>
              <a:rPr lang="de-DE" dirty="0"/>
              <a:t>Positive Tweets: 24,1% (5070)</a:t>
            </a:r>
          </a:p>
          <a:p>
            <a:pPr lvl="1"/>
            <a:r>
              <a:rPr lang="de-DE" dirty="0"/>
              <a:t>Negative Tweets: 28,7% (6051)</a:t>
            </a:r>
          </a:p>
          <a:p>
            <a:pPr lvl="1"/>
            <a:r>
              <a:rPr lang="de-DE" dirty="0"/>
              <a:t>Neutrale Tweets: 47,2% (9932)</a:t>
            </a:r>
          </a:p>
          <a:p>
            <a:pPr lvl="1"/>
            <a:r>
              <a:rPr lang="de-DE" dirty="0"/>
              <a:t>„Eigene“ Tweets: 95,7% (21054)</a:t>
            </a:r>
          </a:p>
          <a:p>
            <a:pPr lvl="1"/>
            <a:r>
              <a:rPr lang="de-DE" dirty="0"/>
              <a:t>Spanne: +12 (09.04.2018) bis -15 (01.06.2015)</a:t>
            </a:r>
          </a:p>
          <a:p>
            <a:pPr lvl="1"/>
            <a:r>
              <a:rPr lang="de-DE" dirty="0"/>
              <a:t>Mittelwert: 0,41</a:t>
            </a:r>
          </a:p>
          <a:p>
            <a:pPr lvl="1"/>
            <a:r>
              <a:rPr lang="de-DE" dirty="0"/>
              <a:t>Standardabweichung: 1,71</a:t>
            </a:r>
          </a:p>
        </p:txBody>
      </p:sp>
    </p:spTree>
    <p:extLst>
      <p:ext uri="{BB962C8B-B14F-4D97-AF65-F5344CB8AC3E}">
        <p14:creationId xmlns:p14="http://schemas.microsoft.com/office/powerpoint/2010/main" val="40163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7F51-032C-4802-B1D2-AAB3DB58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de-DE" dirty="0"/>
              <a:t>Zusammenfassung der Datensätze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B37369-170F-422D-BE92-624C61E8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/>
          <a:p>
            <a:r>
              <a:rPr lang="de-DE" dirty="0"/>
              <a:t>Aus beiden Datensätzen wird nur der Zeitraum 04.01.2015 – 25.03.2018 verwendet (169 Wochen)</a:t>
            </a:r>
          </a:p>
          <a:p>
            <a:r>
              <a:rPr lang="de-DE" dirty="0"/>
              <a:t> Die Sentiment Score wird als wöchentlicher Durchschnitt errechnet</a:t>
            </a:r>
          </a:p>
          <a:p>
            <a:r>
              <a:rPr lang="de-DE" dirty="0"/>
              <a:t>Beide Werte werden normalisiert (0 – 1)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48A625-5603-41B7-9D97-7828AC4AC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2302BA-704A-4491-BCEB-4FFDFCD8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5AE019-BB99-4C3A-AA2C-A36C39CE4DCB}" type="datetime1">
              <a:rPr lang="de-DE" smtClean="0"/>
              <a:pPr rtl="0">
                <a:spcAft>
                  <a:spcPts val="600"/>
                </a:spcAft>
              </a:pPr>
              <a:t>30.06.2020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26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Breitbild</PresentationFormat>
  <Paragraphs>325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 2</vt:lpstr>
      <vt:lpstr>DividendVTI</vt:lpstr>
      <vt:lpstr>TRUMP und die AvocadoS</vt:lpstr>
      <vt:lpstr>Motivation</vt:lpstr>
      <vt:lpstr>NUllHYPOTHESE H0</vt:lpstr>
      <vt:lpstr>Datenbasis</vt:lpstr>
      <vt:lpstr>Ein Blick in die Datensätze – TRUMP TWEETS (Auszug 04.01.2016)</vt:lpstr>
      <vt:lpstr>Ein Blick in die Datensätze – AVOCADO PREISE (Auszug 03.01.2016)</vt:lpstr>
      <vt:lpstr>AVOCADO PREISE – Statistische Betrachtung</vt:lpstr>
      <vt:lpstr>Trump Tweets – Statistische Betrachtung</vt:lpstr>
      <vt:lpstr>Zusammenfassung der Datensätze</vt:lpstr>
      <vt:lpstr>Verteilung (normalisiert)</vt:lpstr>
      <vt:lpstr>STATISTISCHE AUSWERTUNG – Grafisch</vt:lpstr>
      <vt:lpstr>Korrelationen</vt:lpstr>
      <vt:lpstr>Fazit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2020-06-30T21:08:58Z</dcterms:created>
  <dcterms:modified xsi:type="dcterms:W3CDTF">2020-06-30T21:25:53Z</dcterms:modified>
</cp:coreProperties>
</file>