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70" r:id="rId6"/>
    <p:sldId id="271" r:id="rId7"/>
    <p:sldId id="261" r:id="rId8"/>
    <p:sldId id="262" r:id="rId9"/>
    <p:sldId id="263" r:id="rId10"/>
    <p:sldId id="264" r:id="rId11"/>
    <p:sldId id="265" r:id="rId12"/>
    <p:sldId id="266" r:id="rId13"/>
    <p:sldId id="267" r:id="rId14"/>
    <p:sldId id="268" r:id="rId15"/>
    <p:sldId id="272" r:id="rId16"/>
    <p:sldId id="269"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434" autoAdjust="0"/>
  </p:normalViewPr>
  <p:slideViewPr>
    <p:cSldViewPr snapToGrid="0">
      <p:cViewPr varScale="1">
        <p:scale>
          <a:sx n="74" d="100"/>
          <a:sy n="74" d="100"/>
        </p:scale>
        <p:origin x="4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9B436-8B05-4C17-8941-673BED09F034}" type="datetimeFigureOut">
              <a:rPr lang="en-US" smtClean="0"/>
              <a:t>11/12/2013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EB106-E8F5-4435-B54F-544B93F66B06}" type="slidenum">
              <a:rPr lang="en-US" smtClean="0"/>
              <a:t>‹#›</a:t>
            </a:fld>
            <a:endParaRPr lang="en-US"/>
          </a:p>
        </p:txBody>
      </p:sp>
    </p:spTree>
    <p:extLst>
      <p:ext uri="{BB962C8B-B14F-4D97-AF65-F5344CB8AC3E}">
        <p14:creationId xmlns:p14="http://schemas.microsoft.com/office/powerpoint/2010/main" val="3325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Hardwired programs</a:t>
            </a:r>
          </a:p>
          <a:p>
            <a:r>
              <a:rPr lang="en-US" dirty="0" smtClean="0"/>
              <a:t>Programming</a:t>
            </a:r>
            <a:r>
              <a:rPr lang="en-US" baseline="0" dirty="0" smtClean="0"/>
              <a:t> in software</a:t>
            </a:r>
            <a:endParaRPr lang="en-US" dirty="0"/>
          </a:p>
        </p:txBody>
      </p:sp>
      <p:sp>
        <p:nvSpPr>
          <p:cNvPr id="4" name="Slide Number Placeholder 3"/>
          <p:cNvSpPr>
            <a:spLocks noGrp="1"/>
          </p:cNvSpPr>
          <p:nvPr>
            <p:ph type="sldNum" sz="quarter" idx="10"/>
          </p:nvPr>
        </p:nvSpPr>
        <p:spPr/>
        <p:txBody>
          <a:bodyPr/>
          <a:lstStyle/>
          <a:p>
            <a:fld id="{3FFEB106-E8F5-4435-B54F-544B93F66B06}" type="slidenum">
              <a:rPr lang="en-US" smtClean="0"/>
              <a:t>3</a:t>
            </a:fld>
            <a:endParaRPr lang="en-US"/>
          </a:p>
        </p:txBody>
      </p:sp>
    </p:spTree>
    <p:extLst>
      <p:ext uri="{BB962C8B-B14F-4D97-AF65-F5344CB8AC3E}">
        <p14:creationId xmlns:p14="http://schemas.microsoft.com/office/powerpoint/2010/main" val="236568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CPU exchanges data with memory. For this purpose, it typically makes use of two internal (to the CPU) registers: a memory address register (MAR), which specifies the address in memory for the next read or write, and a memory buffer register (MBR), which contains the data to be written into memory or receives the data read from memory.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memory module consists of a set of locations, defined by sequentially numbered addresses. Each location contains a binary number that can be interpreted as either an instruction or data. An I/O module transfers data from external devices to CPU and memory, and vice versa. It contains internal buffers for temporarily holding these data until they can be sent on. </a:t>
            </a:r>
          </a:p>
          <a:p>
            <a:endParaRPr lang="en-US" dirty="0"/>
          </a:p>
        </p:txBody>
      </p:sp>
      <p:sp>
        <p:nvSpPr>
          <p:cNvPr id="4" name="Slide Number Placeholder 3"/>
          <p:cNvSpPr>
            <a:spLocks noGrp="1"/>
          </p:cNvSpPr>
          <p:nvPr>
            <p:ph type="sldNum" sz="quarter" idx="10"/>
          </p:nvPr>
        </p:nvSpPr>
        <p:spPr/>
        <p:txBody>
          <a:bodyPr/>
          <a:lstStyle/>
          <a:p>
            <a:fld id="{3FFEB106-E8F5-4435-B54F-544B93F66B06}" type="slidenum">
              <a:rPr lang="en-US" smtClean="0"/>
              <a:t>4</a:t>
            </a:fld>
            <a:endParaRPr lang="en-US"/>
          </a:p>
        </p:txBody>
      </p:sp>
    </p:spTree>
    <p:extLst>
      <p:ext uri="{BB962C8B-B14F-4D97-AF65-F5344CB8AC3E}">
        <p14:creationId xmlns:p14="http://schemas.microsoft.com/office/powerpoint/2010/main" val="33381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CPU exchanges data with memory. For this purpose, it typically makes use of two internal (to the CPU) registers: a memory address register (MAR), which specifies the address in memory for the next read or write, and a memory buffer register (MBR), which contains the data to be written into memory or receives the data read from memory.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an I/O address register (I/OAR) specifies a particular I/O device. An I/O buffer (I/OBR) register is used for the ex- change of data between an I/O module and the CPU.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memory module consists of a set of locations, defined by sequentially numbered addresses. Each location contains a binary number that can be interpreted as either an instruction or data. An I/O module transfers data from external devices to CPU and memory, and vice versa. It contains internal buffers for temporarily holding these data until they can be sent on. </a:t>
            </a:r>
          </a:p>
          <a:p>
            <a:endParaRPr lang="en-US" dirty="0"/>
          </a:p>
        </p:txBody>
      </p:sp>
      <p:sp>
        <p:nvSpPr>
          <p:cNvPr id="4" name="Slide Number Placeholder 3"/>
          <p:cNvSpPr>
            <a:spLocks noGrp="1"/>
          </p:cNvSpPr>
          <p:nvPr>
            <p:ph type="sldNum" sz="quarter" idx="10"/>
          </p:nvPr>
        </p:nvSpPr>
        <p:spPr/>
        <p:txBody>
          <a:bodyPr/>
          <a:lstStyle/>
          <a:p>
            <a:fld id="{3FFEB106-E8F5-4435-B54F-544B93F66B06}" type="slidenum">
              <a:rPr lang="en-US" smtClean="0"/>
              <a:t>5</a:t>
            </a:fld>
            <a:endParaRPr lang="en-US"/>
          </a:p>
        </p:txBody>
      </p:sp>
    </p:spTree>
    <p:extLst>
      <p:ext uri="{BB962C8B-B14F-4D97-AF65-F5344CB8AC3E}">
        <p14:creationId xmlns:p14="http://schemas.microsoft.com/office/powerpoint/2010/main" val="68906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CPU exchanges data with memory. For this purpose, it typically makes use of two internal (to the CPU) registers: a memory address register (MAR), which specifies the address in memory for the next read or write, and a memory buffer register (MBR), which contains the data to be written into memory or receives the data read from memory.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an I/O address register (I/OAR) specifies a particular I/O device. An I/O buffer (I/OBR) register is used for the ex- change of data between an I/O module and the CPU.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memory module consists of a set of locations, defined by sequentially numbered addresses. Each location contains a binary number that can be interpreted as either an instruction or data. An I/O module transfers data from external devices to CPU and memory, and vice versa. It contains internal buffers for temporarily holding these data until they can be sent on. </a:t>
            </a:r>
          </a:p>
          <a:p>
            <a:endParaRPr lang="en-US" dirty="0"/>
          </a:p>
        </p:txBody>
      </p:sp>
      <p:sp>
        <p:nvSpPr>
          <p:cNvPr id="4" name="Slide Number Placeholder 3"/>
          <p:cNvSpPr>
            <a:spLocks noGrp="1"/>
          </p:cNvSpPr>
          <p:nvPr>
            <p:ph type="sldNum" sz="quarter" idx="10"/>
          </p:nvPr>
        </p:nvSpPr>
        <p:spPr/>
        <p:txBody>
          <a:bodyPr/>
          <a:lstStyle/>
          <a:p>
            <a:fld id="{3FFEB106-E8F5-4435-B54F-544B93F66B06}" type="slidenum">
              <a:rPr lang="en-US" smtClean="0"/>
              <a:t>6</a:t>
            </a:fld>
            <a:endParaRPr lang="en-US"/>
          </a:p>
        </p:txBody>
      </p:sp>
    </p:spTree>
    <p:extLst>
      <p:ext uri="{BB962C8B-B14F-4D97-AF65-F5344CB8AC3E}">
        <p14:creationId xmlns:p14="http://schemas.microsoft.com/office/powerpoint/2010/main" val="332310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EB106-E8F5-4435-B54F-544B93F66B06}" type="slidenum">
              <a:rPr lang="en-US" smtClean="0"/>
              <a:t>9</a:t>
            </a:fld>
            <a:endParaRPr lang="en-US"/>
          </a:p>
        </p:txBody>
      </p:sp>
    </p:spTree>
    <p:extLst>
      <p:ext uri="{BB962C8B-B14F-4D97-AF65-F5344CB8AC3E}">
        <p14:creationId xmlns:p14="http://schemas.microsoft.com/office/powerpoint/2010/main" val="123502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DB317C-C91E-4250-A802-AFDD736C9B02}" type="datetimeFigureOut">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2151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B317C-C91E-4250-A802-AFDD736C9B02}" type="datetimeFigureOut">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272906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B317C-C91E-4250-A802-AFDD736C9B02}" type="datetimeFigureOut">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351986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B317C-C91E-4250-A802-AFDD736C9B02}" type="datetimeFigureOut">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388072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B317C-C91E-4250-A802-AFDD736C9B02}" type="datetimeFigureOut">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242910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DB317C-C91E-4250-A802-AFDD736C9B02}" type="datetimeFigureOut">
              <a:rPr lang="en-US" smtClean="0"/>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48730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DB317C-C91E-4250-A802-AFDD736C9B02}" type="datetimeFigureOut">
              <a:rPr lang="en-US" smtClean="0"/>
              <a:t>11/12/2013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367970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DB317C-C91E-4250-A802-AFDD736C9B02}" type="datetimeFigureOut">
              <a:rPr lang="en-US" smtClean="0"/>
              <a:t>11/12/2013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109988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B317C-C91E-4250-A802-AFDD736C9B02}" type="datetimeFigureOut">
              <a:rPr lang="en-US" smtClean="0"/>
              <a:t>11/12/2013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386086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B317C-C91E-4250-A802-AFDD736C9B02}" type="datetimeFigureOut">
              <a:rPr lang="en-US" smtClean="0"/>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182835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B317C-C91E-4250-A802-AFDD736C9B02}" type="datetimeFigureOut">
              <a:rPr lang="en-US" smtClean="0"/>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64A6-5134-4991-BFB6-64A77D2DB1AF}" type="slidenum">
              <a:rPr lang="en-US" smtClean="0"/>
              <a:t>‹#›</a:t>
            </a:fld>
            <a:endParaRPr lang="en-US"/>
          </a:p>
        </p:txBody>
      </p:sp>
    </p:spTree>
    <p:extLst>
      <p:ext uri="{BB962C8B-B14F-4D97-AF65-F5344CB8AC3E}">
        <p14:creationId xmlns:p14="http://schemas.microsoft.com/office/powerpoint/2010/main" val="102011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B317C-C91E-4250-A802-AFDD736C9B02}" type="datetimeFigureOut">
              <a:rPr lang="en-US" smtClean="0"/>
              <a:t>11/12/2013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F64A6-5134-4991-BFB6-64A77D2DB1AF}" type="slidenum">
              <a:rPr lang="en-US" smtClean="0"/>
              <a:t>‹#›</a:t>
            </a:fld>
            <a:endParaRPr lang="en-US"/>
          </a:p>
        </p:txBody>
      </p:sp>
    </p:spTree>
    <p:extLst>
      <p:ext uri="{BB962C8B-B14F-4D97-AF65-F5344CB8AC3E}">
        <p14:creationId xmlns:p14="http://schemas.microsoft.com/office/powerpoint/2010/main" val="1340579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80705"/>
            <a:ext cx="7772400" cy="2387600"/>
          </a:xfrm>
        </p:spPr>
        <p:txBody>
          <a:bodyPr>
            <a:normAutofit fontScale="90000"/>
          </a:bodyPr>
          <a:lstStyle/>
          <a:p>
            <a:r>
              <a:rPr lang="en-US" dirty="0"/>
              <a:t>A TOP-LEVEL VIEW OF COMPUTER</a:t>
            </a:r>
            <a:br>
              <a:rPr lang="en-US" dirty="0"/>
            </a:br>
            <a:r>
              <a:rPr lang="en-US" dirty="0"/>
              <a:t>FUNCTION AND INTERCONNECTION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3691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lstStyle/>
          <a:p>
            <a:r>
              <a:rPr lang="en-US" dirty="0"/>
              <a:t>Instruction Fetch and Execute</a:t>
            </a:r>
          </a:p>
          <a:p>
            <a:pPr lvl="1"/>
            <a:r>
              <a:rPr lang="en-US" dirty="0"/>
              <a:t>At the beginning of each instruction cycle</a:t>
            </a:r>
            <a:r>
              <a:rPr lang="en-US" dirty="0" smtClean="0"/>
              <a:t>, the </a:t>
            </a:r>
            <a:r>
              <a:rPr lang="en-US" dirty="0"/>
              <a:t>processor fetches an instruction from memory</a:t>
            </a:r>
            <a:r>
              <a:rPr lang="en-US" dirty="0" smtClean="0"/>
              <a:t>.</a:t>
            </a:r>
          </a:p>
          <a:p>
            <a:pPr lvl="1"/>
            <a:r>
              <a:rPr lang="en-US" dirty="0" smtClean="0"/>
              <a:t>In a typical processor, a register called the </a:t>
            </a:r>
            <a:r>
              <a:rPr lang="en-US" b="1" dirty="0" smtClean="0"/>
              <a:t>program counter (PC)</a:t>
            </a:r>
            <a:r>
              <a:rPr lang="en-US" dirty="0"/>
              <a:t> holds the address of the instruction to be fetched next. Unless told otherwise, the processor always increments the PC after each instruction fetch so that it will fetch the next </a:t>
            </a:r>
            <a:r>
              <a:rPr lang="en-US" dirty="0" smtClean="0"/>
              <a:t>instruction in sequence.</a:t>
            </a:r>
            <a:endParaRPr lang="en-US" dirty="0"/>
          </a:p>
          <a:p>
            <a:endParaRPr lang="en-US" dirty="0"/>
          </a:p>
        </p:txBody>
      </p:sp>
    </p:spTree>
    <p:extLst>
      <p:ext uri="{BB962C8B-B14F-4D97-AF65-F5344CB8AC3E}">
        <p14:creationId xmlns:p14="http://schemas.microsoft.com/office/powerpoint/2010/main" val="314219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lstStyle/>
          <a:p>
            <a:r>
              <a:rPr lang="en-US" dirty="0"/>
              <a:t>Instruction Fetch and Execute</a:t>
            </a:r>
          </a:p>
          <a:p>
            <a:pPr lvl="1"/>
            <a:r>
              <a:rPr lang="en-US" dirty="0" smtClean="0"/>
              <a:t>The fetched instruction is loaded into a register in the processor known as the </a:t>
            </a:r>
            <a:r>
              <a:rPr lang="en-US" b="1" dirty="0" smtClean="0"/>
              <a:t>instruction register (IR). </a:t>
            </a:r>
          </a:p>
          <a:p>
            <a:pPr lvl="1"/>
            <a:r>
              <a:rPr lang="en-US" dirty="0" smtClean="0"/>
              <a:t>The instruction contains bits that specify the action the processor </a:t>
            </a:r>
            <a:r>
              <a:rPr lang="en-US" dirty="0"/>
              <a:t>is to take. The processor </a:t>
            </a:r>
            <a:r>
              <a:rPr lang="en-US" dirty="0" smtClean="0"/>
              <a:t>interprets the </a:t>
            </a:r>
            <a:r>
              <a:rPr lang="en-US" dirty="0"/>
              <a:t>instruction and performs the </a:t>
            </a:r>
            <a:r>
              <a:rPr lang="en-US" dirty="0" smtClean="0"/>
              <a:t>required action</a:t>
            </a:r>
            <a:r>
              <a:rPr lang="en-US" dirty="0"/>
              <a:t>. </a:t>
            </a:r>
            <a:endParaRPr lang="en-US" dirty="0"/>
          </a:p>
        </p:txBody>
      </p:sp>
    </p:spTree>
    <p:extLst>
      <p:ext uri="{BB962C8B-B14F-4D97-AF65-F5344CB8AC3E}">
        <p14:creationId xmlns:p14="http://schemas.microsoft.com/office/powerpoint/2010/main" val="84796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normAutofit fontScale="70000" lnSpcReduction="20000"/>
          </a:bodyPr>
          <a:lstStyle/>
          <a:p>
            <a:pPr marL="0" indent="0">
              <a:buNone/>
            </a:pPr>
            <a:r>
              <a:rPr lang="en-US" sz="4000" b="1" dirty="0"/>
              <a:t>In general, these actions fall into four categories:</a:t>
            </a:r>
            <a:endParaRPr lang="en-US" sz="4000" b="1" dirty="0" smtClean="0"/>
          </a:p>
          <a:p>
            <a:r>
              <a:rPr lang="en-US" dirty="0" smtClean="0"/>
              <a:t>Processor-memory</a:t>
            </a:r>
            <a:r>
              <a:rPr lang="en-US" dirty="0"/>
              <a:t>: </a:t>
            </a:r>
            <a:endParaRPr lang="en-US" dirty="0" smtClean="0"/>
          </a:p>
          <a:p>
            <a:pPr lvl="1"/>
            <a:r>
              <a:rPr lang="en-US" dirty="0" smtClean="0"/>
              <a:t>Data </a:t>
            </a:r>
            <a:r>
              <a:rPr lang="en-US" dirty="0"/>
              <a:t>may be transferred from processor to memory </a:t>
            </a:r>
            <a:r>
              <a:rPr lang="en-US" dirty="0" smtClean="0"/>
              <a:t>or from </a:t>
            </a:r>
            <a:r>
              <a:rPr lang="en-US" dirty="0"/>
              <a:t>memory to processor.</a:t>
            </a:r>
          </a:p>
          <a:p>
            <a:r>
              <a:rPr lang="en-US" dirty="0" smtClean="0"/>
              <a:t>Processor-I/O</a:t>
            </a:r>
            <a:r>
              <a:rPr lang="en-US" dirty="0"/>
              <a:t>: </a:t>
            </a:r>
            <a:endParaRPr lang="en-US" dirty="0" smtClean="0"/>
          </a:p>
          <a:p>
            <a:pPr lvl="1"/>
            <a:r>
              <a:rPr lang="en-US" dirty="0" smtClean="0"/>
              <a:t>Data </a:t>
            </a:r>
            <a:r>
              <a:rPr lang="en-US" dirty="0"/>
              <a:t>may be transferred to or from a peripheral device </a:t>
            </a:r>
            <a:r>
              <a:rPr lang="en-US" dirty="0" smtClean="0"/>
              <a:t>by transferring </a:t>
            </a:r>
            <a:r>
              <a:rPr lang="en-US" dirty="0"/>
              <a:t>between the processor and an I/O module.</a:t>
            </a:r>
          </a:p>
          <a:p>
            <a:r>
              <a:rPr lang="en-US" dirty="0" smtClean="0"/>
              <a:t>Data </a:t>
            </a:r>
            <a:r>
              <a:rPr lang="en-US" dirty="0"/>
              <a:t>processing: </a:t>
            </a:r>
            <a:endParaRPr lang="en-US" dirty="0" smtClean="0"/>
          </a:p>
          <a:p>
            <a:pPr lvl="1"/>
            <a:r>
              <a:rPr lang="en-US" dirty="0" smtClean="0"/>
              <a:t>The </a:t>
            </a:r>
            <a:r>
              <a:rPr lang="en-US" dirty="0"/>
              <a:t>processor may perform some arithmetic or logic </a:t>
            </a:r>
            <a:r>
              <a:rPr lang="en-US" dirty="0" smtClean="0"/>
              <a:t>operation on </a:t>
            </a:r>
            <a:r>
              <a:rPr lang="en-US" dirty="0"/>
              <a:t>data.</a:t>
            </a:r>
          </a:p>
          <a:p>
            <a:r>
              <a:rPr lang="en-US" dirty="0" smtClean="0"/>
              <a:t>Control</a:t>
            </a:r>
            <a:r>
              <a:rPr lang="en-US" dirty="0"/>
              <a:t>: </a:t>
            </a:r>
            <a:endParaRPr lang="en-US" dirty="0" smtClean="0"/>
          </a:p>
          <a:p>
            <a:pPr lvl="1"/>
            <a:r>
              <a:rPr lang="en-US" dirty="0" smtClean="0"/>
              <a:t>An </a:t>
            </a:r>
            <a:r>
              <a:rPr lang="en-US" dirty="0"/>
              <a:t>instruction may specify that the sequence of execution be altered.</a:t>
            </a:r>
          </a:p>
          <a:p>
            <a:pPr lvl="1"/>
            <a:r>
              <a:rPr lang="en-US" dirty="0"/>
              <a:t>For example, the processor may fetch an instruction from location 149, </a:t>
            </a:r>
            <a:r>
              <a:rPr lang="en-US" dirty="0" smtClean="0"/>
              <a:t>which specifies </a:t>
            </a:r>
            <a:r>
              <a:rPr lang="en-US" dirty="0"/>
              <a:t>that the next instruction be from location 182. </a:t>
            </a:r>
            <a:endParaRPr lang="en-US" dirty="0" smtClean="0"/>
          </a:p>
          <a:p>
            <a:pPr lvl="1"/>
            <a:r>
              <a:rPr lang="en-US" dirty="0" smtClean="0"/>
              <a:t>The </a:t>
            </a:r>
            <a:r>
              <a:rPr lang="en-US" dirty="0"/>
              <a:t>processor will </a:t>
            </a:r>
            <a:r>
              <a:rPr lang="en-US" dirty="0" smtClean="0"/>
              <a:t>remember this </a:t>
            </a:r>
            <a:r>
              <a:rPr lang="en-US" dirty="0"/>
              <a:t>fact by setting the program counter to 182.Thus, on the next </a:t>
            </a:r>
            <a:r>
              <a:rPr lang="en-US" dirty="0" smtClean="0"/>
              <a:t>fetch cycle</a:t>
            </a:r>
            <a:r>
              <a:rPr lang="en-US" dirty="0"/>
              <a:t>, the instruction will be fetched from location 182 rather than 150.</a:t>
            </a:r>
          </a:p>
        </p:txBody>
      </p:sp>
    </p:spTree>
    <p:extLst>
      <p:ext uri="{BB962C8B-B14F-4D97-AF65-F5344CB8AC3E}">
        <p14:creationId xmlns:p14="http://schemas.microsoft.com/office/powerpoint/2010/main" val="54111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33512" y="1825625"/>
            <a:ext cx="6276975" cy="4105275"/>
          </a:xfrm>
          <a:prstGeom prst="rect">
            <a:avLst/>
          </a:prstGeom>
        </p:spPr>
      </p:pic>
    </p:spTree>
    <p:extLst>
      <p:ext uri="{BB962C8B-B14F-4D97-AF65-F5344CB8AC3E}">
        <p14:creationId xmlns:p14="http://schemas.microsoft.com/office/powerpoint/2010/main" val="105815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1393" y="914400"/>
            <a:ext cx="4625930" cy="4983111"/>
          </a:xfrm>
          <a:prstGeom prst="rect">
            <a:avLst/>
          </a:prstGeom>
        </p:spPr>
      </p:pic>
      <p:sp>
        <p:nvSpPr>
          <p:cNvPr id="5" name="TextBox 4"/>
          <p:cNvSpPr txBox="1"/>
          <p:nvPr/>
        </p:nvSpPr>
        <p:spPr>
          <a:xfrm>
            <a:off x="425003" y="914400"/>
            <a:ext cx="3878690" cy="5909310"/>
          </a:xfrm>
          <a:prstGeom prst="rect">
            <a:avLst/>
          </a:prstGeom>
          <a:noFill/>
        </p:spPr>
        <p:txBody>
          <a:bodyPr wrap="square" rtlCol="0">
            <a:spAutoFit/>
          </a:bodyPr>
          <a:lstStyle/>
          <a:p>
            <a:r>
              <a:rPr lang="en-US" dirty="0" smtClean="0"/>
              <a:t>1. The PC contains 300, the address of the first instruction. This instruction (the value 1940 in hexadecimal) is loaded into the instruction register IR and the PC is incremented. Note that this process involves the use of a memory address register (MAR) and a memory buffer register (MBR). For simplicity, these intermediate registers are ignored.</a:t>
            </a:r>
          </a:p>
          <a:p>
            <a:endParaRPr lang="en-US" dirty="0" smtClean="0"/>
          </a:p>
          <a:p>
            <a:r>
              <a:rPr lang="en-US" dirty="0" smtClean="0"/>
              <a:t>2. The first 4 bits (first hexadecimal digit) in the IR indicate that the AC is to be loaded. The remaining 12 bits (three hexadecimal digits) specify the address</a:t>
            </a:r>
          </a:p>
          <a:p>
            <a:r>
              <a:rPr lang="en-US" dirty="0" smtClean="0"/>
              <a:t>(940) from which data are to be loaded.</a:t>
            </a:r>
          </a:p>
          <a:p>
            <a:endParaRPr lang="en-US" dirty="0" smtClean="0"/>
          </a:p>
          <a:p>
            <a:r>
              <a:rPr lang="en-US" dirty="0" smtClean="0"/>
              <a:t>3. The next instruction (5941) is fetched from location 301 and the PC is</a:t>
            </a:r>
          </a:p>
          <a:p>
            <a:r>
              <a:rPr lang="en-US" dirty="0" smtClean="0"/>
              <a:t>incremented.</a:t>
            </a:r>
          </a:p>
          <a:p>
            <a:endParaRPr lang="en-US" dirty="0"/>
          </a:p>
        </p:txBody>
      </p:sp>
    </p:spTree>
    <p:extLst>
      <p:ext uri="{BB962C8B-B14F-4D97-AF65-F5344CB8AC3E}">
        <p14:creationId xmlns:p14="http://schemas.microsoft.com/office/powerpoint/2010/main" val="39722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1393" y="914400"/>
            <a:ext cx="4625930" cy="4983111"/>
          </a:xfrm>
          <a:prstGeom prst="rect">
            <a:avLst/>
          </a:prstGeom>
        </p:spPr>
      </p:pic>
      <p:sp>
        <p:nvSpPr>
          <p:cNvPr id="5" name="TextBox 4"/>
          <p:cNvSpPr txBox="1"/>
          <p:nvPr/>
        </p:nvSpPr>
        <p:spPr>
          <a:xfrm>
            <a:off x="373487" y="1043190"/>
            <a:ext cx="3878690" cy="2585323"/>
          </a:xfrm>
          <a:prstGeom prst="rect">
            <a:avLst/>
          </a:prstGeom>
          <a:noFill/>
        </p:spPr>
        <p:txBody>
          <a:bodyPr wrap="square" rtlCol="0">
            <a:spAutoFit/>
          </a:bodyPr>
          <a:lstStyle/>
          <a:p>
            <a:r>
              <a:rPr lang="en-US" dirty="0" smtClean="0"/>
              <a:t>4. The old contents of the AC and the contents of location 941 are added and the</a:t>
            </a:r>
          </a:p>
          <a:p>
            <a:r>
              <a:rPr lang="en-US" dirty="0" smtClean="0"/>
              <a:t>result is stored in the AC.</a:t>
            </a:r>
          </a:p>
          <a:p>
            <a:r>
              <a:rPr lang="en-US" dirty="0" smtClean="0"/>
              <a:t>5. The next instruction (2941) is fetched from location 302 and the PC is</a:t>
            </a:r>
          </a:p>
          <a:p>
            <a:r>
              <a:rPr lang="en-US" dirty="0" smtClean="0"/>
              <a:t>incremented.</a:t>
            </a:r>
          </a:p>
          <a:p>
            <a:r>
              <a:rPr lang="en-US" dirty="0" smtClean="0"/>
              <a:t>6. The contents of the AC are stored in location 941.</a:t>
            </a:r>
            <a:endParaRPr lang="en-US" dirty="0"/>
          </a:p>
        </p:txBody>
      </p:sp>
    </p:spTree>
    <p:extLst>
      <p:ext uri="{BB962C8B-B14F-4D97-AF65-F5344CB8AC3E}">
        <p14:creationId xmlns:p14="http://schemas.microsoft.com/office/powerpoint/2010/main" val="98050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pic>
        <p:nvPicPr>
          <p:cNvPr id="4" name="Content Placeholder 3"/>
          <p:cNvPicPr>
            <a:picLocks noGrp="1" noChangeAspect="1"/>
          </p:cNvPicPr>
          <p:nvPr>
            <p:ph idx="1"/>
          </p:nvPr>
        </p:nvPicPr>
        <p:blipFill>
          <a:blip r:embed="rId2"/>
          <a:stretch>
            <a:fillRect/>
          </a:stretch>
        </p:blipFill>
        <p:spPr>
          <a:xfrm>
            <a:off x="1532044" y="1999782"/>
            <a:ext cx="6079911" cy="3592675"/>
          </a:xfrm>
          <a:prstGeom prst="rect">
            <a:avLst/>
          </a:prstGeom>
        </p:spPr>
      </p:pic>
    </p:spTree>
    <p:extLst>
      <p:ext uri="{BB962C8B-B14F-4D97-AF65-F5344CB8AC3E}">
        <p14:creationId xmlns:p14="http://schemas.microsoft.com/office/powerpoint/2010/main" val="93708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lstStyle/>
          <a:p>
            <a:r>
              <a:rPr lang="en-US" dirty="0"/>
              <a:t>Instruction address calculation (</a:t>
            </a:r>
            <a:r>
              <a:rPr lang="en-US" dirty="0" err="1"/>
              <a:t>iac</a:t>
            </a:r>
            <a:r>
              <a:rPr lang="en-US" dirty="0"/>
              <a:t>): </a:t>
            </a:r>
            <a:endParaRPr lang="en-US" dirty="0" smtClean="0"/>
          </a:p>
          <a:p>
            <a:pPr lvl="1"/>
            <a:r>
              <a:rPr lang="en-US" dirty="0"/>
              <a:t>Determine the address of the next instruction to be executed. </a:t>
            </a:r>
            <a:endParaRPr lang="en-US" dirty="0" smtClean="0"/>
          </a:p>
          <a:p>
            <a:pPr lvl="1"/>
            <a:r>
              <a:rPr lang="en-US" dirty="0" smtClean="0"/>
              <a:t>Usually</a:t>
            </a:r>
            <a:r>
              <a:rPr lang="en-US" dirty="0"/>
              <a:t>, this involves adding a fixed number to the address of the previous instruction. </a:t>
            </a:r>
            <a:endParaRPr lang="en-US" dirty="0" smtClean="0"/>
          </a:p>
          <a:p>
            <a:pPr lvl="1"/>
            <a:r>
              <a:rPr lang="en-US" dirty="0" smtClean="0"/>
              <a:t>For </a:t>
            </a:r>
            <a:r>
              <a:rPr lang="en-US" dirty="0"/>
              <a:t>example, if each instruction is 16 </a:t>
            </a:r>
            <a:r>
              <a:rPr lang="en-US" dirty="0" smtClean="0"/>
              <a:t>bits long </a:t>
            </a:r>
            <a:r>
              <a:rPr lang="en-US" dirty="0"/>
              <a:t>and memory is organized into 16-bit words, then add 1 to the previous </a:t>
            </a:r>
            <a:r>
              <a:rPr lang="en-US" dirty="0" smtClean="0"/>
              <a:t>address. </a:t>
            </a:r>
          </a:p>
          <a:p>
            <a:pPr lvl="1"/>
            <a:r>
              <a:rPr lang="en-US" dirty="0" smtClean="0"/>
              <a:t>If</a:t>
            </a:r>
            <a:r>
              <a:rPr lang="en-US" dirty="0"/>
              <a:t>, instead, memory is organized as individually addressable 8-bit </a:t>
            </a:r>
            <a:r>
              <a:rPr lang="en-US" dirty="0" smtClean="0"/>
              <a:t>bytes, then </a:t>
            </a:r>
            <a:r>
              <a:rPr lang="en-US" dirty="0"/>
              <a:t>add 2 to the previous address.</a:t>
            </a:r>
          </a:p>
        </p:txBody>
      </p:sp>
    </p:spTree>
    <p:extLst>
      <p:ext uri="{BB962C8B-B14F-4D97-AF65-F5344CB8AC3E}">
        <p14:creationId xmlns:p14="http://schemas.microsoft.com/office/powerpoint/2010/main" val="225173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normAutofit fontScale="85000" lnSpcReduction="20000"/>
          </a:bodyPr>
          <a:lstStyle/>
          <a:p>
            <a:r>
              <a:rPr lang="en-US" dirty="0"/>
              <a:t>Instruction fetch (if): </a:t>
            </a:r>
            <a:endParaRPr lang="en-US" dirty="0" smtClean="0"/>
          </a:p>
          <a:p>
            <a:pPr lvl="1"/>
            <a:r>
              <a:rPr lang="en-US" dirty="0" smtClean="0"/>
              <a:t>Read </a:t>
            </a:r>
            <a:r>
              <a:rPr lang="en-US" dirty="0"/>
              <a:t>instruction from its memory location into </a:t>
            </a:r>
            <a:r>
              <a:rPr lang="en-US" dirty="0" smtClean="0"/>
              <a:t>the processor</a:t>
            </a:r>
            <a:r>
              <a:rPr lang="en-US" dirty="0"/>
              <a:t>.</a:t>
            </a:r>
          </a:p>
          <a:p>
            <a:r>
              <a:rPr lang="en-US" dirty="0" smtClean="0"/>
              <a:t>Instruction </a:t>
            </a:r>
            <a:r>
              <a:rPr lang="en-US" dirty="0"/>
              <a:t>operation decoding (</a:t>
            </a:r>
            <a:r>
              <a:rPr lang="en-US" dirty="0" err="1"/>
              <a:t>iod</a:t>
            </a:r>
            <a:r>
              <a:rPr lang="en-US" dirty="0"/>
              <a:t>): </a:t>
            </a:r>
            <a:endParaRPr lang="en-US" dirty="0" smtClean="0"/>
          </a:p>
          <a:p>
            <a:pPr lvl="1"/>
            <a:r>
              <a:rPr lang="en-US" dirty="0" smtClean="0"/>
              <a:t>Analyze </a:t>
            </a:r>
            <a:r>
              <a:rPr lang="en-US" dirty="0"/>
              <a:t>instruction to determine </a:t>
            </a:r>
            <a:r>
              <a:rPr lang="en-US" dirty="0" smtClean="0"/>
              <a:t>type of </a:t>
            </a:r>
            <a:r>
              <a:rPr lang="en-US" dirty="0"/>
              <a:t>operation to be performed and operand(s) to be used.</a:t>
            </a:r>
          </a:p>
          <a:p>
            <a:r>
              <a:rPr lang="en-US" dirty="0" smtClean="0"/>
              <a:t>Operand </a:t>
            </a:r>
            <a:r>
              <a:rPr lang="en-US" dirty="0"/>
              <a:t>address calculation (</a:t>
            </a:r>
            <a:r>
              <a:rPr lang="en-US" dirty="0" err="1"/>
              <a:t>oac</a:t>
            </a:r>
            <a:r>
              <a:rPr lang="en-US" dirty="0"/>
              <a:t>): </a:t>
            </a:r>
            <a:endParaRPr lang="en-US" dirty="0" smtClean="0"/>
          </a:p>
          <a:p>
            <a:pPr lvl="1"/>
            <a:r>
              <a:rPr lang="en-US" dirty="0" smtClean="0"/>
              <a:t>If </a:t>
            </a:r>
            <a:r>
              <a:rPr lang="en-US" dirty="0"/>
              <a:t>the operation involves reference to </a:t>
            </a:r>
            <a:r>
              <a:rPr lang="en-US" dirty="0" smtClean="0"/>
              <a:t>an operand </a:t>
            </a:r>
            <a:r>
              <a:rPr lang="en-US" dirty="0"/>
              <a:t>in memory or available via I/O, then determine the address of </a:t>
            </a:r>
            <a:r>
              <a:rPr lang="en-US" dirty="0" smtClean="0"/>
              <a:t>the operand</a:t>
            </a:r>
            <a:r>
              <a:rPr lang="en-US" dirty="0"/>
              <a:t>.</a:t>
            </a:r>
          </a:p>
          <a:p>
            <a:r>
              <a:rPr lang="en-US" dirty="0" smtClean="0"/>
              <a:t>Operand </a:t>
            </a:r>
            <a:r>
              <a:rPr lang="en-US" dirty="0"/>
              <a:t>fetch (of): </a:t>
            </a:r>
            <a:endParaRPr lang="en-US" dirty="0" smtClean="0"/>
          </a:p>
          <a:p>
            <a:pPr lvl="1"/>
            <a:r>
              <a:rPr lang="en-US" dirty="0" smtClean="0"/>
              <a:t>Fetch </a:t>
            </a:r>
            <a:r>
              <a:rPr lang="en-US" dirty="0"/>
              <a:t>the operand from memory or read it in from I/O.</a:t>
            </a:r>
          </a:p>
          <a:p>
            <a:r>
              <a:rPr lang="en-US" dirty="0" smtClean="0"/>
              <a:t>Data </a:t>
            </a:r>
            <a:r>
              <a:rPr lang="en-US" dirty="0"/>
              <a:t>operation (do): </a:t>
            </a:r>
            <a:endParaRPr lang="en-US" dirty="0" smtClean="0"/>
          </a:p>
          <a:p>
            <a:pPr lvl="1"/>
            <a:r>
              <a:rPr lang="en-US" dirty="0" smtClean="0"/>
              <a:t>Perform </a:t>
            </a:r>
            <a:r>
              <a:rPr lang="en-US" dirty="0"/>
              <a:t>the operation indicated in the instruction.</a:t>
            </a:r>
          </a:p>
          <a:p>
            <a:r>
              <a:rPr lang="en-US" dirty="0" smtClean="0"/>
              <a:t>Operand </a:t>
            </a:r>
            <a:r>
              <a:rPr lang="en-US" dirty="0"/>
              <a:t>store (</a:t>
            </a:r>
            <a:r>
              <a:rPr lang="en-US" dirty="0" err="1"/>
              <a:t>os</a:t>
            </a:r>
            <a:r>
              <a:rPr lang="en-US" dirty="0"/>
              <a:t>): </a:t>
            </a:r>
            <a:endParaRPr lang="en-US" dirty="0" smtClean="0"/>
          </a:p>
          <a:p>
            <a:pPr lvl="1"/>
            <a:r>
              <a:rPr lang="en-US" dirty="0" smtClean="0"/>
              <a:t>Write </a:t>
            </a:r>
            <a:r>
              <a:rPr lang="en-US" dirty="0"/>
              <a:t>the result into memory or out to I/O.</a:t>
            </a:r>
          </a:p>
        </p:txBody>
      </p:sp>
    </p:spTree>
    <p:extLst>
      <p:ext uri="{BB962C8B-B14F-4D97-AF65-F5344CB8AC3E}">
        <p14:creationId xmlns:p14="http://schemas.microsoft.com/office/powerpoint/2010/main" val="223993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Interrupts</a:t>
            </a:r>
            <a:endParaRPr lang="en-US" dirty="0"/>
          </a:p>
        </p:txBody>
      </p:sp>
      <p:sp>
        <p:nvSpPr>
          <p:cNvPr id="3" name="Content Placeholder 2"/>
          <p:cNvSpPr>
            <a:spLocks noGrp="1"/>
          </p:cNvSpPr>
          <p:nvPr>
            <p:ph idx="1"/>
          </p:nvPr>
        </p:nvSpPr>
        <p:spPr/>
        <p:txBody>
          <a:bodyPr/>
          <a:lstStyle/>
          <a:p>
            <a:r>
              <a:rPr lang="en-US" dirty="0"/>
              <a:t>Virtually all computers provide a mechanism by which other modules (I/O, </a:t>
            </a:r>
            <a:r>
              <a:rPr lang="en-US" dirty="0" smtClean="0"/>
              <a:t>memory) may </a:t>
            </a:r>
            <a:r>
              <a:rPr lang="en-US" dirty="0"/>
              <a:t>interrupt the normal processing of the processor.</a:t>
            </a:r>
            <a:endParaRPr lang="en-US" dirty="0"/>
          </a:p>
        </p:txBody>
      </p:sp>
      <p:pic>
        <p:nvPicPr>
          <p:cNvPr id="4" name="Picture 3"/>
          <p:cNvPicPr>
            <a:picLocks noChangeAspect="1"/>
          </p:cNvPicPr>
          <p:nvPr/>
        </p:nvPicPr>
        <p:blipFill>
          <a:blip r:embed="rId2"/>
          <a:stretch>
            <a:fillRect/>
          </a:stretch>
        </p:blipFill>
        <p:spPr>
          <a:xfrm>
            <a:off x="628650" y="3397114"/>
            <a:ext cx="7692749" cy="2682965"/>
          </a:xfrm>
          <a:prstGeom prst="rect">
            <a:avLst/>
          </a:prstGeom>
        </p:spPr>
      </p:pic>
    </p:spTree>
    <p:extLst>
      <p:ext uri="{BB962C8B-B14F-4D97-AF65-F5344CB8AC3E}">
        <p14:creationId xmlns:p14="http://schemas.microsoft.com/office/powerpoint/2010/main" val="97345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a:t>COMPUTER COMPONENTS</a:t>
            </a:r>
          </a:p>
        </p:txBody>
      </p:sp>
      <p:sp>
        <p:nvSpPr>
          <p:cNvPr id="3" name="Content Placeholder 2"/>
          <p:cNvSpPr>
            <a:spLocks noGrp="1"/>
          </p:cNvSpPr>
          <p:nvPr>
            <p:ph idx="1"/>
          </p:nvPr>
        </p:nvSpPr>
        <p:spPr/>
        <p:txBody>
          <a:bodyPr>
            <a:normAutofit fontScale="92500"/>
          </a:bodyPr>
          <a:lstStyle/>
          <a:p>
            <a:r>
              <a:rPr lang="en-US" dirty="0"/>
              <a:t>V</a:t>
            </a:r>
            <a:r>
              <a:rPr lang="en-US" dirty="0" smtClean="0"/>
              <a:t>irtually all contemporary computer designs are based on concepts developed by </a:t>
            </a:r>
            <a:r>
              <a:rPr lang="en-US" b="1" dirty="0" smtClean="0"/>
              <a:t>John von Neumann</a:t>
            </a:r>
            <a:r>
              <a:rPr lang="en-US" dirty="0" smtClean="0"/>
              <a:t> at the </a:t>
            </a:r>
            <a:r>
              <a:rPr lang="en-US" b="1" dirty="0" smtClean="0"/>
              <a:t>Institute for Advanced Studies, Princeton. </a:t>
            </a:r>
          </a:p>
          <a:p>
            <a:r>
              <a:rPr lang="en-US" dirty="0" smtClean="0"/>
              <a:t>Such a design is referred to as the von Neumann architecture and is based on three key concepts:</a:t>
            </a:r>
          </a:p>
          <a:p>
            <a:pPr lvl="1"/>
            <a:r>
              <a:rPr lang="en-US" dirty="0" smtClean="0"/>
              <a:t>Data </a:t>
            </a:r>
            <a:r>
              <a:rPr lang="en-US" dirty="0"/>
              <a:t>and instructions are stored in a single read–write memory.</a:t>
            </a:r>
          </a:p>
          <a:p>
            <a:pPr lvl="1"/>
            <a:r>
              <a:rPr lang="en-US" dirty="0" smtClean="0"/>
              <a:t>The </a:t>
            </a:r>
            <a:r>
              <a:rPr lang="en-US" dirty="0"/>
              <a:t>contents of this memory are addressable by location, without regard </a:t>
            </a:r>
            <a:r>
              <a:rPr lang="en-US" dirty="0" smtClean="0"/>
              <a:t>to the </a:t>
            </a:r>
            <a:r>
              <a:rPr lang="en-US" dirty="0"/>
              <a:t>type of data contained there.</a:t>
            </a:r>
          </a:p>
          <a:p>
            <a:pPr lvl="1"/>
            <a:r>
              <a:rPr lang="en-US" dirty="0" smtClean="0"/>
              <a:t>Execution </a:t>
            </a:r>
            <a:r>
              <a:rPr lang="en-US" dirty="0"/>
              <a:t>occurs in a sequential fashion (unless explicitly modified) from </a:t>
            </a:r>
            <a:r>
              <a:rPr lang="en-US" dirty="0" smtClean="0"/>
              <a:t>one instruction </a:t>
            </a:r>
            <a:r>
              <a:rPr lang="en-US" dirty="0"/>
              <a:t>to the next.</a:t>
            </a:r>
          </a:p>
        </p:txBody>
      </p:sp>
    </p:spTree>
    <p:extLst>
      <p:ext uri="{BB962C8B-B14F-4D97-AF65-F5344CB8AC3E}">
        <p14:creationId xmlns:p14="http://schemas.microsoft.com/office/powerpoint/2010/main" val="416600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Interrupts</a:t>
            </a:r>
            <a:endParaRPr lang="en-US" dirty="0"/>
          </a:p>
        </p:txBody>
      </p:sp>
      <p:sp>
        <p:nvSpPr>
          <p:cNvPr id="3" name="Content Placeholder 2"/>
          <p:cNvSpPr>
            <a:spLocks noGrp="1"/>
          </p:cNvSpPr>
          <p:nvPr>
            <p:ph idx="1"/>
          </p:nvPr>
        </p:nvSpPr>
        <p:spPr/>
        <p:txBody>
          <a:bodyPr/>
          <a:lstStyle/>
          <a:p>
            <a:r>
              <a:rPr lang="en-US" dirty="0"/>
              <a:t>Interrupts are provided primarily as a way to improve processing efficiency.</a:t>
            </a:r>
          </a:p>
          <a:p>
            <a:r>
              <a:rPr lang="en-US" dirty="0"/>
              <a:t>For example, most external devices are much slower than the processor.</a:t>
            </a:r>
            <a:endParaRPr lang="en-US" dirty="0"/>
          </a:p>
        </p:txBody>
      </p:sp>
    </p:spTree>
    <p:extLst>
      <p:ext uri="{BB962C8B-B14F-4D97-AF65-F5344CB8AC3E}">
        <p14:creationId xmlns:p14="http://schemas.microsoft.com/office/powerpoint/2010/main" val="152763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Seatwork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77635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8650" y="2538670"/>
            <a:ext cx="7707858" cy="3342079"/>
          </a:xfrm>
          <a:prstGeom prst="rect">
            <a:avLst/>
          </a:prstGeom>
        </p:spPr>
      </p:pic>
    </p:spTree>
    <p:extLst>
      <p:ext uri="{BB962C8B-B14F-4D97-AF65-F5344CB8AC3E}">
        <p14:creationId xmlns:p14="http://schemas.microsoft.com/office/powerpoint/2010/main" val="191852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0637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5362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2650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08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a:t>COMPUTER COMPONENTS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079811" y="1457607"/>
            <a:ext cx="4507566" cy="5010002"/>
          </a:xfrm>
          <a:prstGeom prst="rect">
            <a:avLst/>
          </a:prstGeom>
        </p:spPr>
      </p:pic>
    </p:spTree>
    <p:extLst>
      <p:ext uri="{BB962C8B-B14F-4D97-AF65-F5344CB8AC3E}">
        <p14:creationId xmlns:p14="http://schemas.microsoft.com/office/powerpoint/2010/main" val="1060558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COMPUTER COMPONENTS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056602" y="1690689"/>
            <a:ext cx="4458748" cy="4240554"/>
          </a:xfrm>
          <a:prstGeom prst="rect">
            <a:avLst/>
          </a:prstGeom>
        </p:spPr>
      </p:pic>
      <p:sp>
        <p:nvSpPr>
          <p:cNvPr id="5" name="TextBox 4"/>
          <p:cNvSpPr txBox="1"/>
          <p:nvPr/>
        </p:nvSpPr>
        <p:spPr>
          <a:xfrm>
            <a:off x="628650" y="1814259"/>
            <a:ext cx="3427952" cy="3416320"/>
          </a:xfrm>
          <a:prstGeom prst="rect">
            <a:avLst/>
          </a:prstGeom>
          <a:noFill/>
        </p:spPr>
        <p:txBody>
          <a:bodyPr wrap="square" rtlCol="0">
            <a:spAutoFit/>
          </a:bodyPr>
          <a:lstStyle/>
          <a:p>
            <a:r>
              <a:rPr lang="en-US" dirty="0" smtClean="0"/>
              <a:t>The CPU exchanges data with memory. For this purpose, it typically makes use of two internal (to the CPU) registers: a memory address register (MAR), which specifies the address in memory for the next read or write, and a memory buffer register (MBR), which contains the data to be written into memory or receives the data read from memory. </a:t>
            </a:r>
          </a:p>
          <a:p>
            <a:endParaRPr lang="en-US" dirty="0"/>
          </a:p>
        </p:txBody>
      </p:sp>
    </p:spTree>
    <p:extLst>
      <p:ext uri="{BB962C8B-B14F-4D97-AF65-F5344CB8AC3E}">
        <p14:creationId xmlns:p14="http://schemas.microsoft.com/office/powerpoint/2010/main" val="353080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COMPUTER COMPONENTS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108572" y="1814261"/>
            <a:ext cx="4406777" cy="4191126"/>
          </a:xfrm>
          <a:prstGeom prst="rect">
            <a:avLst/>
          </a:prstGeom>
        </p:spPr>
      </p:pic>
      <p:sp>
        <p:nvSpPr>
          <p:cNvPr id="5" name="TextBox 4"/>
          <p:cNvSpPr txBox="1"/>
          <p:nvPr/>
        </p:nvSpPr>
        <p:spPr>
          <a:xfrm>
            <a:off x="628649" y="1814259"/>
            <a:ext cx="3479921" cy="2308324"/>
          </a:xfrm>
          <a:prstGeom prst="rect">
            <a:avLst/>
          </a:prstGeom>
          <a:noFill/>
        </p:spPr>
        <p:txBody>
          <a:bodyPr wrap="square" rtlCol="0">
            <a:spAutoFit/>
          </a:bodyPr>
          <a:lstStyle/>
          <a:p>
            <a:pPr>
              <a:defRPr/>
            </a:pPr>
            <a:endParaRPr lang="en-US" dirty="0"/>
          </a:p>
          <a:p>
            <a:pPr>
              <a:defRPr/>
            </a:pPr>
            <a:r>
              <a:rPr lang="en-US" dirty="0"/>
              <a:t>Similarly, an I/O address register (I/OAR) specifies a particular I/O device. An I/O buffer (I/OBR) register is used for the ex- change of data between an I/O module and the CPU. </a:t>
            </a:r>
          </a:p>
          <a:p>
            <a:endParaRPr lang="en-US" dirty="0"/>
          </a:p>
        </p:txBody>
      </p:sp>
    </p:spTree>
    <p:extLst>
      <p:ext uri="{BB962C8B-B14F-4D97-AF65-F5344CB8AC3E}">
        <p14:creationId xmlns:p14="http://schemas.microsoft.com/office/powerpoint/2010/main" val="3980974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COMPUTER COMPONENTS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061440" y="1825625"/>
            <a:ext cx="4453909" cy="4235951"/>
          </a:xfrm>
          <a:prstGeom prst="rect">
            <a:avLst/>
          </a:prstGeom>
        </p:spPr>
      </p:pic>
      <p:sp>
        <p:nvSpPr>
          <p:cNvPr id="5" name="TextBox 4"/>
          <p:cNvSpPr txBox="1"/>
          <p:nvPr/>
        </p:nvSpPr>
        <p:spPr>
          <a:xfrm>
            <a:off x="628650" y="1814259"/>
            <a:ext cx="3169588" cy="4247317"/>
          </a:xfrm>
          <a:prstGeom prst="rect">
            <a:avLst/>
          </a:prstGeom>
          <a:noFill/>
        </p:spPr>
        <p:txBody>
          <a:bodyPr wrap="square" rtlCol="0">
            <a:spAutoFit/>
          </a:bodyPr>
          <a:lstStyle/>
          <a:p>
            <a:pPr>
              <a:defRPr/>
            </a:pPr>
            <a:endParaRPr lang="en-US" dirty="0"/>
          </a:p>
          <a:p>
            <a:pPr>
              <a:defRPr/>
            </a:pPr>
            <a:r>
              <a:rPr lang="en-US" dirty="0"/>
              <a:t>A memory module consists of a set of locations, defined by sequentially numbered addresses. Each location contains a binary number that can be interpreted as either an instruction or data. An I/O module transfers data from external devices to CPU and memory, and vice versa. It contains internal buffers for temporarily holding these data until they can be sent on. </a:t>
            </a:r>
          </a:p>
          <a:p>
            <a:endParaRPr lang="en-US" dirty="0"/>
          </a:p>
        </p:txBody>
      </p:sp>
    </p:spTree>
    <p:extLst>
      <p:ext uri="{BB962C8B-B14F-4D97-AF65-F5344CB8AC3E}">
        <p14:creationId xmlns:p14="http://schemas.microsoft.com/office/powerpoint/2010/main" val="261146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normAutofit fontScale="92500" lnSpcReduction="10000"/>
          </a:bodyPr>
          <a:lstStyle/>
          <a:p>
            <a:r>
              <a:rPr lang="en-US" dirty="0"/>
              <a:t>The basic function performed by a computer is execution of a program, which </a:t>
            </a:r>
            <a:r>
              <a:rPr lang="en-US" dirty="0" smtClean="0"/>
              <a:t>consists </a:t>
            </a:r>
            <a:r>
              <a:rPr lang="en-US" dirty="0"/>
              <a:t>of a set of instructions stored in memory</a:t>
            </a:r>
            <a:r>
              <a:rPr lang="en-US" dirty="0" smtClean="0"/>
              <a:t>.</a:t>
            </a:r>
          </a:p>
          <a:p>
            <a:r>
              <a:rPr lang="en-US" dirty="0" smtClean="0"/>
              <a:t>The </a:t>
            </a:r>
            <a:r>
              <a:rPr lang="en-US" dirty="0"/>
              <a:t>processor does the actual work by executing instructions </a:t>
            </a:r>
            <a:r>
              <a:rPr lang="en-US" dirty="0" smtClean="0"/>
              <a:t>specified </a:t>
            </a:r>
            <a:r>
              <a:rPr lang="en-US" dirty="0"/>
              <a:t>in the program</a:t>
            </a:r>
            <a:r>
              <a:rPr lang="en-US" dirty="0" smtClean="0"/>
              <a:t>.</a:t>
            </a:r>
          </a:p>
          <a:p>
            <a:r>
              <a:rPr lang="en-US" dirty="0" smtClean="0"/>
              <a:t>In </a:t>
            </a:r>
            <a:r>
              <a:rPr lang="en-US" dirty="0"/>
              <a:t>its simplest form, instruction processing consists of two steps</a:t>
            </a:r>
            <a:r>
              <a:rPr lang="en-US" dirty="0" smtClean="0"/>
              <a:t>:</a:t>
            </a:r>
          </a:p>
          <a:p>
            <a:pPr lvl="1"/>
            <a:r>
              <a:rPr lang="en-US" dirty="0" smtClean="0"/>
              <a:t>The </a:t>
            </a:r>
            <a:r>
              <a:rPr lang="en-US" dirty="0"/>
              <a:t>processor reads (fetches) instructions from memory one at a time and executes each instruction. </a:t>
            </a:r>
            <a:endParaRPr lang="en-US" dirty="0" smtClean="0"/>
          </a:p>
          <a:p>
            <a:pPr lvl="1"/>
            <a:r>
              <a:rPr lang="en-US" dirty="0" smtClean="0"/>
              <a:t>Program </a:t>
            </a:r>
            <a:r>
              <a:rPr lang="en-US" dirty="0"/>
              <a:t>execution consists of repeating the process of instruction fetch and instruction execution. </a:t>
            </a:r>
            <a:endParaRPr lang="en-US" dirty="0" smtClean="0"/>
          </a:p>
          <a:p>
            <a:pPr lvl="2"/>
            <a:r>
              <a:rPr lang="en-US" dirty="0" smtClean="0"/>
              <a:t>The </a:t>
            </a:r>
            <a:r>
              <a:rPr lang="en-US" dirty="0"/>
              <a:t>instruction execution may involve several operations and depends on the nature of the instruction </a:t>
            </a:r>
          </a:p>
        </p:txBody>
      </p:sp>
    </p:spTree>
    <p:extLst>
      <p:ext uri="{BB962C8B-B14F-4D97-AF65-F5344CB8AC3E}">
        <p14:creationId xmlns:p14="http://schemas.microsoft.com/office/powerpoint/2010/main" val="1459429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lstStyle/>
          <a:p>
            <a:r>
              <a:rPr lang="en-US" dirty="0"/>
              <a:t>The processing required for a single instruction is called an </a:t>
            </a:r>
            <a:r>
              <a:rPr lang="en-US" b="1" dirty="0"/>
              <a:t>instruction cycle.</a:t>
            </a:r>
            <a:r>
              <a:rPr lang="en-US" dirty="0"/>
              <a:t> </a:t>
            </a:r>
            <a:endParaRPr lang="en-US" dirty="0" smtClean="0"/>
          </a:p>
          <a:p>
            <a:r>
              <a:rPr lang="en-US" dirty="0" smtClean="0"/>
              <a:t>The </a:t>
            </a:r>
            <a:r>
              <a:rPr lang="en-US" dirty="0"/>
              <a:t>two steps are referred to as the fetch cycle and the execute cycle</a:t>
            </a:r>
            <a:r>
              <a:rPr lang="en-US" dirty="0" smtClean="0"/>
              <a:t>.</a:t>
            </a:r>
          </a:p>
          <a:p>
            <a:r>
              <a:rPr lang="en-US" dirty="0" smtClean="0"/>
              <a:t>Program </a:t>
            </a:r>
            <a:r>
              <a:rPr lang="en-US" dirty="0"/>
              <a:t>execution halts only if the machine is turned off</a:t>
            </a:r>
            <a:r>
              <a:rPr lang="en-US" dirty="0" smtClean="0"/>
              <a:t>, some </a:t>
            </a:r>
            <a:r>
              <a:rPr lang="en-US" dirty="0"/>
              <a:t>sort of </a:t>
            </a:r>
            <a:r>
              <a:rPr lang="en-US" dirty="0" smtClean="0"/>
              <a:t>unrecoverable </a:t>
            </a:r>
            <a:r>
              <a:rPr lang="en-US" dirty="0"/>
              <a:t>error occurs, or a program instruction that halts the computer is encountered.</a:t>
            </a:r>
          </a:p>
          <a:p>
            <a:endParaRPr lang="en-US" dirty="0"/>
          </a:p>
        </p:txBody>
      </p:sp>
    </p:spTree>
    <p:extLst>
      <p:ext uri="{BB962C8B-B14F-4D97-AF65-F5344CB8AC3E}">
        <p14:creationId xmlns:p14="http://schemas.microsoft.com/office/powerpoint/2010/main" val="1282446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COMPUTER FUNCTION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63322" y="2765424"/>
            <a:ext cx="8617356" cy="2111375"/>
          </a:xfrm>
          <a:prstGeom prst="rect">
            <a:avLst/>
          </a:prstGeom>
        </p:spPr>
      </p:pic>
    </p:spTree>
    <p:extLst>
      <p:ext uri="{BB962C8B-B14F-4D97-AF65-F5344CB8AC3E}">
        <p14:creationId xmlns:p14="http://schemas.microsoft.com/office/powerpoint/2010/main" val="772544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1648</Words>
  <Application>Microsoft Office PowerPoint</Application>
  <PresentationFormat>On-screen Show (4:3)</PresentationFormat>
  <Paragraphs>107</Paragraphs>
  <Slides>26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 TOP-LEVEL VIEW OF COMPUTER FUNCTION AND INTERCONNECTION</vt:lpstr>
      <vt:lpstr>3.1 COMPUTER COMPONENTS</vt:lpstr>
      <vt:lpstr>3.1 COMPUTER COMPONENTS</vt:lpstr>
      <vt:lpstr>3.1 COMPUTER COMPONENTS</vt:lpstr>
      <vt:lpstr>3.1 COMPUTER COMPONENTS</vt:lpstr>
      <vt:lpstr>3.1 COMPUTER COMPONENTS</vt:lpstr>
      <vt:lpstr>3.2 COMPUTER FUNCTION</vt:lpstr>
      <vt:lpstr>3.2 COMPUTER FUNCTION</vt:lpstr>
      <vt:lpstr>3.2 COMPUTER FUNCTION</vt:lpstr>
      <vt:lpstr>3.2 COMPUTER FUNCTION</vt:lpstr>
      <vt:lpstr>3.2 COMPUTER FUNCTION</vt:lpstr>
      <vt:lpstr>3.2 COMPUTER FUNCTION</vt:lpstr>
      <vt:lpstr>3.2 COMPUTER FUNCTION</vt:lpstr>
      <vt:lpstr>PowerPoint Presentation</vt:lpstr>
      <vt:lpstr>PowerPoint Presentation</vt:lpstr>
      <vt:lpstr>3.2 COMPUTER FUNCTION</vt:lpstr>
      <vt:lpstr>3.2 COMPUTER FUNCTION</vt:lpstr>
      <vt:lpstr>3.2 COMPUTER FUNCTION</vt:lpstr>
      <vt:lpstr>Interrupts</vt:lpstr>
      <vt:lpstr>Interrupts</vt:lpstr>
      <vt:lpstr>Seatwork</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Primus</dc:creator>
  <cp:lastModifiedBy>Primus</cp:lastModifiedBy>
  <cp:revision>7</cp:revision>
  <dcterms:created xsi:type="dcterms:W3CDTF">2013-11-11T23:45:26Z</dcterms:created>
  <dcterms:modified xsi:type="dcterms:W3CDTF">2013-11-12T01:53:04Z</dcterms:modified>
</cp:coreProperties>
</file>