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357" autoAdjust="0"/>
  </p:normalViewPr>
  <p:slideViewPr>
    <p:cSldViewPr snapToGrid="0">
      <p:cViewPr varScale="1">
        <p:scale>
          <a:sx n="63" d="100"/>
          <a:sy n="63" d="100"/>
        </p:scale>
        <p:origin x="1565"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C5B91-F1E8-47BD-96A0-FC3EC9710C9B}" type="datetimeFigureOut">
              <a:rPr lang="en-US" smtClean="0"/>
              <a:t>6/17/2014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68EF9-0F8A-4F1B-9F05-3F79D5DED50E}" type="slidenum">
              <a:rPr lang="en-US" smtClean="0"/>
              <a:t>‹#›</a:t>
            </a:fld>
            <a:endParaRPr lang="en-US"/>
          </a:p>
        </p:txBody>
      </p:sp>
    </p:spTree>
    <p:extLst>
      <p:ext uri="{BB962C8B-B14F-4D97-AF65-F5344CB8AC3E}">
        <p14:creationId xmlns:p14="http://schemas.microsoft.com/office/powerpoint/2010/main" val="296966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68EF9-0F8A-4F1B-9F05-3F79D5DED50E}" type="slidenum">
              <a:rPr lang="en-US" smtClean="0"/>
              <a:t>1</a:t>
            </a:fld>
            <a:endParaRPr lang="en-US"/>
          </a:p>
        </p:txBody>
      </p:sp>
    </p:spTree>
    <p:extLst>
      <p:ext uri="{BB962C8B-B14F-4D97-AF65-F5344CB8AC3E}">
        <p14:creationId xmlns:p14="http://schemas.microsoft.com/office/powerpoint/2010/main" val="68939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Version#d</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E4FCB-58FB-4857-9DDA-84040ED6B7E7}" type="slidenum">
              <a:rPr lang="en-US" smtClean="0"/>
              <a:t>‹#›</a:t>
            </a:fld>
            <a:endParaRPr lang="en-US"/>
          </a:p>
        </p:txBody>
      </p:sp>
    </p:spTree>
    <p:extLst>
      <p:ext uri="{BB962C8B-B14F-4D97-AF65-F5344CB8AC3E}">
        <p14:creationId xmlns:p14="http://schemas.microsoft.com/office/powerpoint/2010/main" val="34620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Version#d</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E4FCB-58FB-4857-9DDA-84040ED6B7E7}" type="slidenum">
              <a:rPr lang="en-US" smtClean="0"/>
              <a:t>‹#›</a:t>
            </a:fld>
            <a:endParaRPr lang="en-US"/>
          </a:p>
        </p:txBody>
      </p:sp>
    </p:spTree>
    <p:extLst>
      <p:ext uri="{BB962C8B-B14F-4D97-AF65-F5344CB8AC3E}">
        <p14:creationId xmlns:p14="http://schemas.microsoft.com/office/powerpoint/2010/main" val="369194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Version#d</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E4FCB-58FB-4857-9DDA-84040ED6B7E7}" type="slidenum">
              <a:rPr lang="en-US" smtClean="0"/>
              <a:t>‹#›</a:t>
            </a:fld>
            <a:endParaRPr lang="en-US"/>
          </a:p>
        </p:txBody>
      </p:sp>
    </p:spTree>
    <p:extLst>
      <p:ext uri="{BB962C8B-B14F-4D97-AF65-F5344CB8AC3E}">
        <p14:creationId xmlns:p14="http://schemas.microsoft.com/office/powerpoint/2010/main" val="3112745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2335E99C-00B4-4D24-9FF6-4ECAF5327B10}" type="slidenum">
              <a:rPr lang="en-US"/>
              <a:pPr/>
              <a:t>‹#›</a:t>
            </a:fld>
            <a:endParaRPr lang="en-US"/>
          </a:p>
        </p:txBody>
      </p:sp>
    </p:spTree>
    <p:extLst>
      <p:ext uri="{BB962C8B-B14F-4D97-AF65-F5344CB8AC3E}">
        <p14:creationId xmlns:p14="http://schemas.microsoft.com/office/powerpoint/2010/main" val="3029339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974850" y="6292850"/>
            <a:ext cx="4248150" cy="365125"/>
          </a:xfrm>
        </p:spPr>
        <p:txBody>
          <a:bodyPr/>
          <a:lstStyle>
            <a:lvl1pPr>
              <a:defRPr/>
            </a:lvl1pPr>
          </a:lstStyle>
          <a:p>
            <a:r>
              <a:rPr lang="en-US" smtClean="0"/>
              <a:t>Version#d</a:t>
            </a:r>
            <a:endParaRPr lang="en-US" dirty="0"/>
          </a:p>
        </p:txBody>
      </p:sp>
      <p:sp>
        <p:nvSpPr>
          <p:cNvPr id="6" name="Slide Number Placeholder 5"/>
          <p:cNvSpPr>
            <a:spLocks noGrp="1"/>
          </p:cNvSpPr>
          <p:nvPr>
            <p:ph type="sldNum" sz="quarter" idx="12"/>
          </p:nvPr>
        </p:nvSpPr>
        <p:spPr>
          <a:xfrm>
            <a:off x="6457950" y="6318251"/>
            <a:ext cx="2057400" cy="365125"/>
          </a:xfrm>
        </p:spPr>
        <p:txBody>
          <a:bodyPr/>
          <a:lstStyle/>
          <a:p>
            <a:fld id="{891E4FCB-58FB-4857-9DDA-84040ED6B7E7}" type="slidenum">
              <a:rPr lang="en-US" smtClean="0"/>
              <a:t>‹#›</a:t>
            </a:fld>
            <a:endParaRPr lang="en-US" dirty="0"/>
          </a:p>
        </p:txBody>
      </p:sp>
    </p:spTree>
    <p:extLst>
      <p:ext uri="{BB962C8B-B14F-4D97-AF65-F5344CB8AC3E}">
        <p14:creationId xmlns:p14="http://schemas.microsoft.com/office/powerpoint/2010/main" val="230473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Version#d</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E4FCB-58FB-4857-9DDA-84040ED6B7E7}" type="slidenum">
              <a:rPr lang="en-US" smtClean="0"/>
              <a:t>‹#›</a:t>
            </a:fld>
            <a:endParaRPr lang="en-US"/>
          </a:p>
        </p:txBody>
      </p:sp>
    </p:spTree>
    <p:extLst>
      <p:ext uri="{BB962C8B-B14F-4D97-AF65-F5344CB8AC3E}">
        <p14:creationId xmlns:p14="http://schemas.microsoft.com/office/powerpoint/2010/main" val="169781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Version#d</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1E4FCB-58FB-4857-9DDA-84040ED6B7E7}" type="slidenum">
              <a:rPr lang="en-US" smtClean="0"/>
              <a:t>‹#›</a:t>
            </a:fld>
            <a:endParaRPr lang="en-US"/>
          </a:p>
        </p:txBody>
      </p:sp>
    </p:spTree>
    <p:extLst>
      <p:ext uri="{BB962C8B-B14F-4D97-AF65-F5344CB8AC3E}">
        <p14:creationId xmlns:p14="http://schemas.microsoft.com/office/powerpoint/2010/main" val="376520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Version#d</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1E4FCB-58FB-4857-9DDA-84040ED6B7E7}" type="slidenum">
              <a:rPr lang="en-US" smtClean="0"/>
              <a:t>‹#›</a:t>
            </a:fld>
            <a:endParaRPr lang="en-US"/>
          </a:p>
        </p:txBody>
      </p:sp>
    </p:spTree>
    <p:extLst>
      <p:ext uri="{BB962C8B-B14F-4D97-AF65-F5344CB8AC3E}">
        <p14:creationId xmlns:p14="http://schemas.microsoft.com/office/powerpoint/2010/main" val="391827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Version#d</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1E4FCB-58FB-4857-9DDA-84040ED6B7E7}" type="slidenum">
              <a:rPr lang="en-US" smtClean="0"/>
              <a:t>‹#›</a:t>
            </a:fld>
            <a:endParaRPr lang="en-US"/>
          </a:p>
        </p:txBody>
      </p:sp>
    </p:spTree>
    <p:extLst>
      <p:ext uri="{BB962C8B-B14F-4D97-AF65-F5344CB8AC3E}">
        <p14:creationId xmlns:p14="http://schemas.microsoft.com/office/powerpoint/2010/main" val="338446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Version#d</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1E4FCB-58FB-4857-9DDA-84040ED6B7E7}" type="slidenum">
              <a:rPr lang="en-US" smtClean="0"/>
              <a:t>‹#›</a:t>
            </a:fld>
            <a:endParaRPr lang="en-US"/>
          </a:p>
        </p:txBody>
      </p:sp>
    </p:spTree>
    <p:extLst>
      <p:ext uri="{BB962C8B-B14F-4D97-AF65-F5344CB8AC3E}">
        <p14:creationId xmlns:p14="http://schemas.microsoft.com/office/powerpoint/2010/main" val="197604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Version#d</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E4FCB-58FB-4857-9DDA-84040ED6B7E7}" type="slidenum">
              <a:rPr lang="en-US" smtClean="0"/>
              <a:t>‹#›</a:t>
            </a:fld>
            <a:endParaRPr lang="en-US"/>
          </a:p>
        </p:txBody>
      </p:sp>
    </p:spTree>
    <p:extLst>
      <p:ext uri="{BB962C8B-B14F-4D97-AF65-F5344CB8AC3E}">
        <p14:creationId xmlns:p14="http://schemas.microsoft.com/office/powerpoint/2010/main" val="166836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Version#d</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E4FCB-58FB-4857-9DDA-84040ED6B7E7}" type="slidenum">
              <a:rPr lang="en-US" smtClean="0"/>
              <a:t>‹#›</a:t>
            </a:fld>
            <a:endParaRPr lang="en-US"/>
          </a:p>
        </p:txBody>
      </p:sp>
    </p:spTree>
    <p:extLst>
      <p:ext uri="{BB962C8B-B14F-4D97-AF65-F5344CB8AC3E}">
        <p14:creationId xmlns:p14="http://schemas.microsoft.com/office/powerpoint/2010/main" val="2641691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Version#d</a:t>
            </a: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E4FCB-58FB-4857-9DDA-84040ED6B7E7}" type="slidenum">
              <a:rPr lang="en-US" smtClean="0"/>
              <a:t>‹#›</a:t>
            </a:fld>
            <a:endParaRPr lang="en-US"/>
          </a:p>
        </p:txBody>
      </p:sp>
    </p:spTree>
    <p:extLst>
      <p:ext uri="{BB962C8B-B14F-4D97-AF65-F5344CB8AC3E}">
        <p14:creationId xmlns:p14="http://schemas.microsoft.com/office/powerpoint/2010/main" val="635483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2.wmf"/><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wmf"/><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2.wmf"/><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2.wmf"/><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Flowcharting</a:t>
            </a:r>
            <a:endParaRPr lang="en-US" dirty="0"/>
          </a:p>
        </p:txBody>
      </p:sp>
      <p:sp>
        <p:nvSpPr>
          <p:cNvPr id="3" name="Subtitle 2"/>
          <p:cNvSpPr>
            <a:spLocks noGrp="1"/>
          </p:cNvSpPr>
          <p:nvPr>
            <p:ph type="subTitle" idx="1"/>
          </p:nvPr>
        </p:nvSpPr>
        <p:spPr/>
        <p:txBody>
          <a:bodyPr/>
          <a:lstStyle/>
          <a:p>
            <a:r>
              <a:rPr lang="en-US" dirty="0" smtClean="0"/>
              <a:t>CCS.1101 – Logic and Programming Fundamentals</a:t>
            </a:r>
            <a:endParaRPr lang="en-US" dirty="0"/>
          </a:p>
        </p:txBody>
      </p:sp>
    </p:spTree>
    <p:extLst>
      <p:ext uri="{BB962C8B-B14F-4D97-AF65-F5344CB8AC3E}">
        <p14:creationId xmlns:p14="http://schemas.microsoft.com/office/powerpoint/2010/main" val="3472754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4737100" cy="1447800"/>
          </a:xfrm>
        </p:spPr>
        <p:txBody>
          <a:bodyPr/>
          <a:lstStyle/>
          <a:p>
            <a:r>
              <a:rPr lang="en-US"/>
              <a:t>Stepping Through the Flowchart</a:t>
            </a:r>
          </a:p>
        </p:txBody>
      </p:sp>
      <p:graphicFrame>
        <p:nvGraphicFramePr>
          <p:cNvPr id="11267" name="Rectangle 3"/>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0251" name="Clip" r:id="rId3" imgW="0" imgH="0" progId="MS_ClipArt_Gallery.2">
                  <p:embed/>
                </p:oleObj>
              </mc:Choice>
              <mc:Fallback>
                <p:oleObj name="Clip" r:id="rId3" imgW="0" imgH="0" progId="MS_ClipArt_Gallery.2">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 name="Rectangle 4"/>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0252" name="Clip" r:id="rId4" imgW="0" imgH="0" progId="MS_ClipArt_Gallery.2">
                  <p:embed/>
                </p:oleObj>
              </mc:Choice>
              <mc:Fallback>
                <p:oleObj name="Clip" r:id="rId4" imgW="0" imgH="0" progId="MS_ClipArt_Gallery.2">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Rectangle 5"/>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0253" name="Clip" r:id="rId5" imgW="0" imgH="0" progId="MS_ClipArt_Gallery.2">
                  <p:embed/>
                </p:oleObj>
              </mc:Choice>
              <mc:Fallback>
                <p:oleObj name="Clip" r:id="rId5" imgW="0" imgH="0" progId="MS_ClipArt_Gallery.2">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27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063" y="1700213"/>
            <a:ext cx="4384675" cy="348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1" name="Text Box 7"/>
          <p:cNvSpPr txBox="1">
            <a:spLocks noChangeArrowheads="1"/>
          </p:cNvSpPr>
          <p:nvPr/>
        </p:nvSpPr>
        <p:spPr bwMode="auto">
          <a:xfrm>
            <a:off x="1854200" y="2133600"/>
            <a:ext cx="99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How much do you get paid per hour? 20</a:t>
            </a:r>
            <a:endParaRPr lang="en-US" sz="1200"/>
          </a:p>
        </p:txBody>
      </p:sp>
      <p:grpSp>
        <p:nvGrpSpPr>
          <p:cNvPr id="11272" name="Group 8"/>
          <p:cNvGrpSpPr>
            <a:grpSpLocks/>
          </p:cNvGrpSpPr>
          <p:nvPr/>
        </p:nvGrpSpPr>
        <p:grpSpPr bwMode="auto">
          <a:xfrm>
            <a:off x="6362700" y="457200"/>
            <a:ext cx="1066800" cy="304800"/>
            <a:chOff x="3552" y="1200"/>
            <a:chExt cx="672" cy="192"/>
          </a:xfrm>
        </p:grpSpPr>
        <p:sp>
          <p:nvSpPr>
            <p:cNvPr id="11273" name="AutoShape 9"/>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 name="Text Box 10"/>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START</a:t>
              </a:r>
            </a:p>
          </p:txBody>
        </p:sp>
      </p:grpSp>
      <p:grpSp>
        <p:nvGrpSpPr>
          <p:cNvPr id="11275" name="Group 11"/>
          <p:cNvGrpSpPr>
            <a:grpSpLocks/>
          </p:cNvGrpSpPr>
          <p:nvPr/>
        </p:nvGrpSpPr>
        <p:grpSpPr bwMode="auto">
          <a:xfrm>
            <a:off x="6172200" y="946150"/>
            <a:ext cx="1447800" cy="765175"/>
            <a:chOff x="3408" y="1632"/>
            <a:chExt cx="912" cy="482"/>
          </a:xfrm>
        </p:grpSpPr>
        <p:sp>
          <p:nvSpPr>
            <p:cNvPr id="11276" name="AutoShape 12"/>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7" name="Text Box 13"/>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many hours did you work?”</a:t>
              </a:r>
              <a:endParaRPr lang="en-US" sz="1200"/>
            </a:p>
          </p:txBody>
        </p:sp>
      </p:grpSp>
      <p:grpSp>
        <p:nvGrpSpPr>
          <p:cNvPr id="11278" name="Group 14"/>
          <p:cNvGrpSpPr>
            <a:grpSpLocks/>
          </p:cNvGrpSpPr>
          <p:nvPr/>
        </p:nvGrpSpPr>
        <p:grpSpPr bwMode="auto">
          <a:xfrm>
            <a:off x="6172200" y="1897063"/>
            <a:ext cx="1447800" cy="533400"/>
            <a:chOff x="3456" y="2304"/>
            <a:chExt cx="912" cy="336"/>
          </a:xfrm>
        </p:grpSpPr>
        <p:sp>
          <p:nvSpPr>
            <p:cNvPr id="11279" name="AutoShape 15"/>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0" name="Text Box 16"/>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Hours</a:t>
              </a:r>
              <a:endParaRPr lang="en-US" sz="1200"/>
            </a:p>
          </p:txBody>
        </p:sp>
      </p:grpSp>
      <p:grpSp>
        <p:nvGrpSpPr>
          <p:cNvPr id="11281" name="Group 17"/>
          <p:cNvGrpSpPr>
            <a:grpSpLocks/>
          </p:cNvGrpSpPr>
          <p:nvPr/>
        </p:nvGrpSpPr>
        <p:grpSpPr bwMode="auto">
          <a:xfrm>
            <a:off x="6172200" y="2614613"/>
            <a:ext cx="1447800" cy="765175"/>
            <a:chOff x="3408" y="1632"/>
            <a:chExt cx="912" cy="482"/>
          </a:xfrm>
        </p:grpSpPr>
        <p:sp>
          <p:nvSpPr>
            <p:cNvPr id="11282" name="AutoShape 18"/>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3" name="Text Box 19"/>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much do you get paid per hour?”</a:t>
              </a:r>
              <a:endParaRPr lang="en-US" sz="1200"/>
            </a:p>
          </p:txBody>
        </p:sp>
      </p:grpSp>
      <p:grpSp>
        <p:nvGrpSpPr>
          <p:cNvPr id="11284" name="Group 20"/>
          <p:cNvGrpSpPr>
            <a:grpSpLocks/>
          </p:cNvGrpSpPr>
          <p:nvPr/>
        </p:nvGrpSpPr>
        <p:grpSpPr bwMode="auto">
          <a:xfrm>
            <a:off x="6172200" y="3565525"/>
            <a:ext cx="1447800" cy="533400"/>
            <a:chOff x="3456" y="2304"/>
            <a:chExt cx="912" cy="336"/>
          </a:xfrm>
        </p:grpSpPr>
        <p:sp>
          <p:nvSpPr>
            <p:cNvPr id="11285" name="AutoShape 21"/>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6" name="Text Box 22"/>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Pay Rate</a:t>
              </a:r>
              <a:endParaRPr lang="en-US" sz="1200"/>
            </a:p>
          </p:txBody>
        </p:sp>
      </p:grpSp>
      <p:sp>
        <p:nvSpPr>
          <p:cNvPr id="11287" name="Text Box 23"/>
          <p:cNvSpPr txBox="1">
            <a:spLocks noChangeArrowheads="1"/>
          </p:cNvSpPr>
          <p:nvPr/>
        </p:nvSpPr>
        <p:spPr bwMode="auto">
          <a:xfrm>
            <a:off x="6324600" y="4283075"/>
            <a:ext cx="11430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Multiply Hours by Pay Rate. Store result in Gross Pay.</a:t>
            </a:r>
          </a:p>
        </p:txBody>
      </p:sp>
      <p:grpSp>
        <p:nvGrpSpPr>
          <p:cNvPr id="11288" name="Group 24"/>
          <p:cNvGrpSpPr>
            <a:grpSpLocks/>
          </p:cNvGrpSpPr>
          <p:nvPr/>
        </p:nvGrpSpPr>
        <p:grpSpPr bwMode="auto">
          <a:xfrm>
            <a:off x="6172200" y="5300663"/>
            <a:ext cx="1447800" cy="533400"/>
            <a:chOff x="3792" y="3360"/>
            <a:chExt cx="912" cy="336"/>
          </a:xfrm>
        </p:grpSpPr>
        <p:sp>
          <p:nvSpPr>
            <p:cNvPr id="11289" name="AutoShape 25"/>
            <p:cNvSpPr>
              <a:spLocks noChangeArrowheads="1"/>
            </p:cNvSpPr>
            <p:nvPr/>
          </p:nvSpPr>
          <p:spPr bwMode="auto">
            <a:xfrm>
              <a:off x="3792" y="3360"/>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0" name="Text Box 26"/>
            <p:cNvSpPr txBox="1">
              <a:spLocks noChangeArrowheads="1"/>
            </p:cNvSpPr>
            <p:nvPr/>
          </p:nvSpPr>
          <p:spPr bwMode="auto">
            <a:xfrm>
              <a:off x="3888" y="3408"/>
              <a:ext cx="72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Gross Pay</a:t>
              </a:r>
              <a:endParaRPr lang="en-US" sz="1200"/>
            </a:p>
          </p:txBody>
        </p:sp>
      </p:grpSp>
      <p:grpSp>
        <p:nvGrpSpPr>
          <p:cNvPr id="11291" name="Group 27"/>
          <p:cNvGrpSpPr>
            <a:grpSpLocks/>
          </p:cNvGrpSpPr>
          <p:nvPr/>
        </p:nvGrpSpPr>
        <p:grpSpPr bwMode="auto">
          <a:xfrm>
            <a:off x="6362700" y="6019800"/>
            <a:ext cx="1066800" cy="304800"/>
            <a:chOff x="3552" y="1200"/>
            <a:chExt cx="672" cy="192"/>
          </a:xfrm>
        </p:grpSpPr>
        <p:sp>
          <p:nvSpPr>
            <p:cNvPr id="11292" name="AutoShape 28"/>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3" name="Text Box 29"/>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END</a:t>
              </a:r>
            </a:p>
          </p:txBody>
        </p:sp>
      </p:grpSp>
      <p:sp>
        <p:nvSpPr>
          <p:cNvPr id="11294" name="Line 30"/>
          <p:cNvSpPr>
            <a:spLocks noChangeShapeType="1"/>
          </p:cNvSpPr>
          <p:nvPr/>
        </p:nvSpPr>
        <p:spPr bwMode="auto">
          <a:xfrm>
            <a:off x="6896100" y="7683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5" name="Line 31"/>
          <p:cNvSpPr>
            <a:spLocks noChangeShapeType="1"/>
          </p:cNvSpPr>
          <p:nvPr/>
        </p:nvSpPr>
        <p:spPr bwMode="auto">
          <a:xfrm>
            <a:off x="6896100" y="17145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6" name="Line 32"/>
          <p:cNvSpPr>
            <a:spLocks noChangeShapeType="1"/>
          </p:cNvSpPr>
          <p:nvPr/>
        </p:nvSpPr>
        <p:spPr bwMode="auto">
          <a:xfrm>
            <a:off x="6896100" y="24384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7" name="Line 33"/>
          <p:cNvSpPr>
            <a:spLocks noChangeShapeType="1"/>
          </p:cNvSpPr>
          <p:nvPr/>
        </p:nvSpPr>
        <p:spPr bwMode="auto">
          <a:xfrm>
            <a:off x="6896100" y="33909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8" name="Line 34"/>
          <p:cNvSpPr>
            <a:spLocks noChangeShapeType="1"/>
          </p:cNvSpPr>
          <p:nvPr/>
        </p:nvSpPr>
        <p:spPr bwMode="auto">
          <a:xfrm>
            <a:off x="6896100" y="40957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9" name="Line 35"/>
          <p:cNvSpPr>
            <a:spLocks noChangeShapeType="1"/>
          </p:cNvSpPr>
          <p:nvPr/>
        </p:nvSpPr>
        <p:spPr bwMode="auto">
          <a:xfrm>
            <a:off x="6896100" y="51244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0" name="Line 36"/>
          <p:cNvSpPr>
            <a:spLocks noChangeShapeType="1"/>
          </p:cNvSpPr>
          <p:nvPr/>
        </p:nvSpPr>
        <p:spPr bwMode="auto">
          <a:xfrm>
            <a:off x="6896100" y="58483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1" name="Text Box 37"/>
          <p:cNvSpPr txBox="1">
            <a:spLocks noChangeArrowheads="1"/>
          </p:cNvSpPr>
          <p:nvPr/>
        </p:nvSpPr>
        <p:spPr bwMode="auto">
          <a:xfrm>
            <a:off x="292100" y="4648200"/>
            <a:ext cx="41529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u="sng"/>
              <a:t>Variable Contents:</a:t>
            </a:r>
            <a:r>
              <a:rPr lang="en-US"/>
              <a:t/>
            </a:r>
            <a:br>
              <a:rPr lang="en-US"/>
            </a:br>
            <a:r>
              <a:rPr lang="en-US"/>
              <a:t>	Hours: 40</a:t>
            </a:r>
            <a:br>
              <a:rPr lang="en-US"/>
            </a:br>
            <a:r>
              <a:rPr lang="en-US"/>
              <a:t>	Pay Rate: 20</a:t>
            </a:r>
            <a:br>
              <a:rPr lang="en-US"/>
            </a:br>
            <a:r>
              <a:rPr lang="en-US"/>
              <a:t>	Gross Pay: ?</a:t>
            </a:r>
          </a:p>
        </p:txBody>
      </p:sp>
      <p:sp>
        <p:nvSpPr>
          <p:cNvPr id="11304" name="Text Box 40"/>
          <p:cNvSpPr txBox="1">
            <a:spLocks noChangeArrowheads="1"/>
          </p:cNvSpPr>
          <p:nvPr/>
        </p:nvSpPr>
        <p:spPr bwMode="auto">
          <a:xfrm>
            <a:off x="4800600" y="3670300"/>
            <a:ext cx="12319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solidFill>
                  <a:srgbClr val="FF0000"/>
                </a:solidFill>
              </a:rPr>
              <a:t>Input Operation</a:t>
            </a:r>
          </a:p>
          <a:p>
            <a:pPr>
              <a:spcBef>
                <a:spcPct val="50000"/>
              </a:spcBef>
            </a:pPr>
            <a:r>
              <a:rPr lang="en-US" sz="1400">
                <a:solidFill>
                  <a:srgbClr val="FF0000"/>
                </a:solidFill>
              </a:rPr>
              <a:t>(User types 20)</a:t>
            </a:r>
            <a:endParaRPr lang="en-US" sz="1400"/>
          </a:p>
        </p:txBody>
      </p:sp>
      <p:sp>
        <p:nvSpPr>
          <p:cNvPr id="11305" name="Line 41"/>
          <p:cNvSpPr>
            <a:spLocks noChangeShapeType="1"/>
          </p:cNvSpPr>
          <p:nvPr/>
        </p:nvSpPr>
        <p:spPr bwMode="auto">
          <a:xfrm flipV="1">
            <a:off x="5664200" y="3797300"/>
            <a:ext cx="596900" cy="381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6" name="Rectangle 42"/>
          <p:cNvSpPr>
            <a:spLocks noChangeArrowheads="1"/>
          </p:cNvSpPr>
          <p:nvPr/>
        </p:nvSpPr>
        <p:spPr bwMode="auto">
          <a:xfrm>
            <a:off x="685800" y="203200"/>
            <a:ext cx="4737100" cy="1447800"/>
          </a:xfrm>
          <a:prstGeom prst="rect">
            <a:avLst/>
          </a:prstGeom>
          <a:noFill/>
          <a:ln>
            <a:noFill/>
          </a:ln>
          <a:effectLst/>
        </p:spPr>
        <p:txBody>
          <a:bodyPr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r>
              <a:rPr lang="en-US" dirty="0"/>
              <a:t>Stepping Through the Flowchart</a:t>
            </a:r>
          </a:p>
        </p:txBody>
      </p:sp>
    </p:spTree>
    <p:extLst>
      <p:ext uri="{BB962C8B-B14F-4D97-AF65-F5344CB8AC3E}">
        <p14:creationId xmlns:p14="http://schemas.microsoft.com/office/powerpoint/2010/main" val="208383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1" name="Rectangle 3"/>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1275" name="Clip" r:id="rId3" imgW="0" imgH="0" progId="MS_ClipArt_Gallery.2">
                  <p:embed/>
                </p:oleObj>
              </mc:Choice>
              <mc:Fallback>
                <p:oleObj name="Clip" r:id="rId3" imgW="0" imgH="0" progId="MS_ClipArt_Gallery.2">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Rectangle 4"/>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1276" name="Clip" r:id="rId4" imgW="0" imgH="0" progId="MS_ClipArt_Gallery.2">
                  <p:embed/>
                </p:oleObj>
              </mc:Choice>
              <mc:Fallback>
                <p:oleObj name="Clip" r:id="rId4" imgW="0" imgH="0" progId="MS_ClipArt_Gallery.2">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Rectangle 5"/>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1277" name="Clip" r:id="rId5" imgW="0" imgH="0" progId="MS_ClipArt_Gallery.2">
                  <p:embed/>
                </p:oleObj>
              </mc:Choice>
              <mc:Fallback>
                <p:oleObj name="Clip" r:id="rId5" imgW="0" imgH="0" progId="MS_ClipArt_Gallery.2">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29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063" y="1700213"/>
            <a:ext cx="4384675" cy="348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5" name="Text Box 7"/>
          <p:cNvSpPr txBox="1">
            <a:spLocks noChangeArrowheads="1"/>
          </p:cNvSpPr>
          <p:nvPr/>
        </p:nvSpPr>
        <p:spPr bwMode="auto">
          <a:xfrm>
            <a:off x="1854200" y="2133600"/>
            <a:ext cx="99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How much do you get paid per hour?</a:t>
            </a:r>
            <a:endParaRPr lang="en-US" sz="1200"/>
          </a:p>
        </p:txBody>
      </p:sp>
      <p:grpSp>
        <p:nvGrpSpPr>
          <p:cNvPr id="12296" name="Group 8"/>
          <p:cNvGrpSpPr>
            <a:grpSpLocks/>
          </p:cNvGrpSpPr>
          <p:nvPr/>
        </p:nvGrpSpPr>
        <p:grpSpPr bwMode="auto">
          <a:xfrm>
            <a:off x="6362700" y="457200"/>
            <a:ext cx="1066800" cy="304800"/>
            <a:chOff x="3552" y="1200"/>
            <a:chExt cx="672" cy="192"/>
          </a:xfrm>
        </p:grpSpPr>
        <p:sp>
          <p:nvSpPr>
            <p:cNvPr id="12297" name="AutoShape 9"/>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Text Box 10"/>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START</a:t>
              </a:r>
            </a:p>
          </p:txBody>
        </p:sp>
      </p:grpSp>
      <p:grpSp>
        <p:nvGrpSpPr>
          <p:cNvPr id="12299" name="Group 11"/>
          <p:cNvGrpSpPr>
            <a:grpSpLocks/>
          </p:cNvGrpSpPr>
          <p:nvPr/>
        </p:nvGrpSpPr>
        <p:grpSpPr bwMode="auto">
          <a:xfrm>
            <a:off x="6172200" y="946150"/>
            <a:ext cx="1447800" cy="765175"/>
            <a:chOff x="3408" y="1632"/>
            <a:chExt cx="912" cy="482"/>
          </a:xfrm>
        </p:grpSpPr>
        <p:sp>
          <p:nvSpPr>
            <p:cNvPr id="12300" name="AutoShape 12"/>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1" name="Text Box 13"/>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many hours did you work?”</a:t>
              </a:r>
              <a:endParaRPr lang="en-US" sz="1200"/>
            </a:p>
          </p:txBody>
        </p:sp>
      </p:grpSp>
      <p:grpSp>
        <p:nvGrpSpPr>
          <p:cNvPr id="12302" name="Group 14"/>
          <p:cNvGrpSpPr>
            <a:grpSpLocks/>
          </p:cNvGrpSpPr>
          <p:nvPr/>
        </p:nvGrpSpPr>
        <p:grpSpPr bwMode="auto">
          <a:xfrm>
            <a:off x="6172200" y="1897063"/>
            <a:ext cx="1447800" cy="533400"/>
            <a:chOff x="3456" y="2304"/>
            <a:chExt cx="912" cy="336"/>
          </a:xfrm>
        </p:grpSpPr>
        <p:sp>
          <p:nvSpPr>
            <p:cNvPr id="12303" name="AutoShape 15"/>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4" name="Text Box 16"/>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Hours</a:t>
              </a:r>
              <a:endParaRPr lang="en-US" sz="1200"/>
            </a:p>
          </p:txBody>
        </p:sp>
      </p:grpSp>
      <p:grpSp>
        <p:nvGrpSpPr>
          <p:cNvPr id="12305" name="Group 17"/>
          <p:cNvGrpSpPr>
            <a:grpSpLocks/>
          </p:cNvGrpSpPr>
          <p:nvPr/>
        </p:nvGrpSpPr>
        <p:grpSpPr bwMode="auto">
          <a:xfrm>
            <a:off x="6172200" y="2614613"/>
            <a:ext cx="1447800" cy="765175"/>
            <a:chOff x="3408" y="1632"/>
            <a:chExt cx="912" cy="482"/>
          </a:xfrm>
        </p:grpSpPr>
        <p:sp>
          <p:nvSpPr>
            <p:cNvPr id="12306" name="AutoShape 18"/>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7" name="Text Box 19"/>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much do you get paid per hour?”</a:t>
              </a:r>
              <a:endParaRPr lang="en-US" sz="1200"/>
            </a:p>
          </p:txBody>
        </p:sp>
      </p:grpSp>
      <p:grpSp>
        <p:nvGrpSpPr>
          <p:cNvPr id="12308" name="Group 20"/>
          <p:cNvGrpSpPr>
            <a:grpSpLocks/>
          </p:cNvGrpSpPr>
          <p:nvPr/>
        </p:nvGrpSpPr>
        <p:grpSpPr bwMode="auto">
          <a:xfrm>
            <a:off x="6172200" y="3565525"/>
            <a:ext cx="1447800" cy="533400"/>
            <a:chOff x="3456" y="2304"/>
            <a:chExt cx="912" cy="336"/>
          </a:xfrm>
        </p:grpSpPr>
        <p:sp>
          <p:nvSpPr>
            <p:cNvPr id="12309" name="AutoShape 21"/>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0" name="Text Box 22"/>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Pay Rate</a:t>
              </a:r>
              <a:endParaRPr lang="en-US" sz="1200"/>
            </a:p>
          </p:txBody>
        </p:sp>
      </p:grpSp>
      <p:sp>
        <p:nvSpPr>
          <p:cNvPr id="12311" name="Text Box 23"/>
          <p:cNvSpPr txBox="1">
            <a:spLocks noChangeArrowheads="1"/>
          </p:cNvSpPr>
          <p:nvPr/>
        </p:nvSpPr>
        <p:spPr bwMode="auto">
          <a:xfrm>
            <a:off x="6324600" y="4283075"/>
            <a:ext cx="11430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Multiply Hours by Pay Rate. Store result in Gross Pay.</a:t>
            </a:r>
          </a:p>
        </p:txBody>
      </p:sp>
      <p:grpSp>
        <p:nvGrpSpPr>
          <p:cNvPr id="12312" name="Group 24"/>
          <p:cNvGrpSpPr>
            <a:grpSpLocks/>
          </p:cNvGrpSpPr>
          <p:nvPr/>
        </p:nvGrpSpPr>
        <p:grpSpPr bwMode="auto">
          <a:xfrm>
            <a:off x="6172200" y="5300663"/>
            <a:ext cx="1447800" cy="533400"/>
            <a:chOff x="3792" y="3360"/>
            <a:chExt cx="912" cy="336"/>
          </a:xfrm>
        </p:grpSpPr>
        <p:sp>
          <p:nvSpPr>
            <p:cNvPr id="12313" name="AutoShape 25"/>
            <p:cNvSpPr>
              <a:spLocks noChangeArrowheads="1"/>
            </p:cNvSpPr>
            <p:nvPr/>
          </p:nvSpPr>
          <p:spPr bwMode="auto">
            <a:xfrm>
              <a:off x="3792" y="3360"/>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4" name="Text Box 26"/>
            <p:cNvSpPr txBox="1">
              <a:spLocks noChangeArrowheads="1"/>
            </p:cNvSpPr>
            <p:nvPr/>
          </p:nvSpPr>
          <p:spPr bwMode="auto">
            <a:xfrm>
              <a:off x="3888" y="3408"/>
              <a:ext cx="72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Gross Pay</a:t>
              </a:r>
              <a:endParaRPr lang="en-US" sz="1200"/>
            </a:p>
          </p:txBody>
        </p:sp>
      </p:grpSp>
      <p:grpSp>
        <p:nvGrpSpPr>
          <p:cNvPr id="12315" name="Group 27"/>
          <p:cNvGrpSpPr>
            <a:grpSpLocks/>
          </p:cNvGrpSpPr>
          <p:nvPr/>
        </p:nvGrpSpPr>
        <p:grpSpPr bwMode="auto">
          <a:xfrm>
            <a:off x="6362700" y="6019800"/>
            <a:ext cx="1066800" cy="304800"/>
            <a:chOff x="3552" y="1200"/>
            <a:chExt cx="672" cy="192"/>
          </a:xfrm>
        </p:grpSpPr>
        <p:sp>
          <p:nvSpPr>
            <p:cNvPr id="12316" name="AutoShape 28"/>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7" name="Text Box 29"/>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END</a:t>
              </a:r>
            </a:p>
          </p:txBody>
        </p:sp>
      </p:grpSp>
      <p:sp>
        <p:nvSpPr>
          <p:cNvPr id="12318" name="Line 30"/>
          <p:cNvSpPr>
            <a:spLocks noChangeShapeType="1"/>
          </p:cNvSpPr>
          <p:nvPr/>
        </p:nvSpPr>
        <p:spPr bwMode="auto">
          <a:xfrm>
            <a:off x="6896100" y="7683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9" name="Line 31"/>
          <p:cNvSpPr>
            <a:spLocks noChangeShapeType="1"/>
          </p:cNvSpPr>
          <p:nvPr/>
        </p:nvSpPr>
        <p:spPr bwMode="auto">
          <a:xfrm>
            <a:off x="6896100" y="17145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0" name="Line 32"/>
          <p:cNvSpPr>
            <a:spLocks noChangeShapeType="1"/>
          </p:cNvSpPr>
          <p:nvPr/>
        </p:nvSpPr>
        <p:spPr bwMode="auto">
          <a:xfrm>
            <a:off x="6896100" y="24384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1" name="Line 33"/>
          <p:cNvSpPr>
            <a:spLocks noChangeShapeType="1"/>
          </p:cNvSpPr>
          <p:nvPr/>
        </p:nvSpPr>
        <p:spPr bwMode="auto">
          <a:xfrm>
            <a:off x="6896100" y="33909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2" name="Line 34"/>
          <p:cNvSpPr>
            <a:spLocks noChangeShapeType="1"/>
          </p:cNvSpPr>
          <p:nvPr/>
        </p:nvSpPr>
        <p:spPr bwMode="auto">
          <a:xfrm>
            <a:off x="6896100" y="40957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3" name="Line 35"/>
          <p:cNvSpPr>
            <a:spLocks noChangeShapeType="1"/>
          </p:cNvSpPr>
          <p:nvPr/>
        </p:nvSpPr>
        <p:spPr bwMode="auto">
          <a:xfrm>
            <a:off x="6896100" y="51244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4" name="Line 36"/>
          <p:cNvSpPr>
            <a:spLocks noChangeShapeType="1"/>
          </p:cNvSpPr>
          <p:nvPr/>
        </p:nvSpPr>
        <p:spPr bwMode="auto">
          <a:xfrm>
            <a:off x="6896100" y="58483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5" name="Text Box 37"/>
          <p:cNvSpPr txBox="1">
            <a:spLocks noChangeArrowheads="1"/>
          </p:cNvSpPr>
          <p:nvPr/>
        </p:nvSpPr>
        <p:spPr bwMode="auto">
          <a:xfrm>
            <a:off x="241300" y="4660900"/>
            <a:ext cx="41529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u="sng"/>
              <a:t>Variable Contents:</a:t>
            </a:r>
            <a:r>
              <a:rPr lang="en-US"/>
              <a:t/>
            </a:r>
            <a:br>
              <a:rPr lang="en-US"/>
            </a:br>
            <a:r>
              <a:rPr lang="en-US"/>
              <a:t>	Hours: 40</a:t>
            </a:r>
            <a:br>
              <a:rPr lang="en-US"/>
            </a:br>
            <a:r>
              <a:rPr lang="en-US"/>
              <a:t>	Pay Rate: 20</a:t>
            </a:r>
            <a:br>
              <a:rPr lang="en-US"/>
            </a:br>
            <a:r>
              <a:rPr lang="en-US"/>
              <a:t>	Gross Pay: 800</a:t>
            </a:r>
          </a:p>
        </p:txBody>
      </p:sp>
      <p:sp>
        <p:nvSpPr>
          <p:cNvPr id="12326" name="Text Box 38"/>
          <p:cNvSpPr txBox="1">
            <a:spLocks noChangeArrowheads="1"/>
          </p:cNvSpPr>
          <p:nvPr/>
        </p:nvSpPr>
        <p:spPr bwMode="auto">
          <a:xfrm>
            <a:off x="4889500" y="4495800"/>
            <a:ext cx="12319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solidFill>
                  <a:srgbClr val="FF0000"/>
                </a:solidFill>
              </a:rPr>
              <a:t>Process: The product of 40 times 20 is stored in Gross Pay</a:t>
            </a:r>
          </a:p>
        </p:txBody>
      </p:sp>
      <p:sp>
        <p:nvSpPr>
          <p:cNvPr id="12327" name="Line 39"/>
          <p:cNvSpPr>
            <a:spLocks noChangeShapeType="1"/>
          </p:cNvSpPr>
          <p:nvPr/>
        </p:nvSpPr>
        <p:spPr bwMode="auto">
          <a:xfrm flipV="1">
            <a:off x="6032500" y="4622800"/>
            <a:ext cx="317500" cy="381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9" name="Rectangle 41"/>
          <p:cNvSpPr>
            <a:spLocks noGrp="1" noChangeArrowheads="1"/>
          </p:cNvSpPr>
          <p:nvPr>
            <p:ph type="title"/>
          </p:nvPr>
        </p:nvSpPr>
        <p:spPr>
          <a:xfrm>
            <a:off x="546100" y="342900"/>
            <a:ext cx="4711700" cy="1308100"/>
          </a:xfrm>
          <a:noFill/>
          <a:ln/>
        </p:spPr>
        <p:txBody>
          <a:bodyPr/>
          <a:lstStyle/>
          <a:p>
            <a:r>
              <a:rPr lang="en-US" dirty="0"/>
              <a:t>Stepping Through the Flowchart</a:t>
            </a:r>
          </a:p>
        </p:txBody>
      </p:sp>
    </p:spTree>
    <p:extLst>
      <p:ext uri="{BB962C8B-B14F-4D97-AF65-F5344CB8AC3E}">
        <p14:creationId xmlns:p14="http://schemas.microsoft.com/office/powerpoint/2010/main" val="2771057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203200"/>
            <a:ext cx="4737100" cy="1447800"/>
          </a:xfrm>
          <a:noFill/>
        </p:spPr>
        <p:txBody>
          <a:bodyPr/>
          <a:lstStyle/>
          <a:p>
            <a:r>
              <a:rPr lang="en-US"/>
              <a:t>Stepping Through the Flowchart</a:t>
            </a:r>
          </a:p>
        </p:txBody>
      </p:sp>
      <p:graphicFrame>
        <p:nvGraphicFramePr>
          <p:cNvPr id="13315" name="Rectangle 3"/>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2299" name="Clip" r:id="rId3" imgW="0" imgH="0" progId="MS_ClipArt_Gallery.2">
                  <p:embed/>
                </p:oleObj>
              </mc:Choice>
              <mc:Fallback>
                <p:oleObj name="Clip" r:id="rId3" imgW="0" imgH="0" progId="MS_ClipArt_Gallery.2">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Rectangle 4"/>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2300" name="Clip" r:id="rId4" imgW="0" imgH="0" progId="MS_ClipArt_Gallery.2">
                  <p:embed/>
                </p:oleObj>
              </mc:Choice>
              <mc:Fallback>
                <p:oleObj name="Clip" r:id="rId4" imgW="0" imgH="0" progId="MS_ClipArt_Gallery.2">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Rectangle 5"/>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2301" name="Clip" r:id="rId5" imgW="0" imgH="0" progId="MS_ClipArt_Gallery.2">
                  <p:embed/>
                </p:oleObj>
              </mc:Choice>
              <mc:Fallback>
                <p:oleObj name="Clip" r:id="rId5" imgW="0" imgH="0" progId="MS_ClipArt_Gallery.2">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31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063" y="1700213"/>
            <a:ext cx="4384675" cy="348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9" name="Text Box 7"/>
          <p:cNvSpPr txBox="1">
            <a:spLocks noChangeArrowheads="1"/>
          </p:cNvSpPr>
          <p:nvPr/>
        </p:nvSpPr>
        <p:spPr bwMode="auto">
          <a:xfrm>
            <a:off x="1854200" y="21336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Your gross pay is 800</a:t>
            </a:r>
            <a:endParaRPr lang="en-US" sz="1200"/>
          </a:p>
        </p:txBody>
      </p:sp>
      <p:grpSp>
        <p:nvGrpSpPr>
          <p:cNvPr id="13320" name="Group 8"/>
          <p:cNvGrpSpPr>
            <a:grpSpLocks/>
          </p:cNvGrpSpPr>
          <p:nvPr/>
        </p:nvGrpSpPr>
        <p:grpSpPr bwMode="auto">
          <a:xfrm>
            <a:off x="6362700" y="457200"/>
            <a:ext cx="1066800" cy="304800"/>
            <a:chOff x="3552" y="1200"/>
            <a:chExt cx="672" cy="192"/>
          </a:xfrm>
        </p:grpSpPr>
        <p:sp>
          <p:nvSpPr>
            <p:cNvPr id="13321" name="AutoShape 9"/>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2" name="Text Box 10"/>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START</a:t>
              </a:r>
            </a:p>
          </p:txBody>
        </p:sp>
      </p:grpSp>
      <p:grpSp>
        <p:nvGrpSpPr>
          <p:cNvPr id="13323" name="Group 11"/>
          <p:cNvGrpSpPr>
            <a:grpSpLocks/>
          </p:cNvGrpSpPr>
          <p:nvPr/>
        </p:nvGrpSpPr>
        <p:grpSpPr bwMode="auto">
          <a:xfrm>
            <a:off x="6172200" y="946150"/>
            <a:ext cx="1447800" cy="765175"/>
            <a:chOff x="3408" y="1632"/>
            <a:chExt cx="912" cy="482"/>
          </a:xfrm>
        </p:grpSpPr>
        <p:sp>
          <p:nvSpPr>
            <p:cNvPr id="13324" name="AutoShape 12"/>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5" name="Text Box 13"/>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many hours did you work?”</a:t>
              </a:r>
              <a:endParaRPr lang="en-US" sz="1200"/>
            </a:p>
          </p:txBody>
        </p:sp>
      </p:grpSp>
      <p:grpSp>
        <p:nvGrpSpPr>
          <p:cNvPr id="13326" name="Group 14"/>
          <p:cNvGrpSpPr>
            <a:grpSpLocks/>
          </p:cNvGrpSpPr>
          <p:nvPr/>
        </p:nvGrpSpPr>
        <p:grpSpPr bwMode="auto">
          <a:xfrm>
            <a:off x="6172200" y="1897063"/>
            <a:ext cx="1447800" cy="533400"/>
            <a:chOff x="3456" y="2304"/>
            <a:chExt cx="912" cy="336"/>
          </a:xfrm>
        </p:grpSpPr>
        <p:sp>
          <p:nvSpPr>
            <p:cNvPr id="13327" name="AutoShape 15"/>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8" name="Text Box 16"/>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Hours</a:t>
              </a:r>
              <a:endParaRPr lang="en-US" sz="1200"/>
            </a:p>
          </p:txBody>
        </p:sp>
      </p:grpSp>
      <p:grpSp>
        <p:nvGrpSpPr>
          <p:cNvPr id="13329" name="Group 17"/>
          <p:cNvGrpSpPr>
            <a:grpSpLocks/>
          </p:cNvGrpSpPr>
          <p:nvPr/>
        </p:nvGrpSpPr>
        <p:grpSpPr bwMode="auto">
          <a:xfrm>
            <a:off x="6172200" y="2614613"/>
            <a:ext cx="1447800" cy="765175"/>
            <a:chOff x="3408" y="1632"/>
            <a:chExt cx="912" cy="482"/>
          </a:xfrm>
        </p:grpSpPr>
        <p:sp>
          <p:nvSpPr>
            <p:cNvPr id="13330" name="AutoShape 18"/>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1" name="Text Box 19"/>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much do you get paid per hour?”</a:t>
              </a:r>
              <a:endParaRPr lang="en-US" sz="1200"/>
            </a:p>
          </p:txBody>
        </p:sp>
      </p:grpSp>
      <p:grpSp>
        <p:nvGrpSpPr>
          <p:cNvPr id="13332" name="Group 20"/>
          <p:cNvGrpSpPr>
            <a:grpSpLocks/>
          </p:cNvGrpSpPr>
          <p:nvPr/>
        </p:nvGrpSpPr>
        <p:grpSpPr bwMode="auto">
          <a:xfrm>
            <a:off x="6172200" y="3565525"/>
            <a:ext cx="1447800" cy="533400"/>
            <a:chOff x="3456" y="2304"/>
            <a:chExt cx="912" cy="336"/>
          </a:xfrm>
        </p:grpSpPr>
        <p:sp>
          <p:nvSpPr>
            <p:cNvPr id="13333" name="AutoShape 21"/>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4" name="Text Box 22"/>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Pay Rate</a:t>
              </a:r>
              <a:endParaRPr lang="en-US" sz="1200"/>
            </a:p>
          </p:txBody>
        </p:sp>
      </p:grpSp>
      <p:sp>
        <p:nvSpPr>
          <p:cNvPr id="13335" name="Text Box 23"/>
          <p:cNvSpPr txBox="1">
            <a:spLocks noChangeArrowheads="1"/>
          </p:cNvSpPr>
          <p:nvPr/>
        </p:nvSpPr>
        <p:spPr bwMode="auto">
          <a:xfrm>
            <a:off x="6324600" y="4283075"/>
            <a:ext cx="11430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Multiply Hours by Pay Rate. Store result in Gross Pay.</a:t>
            </a:r>
          </a:p>
        </p:txBody>
      </p:sp>
      <p:grpSp>
        <p:nvGrpSpPr>
          <p:cNvPr id="13336" name="Group 24"/>
          <p:cNvGrpSpPr>
            <a:grpSpLocks/>
          </p:cNvGrpSpPr>
          <p:nvPr/>
        </p:nvGrpSpPr>
        <p:grpSpPr bwMode="auto">
          <a:xfrm>
            <a:off x="6172200" y="5300663"/>
            <a:ext cx="1447800" cy="533400"/>
            <a:chOff x="3792" y="3360"/>
            <a:chExt cx="912" cy="336"/>
          </a:xfrm>
        </p:grpSpPr>
        <p:sp>
          <p:nvSpPr>
            <p:cNvPr id="13337" name="AutoShape 25"/>
            <p:cNvSpPr>
              <a:spLocks noChangeArrowheads="1"/>
            </p:cNvSpPr>
            <p:nvPr/>
          </p:nvSpPr>
          <p:spPr bwMode="auto">
            <a:xfrm>
              <a:off x="3792" y="3360"/>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8" name="Text Box 26"/>
            <p:cNvSpPr txBox="1">
              <a:spLocks noChangeArrowheads="1"/>
            </p:cNvSpPr>
            <p:nvPr/>
          </p:nvSpPr>
          <p:spPr bwMode="auto">
            <a:xfrm>
              <a:off x="3888" y="3408"/>
              <a:ext cx="72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Gross Pay</a:t>
              </a:r>
              <a:endParaRPr lang="en-US" sz="1200"/>
            </a:p>
          </p:txBody>
        </p:sp>
      </p:grpSp>
      <p:grpSp>
        <p:nvGrpSpPr>
          <p:cNvPr id="13339" name="Group 27"/>
          <p:cNvGrpSpPr>
            <a:grpSpLocks/>
          </p:cNvGrpSpPr>
          <p:nvPr/>
        </p:nvGrpSpPr>
        <p:grpSpPr bwMode="auto">
          <a:xfrm>
            <a:off x="6362700" y="6019800"/>
            <a:ext cx="1066800" cy="304800"/>
            <a:chOff x="3552" y="1200"/>
            <a:chExt cx="672" cy="192"/>
          </a:xfrm>
        </p:grpSpPr>
        <p:sp>
          <p:nvSpPr>
            <p:cNvPr id="13340" name="AutoShape 28"/>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1" name="Text Box 29"/>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END</a:t>
              </a:r>
            </a:p>
          </p:txBody>
        </p:sp>
      </p:grpSp>
      <p:sp>
        <p:nvSpPr>
          <p:cNvPr id="13342" name="Line 30"/>
          <p:cNvSpPr>
            <a:spLocks noChangeShapeType="1"/>
          </p:cNvSpPr>
          <p:nvPr/>
        </p:nvSpPr>
        <p:spPr bwMode="auto">
          <a:xfrm>
            <a:off x="6896100" y="7683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3" name="Line 31"/>
          <p:cNvSpPr>
            <a:spLocks noChangeShapeType="1"/>
          </p:cNvSpPr>
          <p:nvPr/>
        </p:nvSpPr>
        <p:spPr bwMode="auto">
          <a:xfrm>
            <a:off x="6896100" y="17145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4" name="Line 32"/>
          <p:cNvSpPr>
            <a:spLocks noChangeShapeType="1"/>
          </p:cNvSpPr>
          <p:nvPr/>
        </p:nvSpPr>
        <p:spPr bwMode="auto">
          <a:xfrm>
            <a:off x="6896100" y="24384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5" name="Line 33"/>
          <p:cNvSpPr>
            <a:spLocks noChangeShapeType="1"/>
          </p:cNvSpPr>
          <p:nvPr/>
        </p:nvSpPr>
        <p:spPr bwMode="auto">
          <a:xfrm>
            <a:off x="6896100" y="33909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6" name="Line 34"/>
          <p:cNvSpPr>
            <a:spLocks noChangeShapeType="1"/>
          </p:cNvSpPr>
          <p:nvPr/>
        </p:nvSpPr>
        <p:spPr bwMode="auto">
          <a:xfrm>
            <a:off x="6896100" y="40957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7" name="Line 35"/>
          <p:cNvSpPr>
            <a:spLocks noChangeShapeType="1"/>
          </p:cNvSpPr>
          <p:nvPr/>
        </p:nvSpPr>
        <p:spPr bwMode="auto">
          <a:xfrm>
            <a:off x="6896100" y="51244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8" name="Line 36"/>
          <p:cNvSpPr>
            <a:spLocks noChangeShapeType="1"/>
          </p:cNvSpPr>
          <p:nvPr/>
        </p:nvSpPr>
        <p:spPr bwMode="auto">
          <a:xfrm>
            <a:off x="6896100" y="58483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9" name="Text Box 37"/>
          <p:cNvSpPr txBox="1">
            <a:spLocks noChangeArrowheads="1"/>
          </p:cNvSpPr>
          <p:nvPr/>
        </p:nvSpPr>
        <p:spPr bwMode="auto">
          <a:xfrm>
            <a:off x="254000" y="4660900"/>
            <a:ext cx="41529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u="sng"/>
              <a:t>Variable Contents:</a:t>
            </a:r>
            <a:r>
              <a:rPr lang="en-US"/>
              <a:t/>
            </a:r>
            <a:br>
              <a:rPr lang="en-US"/>
            </a:br>
            <a:r>
              <a:rPr lang="en-US"/>
              <a:t>	Hours: 40</a:t>
            </a:r>
            <a:br>
              <a:rPr lang="en-US"/>
            </a:br>
            <a:r>
              <a:rPr lang="en-US"/>
              <a:t>	Pay Rate: 20</a:t>
            </a:r>
            <a:br>
              <a:rPr lang="en-US"/>
            </a:br>
            <a:r>
              <a:rPr lang="en-US"/>
              <a:t>	Gross Pay: 800</a:t>
            </a:r>
          </a:p>
        </p:txBody>
      </p:sp>
      <p:sp>
        <p:nvSpPr>
          <p:cNvPr id="13350" name="Text Box 38"/>
          <p:cNvSpPr txBox="1">
            <a:spLocks noChangeArrowheads="1"/>
          </p:cNvSpPr>
          <p:nvPr/>
        </p:nvSpPr>
        <p:spPr bwMode="auto">
          <a:xfrm>
            <a:off x="4813300" y="5346700"/>
            <a:ext cx="12319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solidFill>
                  <a:srgbClr val="FF0000"/>
                </a:solidFill>
              </a:rPr>
              <a:t>Output Operation</a:t>
            </a:r>
          </a:p>
        </p:txBody>
      </p:sp>
      <p:sp>
        <p:nvSpPr>
          <p:cNvPr id="13351" name="Line 39"/>
          <p:cNvSpPr>
            <a:spLocks noChangeShapeType="1"/>
          </p:cNvSpPr>
          <p:nvPr/>
        </p:nvSpPr>
        <p:spPr bwMode="auto">
          <a:xfrm flipV="1">
            <a:off x="5638800" y="5473700"/>
            <a:ext cx="635000" cy="635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011173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r>
              <a:rPr lang="en-US"/>
              <a:t>Four Flowchart Structures</a:t>
            </a:r>
          </a:p>
        </p:txBody>
      </p:sp>
      <p:sp>
        <p:nvSpPr>
          <p:cNvPr id="14339" name="Rectangle 3"/>
          <p:cNvSpPr>
            <a:spLocks noGrp="1" noChangeArrowheads="1"/>
          </p:cNvSpPr>
          <p:nvPr>
            <p:ph type="body" idx="1"/>
          </p:nvPr>
        </p:nvSpPr>
        <p:spPr/>
        <p:txBody>
          <a:bodyPr/>
          <a:lstStyle/>
          <a:p>
            <a:r>
              <a:rPr lang="en-US"/>
              <a:t>Sequence</a:t>
            </a:r>
            <a:endParaRPr lang="en-US" sz="2800"/>
          </a:p>
          <a:p>
            <a:r>
              <a:rPr lang="en-US"/>
              <a:t>Decision</a:t>
            </a:r>
            <a:endParaRPr lang="en-US" sz="2800"/>
          </a:p>
          <a:p>
            <a:r>
              <a:rPr lang="en-US"/>
              <a:t>Repetition</a:t>
            </a:r>
          </a:p>
          <a:p>
            <a:r>
              <a:rPr lang="en-US"/>
              <a:t>Case</a:t>
            </a:r>
          </a:p>
        </p:txBody>
      </p:sp>
    </p:spTree>
    <p:extLst>
      <p:ext uri="{BB962C8B-B14F-4D97-AF65-F5344CB8AC3E}">
        <p14:creationId xmlns:p14="http://schemas.microsoft.com/office/powerpoint/2010/main" val="3166263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r>
              <a:rPr lang="en-US"/>
              <a:t>Sequence Structure</a:t>
            </a:r>
          </a:p>
        </p:txBody>
      </p:sp>
      <p:sp>
        <p:nvSpPr>
          <p:cNvPr id="15363" name="Rectangle 3"/>
          <p:cNvSpPr>
            <a:spLocks noGrp="1" noChangeArrowheads="1"/>
          </p:cNvSpPr>
          <p:nvPr>
            <p:ph type="body" idx="1"/>
          </p:nvPr>
        </p:nvSpPr>
        <p:spPr/>
        <p:txBody>
          <a:bodyPr/>
          <a:lstStyle/>
          <a:p>
            <a:r>
              <a:rPr lang="en-US" sz="2800"/>
              <a:t>a series of actions are performed in sequence</a:t>
            </a:r>
          </a:p>
          <a:p>
            <a:r>
              <a:rPr lang="en-US" sz="2800"/>
              <a:t>The pay-calculating example was a sequence flowchart.</a:t>
            </a:r>
          </a:p>
        </p:txBody>
      </p:sp>
      <p:grpSp>
        <p:nvGrpSpPr>
          <p:cNvPr id="15377" name="Group 17"/>
          <p:cNvGrpSpPr>
            <a:grpSpLocks/>
          </p:cNvGrpSpPr>
          <p:nvPr/>
        </p:nvGrpSpPr>
        <p:grpSpPr bwMode="auto">
          <a:xfrm>
            <a:off x="3797300" y="3390900"/>
            <a:ext cx="1447800" cy="2501900"/>
            <a:chOff x="2392" y="2136"/>
            <a:chExt cx="912" cy="1576"/>
          </a:xfrm>
        </p:grpSpPr>
        <p:grpSp>
          <p:nvGrpSpPr>
            <p:cNvPr id="15364" name="Group 4"/>
            <p:cNvGrpSpPr>
              <a:grpSpLocks/>
            </p:cNvGrpSpPr>
            <p:nvPr/>
          </p:nvGrpSpPr>
          <p:grpSpPr bwMode="auto">
            <a:xfrm>
              <a:off x="2512" y="2136"/>
              <a:ext cx="672" cy="192"/>
              <a:chOff x="3552" y="1200"/>
              <a:chExt cx="672" cy="192"/>
            </a:xfrm>
          </p:grpSpPr>
          <p:sp>
            <p:nvSpPr>
              <p:cNvPr id="15365" name="AutoShape 5"/>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6" name="Text Box 6"/>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sz="1200"/>
              </a:p>
            </p:txBody>
          </p:sp>
        </p:grpSp>
        <p:grpSp>
          <p:nvGrpSpPr>
            <p:cNvPr id="15367" name="Group 7"/>
            <p:cNvGrpSpPr>
              <a:grpSpLocks/>
            </p:cNvGrpSpPr>
            <p:nvPr/>
          </p:nvGrpSpPr>
          <p:grpSpPr bwMode="auto">
            <a:xfrm>
              <a:off x="2392" y="2444"/>
              <a:ext cx="912" cy="480"/>
              <a:chOff x="3408" y="1632"/>
              <a:chExt cx="912" cy="480"/>
            </a:xfrm>
          </p:grpSpPr>
          <p:sp>
            <p:nvSpPr>
              <p:cNvPr id="15368" name="AutoShape 8"/>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9" name="Text Box 9"/>
              <p:cNvSpPr txBox="1">
                <a:spLocks noChangeArrowheads="1"/>
              </p:cNvSpPr>
              <p:nvPr/>
            </p:nvSpPr>
            <p:spPr bwMode="auto">
              <a:xfrm>
                <a:off x="3552" y="1632"/>
                <a:ext cx="72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sz="1200"/>
              </a:p>
            </p:txBody>
          </p:sp>
        </p:grpSp>
        <p:sp>
          <p:nvSpPr>
            <p:cNvPr id="15370" name="Line 10"/>
            <p:cNvSpPr>
              <a:spLocks noChangeShapeType="1"/>
            </p:cNvSpPr>
            <p:nvPr/>
          </p:nvSpPr>
          <p:spPr bwMode="auto">
            <a:xfrm>
              <a:off x="2848" y="2332"/>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1" name="Line 11"/>
            <p:cNvSpPr>
              <a:spLocks noChangeShapeType="1"/>
            </p:cNvSpPr>
            <p:nvPr/>
          </p:nvSpPr>
          <p:spPr bwMode="auto">
            <a:xfrm>
              <a:off x="2848" y="2928"/>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2" name="Text Box 12"/>
            <p:cNvSpPr txBox="1">
              <a:spLocks noChangeArrowheads="1"/>
            </p:cNvSpPr>
            <p:nvPr/>
          </p:nvSpPr>
          <p:spPr bwMode="auto">
            <a:xfrm>
              <a:off x="2488" y="3050"/>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15373" name="Line 13"/>
            <p:cNvSpPr>
              <a:spLocks noChangeShapeType="1"/>
            </p:cNvSpPr>
            <p:nvPr/>
          </p:nvSpPr>
          <p:spPr bwMode="auto">
            <a:xfrm>
              <a:off x="2848" y="3404"/>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374" name="Group 14"/>
            <p:cNvGrpSpPr>
              <a:grpSpLocks/>
            </p:cNvGrpSpPr>
            <p:nvPr/>
          </p:nvGrpSpPr>
          <p:grpSpPr bwMode="auto">
            <a:xfrm>
              <a:off x="2512" y="3520"/>
              <a:ext cx="672" cy="192"/>
              <a:chOff x="3552" y="1200"/>
              <a:chExt cx="672" cy="192"/>
            </a:xfrm>
          </p:grpSpPr>
          <p:sp>
            <p:nvSpPr>
              <p:cNvPr id="15375" name="AutoShape 15"/>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6" name="Text Box 16"/>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sz="1200"/>
              </a:p>
            </p:txBody>
          </p:sp>
        </p:grpSp>
      </p:grpSp>
    </p:spTree>
    <p:extLst>
      <p:ext uri="{BB962C8B-B14F-4D97-AF65-F5344CB8AC3E}">
        <p14:creationId xmlns:p14="http://schemas.microsoft.com/office/powerpoint/2010/main" val="3746029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r>
              <a:rPr lang="en-US"/>
              <a:t>Decision Structure</a:t>
            </a:r>
          </a:p>
        </p:txBody>
      </p:sp>
      <p:sp>
        <p:nvSpPr>
          <p:cNvPr id="16387" name="Rectangle 3"/>
          <p:cNvSpPr>
            <a:spLocks noGrp="1" noChangeArrowheads="1"/>
          </p:cNvSpPr>
          <p:nvPr>
            <p:ph type="body" idx="1"/>
          </p:nvPr>
        </p:nvSpPr>
        <p:spPr/>
        <p:txBody>
          <a:bodyPr/>
          <a:lstStyle/>
          <a:p>
            <a:r>
              <a:rPr lang="en-US" sz="2800"/>
              <a:t>One of two possible actions is taken, depending on a condition.</a:t>
            </a:r>
          </a:p>
        </p:txBody>
      </p:sp>
      <p:grpSp>
        <p:nvGrpSpPr>
          <p:cNvPr id="16414" name="Group 30"/>
          <p:cNvGrpSpPr>
            <a:grpSpLocks/>
          </p:cNvGrpSpPr>
          <p:nvPr/>
        </p:nvGrpSpPr>
        <p:grpSpPr bwMode="auto">
          <a:xfrm>
            <a:off x="2755900" y="2971800"/>
            <a:ext cx="4089400" cy="2870200"/>
            <a:chOff x="1720" y="1696"/>
            <a:chExt cx="2576" cy="1808"/>
          </a:xfrm>
        </p:grpSpPr>
        <p:sp>
          <p:nvSpPr>
            <p:cNvPr id="16397" name="Text Box 13"/>
            <p:cNvSpPr txBox="1">
              <a:spLocks noChangeArrowheads="1"/>
            </p:cNvSpPr>
            <p:nvPr/>
          </p:nvSpPr>
          <p:spPr bwMode="auto">
            <a:xfrm>
              <a:off x="1720" y="2730"/>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16402" name="AutoShape 18"/>
            <p:cNvSpPr>
              <a:spLocks noChangeArrowheads="1"/>
            </p:cNvSpPr>
            <p:nvPr/>
          </p:nvSpPr>
          <p:spPr bwMode="auto">
            <a:xfrm>
              <a:off x="2560" y="1928"/>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3" name="Text Box 19"/>
            <p:cNvSpPr txBox="1">
              <a:spLocks noChangeArrowheads="1"/>
            </p:cNvSpPr>
            <p:nvPr/>
          </p:nvSpPr>
          <p:spPr bwMode="auto">
            <a:xfrm>
              <a:off x="3576" y="2722"/>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16404" name="Line 20"/>
            <p:cNvSpPr>
              <a:spLocks noChangeShapeType="1"/>
            </p:cNvSpPr>
            <p:nvPr/>
          </p:nvSpPr>
          <p:spPr bwMode="auto">
            <a:xfrm flipH="1">
              <a:off x="2072" y="2288"/>
              <a:ext cx="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5" name="Line 21"/>
            <p:cNvSpPr>
              <a:spLocks noChangeShapeType="1"/>
            </p:cNvSpPr>
            <p:nvPr/>
          </p:nvSpPr>
          <p:spPr bwMode="auto">
            <a:xfrm>
              <a:off x="2072" y="2288"/>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408" name="Group 24"/>
            <p:cNvGrpSpPr>
              <a:grpSpLocks/>
            </p:cNvGrpSpPr>
            <p:nvPr/>
          </p:nvGrpSpPr>
          <p:grpSpPr bwMode="auto">
            <a:xfrm flipH="1">
              <a:off x="3440" y="2288"/>
              <a:ext cx="496" cy="432"/>
              <a:chOff x="3856" y="2184"/>
              <a:chExt cx="496" cy="432"/>
            </a:xfrm>
          </p:grpSpPr>
          <p:sp>
            <p:nvSpPr>
              <p:cNvPr id="16406" name="Line 22"/>
              <p:cNvSpPr>
                <a:spLocks noChangeShapeType="1"/>
              </p:cNvSpPr>
              <p:nvPr/>
            </p:nvSpPr>
            <p:spPr bwMode="auto">
              <a:xfrm>
                <a:off x="3856" y="2184"/>
                <a:ext cx="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7" name="Line 23"/>
              <p:cNvSpPr>
                <a:spLocks noChangeShapeType="1"/>
              </p:cNvSpPr>
              <p:nvPr/>
            </p:nvSpPr>
            <p:spPr bwMode="auto">
              <a:xfrm flipH="1">
                <a:off x="3856" y="2184"/>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09" name="Line 25"/>
            <p:cNvSpPr>
              <a:spLocks noChangeShapeType="1"/>
            </p:cNvSpPr>
            <p:nvPr/>
          </p:nvSpPr>
          <p:spPr bwMode="auto">
            <a:xfrm>
              <a:off x="2056" y="3080"/>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0" name="Line 26"/>
            <p:cNvSpPr>
              <a:spLocks noChangeShapeType="1"/>
            </p:cNvSpPr>
            <p:nvPr/>
          </p:nvSpPr>
          <p:spPr bwMode="auto">
            <a:xfrm>
              <a:off x="3936" y="3080"/>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1" name="Line 27"/>
            <p:cNvSpPr>
              <a:spLocks noChangeShapeType="1"/>
            </p:cNvSpPr>
            <p:nvPr/>
          </p:nvSpPr>
          <p:spPr bwMode="auto">
            <a:xfrm flipH="1">
              <a:off x="2056" y="3248"/>
              <a:ext cx="1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2" name="Line 28"/>
            <p:cNvSpPr>
              <a:spLocks noChangeShapeType="1"/>
            </p:cNvSpPr>
            <p:nvPr/>
          </p:nvSpPr>
          <p:spPr bwMode="auto">
            <a:xfrm>
              <a:off x="3016" y="3248"/>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3" name="Line 29"/>
            <p:cNvSpPr>
              <a:spLocks noChangeShapeType="1"/>
            </p:cNvSpPr>
            <p:nvPr/>
          </p:nvSpPr>
          <p:spPr bwMode="auto">
            <a:xfrm>
              <a:off x="3008" y="1696"/>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974257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r>
              <a:rPr lang="en-US"/>
              <a:t>Decision Structure</a:t>
            </a:r>
          </a:p>
        </p:txBody>
      </p:sp>
      <p:sp>
        <p:nvSpPr>
          <p:cNvPr id="17411" name="Rectangle 3"/>
          <p:cNvSpPr>
            <a:spLocks noGrp="1" noChangeArrowheads="1"/>
          </p:cNvSpPr>
          <p:nvPr>
            <p:ph type="body" idx="1"/>
          </p:nvPr>
        </p:nvSpPr>
        <p:spPr/>
        <p:txBody>
          <a:bodyPr/>
          <a:lstStyle/>
          <a:p>
            <a:r>
              <a:rPr lang="en-US" sz="2400"/>
              <a:t>A new symbol, the diamond, indicates a yes/no question. If the answer to the question is yes, the flow follows one path. If the answer is no, the flow follows another path</a:t>
            </a:r>
          </a:p>
        </p:txBody>
      </p:sp>
      <p:grpSp>
        <p:nvGrpSpPr>
          <p:cNvPr id="17428" name="Group 20"/>
          <p:cNvGrpSpPr>
            <a:grpSpLocks/>
          </p:cNvGrpSpPr>
          <p:nvPr/>
        </p:nvGrpSpPr>
        <p:grpSpPr bwMode="auto">
          <a:xfrm>
            <a:off x="2755900" y="3263900"/>
            <a:ext cx="4089400" cy="2870200"/>
            <a:chOff x="1736" y="2272"/>
            <a:chExt cx="2576" cy="1808"/>
          </a:xfrm>
        </p:grpSpPr>
        <p:grpSp>
          <p:nvGrpSpPr>
            <p:cNvPr id="17412" name="Group 4"/>
            <p:cNvGrpSpPr>
              <a:grpSpLocks/>
            </p:cNvGrpSpPr>
            <p:nvPr/>
          </p:nvGrpSpPr>
          <p:grpSpPr bwMode="auto">
            <a:xfrm>
              <a:off x="1736" y="2272"/>
              <a:ext cx="2576" cy="1808"/>
              <a:chOff x="1720" y="1696"/>
              <a:chExt cx="2576" cy="1808"/>
            </a:xfrm>
          </p:grpSpPr>
          <p:sp>
            <p:nvSpPr>
              <p:cNvPr id="17413" name="Text Box 5"/>
              <p:cNvSpPr txBox="1">
                <a:spLocks noChangeArrowheads="1"/>
              </p:cNvSpPr>
              <p:nvPr/>
            </p:nvSpPr>
            <p:spPr bwMode="auto">
              <a:xfrm>
                <a:off x="1720" y="2730"/>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17414" name="AutoShape 6"/>
              <p:cNvSpPr>
                <a:spLocks noChangeArrowheads="1"/>
              </p:cNvSpPr>
              <p:nvPr/>
            </p:nvSpPr>
            <p:spPr bwMode="auto">
              <a:xfrm>
                <a:off x="2560" y="1928"/>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 name="Text Box 7"/>
              <p:cNvSpPr txBox="1">
                <a:spLocks noChangeArrowheads="1"/>
              </p:cNvSpPr>
              <p:nvPr/>
            </p:nvSpPr>
            <p:spPr bwMode="auto">
              <a:xfrm>
                <a:off x="3576" y="2722"/>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17416" name="Line 8"/>
              <p:cNvSpPr>
                <a:spLocks noChangeShapeType="1"/>
              </p:cNvSpPr>
              <p:nvPr/>
            </p:nvSpPr>
            <p:spPr bwMode="auto">
              <a:xfrm flipH="1">
                <a:off x="2072" y="2288"/>
                <a:ext cx="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 name="Line 9"/>
              <p:cNvSpPr>
                <a:spLocks noChangeShapeType="1"/>
              </p:cNvSpPr>
              <p:nvPr/>
            </p:nvSpPr>
            <p:spPr bwMode="auto">
              <a:xfrm>
                <a:off x="2072" y="2288"/>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418" name="Group 10"/>
              <p:cNvGrpSpPr>
                <a:grpSpLocks/>
              </p:cNvGrpSpPr>
              <p:nvPr/>
            </p:nvGrpSpPr>
            <p:grpSpPr bwMode="auto">
              <a:xfrm flipH="1">
                <a:off x="3440" y="2288"/>
                <a:ext cx="496" cy="432"/>
                <a:chOff x="3856" y="2184"/>
                <a:chExt cx="496" cy="432"/>
              </a:xfrm>
            </p:grpSpPr>
            <p:sp>
              <p:nvSpPr>
                <p:cNvPr id="17419" name="Line 11"/>
                <p:cNvSpPr>
                  <a:spLocks noChangeShapeType="1"/>
                </p:cNvSpPr>
                <p:nvPr/>
              </p:nvSpPr>
              <p:spPr bwMode="auto">
                <a:xfrm>
                  <a:off x="3856" y="2184"/>
                  <a:ext cx="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0" name="Line 12"/>
                <p:cNvSpPr>
                  <a:spLocks noChangeShapeType="1"/>
                </p:cNvSpPr>
                <p:nvPr/>
              </p:nvSpPr>
              <p:spPr bwMode="auto">
                <a:xfrm flipH="1">
                  <a:off x="3856" y="2184"/>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21" name="Line 13"/>
              <p:cNvSpPr>
                <a:spLocks noChangeShapeType="1"/>
              </p:cNvSpPr>
              <p:nvPr/>
            </p:nvSpPr>
            <p:spPr bwMode="auto">
              <a:xfrm>
                <a:off x="2056" y="3080"/>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2" name="Line 14"/>
              <p:cNvSpPr>
                <a:spLocks noChangeShapeType="1"/>
              </p:cNvSpPr>
              <p:nvPr/>
            </p:nvSpPr>
            <p:spPr bwMode="auto">
              <a:xfrm>
                <a:off x="3936" y="3080"/>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3" name="Line 15"/>
              <p:cNvSpPr>
                <a:spLocks noChangeShapeType="1"/>
              </p:cNvSpPr>
              <p:nvPr/>
            </p:nvSpPr>
            <p:spPr bwMode="auto">
              <a:xfrm flipH="1">
                <a:off x="2056" y="3248"/>
                <a:ext cx="1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4" name="Line 16"/>
              <p:cNvSpPr>
                <a:spLocks noChangeShapeType="1"/>
              </p:cNvSpPr>
              <p:nvPr/>
            </p:nvSpPr>
            <p:spPr bwMode="auto">
              <a:xfrm>
                <a:off x="3016" y="3248"/>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5" name="Line 17"/>
              <p:cNvSpPr>
                <a:spLocks noChangeShapeType="1"/>
              </p:cNvSpPr>
              <p:nvPr/>
            </p:nvSpPr>
            <p:spPr bwMode="auto">
              <a:xfrm>
                <a:off x="3008" y="1696"/>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26" name="Text Box 18"/>
            <p:cNvSpPr txBox="1">
              <a:spLocks noChangeArrowheads="1"/>
            </p:cNvSpPr>
            <p:nvPr/>
          </p:nvSpPr>
          <p:spPr bwMode="auto">
            <a:xfrm>
              <a:off x="3384" y="249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YES</a:t>
              </a:r>
              <a:endParaRPr lang="en-US"/>
            </a:p>
          </p:txBody>
        </p:sp>
        <p:sp>
          <p:nvSpPr>
            <p:cNvPr id="17427" name="Text Box 19"/>
            <p:cNvSpPr txBox="1">
              <a:spLocks noChangeArrowheads="1"/>
            </p:cNvSpPr>
            <p:nvPr/>
          </p:nvSpPr>
          <p:spPr bwMode="auto">
            <a:xfrm>
              <a:off x="2144" y="249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NO</a:t>
              </a:r>
              <a:endParaRPr lang="en-US"/>
            </a:p>
          </p:txBody>
        </p:sp>
      </p:grpSp>
    </p:spTree>
    <p:extLst>
      <p:ext uri="{BB962C8B-B14F-4D97-AF65-F5344CB8AC3E}">
        <p14:creationId xmlns:p14="http://schemas.microsoft.com/office/powerpoint/2010/main" val="2085588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US"/>
              <a:t>Decision Structure</a:t>
            </a:r>
          </a:p>
        </p:txBody>
      </p:sp>
      <p:sp>
        <p:nvSpPr>
          <p:cNvPr id="18435" name="Rectangle 3"/>
          <p:cNvSpPr>
            <a:spLocks noGrp="1" noChangeArrowheads="1"/>
          </p:cNvSpPr>
          <p:nvPr>
            <p:ph type="body" idx="1"/>
          </p:nvPr>
        </p:nvSpPr>
        <p:spPr/>
        <p:txBody>
          <a:bodyPr/>
          <a:lstStyle/>
          <a:p>
            <a:r>
              <a:rPr lang="en-US" sz="2400"/>
              <a:t>In the flowchart segment below, the question “is x &lt; y?” is asked. If the answer is no, then process A is performed. If the answer is yes, then process B is performed.</a:t>
            </a:r>
          </a:p>
        </p:txBody>
      </p:sp>
      <p:grpSp>
        <p:nvGrpSpPr>
          <p:cNvPr id="18455" name="Group 23"/>
          <p:cNvGrpSpPr>
            <a:grpSpLocks/>
          </p:cNvGrpSpPr>
          <p:nvPr/>
        </p:nvGrpSpPr>
        <p:grpSpPr bwMode="auto">
          <a:xfrm>
            <a:off x="2768600" y="3263900"/>
            <a:ext cx="4102100" cy="2870200"/>
            <a:chOff x="1736" y="2272"/>
            <a:chExt cx="2584" cy="1808"/>
          </a:xfrm>
        </p:grpSpPr>
        <p:grpSp>
          <p:nvGrpSpPr>
            <p:cNvPr id="18436" name="Group 4"/>
            <p:cNvGrpSpPr>
              <a:grpSpLocks/>
            </p:cNvGrpSpPr>
            <p:nvPr/>
          </p:nvGrpSpPr>
          <p:grpSpPr bwMode="auto">
            <a:xfrm>
              <a:off x="1736" y="2272"/>
              <a:ext cx="2576" cy="1808"/>
              <a:chOff x="1720" y="1696"/>
              <a:chExt cx="2576" cy="1808"/>
            </a:xfrm>
          </p:grpSpPr>
          <p:sp>
            <p:nvSpPr>
              <p:cNvPr id="18437" name="Text Box 5"/>
              <p:cNvSpPr txBox="1">
                <a:spLocks noChangeArrowheads="1"/>
              </p:cNvSpPr>
              <p:nvPr/>
            </p:nvSpPr>
            <p:spPr bwMode="auto">
              <a:xfrm>
                <a:off x="1720" y="2730"/>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18438" name="AutoShape 6"/>
              <p:cNvSpPr>
                <a:spLocks noChangeArrowheads="1"/>
              </p:cNvSpPr>
              <p:nvPr/>
            </p:nvSpPr>
            <p:spPr bwMode="auto">
              <a:xfrm>
                <a:off x="2560" y="1928"/>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9" name="Text Box 7"/>
              <p:cNvSpPr txBox="1">
                <a:spLocks noChangeArrowheads="1"/>
              </p:cNvSpPr>
              <p:nvPr/>
            </p:nvSpPr>
            <p:spPr bwMode="auto">
              <a:xfrm>
                <a:off x="3576" y="2722"/>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18440" name="Line 8"/>
              <p:cNvSpPr>
                <a:spLocks noChangeShapeType="1"/>
              </p:cNvSpPr>
              <p:nvPr/>
            </p:nvSpPr>
            <p:spPr bwMode="auto">
              <a:xfrm flipH="1">
                <a:off x="2072" y="2288"/>
                <a:ext cx="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1" name="Line 9"/>
              <p:cNvSpPr>
                <a:spLocks noChangeShapeType="1"/>
              </p:cNvSpPr>
              <p:nvPr/>
            </p:nvSpPr>
            <p:spPr bwMode="auto">
              <a:xfrm>
                <a:off x="2072" y="2288"/>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442" name="Group 10"/>
              <p:cNvGrpSpPr>
                <a:grpSpLocks/>
              </p:cNvGrpSpPr>
              <p:nvPr/>
            </p:nvGrpSpPr>
            <p:grpSpPr bwMode="auto">
              <a:xfrm flipH="1">
                <a:off x="3440" y="2288"/>
                <a:ext cx="496" cy="432"/>
                <a:chOff x="3856" y="2184"/>
                <a:chExt cx="496" cy="432"/>
              </a:xfrm>
            </p:grpSpPr>
            <p:sp>
              <p:nvSpPr>
                <p:cNvPr id="18443" name="Line 11"/>
                <p:cNvSpPr>
                  <a:spLocks noChangeShapeType="1"/>
                </p:cNvSpPr>
                <p:nvPr/>
              </p:nvSpPr>
              <p:spPr bwMode="auto">
                <a:xfrm>
                  <a:off x="3856" y="2184"/>
                  <a:ext cx="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4" name="Line 12"/>
                <p:cNvSpPr>
                  <a:spLocks noChangeShapeType="1"/>
                </p:cNvSpPr>
                <p:nvPr/>
              </p:nvSpPr>
              <p:spPr bwMode="auto">
                <a:xfrm flipH="1">
                  <a:off x="3856" y="2184"/>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445" name="Line 13"/>
              <p:cNvSpPr>
                <a:spLocks noChangeShapeType="1"/>
              </p:cNvSpPr>
              <p:nvPr/>
            </p:nvSpPr>
            <p:spPr bwMode="auto">
              <a:xfrm>
                <a:off x="2056" y="3080"/>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6" name="Line 14"/>
              <p:cNvSpPr>
                <a:spLocks noChangeShapeType="1"/>
              </p:cNvSpPr>
              <p:nvPr/>
            </p:nvSpPr>
            <p:spPr bwMode="auto">
              <a:xfrm>
                <a:off x="3936" y="3080"/>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7" name="Line 15"/>
              <p:cNvSpPr>
                <a:spLocks noChangeShapeType="1"/>
              </p:cNvSpPr>
              <p:nvPr/>
            </p:nvSpPr>
            <p:spPr bwMode="auto">
              <a:xfrm flipH="1">
                <a:off x="2056" y="3248"/>
                <a:ext cx="1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8" name="Line 16"/>
              <p:cNvSpPr>
                <a:spLocks noChangeShapeType="1"/>
              </p:cNvSpPr>
              <p:nvPr/>
            </p:nvSpPr>
            <p:spPr bwMode="auto">
              <a:xfrm>
                <a:off x="3016" y="3248"/>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9" name="Line 17"/>
              <p:cNvSpPr>
                <a:spLocks noChangeShapeType="1"/>
              </p:cNvSpPr>
              <p:nvPr/>
            </p:nvSpPr>
            <p:spPr bwMode="auto">
              <a:xfrm>
                <a:off x="3008" y="1696"/>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450" name="Text Box 18"/>
            <p:cNvSpPr txBox="1">
              <a:spLocks noChangeArrowheads="1"/>
            </p:cNvSpPr>
            <p:nvPr/>
          </p:nvSpPr>
          <p:spPr bwMode="auto">
            <a:xfrm>
              <a:off x="3400" y="251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YES</a:t>
              </a:r>
              <a:endParaRPr lang="en-US"/>
            </a:p>
          </p:txBody>
        </p:sp>
        <p:sp>
          <p:nvSpPr>
            <p:cNvPr id="18451" name="Text Box 19"/>
            <p:cNvSpPr txBox="1">
              <a:spLocks noChangeArrowheads="1"/>
            </p:cNvSpPr>
            <p:nvPr/>
          </p:nvSpPr>
          <p:spPr bwMode="auto">
            <a:xfrm>
              <a:off x="2160" y="251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NO</a:t>
              </a:r>
              <a:endParaRPr lang="en-US"/>
            </a:p>
          </p:txBody>
        </p:sp>
        <p:sp>
          <p:nvSpPr>
            <p:cNvPr id="18452" name="Text Box 20"/>
            <p:cNvSpPr txBox="1">
              <a:spLocks noChangeArrowheads="1"/>
            </p:cNvSpPr>
            <p:nvPr/>
          </p:nvSpPr>
          <p:spPr bwMode="auto">
            <a:xfrm>
              <a:off x="2808" y="2744"/>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x &lt; y?</a:t>
              </a:r>
            </a:p>
          </p:txBody>
        </p:sp>
        <p:sp>
          <p:nvSpPr>
            <p:cNvPr id="18453" name="Text Box 21"/>
            <p:cNvSpPr txBox="1">
              <a:spLocks noChangeArrowheads="1"/>
            </p:cNvSpPr>
            <p:nvPr/>
          </p:nvSpPr>
          <p:spPr bwMode="auto">
            <a:xfrm>
              <a:off x="3608" y="3376"/>
              <a:ext cx="7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Process B</a:t>
              </a:r>
              <a:endParaRPr lang="en-US"/>
            </a:p>
          </p:txBody>
        </p:sp>
        <p:sp>
          <p:nvSpPr>
            <p:cNvPr id="18454" name="Text Box 22"/>
            <p:cNvSpPr txBox="1">
              <a:spLocks noChangeArrowheads="1"/>
            </p:cNvSpPr>
            <p:nvPr/>
          </p:nvSpPr>
          <p:spPr bwMode="auto">
            <a:xfrm>
              <a:off x="1736" y="3376"/>
              <a:ext cx="7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Process A</a:t>
              </a:r>
              <a:endParaRPr lang="en-US"/>
            </a:p>
          </p:txBody>
        </p:sp>
      </p:grpSp>
    </p:spTree>
    <p:extLst>
      <p:ext uri="{BB962C8B-B14F-4D97-AF65-F5344CB8AC3E}">
        <p14:creationId xmlns:p14="http://schemas.microsoft.com/office/powerpoint/2010/main" val="2875440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dirty="0"/>
              <a:t>Decision Structure</a:t>
            </a:r>
          </a:p>
        </p:txBody>
      </p:sp>
      <p:sp>
        <p:nvSpPr>
          <p:cNvPr id="19459" name="Rectangle 3"/>
          <p:cNvSpPr>
            <a:spLocks noGrp="1" noChangeArrowheads="1"/>
          </p:cNvSpPr>
          <p:nvPr>
            <p:ph type="body" idx="1"/>
          </p:nvPr>
        </p:nvSpPr>
        <p:spPr/>
        <p:txBody>
          <a:bodyPr/>
          <a:lstStyle/>
          <a:p>
            <a:r>
              <a:rPr lang="en-US" sz="2400" dirty="0"/>
              <a:t>The flowchart segment below shows how a decision </a:t>
            </a:r>
            <a:r>
              <a:rPr lang="en-US" sz="2400" dirty="0" smtClean="0"/>
              <a:t>structure.</a:t>
            </a:r>
            <a:endParaRPr lang="en-US" sz="2400" dirty="0"/>
          </a:p>
        </p:txBody>
      </p:sp>
      <p:grpSp>
        <p:nvGrpSpPr>
          <p:cNvPr id="19483" name="Group 27"/>
          <p:cNvGrpSpPr>
            <a:grpSpLocks/>
          </p:cNvGrpSpPr>
          <p:nvPr/>
        </p:nvGrpSpPr>
        <p:grpSpPr bwMode="auto">
          <a:xfrm>
            <a:off x="2393625" y="3441699"/>
            <a:ext cx="4114800" cy="2870200"/>
            <a:chOff x="320" y="2192"/>
            <a:chExt cx="2592" cy="1808"/>
          </a:xfrm>
        </p:grpSpPr>
        <p:grpSp>
          <p:nvGrpSpPr>
            <p:cNvPr id="19460" name="Group 4"/>
            <p:cNvGrpSpPr>
              <a:grpSpLocks/>
            </p:cNvGrpSpPr>
            <p:nvPr/>
          </p:nvGrpSpPr>
          <p:grpSpPr bwMode="auto">
            <a:xfrm>
              <a:off x="328" y="2192"/>
              <a:ext cx="2576" cy="1808"/>
              <a:chOff x="1720" y="1696"/>
              <a:chExt cx="2576" cy="1808"/>
            </a:xfrm>
          </p:grpSpPr>
          <p:sp>
            <p:nvSpPr>
              <p:cNvPr id="19461" name="Text Box 5"/>
              <p:cNvSpPr txBox="1">
                <a:spLocks noChangeArrowheads="1"/>
              </p:cNvSpPr>
              <p:nvPr/>
            </p:nvSpPr>
            <p:spPr bwMode="auto">
              <a:xfrm>
                <a:off x="1720" y="2730"/>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19462" name="AutoShape 6"/>
              <p:cNvSpPr>
                <a:spLocks noChangeArrowheads="1"/>
              </p:cNvSpPr>
              <p:nvPr/>
            </p:nvSpPr>
            <p:spPr bwMode="auto">
              <a:xfrm>
                <a:off x="2560" y="1928"/>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Text Box 7"/>
              <p:cNvSpPr txBox="1">
                <a:spLocks noChangeArrowheads="1"/>
              </p:cNvSpPr>
              <p:nvPr/>
            </p:nvSpPr>
            <p:spPr bwMode="auto">
              <a:xfrm>
                <a:off x="3576" y="2722"/>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19464" name="Line 8"/>
              <p:cNvSpPr>
                <a:spLocks noChangeShapeType="1"/>
              </p:cNvSpPr>
              <p:nvPr/>
            </p:nvSpPr>
            <p:spPr bwMode="auto">
              <a:xfrm flipH="1">
                <a:off x="2072" y="2288"/>
                <a:ext cx="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5" name="Line 9"/>
              <p:cNvSpPr>
                <a:spLocks noChangeShapeType="1"/>
              </p:cNvSpPr>
              <p:nvPr/>
            </p:nvSpPr>
            <p:spPr bwMode="auto">
              <a:xfrm>
                <a:off x="2072" y="2288"/>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466" name="Group 10"/>
              <p:cNvGrpSpPr>
                <a:grpSpLocks/>
              </p:cNvGrpSpPr>
              <p:nvPr/>
            </p:nvGrpSpPr>
            <p:grpSpPr bwMode="auto">
              <a:xfrm flipH="1">
                <a:off x="3440" y="2288"/>
                <a:ext cx="496" cy="432"/>
                <a:chOff x="3856" y="2184"/>
                <a:chExt cx="496" cy="432"/>
              </a:xfrm>
            </p:grpSpPr>
            <p:sp>
              <p:nvSpPr>
                <p:cNvPr id="19467" name="Line 11"/>
                <p:cNvSpPr>
                  <a:spLocks noChangeShapeType="1"/>
                </p:cNvSpPr>
                <p:nvPr/>
              </p:nvSpPr>
              <p:spPr bwMode="auto">
                <a:xfrm>
                  <a:off x="3856" y="2184"/>
                  <a:ext cx="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8" name="Line 12"/>
                <p:cNvSpPr>
                  <a:spLocks noChangeShapeType="1"/>
                </p:cNvSpPr>
                <p:nvPr/>
              </p:nvSpPr>
              <p:spPr bwMode="auto">
                <a:xfrm flipH="1">
                  <a:off x="3856" y="2184"/>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469" name="Line 13"/>
              <p:cNvSpPr>
                <a:spLocks noChangeShapeType="1"/>
              </p:cNvSpPr>
              <p:nvPr/>
            </p:nvSpPr>
            <p:spPr bwMode="auto">
              <a:xfrm>
                <a:off x="2056" y="3080"/>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0" name="Line 14"/>
              <p:cNvSpPr>
                <a:spLocks noChangeShapeType="1"/>
              </p:cNvSpPr>
              <p:nvPr/>
            </p:nvSpPr>
            <p:spPr bwMode="auto">
              <a:xfrm>
                <a:off x="3936" y="3080"/>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1" name="Line 15"/>
              <p:cNvSpPr>
                <a:spLocks noChangeShapeType="1"/>
              </p:cNvSpPr>
              <p:nvPr/>
            </p:nvSpPr>
            <p:spPr bwMode="auto">
              <a:xfrm flipH="1">
                <a:off x="2056" y="3248"/>
                <a:ext cx="1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2" name="Line 16"/>
              <p:cNvSpPr>
                <a:spLocks noChangeShapeType="1"/>
              </p:cNvSpPr>
              <p:nvPr/>
            </p:nvSpPr>
            <p:spPr bwMode="auto">
              <a:xfrm>
                <a:off x="3016" y="3248"/>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3" name="Line 17"/>
              <p:cNvSpPr>
                <a:spLocks noChangeShapeType="1"/>
              </p:cNvSpPr>
              <p:nvPr/>
            </p:nvSpPr>
            <p:spPr bwMode="auto">
              <a:xfrm>
                <a:off x="3008" y="1696"/>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474" name="Text Box 18"/>
            <p:cNvSpPr txBox="1">
              <a:spLocks noChangeArrowheads="1"/>
            </p:cNvSpPr>
            <p:nvPr/>
          </p:nvSpPr>
          <p:spPr bwMode="auto">
            <a:xfrm>
              <a:off x="1992" y="243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YES</a:t>
              </a:r>
              <a:endParaRPr lang="en-US"/>
            </a:p>
          </p:txBody>
        </p:sp>
        <p:sp>
          <p:nvSpPr>
            <p:cNvPr id="19475" name="Text Box 19"/>
            <p:cNvSpPr txBox="1">
              <a:spLocks noChangeArrowheads="1"/>
            </p:cNvSpPr>
            <p:nvPr/>
          </p:nvSpPr>
          <p:spPr bwMode="auto">
            <a:xfrm>
              <a:off x="752" y="243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NO</a:t>
              </a:r>
              <a:endParaRPr lang="en-US"/>
            </a:p>
          </p:txBody>
        </p:sp>
        <p:sp>
          <p:nvSpPr>
            <p:cNvPr id="19476" name="Text Box 20"/>
            <p:cNvSpPr txBox="1">
              <a:spLocks noChangeArrowheads="1"/>
            </p:cNvSpPr>
            <p:nvPr/>
          </p:nvSpPr>
          <p:spPr bwMode="auto">
            <a:xfrm>
              <a:off x="1400" y="2664"/>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x &lt; y?</a:t>
              </a:r>
            </a:p>
          </p:txBody>
        </p:sp>
        <p:sp>
          <p:nvSpPr>
            <p:cNvPr id="19477" name="Text Box 21"/>
            <p:cNvSpPr txBox="1">
              <a:spLocks noChangeArrowheads="1"/>
            </p:cNvSpPr>
            <p:nvPr/>
          </p:nvSpPr>
          <p:spPr bwMode="auto">
            <a:xfrm>
              <a:off x="2200" y="3296"/>
              <a:ext cx="7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1400"/>
            </a:p>
          </p:txBody>
        </p:sp>
        <p:sp>
          <p:nvSpPr>
            <p:cNvPr id="19481" name="Text Box 25"/>
            <p:cNvSpPr txBox="1">
              <a:spLocks noChangeArrowheads="1"/>
            </p:cNvSpPr>
            <p:nvPr/>
          </p:nvSpPr>
          <p:spPr bwMode="auto">
            <a:xfrm>
              <a:off x="2176" y="3232"/>
              <a:ext cx="7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Calculate a as x times 2.</a:t>
              </a:r>
            </a:p>
          </p:txBody>
        </p:sp>
        <p:sp>
          <p:nvSpPr>
            <p:cNvPr id="19482" name="Text Box 26"/>
            <p:cNvSpPr txBox="1">
              <a:spLocks noChangeArrowheads="1"/>
            </p:cNvSpPr>
            <p:nvPr/>
          </p:nvSpPr>
          <p:spPr bwMode="auto">
            <a:xfrm>
              <a:off x="320" y="3240"/>
              <a:ext cx="7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Calculate a as x plus y.</a:t>
              </a:r>
            </a:p>
          </p:txBody>
        </p:sp>
      </p:grpSp>
      <p:sp>
        <p:nvSpPr>
          <p:cNvPr id="19486" name="Text Box 30"/>
          <p:cNvSpPr txBox="1">
            <a:spLocks noChangeArrowheads="1"/>
          </p:cNvSpPr>
          <p:nvPr/>
        </p:nvSpPr>
        <p:spPr bwMode="auto">
          <a:xfrm>
            <a:off x="3739825" y="2959099"/>
            <a:ext cx="158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i="1"/>
              <a:t>Flowchart</a:t>
            </a:r>
            <a:endParaRPr lang="en-US"/>
          </a:p>
        </p:txBody>
      </p:sp>
    </p:spTree>
    <p:extLst>
      <p:ext uri="{BB962C8B-B14F-4D97-AF65-F5344CB8AC3E}">
        <p14:creationId xmlns:p14="http://schemas.microsoft.com/office/powerpoint/2010/main" val="2762535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a:t>Decision Structure</a:t>
            </a:r>
          </a:p>
        </p:txBody>
      </p:sp>
      <p:sp>
        <p:nvSpPr>
          <p:cNvPr id="20483" name="Rectangle 3"/>
          <p:cNvSpPr>
            <a:spLocks noGrp="1" noChangeArrowheads="1"/>
          </p:cNvSpPr>
          <p:nvPr>
            <p:ph type="body" idx="1"/>
          </p:nvPr>
        </p:nvSpPr>
        <p:spPr/>
        <p:txBody>
          <a:bodyPr/>
          <a:lstStyle/>
          <a:p>
            <a:r>
              <a:rPr lang="en-US" sz="2400" dirty="0"/>
              <a:t>The flowchart segment below shows a decision structure with only one action to perform. </a:t>
            </a:r>
          </a:p>
        </p:txBody>
      </p:sp>
      <p:sp>
        <p:nvSpPr>
          <p:cNvPr id="20506" name="Text Box 26"/>
          <p:cNvSpPr txBox="1">
            <a:spLocks noChangeArrowheads="1"/>
          </p:cNvSpPr>
          <p:nvPr/>
        </p:nvSpPr>
        <p:spPr bwMode="auto">
          <a:xfrm>
            <a:off x="4136859" y="3029280"/>
            <a:ext cx="158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i="1" dirty="0"/>
              <a:t>Flowchart</a:t>
            </a:r>
            <a:endParaRPr lang="en-US" dirty="0"/>
          </a:p>
        </p:txBody>
      </p:sp>
      <p:grpSp>
        <p:nvGrpSpPr>
          <p:cNvPr id="20509" name="Group 29"/>
          <p:cNvGrpSpPr>
            <a:grpSpLocks/>
          </p:cNvGrpSpPr>
          <p:nvPr/>
        </p:nvGrpSpPr>
        <p:grpSpPr bwMode="auto">
          <a:xfrm>
            <a:off x="3362159" y="3511880"/>
            <a:ext cx="3543300" cy="2870200"/>
            <a:chOff x="784" y="2288"/>
            <a:chExt cx="2232" cy="1808"/>
          </a:xfrm>
        </p:grpSpPr>
        <p:sp>
          <p:nvSpPr>
            <p:cNvPr id="20487" name="AutoShape 7"/>
            <p:cNvSpPr>
              <a:spLocks noChangeArrowheads="1"/>
            </p:cNvSpPr>
            <p:nvPr/>
          </p:nvSpPr>
          <p:spPr bwMode="auto">
            <a:xfrm>
              <a:off x="1272" y="2520"/>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Text Box 8"/>
            <p:cNvSpPr txBox="1">
              <a:spLocks noChangeArrowheads="1"/>
            </p:cNvSpPr>
            <p:nvPr/>
          </p:nvSpPr>
          <p:spPr bwMode="auto">
            <a:xfrm>
              <a:off x="2288" y="3314"/>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20489" name="Line 9"/>
            <p:cNvSpPr>
              <a:spLocks noChangeShapeType="1"/>
            </p:cNvSpPr>
            <p:nvPr/>
          </p:nvSpPr>
          <p:spPr bwMode="auto">
            <a:xfrm flipH="1">
              <a:off x="784" y="2880"/>
              <a:ext cx="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491" name="Group 11"/>
            <p:cNvGrpSpPr>
              <a:grpSpLocks/>
            </p:cNvGrpSpPr>
            <p:nvPr/>
          </p:nvGrpSpPr>
          <p:grpSpPr bwMode="auto">
            <a:xfrm flipH="1">
              <a:off x="2152" y="2880"/>
              <a:ext cx="496" cy="432"/>
              <a:chOff x="3856" y="2184"/>
              <a:chExt cx="496" cy="432"/>
            </a:xfrm>
          </p:grpSpPr>
          <p:sp>
            <p:nvSpPr>
              <p:cNvPr id="20492" name="Line 12"/>
              <p:cNvSpPr>
                <a:spLocks noChangeShapeType="1"/>
              </p:cNvSpPr>
              <p:nvPr/>
            </p:nvSpPr>
            <p:spPr bwMode="auto">
              <a:xfrm>
                <a:off x="3856" y="2184"/>
                <a:ext cx="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3" name="Line 13"/>
              <p:cNvSpPr>
                <a:spLocks noChangeShapeType="1"/>
              </p:cNvSpPr>
              <p:nvPr/>
            </p:nvSpPr>
            <p:spPr bwMode="auto">
              <a:xfrm flipH="1">
                <a:off x="3856" y="2184"/>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495" name="Line 15"/>
            <p:cNvSpPr>
              <a:spLocks noChangeShapeType="1"/>
            </p:cNvSpPr>
            <p:nvPr/>
          </p:nvSpPr>
          <p:spPr bwMode="auto">
            <a:xfrm>
              <a:off x="2648" y="3672"/>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6" name="Line 16"/>
            <p:cNvSpPr>
              <a:spLocks noChangeShapeType="1"/>
            </p:cNvSpPr>
            <p:nvPr/>
          </p:nvSpPr>
          <p:spPr bwMode="auto">
            <a:xfrm flipH="1">
              <a:off x="784" y="3840"/>
              <a:ext cx="1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7" name="Line 17"/>
            <p:cNvSpPr>
              <a:spLocks noChangeShapeType="1"/>
            </p:cNvSpPr>
            <p:nvPr/>
          </p:nvSpPr>
          <p:spPr bwMode="auto">
            <a:xfrm>
              <a:off x="1728" y="3840"/>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8" name="Line 18"/>
            <p:cNvSpPr>
              <a:spLocks noChangeShapeType="1"/>
            </p:cNvSpPr>
            <p:nvPr/>
          </p:nvSpPr>
          <p:spPr bwMode="auto">
            <a:xfrm>
              <a:off x="1720" y="2288"/>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9" name="Text Box 19"/>
            <p:cNvSpPr txBox="1">
              <a:spLocks noChangeArrowheads="1"/>
            </p:cNvSpPr>
            <p:nvPr/>
          </p:nvSpPr>
          <p:spPr bwMode="auto">
            <a:xfrm>
              <a:off x="2096" y="2528"/>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YES</a:t>
              </a:r>
              <a:endParaRPr lang="en-US"/>
            </a:p>
          </p:txBody>
        </p:sp>
        <p:sp>
          <p:nvSpPr>
            <p:cNvPr id="20500" name="Text Box 20"/>
            <p:cNvSpPr txBox="1">
              <a:spLocks noChangeArrowheads="1"/>
            </p:cNvSpPr>
            <p:nvPr/>
          </p:nvSpPr>
          <p:spPr bwMode="auto">
            <a:xfrm>
              <a:off x="856" y="2528"/>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NO</a:t>
              </a:r>
              <a:endParaRPr lang="en-US"/>
            </a:p>
          </p:txBody>
        </p:sp>
        <p:sp>
          <p:nvSpPr>
            <p:cNvPr id="20501" name="Text Box 21"/>
            <p:cNvSpPr txBox="1">
              <a:spLocks noChangeArrowheads="1"/>
            </p:cNvSpPr>
            <p:nvPr/>
          </p:nvSpPr>
          <p:spPr bwMode="auto">
            <a:xfrm>
              <a:off x="1504" y="2760"/>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x &lt; y?</a:t>
              </a:r>
            </a:p>
          </p:txBody>
        </p:sp>
        <p:sp>
          <p:nvSpPr>
            <p:cNvPr id="20502" name="Text Box 22"/>
            <p:cNvSpPr txBox="1">
              <a:spLocks noChangeArrowheads="1"/>
            </p:cNvSpPr>
            <p:nvPr/>
          </p:nvSpPr>
          <p:spPr bwMode="auto">
            <a:xfrm>
              <a:off x="2304" y="3392"/>
              <a:ext cx="7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1400"/>
            </a:p>
          </p:txBody>
        </p:sp>
        <p:sp>
          <p:nvSpPr>
            <p:cNvPr id="20503" name="Text Box 23"/>
            <p:cNvSpPr txBox="1">
              <a:spLocks noChangeArrowheads="1"/>
            </p:cNvSpPr>
            <p:nvPr/>
          </p:nvSpPr>
          <p:spPr bwMode="auto">
            <a:xfrm>
              <a:off x="2280" y="3328"/>
              <a:ext cx="7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Calculate a as x times 2.</a:t>
              </a:r>
            </a:p>
          </p:txBody>
        </p:sp>
        <p:sp>
          <p:nvSpPr>
            <p:cNvPr id="20508" name="Line 28"/>
            <p:cNvSpPr>
              <a:spLocks noChangeShapeType="1"/>
            </p:cNvSpPr>
            <p:nvPr/>
          </p:nvSpPr>
          <p:spPr bwMode="auto">
            <a:xfrm>
              <a:off x="792" y="2880"/>
              <a:ext cx="0"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877595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04800" y="228600"/>
            <a:ext cx="5410200" cy="1143000"/>
          </a:xfrm>
          <a:noFill/>
        </p:spPr>
        <p:txBody>
          <a:bodyPr/>
          <a:lstStyle/>
          <a:p>
            <a:r>
              <a:rPr lang="en-US"/>
              <a:t>What is a Flowchart?</a:t>
            </a:r>
          </a:p>
        </p:txBody>
      </p:sp>
      <p:sp>
        <p:nvSpPr>
          <p:cNvPr id="3075" name="Rectangle 3"/>
          <p:cNvSpPr>
            <a:spLocks noGrp="1" noChangeArrowheads="1"/>
          </p:cNvSpPr>
          <p:nvPr>
            <p:ph type="body" sz="half" idx="1"/>
          </p:nvPr>
        </p:nvSpPr>
        <p:spPr/>
        <p:txBody>
          <a:bodyPr/>
          <a:lstStyle/>
          <a:p>
            <a:r>
              <a:rPr lang="en-US" sz="2800" dirty="0"/>
              <a:t>A flowchart is a diagram that depicts the “flow” of a program.</a:t>
            </a:r>
          </a:p>
          <a:p>
            <a:r>
              <a:rPr lang="en-US" sz="2800" dirty="0"/>
              <a:t>The figure shown here is a flowchart for </a:t>
            </a:r>
            <a:r>
              <a:rPr lang="en-US" sz="2800" dirty="0" smtClean="0"/>
              <a:t>a simple pay calculation program.</a:t>
            </a:r>
            <a:endParaRPr lang="en-US" sz="2800" dirty="0"/>
          </a:p>
        </p:txBody>
      </p:sp>
      <p:grpSp>
        <p:nvGrpSpPr>
          <p:cNvPr id="3113" name="Group 41"/>
          <p:cNvGrpSpPr>
            <a:grpSpLocks/>
          </p:cNvGrpSpPr>
          <p:nvPr/>
        </p:nvGrpSpPr>
        <p:grpSpPr bwMode="auto">
          <a:xfrm>
            <a:off x="6172200" y="457200"/>
            <a:ext cx="1447800" cy="5867400"/>
            <a:chOff x="3888" y="288"/>
            <a:chExt cx="912" cy="3696"/>
          </a:xfrm>
        </p:grpSpPr>
        <p:grpSp>
          <p:nvGrpSpPr>
            <p:cNvPr id="3079" name="Group 7"/>
            <p:cNvGrpSpPr>
              <a:grpSpLocks/>
            </p:cNvGrpSpPr>
            <p:nvPr/>
          </p:nvGrpSpPr>
          <p:grpSpPr bwMode="auto">
            <a:xfrm>
              <a:off x="4008" y="288"/>
              <a:ext cx="672" cy="192"/>
              <a:chOff x="3552" y="1200"/>
              <a:chExt cx="672" cy="192"/>
            </a:xfrm>
          </p:grpSpPr>
          <p:sp>
            <p:nvSpPr>
              <p:cNvPr id="3077" name="AutoShape 5"/>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 name="Text Box 6"/>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START</a:t>
                </a:r>
              </a:p>
            </p:txBody>
          </p:sp>
        </p:grpSp>
        <p:grpSp>
          <p:nvGrpSpPr>
            <p:cNvPr id="3082" name="Group 10"/>
            <p:cNvGrpSpPr>
              <a:grpSpLocks/>
            </p:cNvGrpSpPr>
            <p:nvPr/>
          </p:nvGrpSpPr>
          <p:grpSpPr bwMode="auto">
            <a:xfrm>
              <a:off x="3888" y="596"/>
              <a:ext cx="912" cy="482"/>
              <a:chOff x="3408" y="1632"/>
              <a:chExt cx="912" cy="482"/>
            </a:xfrm>
          </p:grpSpPr>
          <p:sp>
            <p:nvSpPr>
              <p:cNvPr id="3080" name="AutoShape 8"/>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1" name="Text Box 9"/>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many hours did you work?”</a:t>
                </a:r>
                <a:endParaRPr lang="en-US" sz="1200"/>
              </a:p>
            </p:txBody>
          </p:sp>
        </p:grpSp>
        <p:grpSp>
          <p:nvGrpSpPr>
            <p:cNvPr id="3086" name="Group 14"/>
            <p:cNvGrpSpPr>
              <a:grpSpLocks/>
            </p:cNvGrpSpPr>
            <p:nvPr/>
          </p:nvGrpSpPr>
          <p:grpSpPr bwMode="auto">
            <a:xfrm>
              <a:off x="3888" y="1195"/>
              <a:ext cx="912" cy="336"/>
              <a:chOff x="3456" y="2304"/>
              <a:chExt cx="912" cy="336"/>
            </a:xfrm>
          </p:grpSpPr>
          <p:sp>
            <p:nvSpPr>
              <p:cNvPr id="3084" name="AutoShape 12"/>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5" name="Text Box 13"/>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Hours</a:t>
                </a:r>
                <a:endParaRPr lang="en-US" sz="1200"/>
              </a:p>
            </p:txBody>
          </p:sp>
        </p:grpSp>
        <p:grpSp>
          <p:nvGrpSpPr>
            <p:cNvPr id="3087" name="Group 15"/>
            <p:cNvGrpSpPr>
              <a:grpSpLocks/>
            </p:cNvGrpSpPr>
            <p:nvPr/>
          </p:nvGrpSpPr>
          <p:grpSpPr bwMode="auto">
            <a:xfrm>
              <a:off x="3888" y="1647"/>
              <a:ext cx="912" cy="482"/>
              <a:chOff x="3408" y="1632"/>
              <a:chExt cx="912" cy="482"/>
            </a:xfrm>
          </p:grpSpPr>
          <p:sp>
            <p:nvSpPr>
              <p:cNvPr id="3088" name="AutoShape 16"/>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9" name="Text Box 17"/>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much do you get paid per hour?”</a:t>
                </a:r>
                <a:endParaRPr lang="en-US" sz="1200"/>
              </a:p>
            </p:txBody>
          </p:sp>
        </p:grpSp>
        <p:grpSp>
          <p:nvGrpSpPr>
            <p:cNvPr id="3090" name="Group 18"/>
            <p:cNvGrpSpPr>
              <a:grpSpLocks/>
            </p:cNvGrpSpPr>
            <p:nvPr/>
          </p:nvGrpSpPr>
          <p:grpSpPr bwMode="auto">
            <a:xfrm>
              <a:off x="3888" y="2246"/>
              <a:ext cx="912" cy="336"/>
              <a:chOff x="3456" y="2304"/>
              <a:chExt cx="912" cy="336"/>
            </a:xfrm>
          </p:grpSpPr>
          <p:sp>
            <p:nvSpPr>
              <p:cNvPr id="3091" name="AutoShape 19"/>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Text Box 20"/>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Pay Rate</a:t>
                </a:r>
                <a:endParaRPr lang="en-US" sz="1200"/>
              </a:p>
            </p:txBody>
          </p:sp>
        </p:grpSp>
        <p:sp>
          <p:nvSpPr>
            <p:cNvPr id="3093" name="Text Box 21"/>
            <p:cNvSpPr txBox="1">
              <a:spLocks noChangeArrowheads="1"/>
            </p:cNvSpPr>
            <p:nvPr/>
          </p:nvSpPr>
          <p:spPr bwMode="auto">
            <a:xfrm>
              <a:off x="3984" y="2698"/>
              <a:ext cx="720" cy="5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Multiply Hours by Pay Rate. Store result in Gross Pay.</a:t>
              </a:r>
            </a:p>
          </p:txBody>
        </p:sp>
        <p:grpSp>
          <p:nvGrpSpPr>
            <p:cNvPr id="3097" name="Group 25"/>
            <p:cNvGrpSpPr>
              <a:grpSpLocks/>
            </p:cNvGrpSpPr>
            <p:nvPr/>
          </p:nvGrpSpPr>
          <p:grpSpPr bwMode="auto">
            <a:xfrm>
              <a:off x="3888" y="3339"/>
              <a:ext cx="912" cy="336"/>
              <a:chOff x="3792" y="3360"/>
              <a:chExt cx="912" cy="336"/>
            </a:xfrm>
          </p:grpSpPr>
          <p:sp>
            <p:nvSpPr>
              <p:cNvPr id="3095" name="AutoShape 23"/>
              <p:cNvSpPr>
                <a:spLocks noChangeArrowheads="1"/>
              </p:cNvSpPr>
              <p:nvPr/>
            </p:nvSpPr>
            <p:spPr bwMode="auto">
              <a:xfrm>
                <a:off x="3792" y="3360"/>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6" name="Text Box 24"/>
              <p:cNvSpPr txBox="1">
                <a:spLocks noChangeArrowheads="1"/>
              </p:cNvSpPr>
              <p:nvPr/>
            </p:nvSpPr>
            <p:spPr bwMode="auto">
              <a:xfrm>
                <a:off x="3888" y="3408"/>
                <a:ext cx="72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Gross Pay</a:t>
                </a:r>
                <a:endParaRPr lang="en-US" sz="1200"/>
              </a:p>
            </p:txBody>
          </p:sp>
        </p:grpSp>
        <p:grpSp>
          <p:nvGrpSpPr>
            <p:cNvPr id="3098" name="Group 26"/>
            <p:cNvGrpSpPr>
              <a:grpSpLocks/>
            </p:cNvGrpSpPr>
            <p:nvPr/>
          </p:nvGrpSpPr>
          <p:grpSpPr bwMode="auto">
            <a:xfrm>
              <a:off x="4008" y="3792"/>
              <a:ext cx="672" cy="192"/>
              <a:chOff x="3552" y="1200"/>
              <a:chExt cx="672" cy="192"/>
            </a:xfrm>
          </p:grpSpPr>
          <p:sp>
            <p:nvSpPr>
              <p:cNvPr id="3099" name="AutoShape 27"/>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0" name="Text Box 28"/>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END</a:t>
                </a:r>
              </a:p>
            </p:txBody>
          </p:sp>
        </p:grpSp>
        <p:sp>
          <p:nvSpPr>
            <p:cNvPr id="3105" name="Line 33"/>
            <p:cNvSpPr>
              <a:spLocks noChangeShapeType="1"/>
            </p:cNvSpPr>
            <p:nvPr/>
          </p:nvSpPr>
          <p:spPr bwMode="auto">
            <a:xfrm>
              <a:off x="4344" y="484"/>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6" name="Line 34"/>
            <p:cNvSpPr>
              <a:spLocks noChangeShapeType="1"/>
            </p:cNvSpPr>
            <p:nvPr/>
          </p:nvSpPr>
          <p:spPr bwMode="auto">
            <a:xfrm>
              <a:off x="4344" y="1080"/>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7" name="Line 35"/>
            <p:cNvSpPr>
              <a:spLocks noChangeShapeType="1"/>
            </p:cNvSpPr>
            <p:nvPr/>
          </p:nvSpPr>
          <p:spPr bwMode="auto">
            <a:xfrm>
              <a:off x="4344" y="1536"/>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8" name="Line 36"/>
            <p:cNvSpPr>
              <a:spLocks noChangeShapeType="1"/>
            </p:cNvSpPr>
            <p:nvPr/>
          </p:nvSpPr>
          <p:spPr bwMode="auto">
            <a:xfrm>
              <a:off x="4344" y="2136"/>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0" name="Line 38"/>
            <p:cNvSpPr>
              <a:spLocks noChangeShapeType="1"/>
            </p:cNvSpPr>
            <p:nvPr/>
          </p:nvSpPr>
          <p:spPr bwMode="auto">
            <a:xfrm>
              <a:off x="4344" y="2580"/>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1" name="Line 39"/>
            <p:cNvSpPr>
              <a:spLocks noChangeShapeType="1"/>
            </p:cNvSpPr>
            <p:nvPr/>
          </p:nvSpPr>
          <p:spPr bwMode="auto">
            <a:xfrm>
              <a:off x="4344" y="3228"/>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2" name="Line 40"/>
            <p:cNvSpPr>
              <a:spLocks noChangeShapeType="1"/>
            </p:cNvSpPr>
            <p:nvPr/>
          </p:nvSpPr>
          <p:spPr bwMode="auto">
            <a:xfrm>
              <a:off x="4344" y="3684"/>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07021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r>
              <a:rPr lang="en-US"/>
              <a:t>Repetition Structure</a:t>
            </a:r>
          </a:p>
        </p:txBody>
      </p:sp>
      <p:sp>
        <p:nvSpPr>
          <p:cNvPr id="21507" name="Rectangle 3"/>
          <p:cNvSpPr>
            <a:spLocks noGrp="1" noChangeArrowheads="1"/>
          </p:cNvSpPr>
          <p:nvPr>
            <p:ph type="body" idx="1"/>
          </p:nvPr>
        </p:nvSpPr>
        <p:spPr/>
        <p:txBody>
          <a:bodyPr/>
          <a:lstStyle/>
          <a:p>
            <a:r>
              <a:rPr lang="en-US" sz="2400"/>
              <a:t>A repetition structure represents part of the program that repeats. This type of structure is commonly known as a loop.</a:t>
            </a:r>
          </a:p>
        </p:txBody>
      </p:sp>
      <p:grpSp>
        <p:nvGrpSpPr>
          <p:cNvPr id="21530" name="Group 26"/>
          <p:cNvGrpSpPr>
            <a:grpSpLocks/>
          </p:cNvGrpSpPr>
          <p:nvPr/>
        </p:nvGrpSpPr>
        <p:grpSpPr bwMode="auto">
          <a:xfrm>
            <a:off x="3416300" y="3505200"/>
            <a:ext cx="3302000" cy="1892300"/>
            <a:chOff x="2152" y="2208"/>
            <a:chExt cx="2080" cy="1192"/>
          </a:xfrm>
        </p:grpSpPr>
        <p:sp>
          <p:nvSpPr>
            <p:cNvPr id="21511" name="AutoShape 7"/>
            <p:cNvSpPr>
              <a:spLocks noChangeArrowheads="1"/>
            </p:cNvSpPr>
            <p:nvPr/>
          </p:nvSpPr>
          <p:spPr bwMode="auto">
            <a:xfrm>
              <a:off x="2152" y="2440"/>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2" name="Text Box 8"/>
            <p:cNvSpPr txBox="1">
              <a:spLocks noChangeArrowheads="1"/>
            </p:cNvSpPr>
            <p:nvPr/>
          </p:nvSpPr>
          <p:spPr bwMode="auto">
            <a:xfrm>
              <a:off x="3376" y="2658"/>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21514" name="Line 10"/>
            <p:cNvSpPr>
              <a:spLocks noChangeShapeType="1"/>
            </p:cNvSpPr>
            <p:nvPr/>
          </p:nvSpPr>
          <p:spPr bwMode="auto">
            <a:xfrm>
              <a:off x="2592" y="3168"/>
              <a:ext cx="0" cy="2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6" name="Line 12"/>
            <p:cNvSpPr>
              <a:spLocks noChangeShapeType="1"/>
            </p:cNvSpPr>
            <p:nvPr/>
          </p:nvSpPr>
          <p:spPr bwMode="auto">
            <a:xfrm flipH="1">
              <a:off x="3032" y="2800"/>
              <a:ext cx="33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2" name="Line 18"/>
            <p:cNvSpPr>
              <a:spLocks noChangeShapeType="1"/>
            </p:cNvSpPr>
            <p:nvPr/>
          </p:nvSpPr>
          <p:spPr bwMode="auto">
            <a:xfrm>
              <a:off x="2600" y="2208"/>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6" name="Line 22"/>
            <p:cNvSpPr>
              <a:spLocks noChangeShapeType="1"/>
            </p:cNvSpPr>
            <p:nvPr/>
          </p:nvSpPr>
          <p:spPr bwMode="auto">
            <a:xfrm>
              <a:off x="4096" y="2816"/>
              <a:ext cx="1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7" name="Line 23"/>
            <p:cNvSpPr>
              <a:spLocks noChangeShapeType="1"/>
            </p:cNvSpPr>
            <p:nvPr/>
          </p:nvSpPr>
          <p:spPr bwMode="auto">
            <a:xfrm flipV="1">
              <a:off x="4232" y="228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8" name="Line 24"/>
            <p:cNvSpPr>
              <a:spLocks noChangeShapeType="1"/>
            </p:cNvSpPr>
            <p:nvPr/>
          </p:nvSpPr>
          <p:spPr bwMode="auto">
            <a:xfrm flipH="1">
              <a:off x="2624" y="2288"/>
              <a:ext cx="16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861650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r>
              <a:rPr lang="en-US"/>
              <a:t>Repetition Structure</a:t>
            </a:r>
          </a:p>
        </p:txBody>
      </p:sp>
      <p:sp>
        <p:nvSpPr>
          <p:cNvPr id="22531" name="Rectangle 3"/>
          <p:cNvSpPr>
            <a:spLocks noGrp="1" noChangeArrowheads="1"/>
          </p:cNvSpPr>
          <p:nvPr>
            <p:ph type="body" idx="1"/>
          </p:nvPr>
        </p:nvSpPr>
        <p:spPr/>
        <p:txBody>
          <a:bodyPr/>
          <a:lstStyle/>
          <a:p>
            <a:r>
              <a:rPr lang="en-US" sz="2400"/>
              <a:t>Notice the use of the diamond symbol. A loop tests a condition, and if the condition exists, it performs an action. Then it tests the condition again. If the condition still exists, the action is repeated. This continues until the condition no longer exists.</a:t>
            </a:r>
          </a:p>
        </p:txBody>
      </p:sp>
      <p:grpSp>
        <p:nvGrpSpPr>
          <p:cNvPr id="22532" name="Group 4"/>
          <p:cNvGrpSpPr>
            <a:grpSpLocks/>
          </p:cNvGrpSpPr>
          <p:nvPr/>
        </p:nvGrpSpPr>
        <p:grpSpPr bwMode="auto">
          <a:xfrm>
            <a:off x="3429000" y="4178300"/>
            <a:ext cx="3302000" cy="1892300"/>
            <a:chOff x="2152" y="2208"/>
            <a:chExt cx="2080" cy="1192"/>
          </a:xfrm>
        </p:grpSpPr>
        <p:sp>
          <p:nvSpPr>
            <p:cNvPr id="22533" name="AutoShape 5"/>
            <p:cNvSpPr>
              <a:spLocks noChangeArrowheads="1"/>
            </p:cNvSpPr>
            <p:nvPr/>
          </p:nvSpPr>
          <p:spPr bwMode="auto">
            <a:xfrm>
              <a:off x="2152" y="2440"/>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Text Box 6"/>
            <p:cNvSpPr txBox="1">
              <a:spLocks noChangeArrowheads="1"/>
            </p:cNvSpPr>
            <p:nvPr/>
          </p:nvSpPr>
          <p:spPr bwMode="auto">
            <a:xfrm>
              <a:off x="3376" y="2658"/>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22535" name="Line 7"/>
            <p:cNvSpPr>
              <a:spLocks noChangeShapeType="1"/>
            </p:cNvSpPr>
            <p:nvPr/>
          </p:nvSpPr>
          <p:spPr bwMode="auto">
            <a:xfrm>
              <a:off x="2592" y="3168"/>
              <a:ext cx="0" cy="2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6" name="Line 8"/>
            <p:cNvSpPr>
              <a:spLocks noChangeShapeType="1"/>
            </p:cNvSpPr>
            <p:nvPr/>
          </p:nvSpPr>
          <p:spPr bwMode="auto">
            <a:xfrm flipH="1">
              <a:off x="3032" y="2800"/>
              <a:ext cx="33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7" name="Line 9"/>
            <p:cNvSpPr>
              <a:spLocks noChangeShapeType="1"/>
            </p:cNvSpPr>
            <p:nvPr/>
          </p:nvSpPr>
          <p:spPr bwMode="auto">
            <a:xfrm>
              <a:off x="2600" y="2208"/>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8" name="Line 10"/>
            <p:cNvSpPr>
              <a:spLocks noChangeShapeType="1"/>
            </p:cNvSpPr>
            <p:nvPr/>
          </p:nvSpPr>
          <p:spPr bwMode="auto">
            <a:xfrm>
              <a:off x="4096" y="2816"/>
              <a:ext cx="1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9" name="Line 11"/>
            <p:cNvSpPr>
              <a:spLocks noChangeShapeType="1"/>
            </p:cNvSpPr>
            <p:nvPr/>
          </p:nvSpPr>
          <p:spPr bwMode="auto">
            <a:xfrm flipV="1">
              <a:off x="4232" y="228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0" name="Line 12"/>
            <p:cNvSpPr>
              <a:spLocks noChangeShapeType="1"/>
            </p:cNvSpPr>
            <p:nvPr/>
          </p:nvSpPr>
          <p:spPr bwMode="auto">
            <a:xfrm flipH="1">
              <a:off x="2624" y="2288"/>
              <a:ext cx="16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997587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r>
              <a:rPr lang="en-US"/>
              <a:t>Repetition Structure</a:t>
            </a:r>
          </a:p>
        </p:txBody>
      </p:sp>
      <p:sp>
        <p:nvSpPr>
          <p:cNvPr id="23555" name="Rectangle 3"/>
          <p:cNvSpPr>
            <a:spLocks noGrp="1" noChangeArrowheads="1"/>
          </p:cNvSpPr>
          <p:nvPr>
            <p:ph type="body" idx="1"/>
          </p:nvPr>
        </p:nvSpPr>
        <p:spPr/>
        <p:txBody>
          <a:bodyPr/>
          <a:lstStyle/>
          <a:p>
            <a:r>
              <a:rPr lang="en-US" sz="2400"/>
              <a:t>In the flowchart segment, the question “is x &lt; y?” is asked. If the answer is yes, then Process A is performed. The question “is x &lt; y?” is asked again. Process A is repeated as long as x is less than y. When x is no longer less than y, the repetition stops and the structure is exited.</a:t>
            </a:r>
          </a:p>
        </p:txBody>
      </p:sp>
      <p:grpSp>
        <p:nvGrpSpPr>
          <p:cNvPr id="23569" name="Group 17"/>
          <p:cNvGrpSpPr>
            <a:grpSpLocks/>
          </p:cNvGrpSpPr>
          <p:nvPr/>
        </p:nvGrpSpPr>
        <p:grpSpPr bwMode="auto">
          <a:xfrm>
            <a:off x="3429000" y="4178300"/>
            <a:ext cx="3302000" cy="1892300"/>
            <a:chOff x="2160" y="2632"/>
            <a:chExt cx="2080" cy="1192"/>
          </a:xfrm>
        </p:grpSpPr>
        <p:grpSp>
          <p:nvGrpSpPr>
            <p:cNvPr id="23567" name="Group 15"/>
            <p:cNvGrpSpPr>
              <a:grpSpLocks/>
            </p:cNvGrpSpPr>
            <p:nvPr/>
          </p:nvGrpSpPr>
          <p:grpSpPr bwMode="auto">
            <a:xfrm>
              <a:off x="2160" y="2632"/>
              <a:ext cx="2080" cy="1192"/>
              <a:chOff x="2160" y="2632"/>
              <a:chExt cx="2080" cy="1192"/>
            </a:xfrm>
          </p:grpSpPr>
          <p:grpSp>
            <p:nvGrpSpPr>
              <p:cNvPr id="23556" name="Group 4"/>
              <p:cNvGrpSpPr>
                <a:grpSpLocks/>
              </p:cNvGrpSpPr>
              <p:nvPr/>
            </p:nvGrpSpPr>
            <p:grpSpPr bwMode="auto">
              <a:xfrm>
                <a:off x="2160" y="2632"/>
                <a:ext cx="2080" cy="1192"/>
                <a:chOff x="2152" y="2208"/>
                <a:chExt cx="2080" cy="1192"/>
              </a:xfrm>
            </p:grpSpPr>
            <p:sp>
              <p:nvSpPr>
                <p:cNvPr id="23557" name="AutoShape 5"/>
                <p:cNvSpPr>
                  <a:spLocks noChangeArrowheads="1"/>
                </p:cNvSpPr>
                <p:nvPr/>
              </p:nvSpPr>
              <p:spPr bwMode="auto">
                <a:xfrm>
                  <a:off x="2152" y="2440"/>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Text Box 6"/>
                <p:cNvSpPr txBox="1">
                  <a:spLocks noChangeArrowheads="1"/>
                </p:cNvSpPr>
                <p:nvPr/>
              </p:nvSpPr>
              <p:spPr bwMode="auto">
                <a:xfrm>
                  <a:off x="3376" y="2658"/>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23559" name="Line 7"/>
                <p:cNvSpPr>
                  <a:spLocks noChangeShapeType="1"/>
                </p:cNvSpPr>
                <p:nvPr/>
              </p:nvSpPr>
              <p:spPr bwMode="auto">
                <a:xfrm>
                  <a:off x="2592" y="3168"/>
                  <a:ext cx="0" cy="2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0" name="Line 8"/>
                <p:cNvSpPr>
                  <a:spLocks noChangeShapeType="1"/>
                </p:cNvSpPr>
                <p:nvPr/>
              </p:nvSpPr>
              <p:spPr bwMode="auto">
                <a:xfrm flipH="1">
                  <a:off x="3032" y="2800"/>
                  <a:ext cx="33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1" name="Line 9"/>
                <p:cNvSpPr>
                  <a:spLocks noChangeShapeType="1"/>
                </p:cNvSpPr>
                <p:nvPr/>
              </p:nvSpPr>
              <p:spPr bwMode="auto">
                <a:xfrm>
                  <a:off x="2600" y="2208"/>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2" name="Line 10"/>
                <p:cNvSpPr>
                  <a:spLocks noChangeShapeType="1"/>
                </p:cNvSpPr>
                <p:nvPr/>
              </p:nvSpPr>
              <p:spPr bwMode="auto">
                <a:xfrm>
                  <a:off x="4096" y="2816"/>
                  <a:ext cx="1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3" name="Line 11"/>
                <p:cNvSpPr>
                  <a:spLocks noChangeShapeType="1"/>
                </p:cNvSpPr>
                <p:nvPr/>
              </p:nvSpPr>
              <p:spPr bwMode="auto">
                <a:xfrm flipV="1">
                  <a:off x="4232" y="228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4" name="Line 12"/>
                <p:cNvSpPr>
                  <a:spLocks noChangeShapeType="1"/>
                </p:cNvSpPr>
                <p:nvPr/>
              </p:nvSpPr>
              <p:spPr bwMode="auto">
                <a:xfrm flipH="1">
                  <a:off x="2624" y="2288"/>
                  <a:ext cx="16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565" name="Text Box 13"/>
              <p:cNvSpPr txBox="1">
                <a:spLocks noChangeArrowheads="1"/>
              </p:cNvSpPr>
              <p:nvPr/>
            </p:nvSpPr>
            <p:spPr bwMode="auto">
              <a:xfrm>
                <a:off x="2320" y="3112"/>
                <a:ext cx="6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x &lt; y?</a:t>
                </a:r>
              </a:p>
            </p:txBody>
          </p:sp>
          <p:sp>
            <p:nvSpPr>
              <p:cNvPr id="23566" name="Text Box 14"/>
              <p:cNvSpPr txBox="1">
                <a:spLocks noChangeArrowheads="1"/>
              </p:cNvSpPr>
              <p:nvPr/>
            </p:nvSpPr>
            <p:spPr bwMode="auto">
              <a:xfrm>
                <a:off x="3352" y="3128"/>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Process A</a:t>
                </a:r>
              </a:p>
            </p:txBody>
          </p:sp>
        </p:grpSp>
        <p:sp>
          <p:nvSpPr>
            <p:cNvPr id="23568" name="Text Box 16"/>
            <p:cNvSpPr txBox="1">
              <a:spLocks noChangeArrowheads="1"/>
            </p:cNvSpPr>
            <p:nvPr/>
          </p:nvSpPr>
          <p:spPr bwMode="auto">
            <a:xfrm>
              <a:off x="2904" y="2944"/>
              <a:ext cx="4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YES</a:t>
              </a:r>
              <a:endParaRPr lang="en-US"/>
            </a:p>
          </p:txBody>
        </p:sp>
      </p:grpSp>
    </p:spTree>
    <p:extLst>
      <p:ext uri="{BB962C8B-B14F-4D97-AF65-F5344CB8AC3E}">
        <p14:creationId xmlns:p14="http://schemas.microsoft.com/office/powerpoint/2010/main" val="2937420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r>
              <a:rPr lang="en-US" dirty="0"/>
              <a:t>Repetition Structure</a:t>
            </a:r>
          </a:p>
        </p:txBody>
      </p:sp>
      <p:sp>
        <p:nvSpPr>
          <p:cNvPr id="25603" name="Rectangle 3"/>
          <p:cNvSpPr>
            <a:spLocks noGrp="1" noChangeArrowheads="1"/>
          </p:cNvSpPr>
          <p:nvPr>
            <p:ph type="body" idx="1"/>
          </p:nvPr>
        </p:nvSpPr>
        <p:spPr/>
        <p:txBody>
          <a:bodyPr/>
          <a:lstStyle/>
          <a:p>
            <a:r>
              <a:rPr lang="en-US" sz="2400" dirty="0"/>
              <a:t>The flowchart segment below shows a repetition </a:t>
            </a:r>
            <a:r>
              <a:rPr lang="en-US" sz="2400" dirty="0" smtClean="0"/>
              <a:t>structure. </a:t>
            </a:r>
            <a:endParaRPr lang="en-US" sz="2400" dirty="0"/>
          </a:p>
        </p:txBody>
      </p:sp>
      <p:sp>
        <p:nvSpPr>
          <p:cNvPr id="25626" name="Text Box 26"/>
          <p:cNvSpPr txBox="1">
            <a:spLocks noChangeArrowheads="1"/>
          </p:cNvSpPr>
          <p:nvPr/>
        </p:nvSpPr>
        <p:spPr bwMode="auto">
          <a:xfrm>
            <a:off x="3848103" y="3149600"/>
            <a:ext cx="158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i="1" dirty="0"/>
              <a:t>Flowchart</a:t>
            </a:r>
            <a:endParaRPr lang="en-US" dirty="0"/>
          </a:p>
        </p:txBody>
      </p:sp>
      <p:grpSp>
        <p:nvGrpSpPr>
          <p:cNvPr id="25641" name="Group 41"/>
          <p:cNvGrpSpPr>
            <a:grpSpLocks/>
          </p:cNvGrpSpPr>
          <p:nvPr/>
        </p:nvGrpSpPr>
        <p:grpSpPr bwMode="auto">
          <a:xfrm>
            <a:off x="2755903" y="3975100"/>
            <a:ext cx="3302000" cy="1892300"/>
            <a:chOff x="584" y="2504"/>
            <a:chExt cx="2080" cy="1192"/>
          </a:xfrm>
        </p:grpSpPr>
        <p:grpSp>
          <p:nvGrpSpPr>
            <p:cNvPr id="25628" name="Group 28"/>
            <p:cNvGrpSpPr>
              <a:grpSpLocks/>
            </p:cNvGrpSpPr>
            <p:nvPr/>
          </p:nvGrpSpPr>
          <p:grpSpPr bwMode="auto">
            <a:xfrm>
              <a:off x="584" y="2504"/>
              <a:ext cx="2080" cy="1192"/>
              <a:chOff x="2160" y="2632"/>
              <a:chExt cx="2080" cy="1192"/>
            </a:xfrm>
          </p:grpSpPr>
          <p:grpSp>
            <p:nvGrpSpPr>
              <p:cNvPr id="25629" name="Group 29"/>
              <p:cNvGrpSpPr>
                <a:grpSpLocks/>
              </p:cNvGrpSpPr>
              <p:nvPr/>
            </p:nvGrpSpPr>
            <p:grpSpPr bwMode="auto">
              <a:xfrm>
                <a:off x="2160" y="2632"/>
                <a:ext cx="2080" cy="1192"/>
                <a:chOff x="2152" y="2208"/>
                <a:chExt cx="2080" cy="1192"/>
              </a:xfrm>
            </p:grpSpPr>
            <p:sp>
              <p:nvSpPr>
                <p:cNvPr id="25630" name="AutoShape 30"/>
                <p:cNvSpPr>
                  <a:spLocks noChangeArrowheads="1"/>
                </p:cNvSpPr>
                <p:nvPr/>
              </p:nvSpPr>
              <p:spPr bwMode="auto">
                <a:xfrm>
                  <a:off x="2152" y="2440"/>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1" name="Text Box 31"/>
                <p:cNvSpPr txBox="1">
                  <a:spLocks noChangeArrowheads="1"/>
                </p:cNvSpPr>
                <p:nvPr/>
              </p:nvSpPr>
              <p:spPr bwMode="auto">
                <a:xfrm>
                  <a:off x="3376" y="2658"/>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25632" name="Line 32"/>
                <p:cNvSpPr>
                  <a:spLocks noChangeShapeType="1"/>
                </p:cNvSpPr>
                <p:nvPr/>
              </p:nvSpPr>
              <p:spPr bwMode="auto">
                <a:xfrm>
                  <a:off x="2592" y="3168"/>
                  <a:ext cx="0" cy="2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3" name="Line 33"/>
                <p:cNvSpPr>
                  <a:spLocks noChangeShapeType="1"/>
                </p:cNvSpPr>
                <p:nvPr/>
              </p:nvSpPr>
              <p:spPr bwMode="auto">
                <a:xfrm flipH="1">
                  <a:off x="3032" y="2800"/>
                  <a:ext cx="33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4" name="Line 34"/>
                <p:cNvSpPr>
                  <a:spLocks noChangeShapeType="1"/>
                </p:cNvSpPr>
                <p:nvPr/>
              </p:nvSpPr>
              <p:spPr bwMode="auto">
                <a:xfrm>
                  <a:off x="2600" y="2208"/>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5" name="Line 35"/>
                <p:cNvSpPr>
                  <a:spLocks noChangeShapeType="1"/>
                </p:cNvSpPr>
                <p:nvPr/>
              </p:nvSpPr>
              <p:spPr bwMode="auto">
                <a:xfrm>
                  <a:off x="4096" y="2816"/>
                  <a:ext cx="1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6" name="Line 36"/>
                <p:cNvSpPr>
                  <a:spLocks noChangeShapeType="1"/>
                </p:cNvSpPr>
                <p:nvPr/>
              </p:nvSpPr>
              <p:spPr bwMode="auto">
                <a:xfrm flipV="1">
                  <a:off x="4232" y="228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7" name="Line 37"/>
                <p:cNvSpPr>
                  <a:spLocks noChangeShapeType="1"/>
                </p:cNvSpPr>
                <p:nvPr/>
              </p:nvSpPr>
              <p:spPr bwMode="auto">
                <a:xfrm flipH="1">
                  <a:off x="2624" y="2288"/>
                  <a:ext cx="16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38" name="Text Box 38"/>
              <p:cNvSpPr txBox="1">
                <a:spLocks noChangeArrowheads="1"/>
              </p:cNvSpPr>
              <p:nvPr/>
            </p:nvSpPr>
            <p:spPr bwMode="auto">
              <a:xfrm>
                <a:off x="2320" y="3112"/>
                <a:ext cx="6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x &lt; y?</a:t>
                </a:r>
              </a:p>
            </p:txBody>
          </p:sp>
          <p:sp>
            <p:nvSpPr>
              <p:cNvPr id="25639" name="Text Box 39"/>
              <p:cNvSpPr txBox="1">
                <a:spLocks noChangeArrowheads="1"/>
              </p:cNvSpPr>
              <p:nvPr/>
            </p:nvSpPr>
            <p:spPr bwMode="auto">
              <a:xfrm>
                <a:off x="3352" y="3128"/>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Add 1 to x</a:t>
                </a:r>
              </a:p>
            </p:txBody>
          </p:sp>
        </p:grpSp>
        <p:sp>
          <p:nvSpPr>
            <p:cNvPr id="25640" name="Text Box 40"/>
            <p:cNvSpPr txBox="1">
              <a:spLocks noChangeArrowheads="1"/>
            </p:cNvSpPr>
            <p:nvPr/>
          </p:nvSpPr>
          <p:spPr bwMode="auto">
            <a:xfrm>
              <a:off x="1320" y="2808"/>
              <a:ext cx="4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YES</a:t>
              </a:r>
              <a:endParaRPr lang="en-US"/>
            </a:p>
          </p:txBody>
        </p:sp>
      </p:grpSp>
    </p:spTree>
    <p:extLst>
      <p:ext uri="{BB962C8B-B14F-4D97-AF65-F5344CB8AC3E}">
        <p14:creationId xmlns:p14="http://schemas.microsoft.com/office/powerpoint/2010/main" val="4093360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r>
              <a:rPr lang="en-US"/>
              <a:t>Controlling a Repetition Structure</a:t>
            </a:r>
          </a:p>
        </p:txBody>
      </p:sp>
      <p:sp>
        <p:nvSpPr>
          <p:cNvPr id="26627" name="Rectangle 3"/>
          <p:cNvSpPr>
            <a:spLocks noGrp="1" noChangeArrowheads="1"/>
          </p:cNvSpPr>
          <p:nvPr>
            <p:ph type="body" idx="1"/>
          </p:nvPr>
        </p:nvSpPr>
        <p:spPr/>
        <p:txBody>
          <a:bodyPr/>
          <a:lstStyle/>
          <a:p>
            <a:r>
              <a:rPr lang="en-US" sz="2400"/>
              <a:t>The action performed by a repetition structure must eventually cause the loop to terminate. Otherwise, an infinite loop is created.</a:t>
            </a:r>
          </a:p>
          <a:p>
            <a:r>
              <a:rPr lang="en-US" sz="2400"/>
              <a:t>In this flowchart segment, x is never changed. Once the loop starts, it will never end.</a:t>
            </a:r>
          </a:p>
          <a:p>
            <a:r>
              <a:rPr lang="en-US" sz="2400"/>
              <a:t>QUESTION: How can this</a:t>
            </a:r>
            <a:br>
              <a:rPr lang="en-US" sz="2400"/>
            </a:br>
            <a:r>
              <a:rPr lang="en-US" sz="2400"/>
              <a:t>flowchart be modified so</a:t>
            </a:r>
            <a:br>
              <a:rPr lang="en-US" sz="2400"/>
            </a:br>
            <a:r>
              <a:rPr lang="en-US" sz="2400"/>
              <a:t>it is no longer an infinite</a:t>
            </a:r>
            <a:br>
              <a:rPr lang="en-US" sz="2400"/>
            </a:br>
            <a:r>
              <a:rPr lang="en-US" sz="2400"/>
              <a:t>loop?</a:t>
            </a:r>
          </a:p>
        </p:txBody>
      </p:sp>
      <p:grpSp>
        <p:nvGrpSpPr>
          <p:cNvPr id="26644" name="Group 20"/>
          <p:cNvGrpSpPr>
            <a:grpSpLocks/>
          </p:cNvGrpSpPr>
          <p:nvPr/>
        </p:nvGrpSpPr>
        <p:grpSpPr bwMode="auto">
          <a:xfrm>
            <a:off x="5118100" y="3746500"/>
            <a:ext cx="3302000" cy="1892300"/>
            <a:chOff x="3224" y="2360"/>
            <a:chExt cx="2080" cy="1192"/>
          </a:xfrm>
        </p:grpSpPr>
        <p:grpSp>
          <p:nvGrpSpPr>
            <p:cNvPr id="26631" name="Group 7"/>
            <p:cNvGrpSpPr>
              <a:grpSpLocks/>
            </p:cNvGrpSpPr>
            <p:nvPr/>
          </p:nvGrpSpPr>
          <p:grpSpPr bwMode="auto">
            <a:xfrm>
              <a:off x="3224" y="2360"/>
              <a:ext cx="2080" cy="1192"/>
              <a:chOff x="2160" y="2632"/>
              <a:chExt cx="2080" cy="1192"/>
            </a:xfrm>
          </p:grpSpPr>
          <p:grpSp>
            <p:nvGrpSpPr>
              <p:cNvPr id="26632" name="Group 8"/>
              <p:cNvGrpSpPr>
                <a:grpSpLocks/>
              </p:cNvGrpSpPr>
              <p:nvPr/>
            </p:nvGrpSpPr>
            <p:grpSpPr bwMode="auto">
              <a:xfrm>
                <a:off x="2160" y="2632"/>
                <a:ext cx="2080" cy="1192"/>
                <a:chOff x="2152" y="2208"/>
                <a:chExt cx="2080" cy="1192"/>
              </a:xfrm>
            </p:grpSpPr>
            <p:sp>
              <p:nvSpPr>
                <p:cNvPr id="26633" name="AutoShape 9"/>
                <p:cNvSpPr>
                  <a:spLocks noChangeArrowheads="1"/>
                </p:cNvSpPr>
                <p:nvPr/>
              </p:nvSpPr>
              <p:spPr bwMode="auto">
                <a:xfrm>
                  <a:off x="2152" y="2440"/>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Text Box 10"/>
                <p:cNvSpPr txBox="1">
                  <a:spLocks noChangeArrowheads="1"/>
                </p:cNvSpPr>
                <p:nvPr/>
              </p:nvSpPr>
              <p:spPr bwMode="auto">
                <a:xfrm>
                  <a:off x="3376" y="2658"/>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26635" name="Line 11"/>
                <p:cNvSpPr>
                  <a:spLocks noChangeShapeType="1"/>
                </p:cNvSpPr>
                <p:nvPr/>
              </p:nvSpPr>
              <p:spPr bwMode="auto">
                <a:xfrm>
                  <a:off x="2592" y="3168"/>
                  <a:ext cx="0" cy="2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6" name="Line 12"/>
                <p:cNvSpPr>
                  <a:spLocks noChangeShapeType="1"/>
                </p:cNvSpPr>
                <p:nvPr/>
              </p:nvSpPr>
              <p:spPr bwMode="auto">
                <a:xfrm flipH="1">
                  <a:off x="3032" y="2800"/>
                  <a:ext cx="33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7" name="Line 13"/>
                <p:cNvSpPr>
                  <a:spLocks noChangeShapeType="1"/>
                </p:cNvSpPr>
                <p:nvPr/>
              </p:nvSpPr>
              <p:spPr bwMode="auto">
                <a:xfrm>
                  <a:off x="2600" y="2208"/>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8" name="Line 14"/>
                <p:cNvSpPr>
                  <a:spLocks noChangeShapeType="1"/>
                </p:cNvSpPr>
                <p:nvPr/>
              </p:nvSpPr>
              <p:spPr bwMode="auto">
                <a:xfrm>
                  <a:off x="4096" y="2816"/>
                  <a:ext cx="1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9" name="Line 15"/>
                <p:cNvSpPr>
                  <a:spLocks noChangeShapeType="1"/>
                </p:cNvSpPr>
                <p:nvPr/>
              </p:nvSpPr>
              <p:spPr bwMode="auto">
                <a:xfrm flipV="1">
                  <a:off x="4232" y="228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0" name="Line 16"/>
                <p:cNvSpPr>
                  <a:spLocks noChangeShapeType="1"/>
                </p:cNvSpPr>
                <p:nvPr/>
              </p:nvSpPr>
              <p:spPr bwMode="auto">
                <a:xfrm flipH="1">
                  <a:off x="2624" y="2288"/>
                  <a:ext cx="16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641" name="Text Box 17"/>
              <p:cNvSpPr txBox="1">
                <a:spLocks noChangeArrowheads="1"/>
              </p:cNvSpPr>
              <p:nvPr/>
            </p:nvSpPr>
            <p:spPr bwMode="auto">
              <a:xfrm>
                <a:off x="2320" y="3112"/>
                <a:ext cx="6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x &lt; y?</a:t>
                </a:r>
              </a:p>
            </p:txBody>
          </p:sp>
          <p:sp>
            <p:nvSpPr>
              <p:cNvPr id="26642" name="Text Box 18"/>
              <p:cNvSpPr txBox="1">
                <a:spLocks noChangeArrowheads="1"/>
              </p:cNvSpPr>
              <p:nvPr/>
            </p:nvSpPr>
            <p:spPr bwMode="auto">
              <a:xfrm>
                <a:off x="3352" y="3128"/>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Display x</a:t>
                </a:r>
              </a:p>
            </p:txBody>
          </p:sp>
        </p:grpSp>
        <p:sp>
          <p:nvSpPr>
            <p:cNvPr id="26643" name="Text Box 19"/>
            <p:cNvSpPr txBox="1">
              <a:spLocks noChangeArrowheads="1"/>
            </p:cNvSpPr>
            <p:nvPr/>
          </p:nvSpPr>
          <p:spPr bwMode="auto">
            <a:xfrm>
              <a:off x="3960" y="2648"/>
              <a:ext cx="4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YES</a:t>
              </a:r>
              <a:endParaRPr lang="en-US"/>
            </a:p>
          </p:txBody>
        </p:sp>
      </p:grpSp>
    </p:spTree>
    <p:extLst>
      <p:ext uri="{BB962C8B-B14F-4D97-AF65-F5344CB8AC3E}">
        <p14:creationId xmlns:p14="http://schemas.microsoft.com/office/powerpoint/2010/main" val="1902124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r>
              <a:rPr lang="en-US"/>
              <a:t>Controlling a Repetition Structure</a:t>
            </a:r>
          </a:p>
        </p:txBody>
      </p:sp>
      <p:sp>
        <p:nvSpPr>
          <p:cNvPr id="27651" name="Rectangle 3"/>
          <p:cNvSpPr>
            <a:spLocks noGrp="1" noChangeArrowheads="1"/>
          </p:cNvSpPr>
          <p:nvPr>
            <p:ph type="body" idx="1"/>
          </p:nvPr>
        </p:nvSpPr>
        <p:spPr/>
        <p:txBody>
          <a:bodyPr/>
          <a:lstStyle/>
          <a:p>
            <a:r>
              <a:rPr lang="en-US" sz="2400"/>
              <a:t>ANSWER: By adding an action within the repetition that changes the value of x.</a:t>
            </a:r>
          </a:p>
        </p:txBody>
      </p:sp>
      <p:grpSp>
        <p:nvGrpSpPr>
          <p:cNvPr id="27669" name="Group 21"/>
          <p:cNvGrpSpPr>
            <a:grpSpLocks/>
          </p:cNvGrpSpPr>
          <p:nvPr/>
        </p:nvGrpSpPr>
        <p:grpSpPr bwMode="auto">
          <a:xfrm>
            <a:off x="2095500" y="3454400"/>
            <a:ext cx="5003800" cy="1892300"/>
            <a:chOff x="1320" y="2176"/>
            <a:chExt cx="3152" cy="1192"/>
          </a:xfrm>
        </p:grpSpPr>
        <p:grpSp>
          <p:nvGrpSpPr>
            <p:cNvPr id="27667" name="Group 19"/>
            <p:cNvGrpSpPr>
              <a:grpSpLocks/>
            </p:cNvGrpSpPr>
            <p:nvPr/>
          </p:nvGrpSpPr>
          <p:grpSpPr bwMode="auto">
            <a:xfrm>
              <a:off x="1320" y="2176"/>
              <a:ext cx="3152" cy="1192"/>
              <a:chOff x="1320" y="2176"/>
              <a:chExt cx="3152" cy="1192"/>
            </a:xfrm>
          </p:grpSpPr>
          <p:sp>
            <p:nvSpPr>
              <p:cNvPr id="27654" name="AutoShape 6"/>
              <p:cNvSpPr>
                <a:spLocks noChangeArrowheads="1"/>
              </p:cNvSpPr>
              <p:nvPr/>
            </p:nvSpPr>
            <p:spPr bwMode="auto">
              <a:xfrm>
                <a:off x="1320" y="2408"/>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5" name="Text Box 7"/>
              <p:cNvSpPr txBox="1">
                <a:spLocks noChangeArrowheads="1"/>
              </p:cNvSpPr>
              <p:nvPr/>
            </p:nvSpPr>
            <p:spPr bwMode="auto">
              <a:xfrm>
                <a:off x="2544" y="262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27656" name="Line 8"/>
              <p:cNvSpPr>
                <a:spLocks noChangeShapeType="1"/>
              </p:cNvSpPr>
              <p:nvPr/>
            </p:nvSpPr>
            <p:spPr bwMode="auto">
              <a:xfrm>
                <a:off x="1760" y="3136"/>
                <a:ext cx="0" cy="2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7" name="Line 9"/>
              <p:cNvSpPr>
                <a:spLocks noChangeShapeType="1"/>
              </p:cNvSpPr>
              <p:nvPr/>
            </p:nvSpPr>
            <p:spPr bwMode="auto">
              <a:xfrm flipH="1">
                <a:off x="2200" y="2768"/>
                <a:ext cx="33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Line 10"/>
              <p:cNvSpPr>
                <a:spLocks noChangeShapeType="1"/>
              </p:cNvSpPr>
              <p:nvPr/>
            </p:nvSpPr>
            <p:spPr bwMode="auto">
              <a:xfrm>
                <a:off x="1768" y="2176"/>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9" name="Line 11"/>
              <p:cNvSpPr>
                <a:spLocks noChangeShapeType="1"/>
              </p:cNvSpPr>
              <p:nvPr/>
            </p:nvSpPr>
            <p:spPr bwMode="auto">
              <a:xfrm>
                <a:off x="4336" y="2784"/>
                <a:ext cx="1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 name="Line 12"/>
              <p:cNvSpPr>
                <a:spLocks noChangeShapeType="1"/>
              </p:cNvSpPr>
              <p:nvPr/>
            </p:nvSpPr>
            <p:spPr bwMode="auto">
              <a:xfrm flipV="1">
                <a:off x="4472" y="2256"/>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1" name="Line 13"/>
              <p:cNvSpPr>
                <a:spLocks noChangeShapeType="1"/>
              </p:cNvSpPr>
              <p:nvPr/>
            </p:nvSpPr>
            <p:spPr bwMode="auto">
              <a:xfrm flipH="1">
                <a:off x="1792" y="2256"/>
                <a:ext cx="2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2" name="Text Box 14"/>
              <p:cNvSpPr txBox="1">
                <a:spLocks noChangeArrowheads="1"/>
              </p:cNvSpPr>
              <p:nvPr/>
            </p:nvSpPr>
            <p:spPr bwMode="auto">
              <a:xfrm>
                <a:off x="1480" y="2656"/>
                <a:ext cx="6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x &lt; y?</a:t>
                </a:r>
              </a:p>
            </p:txBody>
          </p:sp>
          <p:sp>
            <p:nvSpPr>
              <p:cNvPr id="27663" name="Text Box 15"/>
              <p:cNvSpPr txBox="1">
                <a:spLocks noChangeArrowheads="1"/>
              </p:cNvSpPr>
              <p:nvPr/>
            </p:nvSpPr>
            <p:spPr bwMode="auto">
              <a:xfrm>
                <a:off x="2512" y="2672"/>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Display x</a:t>
                </a:r>
              </a:p>
            </p:txBody>
          </p:sp>
          <p:sp>
            <p:nvSpPr>
              <p:cNvPr id="27664" name="Text Box 16"/>
              <p:cNvSpPr txBox="1">
                <a:spLocks noChangeArrowheads="1"/>
              </p:cNvSpPr>
              <p:nvPr/>
            </p:nvSpPr>
            <p:spPr bwMode="auto">
              <a:xfrm>
                <a:off x="3608" y="262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27665" name="Line 17"/>
              <p:cNvSpPr>
                <a:spLocks noChangeShapeType="1"/>
              </p:cNvSpPr>
              <p:nvPr/>
            </p:nvSpPr>
            <p:spPr bwMode="auto">
              <a:xfrm flipH="1">
                <a:off x="3264" y="2768"/>
                <a:ext cx="33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6" name="Text Box 18"/>
              <p:cNvSpPr txBox="1">
                <a:spLocks noChangeArrowheads="1"/>
              </p:cNvSpPr>
              <p:nvPr/>
            </p:nvSpPr>
            <p:spPr bwMode="auto">
              <a:xfrm>
                <a:off x="3576" y="2680"/>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Add 1 to x</a:t>
                </a:r>
              </a:p>
            </p:txBody>
          </p:sp>
        </p:grpSp>
        <p:sp>
          <p:nvSpPr>
            <p:cNvPr id="27668" name="Text Box 20"/>
            <p:cNvSpPr txBox="1">
              <a:spLocks noChangeArrowheads="1"/>
            </p:cNvSpPr>
            <p:nvPr/>
          </p:nvSpPr>
          <p:spPr bwMode="auto">
            <a:xfrm>
              <a:off x="2064" y="2472"/>
              <a:ext cx="4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YES</a:t>
              </a:r>
              <a:endParaRPr lang="en-US"/>
            </a:p>
          </p:txBody>
        </p:sp>
      </p:grpSp>
    </p:spTree>
    <p:extLst>
      <p:ext uri="{BB962C8B-B14F-4D97-AF65-F5344CB8AC3E}">
        <p14:creationId xmlns:p14="http://schemas.microsoft.com/office/powerpoint/2010/main" val="145951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r>
              <a:rPr lang="en-US" dirty="0"/>
              <a:t>A Pre-Test Repetition Structure</a:t>
            </a:r>
          </a:p>
        </p:txBody>
      </p:sp>
      <p:sp>
        <p:nvSpPr>
          <p:cNvPr id="28675" name="Rectangle 3"/>
          <p:cNvSpPr>
            <a:spLocks noGrp="1" noChangeArrowheads="1"/>
          </p:cNvSpPr>
          <p:nvPr>
            <p:ph type="body" idx="1"/>
          </p:nvPr>
        </p:nvSpPr>
        <p:spPr/>
        <p:txBody>
          <a:bodyPr/>
          <a:lstStyle/>
          <a:p>
            <a:r>
              <a:rPr lang="en-US" sz="2400"/>
              <a:t>This type of structure is known as a pre-test repetition structure. The condition is tested </a:t>
            </a:r>
            <a:r>
              <a:rPr lang="en-US" sz="2400" i="1"/>
              <a:t>BEFORE</a:t>
            </a:r>
            <a:r>
              <a:rPr lang="en-US" sz="2400"/>
              <a:t> any actions are performed.</a:t>
            </a:r>
          </a:p>
        </p:txBody>
      </p:sp>
      <p:grpSp>
        <p:nvGrpSpPr>
          <p:cNvPr id="28691" name="Group 19"/>
          <p:cNvGrpSpPr>
            <a:grpSpLocks/>
          </p:cNvGrpSpPr>
          <p:nvPr/>
        </p:nvGrpSpPr>
        <p:grpSpPr bwMode="auto">
          <a:xfrm>
            <a:off x="2095500" y="3454400"/>
            <a:ext cx="5003800" cy="1892300"/>
            <a:chOff x="1320" y="2176"/>
            <a:chExt cx="3152" cy="1192"/>
          </a:xfrm>
        </p:grpSpPr>
        <p:grpSp>
          <p:nvGrpSpPr>
            <p:cNvPr id="28676" name="Group 4"/>
            <p:cNvGrpSpPr>
              <a:grpSpLocks/>
            </p:cNvGrpSpPr>
            <p:nvPr/>
          </p:nvGrpSpPr>
          <p:grpSpPr bwMode="auto">
            <a:xfrm>
              <a:off x="1320" y="2176"/>
              <a:ext cx="3152" cy="1192"/>
              <a:chOff x="1320" y="2176"/>
              <a:chExt cx="3152" cy="1192"/>
            </a:xfrm>
          </p:grpSpPr>
          <p:sp>
            <p:nvSpPr>
              <p:cNvPr id="28677" name="AutoShape 5"/>
              <p:cNvSpPr>
                <a:spLocks noChangeArrowheads="1"/>
              </p:cNvSpPr>
              <p:nvPr/>
            </p:nvSpPr>
            <p:spPr bwMode="auto">
              <a:xfrm>
                <a:off x="1320" y="2408"/>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8" name="Text Box 6"/>
              <p:cNvSpPr txBox="1">
                <a:spLocks noChangeArrowheads="1"/>
              </p:cNvSpPr>
              <p:nvPr/>
            </p:nvSpPr>
            <p:spPr bwMode="auto">
              <a:xfrm>
                <a:off x="2544" y="262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28679" name="Line 7"/>
              <p:cNvSpPr>
                <a:spLocks noChangeShapeType="1"/>
              </p:cNvSpPr>
              <p:nvPr/>
            </p:nvSpPr>
            <p:spPr bwMode="auto">
              <a:xfrm>
                <a:off x="1760" y="3136"/>
                <a:ext cx="0" cy="2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0" name="Line 8"/>
              <p:cNvSpPr>
                <a:spLocks noChangeShapeType="1"/>
              </p:cNvSpPr>
              <p:nvPr/>
            </p:nvSpPr>
            <p:spPr bwMode="auto">
              <a:xfrm flipH="1">
                <a:off x="2200" y="2768"/>
                <a:ext cx="33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1" name="Line 9"/>
              <p:cNvSpPr>
                <a:spLocks noChangeShapeType="1"/>
              </p:cNvSpPr>
              <p:nvPr/>
            </p:nvSpPr>
            <p:spPr bwMode="auto">
              <a:xfrm>
                <a:off x="1768" y="2176"/>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2" name="Line 10"/>
              <p:cNvSpPr>
                <a:spLocks noChangeShapeType="1"/>
              </p:cNvSpPr>
              <p:nvPr/>
            </p:nvSpPr>
            <p:spPr bwMode="auto">
              <a:xfrm>
                <a:off x="4336" y="2784"/>
                <a:ext cx="1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3" name="Line 11"/>
              <p:cNvSpPr>
                <a:spLocks noChangeShapeType="1"/>
              </p:cNvSpPr>
              <p:nvPr/>
            </p:nvSpPr>
            <p:spPr bwMode="auto">
              <a:xfrm flipV="1">
                <a:off x="4472" y="2256"/>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4" name="Line 12"/>
              <p:cNvSpPr>
                <a:spLocks noChangeShapeType="1"/>
              </p:cNvSpPr>
              <p:nvPr/>
            </p:nvSpPr>
            <p:spPr bwMode="auto">
              <a:xfrm flipH="1">
                <a:off x="1792" y="2256"/>
                <a:ext cx="2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5" name="Text Box 13"/>
              <p:cNvSpPr txBox="1">
                <a:spLocks noChangeArrowheads="1"/>
              </p:cNvSpPr>
              <p:nvPr/>
            </p:nvSpPr>
            <p:spPr bwMode="auto">
              <a:xfrm>
                <a:off x="1480" y="2656"/>
                <a:ext cx="6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x &lt; y?</a:t>
                </a:r>
              </a:p>
            </p:txBody>
          </p:sp>
          <p:sp>
            <p:nvSpPr>
              <p:cNvPr id="28686" name="Text Box 14"/>
              <p:cNvSpPr txBox="1">
                <a:spLocks noChangeArrowheads="1"/>
              </p:cNvSpPr>
              <p:nvPr/>
            </p:nvSpPr>
            <p:spPr bwMode="auto">
              <a:xfrm>
                <a:off x="2512" y="2672"/>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Display x</a:t>
                </a:r>
              </a:p>
            </p:txBody>
          </p:sp>
          <p:sp>
            <p:nvSpPr>
              <p:cNvPr id="28687" name="Text Box 15"/>
              <p:cNvSpPr txBox="1">
                <a:spLocks noChangeArrowheads="1"/>
              </p:cNvSpPr>
              <p:nvPr/>
            </p:nvSpPr>
            <p:spPr bwMode="auto">
              <a:xfrm>
                <a:off x="3608" y="262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28688" name="Line 16"/>
              <p:cNvSpPr>
                <a:spLocks noChangeShapeType="1"/>
              </p:cNvSpPr>
              <p:nvPr/>
            </p:nvSpPr>
            <p:spPr bwMode="auto">
              <a:xfrm flipH="1">
                <a:off x="3264" y="2768"/>
                <a:ext cx="33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9" name="Text Box 17"/>
              <p:cNvSpPr txBox="1">
                <a:spLocks noChangeArrowheads="1"/>
              </p:cNvSpPr>
              <p:nvPr/>
            </p:nvSpPr>
            <p:spPr bwMode="auto">
              <a:xfrm>
                <a:off x="3576" y="2680"/>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Add 1 to x</a:t>
                </a:r>
              </a:p>
            </p:txBody>
          </p:sp>
        </p:grpSp>
        <p:sp>
          <p:nvSpPr>
            <p:cNvPr id="28690" name="Text Box 18"/>
            <p:cNvSpPr txBox="1">
              <a:spLocks noChangeArrowheads="1"/>
            </p:cNvSpPr>
            <p:nvPr/>
          </p:nvSpPr>
          <p:spPr bwMode="auto">
            <a:xfrm>
              <a:off x="2064" y="2464"/>
              <a:ext cx="4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YES</a:t>
              </a:r>
              <a:endParaRPr lang="en-US"/>
            </a:p>
          </p:txBody>
        </p:sp>
      </p:grpSp>
    </p:spTree>
    <p:extLst>
      <p:ext uri="{BB962C8B-B14F-4D97-AF65-F5344CB8AC3E}">
        <p14:creationId xmlns:p14="http://schemas.microsoft.com/office/powerpoint/2010/main" val="3908258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r>
              <a:rPr lang="en-US"/>
              <a:t>A Pre-Test Repetition Structure</a:t>
            </a:r>
          </a:p>
        </p:txBody>
      </p:sp>
      <p:sp>
        <p:nvSpPr>
          <p:cNvPr id="29699" name="Rectangle 3"/>
          <p:cNvSpPr>
            <a:spLocks noGrp="1" noChangeArrowheads="1"/>
          </p:cNvSpPr>
          <p:nvPr>
            <p:ph type="body" idx="1"/>
          </p:nvPr>
        </p:nvSpPr>
        <p:spPr/>
        <p:txBody>
          <a:bodyPr/>
          <a:lstStyle/>
          <a:p>
            <a:r>
              <a:rPr lang="en-US" sz="2400"/>
              <a:t>In a pre-test repetition structure, if the condition does not exist, the loop will never begin.</a:t>
            </a:r>
          </a:p>
        </p:txBody>
      </p:sp>
      <p:grpSp>
        <p:nvGrpSpPr>
          <p:cNvPr id="29715" name="Group 19"/>
          <p:cNvGrpSpPr>
            <a:grpSpLocks/>
          </p:cNvGrpSpPr>
          <p:nvPr/>
        </p:nvGrpSpPr>
        <p:grpSpPr bwMode="auto">
          <a:xfrm>
            <a:off x="2095500" y="3454400"/>
            <a:ext cx="5003800" cy="1892300"/>
            <a:chOff x="1320" y="2176"/>
            <a:chExt cx="3152" cy="1192"/>
          </a:xfrm>
        </p:grpSpPr>
        <p:grpSp>
          <p:nvGrpSpPr>
            <p:cNvPr id="29700" name="Group 4"/>
            <p:cNvGrpSpPr>
              <a:grpSpLocks/>
            </p:cNvGrpSpPr>
            <p:nvPr/>
          </p:nvGrpSpPr>
          <p:grpSpPr bwMode="auto">
            <a:xfrm>
              <a:off x="1320" y="2176"/>
              <a:ext cx="3152" cy="1192"/>
              <a:chOff x="1320" y="2176"/>
              <a:chExt cx="3152" cy="1192"/>
            </a:xfrm>
          </p:grpSpPr>
          <p:sp>
            <p:nvSpPr>
              <p:cNvPr id="29701" name="AutoShape 5"/>
              <p:cNvSpPr>
                <a:spLocks noChangeArrowheads="1"/>
              </p:cNvSpPr>
              <p:nvPr/>
            </p:nvSpPr>
            <p:spPr bwMode="auto">
              <a:xfrm>
                <a:off x="1320" y="2408"/>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2" name="Text Box 6"/>
              <p:cNvSpPr txBox="1">
                <a:spLocks noChangeArrowheads="1"/>
              </p:cNvSpPr>
              <p:nvPr/>
            </p:nvSpPr>
            <p:spPr bwMode="auto">
              <a:xfrm>
                <a:off x="2544" y="262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29703" name="Line 7"/>
              <p:cNvSpPr>
                <a:spLocks noChangeShapeType="1"/>
              </p:cNvSpPr>
              <p:nvPr/>
            </p:nvSpPr>
            <p:spPr bwMode="auto">
              <a:xfrm>
                <a:off x="1760" y="3136"/>
                <a:ext cx="0" cy="2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4" name="Line 8"/>
              <p:cNvSpPr>
                <a:spLocks noChangeShapeType="1"/>
              </p:cNvSpPr>
              <p:nvPr/>
            </p:nvSpPr>
            <p:spPr bwMode="auto">
              <a:xfrm flipH="1">
                <a:off x="2200" y="2768"/>
                <a:ext cx="33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Line 9"/>
              <p:cNvSpPr>
                <a:spLocks noChangeShapeType="1"/>
              </p:cNvSpPr>
              <p:nvPr/>
            </p:nvSpPr>
            <p:spPr bwMode="auto">
              <a:xfrm>
                <a:off x="1768" y="2176"/>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6" name="Line 10"/>
              <p:cNvSpPr>
                <a:spLocks noChangeShapeType="1"/>
              </p:cNvSpPr>
              <p:nvPr/>
            </p:nvSpPr>
            <p:spPr bwMode="auto">
              <a:xfrm>
                <a:off x="4336" y="2784"/>
                <a:ext cx="1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7" name="Line 11"/>
              <p:cNvSpPr>
                <a:spLocks noChangeShapeType="1"/>
              </p:cNvSpPr>
              <p:nvPr/>
            </p:nvSpPr>
            <p:spPr bwMode="auto">
              <a:xfrm flipV="1">
                <a:off x="4472" y="2256"/>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8" name="Line 12"/>
              <p:cNvSpPr>
                <a:spLocks noChangeShapeType="1"/>
              </p:cNvSpPr>
              <p:nvPr/>
            </p:nvSpPr>
            <p:spPr bwMode="auto">
              <a:xfrm flipH="1">
                <a:off x="1792" y="2256"/>
                <a:ext cx="2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9" name="Text Box 13"/>
              <p:cNvSpPr txBox="1">
                <a:spLocks noChangeArrowheads="1"/>
              </p:cNvSpPr>
              <p:nvPr/>
            </p:nvSpPr>
            <p:spPr bwMode="auto">
              <a:xfrm>
                <a:off x="1480" y="2656"/>
                <a:ext cx="6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x &lt; y?</a:t>
                </a:r>
              </a:p>
            </p:txBody>
          </p:sp>
          <p:sp>
            <p:nvSpPr>
              <p:cNvPr id="29710" name="Text Box 14"/>
              <p:cNvSpPr txBox="1">
                <a:spLocks noChangeArrowheads="1"/>
              </p:cNvSpPr>
              <p:nvPr/>
            </p:nvSpPr>
            <p:spPr bwMode="auto">
              <a:xfrm>
                <a:off x="2512" y="2672"/>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Display x</a:t>
                </a:r>
              </a:p>
            </p:txBody>
          </p:sp>
          <p:sp>
            <p:nvSpPr>
              <p:cNvPr id="29711" name="Text Box 15"/>
              <p:cNvSpPr txBox="1">
                <a:spLocks noChangeArrowheads="1"/>
              </p:cNvSpPr>
              <p:nvPr/>
            </p:nvSpPr>
            <p:spPr bwMode="auto">
              <a:xfrm>
                <a:off x="3608" y="262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29712" name="Line 16"/>
              <p:cNvSpPr>
                <a:spLocks noChangeShapeType="1"/>
              </p:cNvSpPr>
              <p:nvPr/>
            </p:nvSpPr>
            <p:spPr bwMode="auto">
              <a:xfrm flipH="1">
                <a:off x="3264" y="2768"/>
                <a:ext cx="33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Text Box 17"/>
              <p:cNvSpPr txBox="1">
                <a:spLocks noChangeArrowheads="1"/>
              </p:cNvSpPr>
              <p:nvPr/>
            </p:nvSpPr>
            <p:spPr bwMode="auto">
              <a:xfrm>
                <a:off x="3576" y="2680"/>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Add 1 to x</a:t>
                </a:r>
              </a:p>
            </p:txBody>
          </p:sp>
        </p:grpSp>
        <p:sp>
          <p:nvSpPr>
            <p:cNvPr id="29714" name="Text Box 18"/>
            <p:cNvSpPr txBox="1">
              <a:spLocks noChangeArrowheads="1"/>
            </p:cNvSpPr>
            <p:nvPr/>
          </p:nvSpPr>
          <p:spPr bwMode="auto">
            <a:xfrm>
              <a:off x="2040" y="2440"/>
              <a:ext cx="4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YES</a:t>
              </a:r>
              <a:endParaRPr lang="en-US"/>
            </a:p>
          </p:txBody>
        </p:sp>
      </p:grpSp>
    </p:spTree>
    <p:extLst>
      <p:ext uri="{BB962C8B-B14F-4D97-AF65-F5344CB8AC3E}">
        <p14:creationId xmlns:p14="http://schemas.microsoft.com/office/powerpoint/2010/main" val="3314347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r>
              <a:rPr lang="en-US" dirty="0"/>
              <a:t>A Post-Test Repetition Structure</a:t>
            </a:r>
          </a:p>
        </p:txBody>
      </p:sp>
      <p:sp>
        <p:nvSpPr>
          <p:cNvPr id="30723" name="Rectangle 3"/>
          <p:cNvSpPr>
            <a:spLocks noGrp="1" noChangeArrowheads="1"/>
          </p:cNvSpPr>
          <p:nvPr>
            <p:ph type="body" idx="1"/>
          </p:nvPr>
        </p:nvSpPr>
        <p:spPr/>
        <p:txBody>
          <a:bodyPr/>
          <a:lstStyle/>
          <a:p>
            <a:r>
              <a:rPr lang="en-US" sz="2400"/>
              <a:t>This flowchart segment shows a post-test</a:t>
            </a:r>
            <a:br>
              <a:rPr lang="en-US" sz="2400"/>
            </a:br>
            <a:r>
              <a:rPr lang="en-US" sz="2400"/>
              <a:t>repetition structure.</a:t>
            </a:r>
          </a:p>
          <a:p>
            <a:r>
              <a:rPr lang="en-US" sz="2400"/>
              <a:t>The condition is tested </a:t>
            </a:r>
            <a:r>
              <a:rPr lang="en-US" sz="2400" i="1"/>
              <a:t>AFTER</a:t>
            </a:r>
            <a:r>
              <a:rPr lang="en-US" sz="2400"/>
              <a:t> the actions</a:t>
            </a:r>
            <a:br>
              <a:rPr lang="en-US" sz="2400"/>
            </a:br>
            <a:r>
              <a:rPr lang="en-US" sz="2400"/>
              <a:t>are performed.</a:t>
            </a:r>
          </a:p>
          <a:p>
            <a:r>
              <a:rPr lang="en-US" sz="2400"/>
              <a:t>A post-test repetition structure always</a:t>
            </a:r>
            <a:br>
              <a:rPr lang="en-US" sz="2400"/>
            </a:br>
            <a:r>
              <a:rPr lang="en-US" sz="2400"/>
              <a:t>performs its actions at least once.</a:t>
            </a:r>
          </a:p>
        </p:txBody>
      </p:sp>
      <p:grpSp>
        <p:nvGrpSpPr>
          <p:cNvPr id="30745" name="Group 25"/>
          <p:cNvGrpSpPr>
            <a:grpSpLocks/>
          </p:cNvGrpSpPr>
          <p:nvPr/>
        </p:nvGrpSpPr>
        <p:grpSpPr bwMode="auto">
          <a:xfrm>
            <a:off x="6400800" y="2324100"/>
            <a:ext cx="1917700" cy="3771900"/>
            <a:chOff x="4032" y="1464"/>
            <a:chExt cx="1208" cy="2376"/>
          </a:xfrm>
        </p:grpSpPr>
        <p:sp>
          <p:nvSpPr>
            <p:cNvPr id="30727" name="Line 7"/>
            <p:cNvSpPr>
              <a:spLocks noChangeShapeType="1"/>
            </p:cNvSpPr>
            <p:nvPr/>
          </p:nvSpPr>
          <p:spPr bwMode="auto">
            <a:xfrm>
              <a:off x="4488" y="1464"/>
              <a:ext cx="0" cy="2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9" name="Line 9"/>
            <p:cNvSpPr>
              <a:spLocks noChangeShapeType="1"/>
            </p:cNvSpPr>
            <p:nvPr/>
          </p:nvSpPr>
          <p:spPr bwMode="auto">
            <a:xfrm>
              <a:off x="4480" y="2640"/>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 name="Line 10"/>
            <p:cNvSpPr>
              <a:spLocks noChangeShapeType="1"/>
            </p:cNvSpPr>
            <p:nvPr/>
          </p:nvSpPr>
          <p:spPr bwMode="auto">
            <a:xfrm flipV="1">
              <a:off x="4928" y="3232"/>
              <a:ext cx="2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1" name="Line 11"/>
            <p:cNvSpPr>
              <a:spLocks noChangeShapeType="1"/>
            </p:cNvSpPr>
            <p:nvPr/>
          </p:nvSpPr>
          <p:spPr bwMode="auto">
            <a:xfrm flipH="1" flipV="1">
              <a:off x="5184" y="1560"/>
              <a:ext cx="0" cy="1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738" name="Group 18"/>
            <p:cNvGrpSpPr>
              <a:grpSpLocks/>
            </p:cNvGrpSpPr>
            <p:nvPr/>
          </p:nvGrpSpPr>
          <p:grpSpPr bwMode="auto">
            <a:xfrm>
              <a:off x="4064" y="1698"/>
              <a:ext cx="816" cy="352"/>
              <a:chOff x="2512" y="2626"/>
              <a:chExt cx="816" cy="352"/>
            </a:xfrm>
          </p:grpSpPr>
          <p:sp>
            <p:nvSpPr>
              <p:cNvPr id="30726" name="Text Box 6"/>
              <p:cNvSpPr txBox="1">
                <a:spLocks noChangeArrowheads="1"/>
              </p:cNvSpPr>
              <p:nvPr/>
            </p:nvSpPr>
            <p:spPr bwMode="auto">
              <a:xfrm>
                <a:off x="2544" y="262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30734" name="Text Box 14"/>
              <p:cNvSpPr txBox="1">
                <a:spLocks noChangeArrowheads="1"/>
              </p:cNvSpPr>
              <p:nvPr/>
            </p:nvSpPr>
            <p:spPr bwMode="auto">
              <a:xfrm>
                <a:off x="2512" y="2672"/>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Display x</a:t>
                </a:r>
              </a:p>
            </p:txBody>
          </p:sp>
        </p:grpSp>
        <p:sp>
          <p:nvSpPr>
            <p:cNvPr id="30736" name="Line 16"/>
            <p:cNvSpPr>
              <a:spLocks noChangeShapeType="1"/>
            </p:cNvSpPr>
            <p:nvPr/>
          </p:nvSpPr>
          <p:spPr bwMode="auto">
            <a:xfrm>
              <a:off x="4536" y="1568"/>
              <a:ext cx="65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739" name="Group 19"/>
            <p:cNvGrpSpPr>
              <a:grpSpLocks/>
            </p:cNvGrpSpPr>
            <p:nvPr/>
          </p:nvGrpSpPr>
          <p:grpSpPr bwMode="auto">
            <a:xfrm>
              <a:off x="4072" y="2282"/>
              <a:ext cx="816" cy="352"/>
              <a:chOff x="3576" y="2626"/>
              <a:chExt cx="816" cy="352"/>
            </a:xfrm>
          </p:grpSpPr>
          <p:sp>
            <p:nvSpPr>
              <p:cNvPr id="30735" name="Text Box 15"/>
              <p:cNvSpPr txBox="1">
                <a:spLocks noChangeArrowheads="1"/>
              </p:cNvSpPr>
              <p:nvPr/>
            </p:nvSpPr>
            <p:spPr bwMode="auto">
              <a:xfrm>
                <a:off x="3608" y="262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30737" name="Text Box 17"/>
              <p:cNvSpPr txBox="1">
                <a:spLocks noChangeArrowheads="1"/>
              </p:cNvSpPr>
              <p:nvPr/>
            </p:nvSpPr>
            <p:spPr bwMode="auto">
              <a:xfrm>
                <a:off x="3576" y="2680"/>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Add 1 to x</a:t>
                </a:r>
              </a:p>
            </p:txBody>
          </p:sp>
        </p:grpSp>
        <p:sp>
          <p:nvSpPr>
            <p:cNvPr id="30741" name="Line 21"/>
            <p:cNvSpPr>
              <a:spLocks noChangeShapeType="1"/>
            </p:cNvSpPr>
            <p:nvPr/>
          </p:nvSpPr>
          <p:spPr bwMode="auto">
            <a:xfrm>
              <a:off x="4488" y="2048"/>
              <a:ext cx="0" cy="2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2" name="Text Box 22"/>
            <p:cNvSpPr txBox="1">
              <a:spLocks noChangeArrowheads="1"/>
            </p:cNvSpPr>
            <p:nvPr/>
          </p:nvSpPr>
          <p:spPr bwMode="auto">
            <a:xfrm>
              <a:off x="4752" y="2936"/>
              <a:ext cx="4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YES</a:t>
              </a:r>
              <a:endParaRPr lang="en-US"/>
            </a:p>
          </p:txBody>
        </p:sp>
        <p:grpSp>
          <p:nvGrpSpPr>
            <p:cNvPr id="30740" name="Group 20"/>
            <p:cNvGrpSpPr>
              <a:grpSpLocks/>
            </p:cNvGrpSpPr>
            <p:nvPr/>
          </p:nvGrpSpPr>
          <p:grpSpPr bwMode="auto">
            <a:xfrm>
              <a:off x="4032" y="2872"/>
              <a:ext cx="888" cy="720"/>
              <a:chOff x="1320" y="2408"/>
              <a:chExt cx="888" cy="720"/>
            </a:xfrm>
          </p:grpSpPr>
          <p:sp>
            <p:nvSpPr>
              <p:cNvPr id="30725" name="AutoShape 5"/>
              <p:cNvSpPr>
                <a:spLocks noChangeArrowheads="1"/>
              </p:cNvSpPr>
              <p:nvPr/>
            </p:nvSpPr>
            <p:spPr bwMode="auto">
              <a:xfrm>
                <a:off x="1320" y="2408"/>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3" name="Text Box 13"/>
              <p:cNvSpPr txBox="1">
                <a:spLocks noChangeArrowheads="1"/>
              </p:cNvSpPr>
              <p:nvPr/>
            </p:nvSpPr>
            <p:spPr bwMode="auto">
              <a:xfrm>
                <a:off x="1480" y="2656"/>
                <a:ext cx="6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x &lt; y?</a:t>
                </a:r>
              </a:p>
            </p:txBody>
          </p:sp>
        </p:grpSp>
        <p:sp>
          <p:nvSpPr>
            <p:cNvPr id="30744" name="Line 24"/>
            <p:cNvSpPr>
              <a:spLocks noChangeShapeType="1"/>
            </p:cNvSpPr>
            <p:nvPr/>
          </p:nvSpPr>
          <p:spPr bwMode="auto">
            <a:xfrm>
              <a:off x="4472" y="3608"/>
              <a:ext cx="0" cy="2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889317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r>
              <a:rPr lang="en-US"/>
              <a:t>A Post-Test Repetition Structure</a:t>
            </a:r>
          </a:p>
        </p:txBody>
      </p:sp>
      <p:sp>
        <p:nvSpPr>
          <p:cNvPr id="31747" name="Rectangle 3"/>
          <p:cNvSpPr>
            <a:spLocks noGrp="1" noChangeArrowheads="1"/>
          </p:cNvSpPr>
          <p:nvPr>
            <p:ph type="body" idx="1"/>
          </p:nvPr>
        </p:nvSpPr>
        <p:spPr/>
        <p:txBody>
          <a:bodyPr/>
          <a:lstStyle/>
          <a:p>
            <a:r>
              <a:rPr lang="en-US" sz="2400" dirty="0"/>
              <a:t>The flowchart segment below shows a post-test repetition structure expressed in C++ as a do-while loop.</a:t>
            </a:r>
          </a:p>
        </p:txBody>
      </p:sp>
      <p:sp>
        <p:nvSpPr>
          <p:cNvPr id="31749" name="Text Box 5"/>
          <p:cNvSpPr txBox="1">
            <a:spLocks noChangeArrowheads="1"/>
          </p:cNvSpPr>
          <p:nvPr/>
        </p:nvSpPr>
        <p:spPr bwMode="auto">
          <a:xfrm>
            <a:off x="2504575" y="4191000"/>
            <a:ext cx="158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i="1"/>
              <a:t>Flowchart</a:t>
            </a:r>
            <a:endParaRPr lang="en-US"/>
          </a:p>
        </p:txBody>
      </p:sp>
      <p:grpSp>
        <p:nvGrpSpPr>
          <p:cNvPr id="31783" name="Group 39"/>
          <p:cNvGrpSpPr>
            <a:grpSpLocks/>
          </p:cNvGrpSpPr>
          <p:nvPr/>
        </p:nvGrpSpPr>
        <p:grpSpPr bwMode="auto">
          <a:xfrm>
            <a:off x="4257175" y="2946400"/>
            <a:ext cx="1917700" cy="3746500"/>
            <a:chOff x="1648" y="1680"/>
            <a:chExt cx="1208" cy="2360"/>
          </a:xfrm>
        </p:grpSpPr>
        <p:grpSp>
          <p:nvGrpSpPr>
            <p:cNvPr id="31765" name="Group 21"/>
            <p:cNvGrpSpPr>
              <a:grpSpLocks/>
            </p:cNvGrpSpPr>
            <p:nvPr/>
          </p:nvGrpSpPr>
          <p:grpSpPr bwMode="auto">
            <a:xfrm>
              <a:off x="1648" y="1680"/>
              <a:ext cx="1208" cy="2128"/>
              <a:chOff x="4032" y="1464"/>
              <a:chExt cx="1208" cy="2128"/>
            </a:xfrm>
          </p:grpSpPr>
          <p:sp>
            <p:nvSpPr>
              <p:cNvPr id="31766" name="Line 22"/>
              <p:cNvSpPr>
                <a:spLocks noChangeShapeType="1"/>
              </p:cNvSpPr>
              <p:nvPr/>
            </p:nvSpPr>
            <p:spPr bwMode="auto">
              <a:xfrm>
                <a:off x="4488" y="1464"/>
                <a:ext cx="0" cy="2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7" name="Line 23"/>
              <p:cNvSpPr>
                <a:spLocks noChangeShapeType="1"/>
              </p:cNvSpPr>
              <p:nvPr/>
            </p:nvSpPr>
            <p:spPr bwMode="auto">
              <a:xfrm>
                <a:off x="4480" y="2640"/>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8" name="Line 24"/>
              <p:cNvSpPr>
                <a:spLocks noChangeShapeType="1"/>
              </p:cNvSpPr>
              <p:nvPr/>
            </p:nvSpPr>
            <p:spPr bwMode="auto">
              <a:xfrm flipV="1">
                <a:off x="4928" y="3232"/>
                <a:ext cx="2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9" name="Line 25"/>
              <p:cNvSpPr>
                <a:spLocks noChangeShapeType="1"/>
              </p:cNvSpPr>
              <p:nvPr/>
            </p:nvSpPr>
            <p:spPr bwMode="auto">
              <a:xfrm flipH="1" flipV="1">
                <a:off x="5184" y="1560"/>
                <a:ext cx="0" cy="1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770" name="Group 26"/>
              <p:cNvGrpSpPr>
                <a:grpSpLocks/>
              </p:cNvGrpSpPr>
              <p:nvPr/>
            </p:nvGrpSpPr>
            <p:grpSpPr bwMode="auto">
              <a:xfrm>
                <a:off x="4064" y="1698"/>
                <a:ext cx="816" cy="352"/>
                <a:chOff x="2512" y="2626"/>
                <a:chExt cx="816" cy="352"/>
              </a:xfrm>
            </p:grpSpPr>
            <p:sp>
              <p:nvSpPr>
                <p:cNvPr id="31771" name="Text Box 27"/>
                <p:cNvSpPr txBox="1">
                  <a:spLocks noChangeArrowheads="1"/>
                </p:cNvSpPr>
                <p:nvPr/>
              </p:nvSpPr>
              <p:spPr bwMode="auto">
                <a:xfrm>
                  <a:off x="2544" y="262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31772" name="Text Box 28"/>
                <p:cNvSpPr txBox="1">
                  <a:spLocks noChangeArrowheads="1"/>
                </p:cNvSpPr>
                <p:nvPr/>
              </p:nvSpPr>
              <p:spPr bwMode="auto">
                <a:xfrm>
                  <a:off x="2512" y="2672"/>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Display x</a:t>
                  </a:r>
                </a:p>
              </p:txBody>
            </p:sp>
          </p:grpSp>
          <p:sp>
            <p:nvSpPr>
              <p:cNvPr id="31773" name="Line 29"/>
              <p:cNvSpPr>
                <a:spLocks noChangeShapeType="1"/>
              </p:cNvSpPr>
              <p:nvPr/>
            </p:nvSpPr>
            <p:spPr bwMode="auto">
              <a:xfrm>
                <a:off x="4536" y="1568"/>
                <a:ext cx="65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774" name="Group 30"/>
              <p:cNvGrpSpPr>
                <a:grpSpLocks/>
              </p:cNvGrpSpPr>
              <p:nvPr/>
            </p:nvGrpSpPr>
            <p:grpSpPr bwMode="auto">
              <a:xfrm>
                <a:off x="4072" y="2282"/>
                <a:ext cx="816" cy="352"/>
                <a:chOff x="3576" y="2626"/>
                <a:chExt cx="816" cy="352"/>
              </a:xfrm>
            </p:grpSpPr>
            <p:sp>
              <p:nvSpPr>
                <p:cNvPr id="31775" name="Text Box 31"/>
                <p:cNvSpPr txBox="1">
                  <a:spLocks noChangeArrowheads="1"/>
                </p:cNvSpPr>
                <p:nvPr/>
              </p:nvSpPr>
              <p:spPr bwMode="auto">
                <a:xfrm>
                  <a:off x="3608" y="262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31776" name="Text Box 32"/>
                <p:cNvSpPr txBox="1">
                  <a:spLocks noChangeArrowheads="1"/>
                </p:cNvSpPr>
                <p:nvPr/>
              </p:nvSpPr>
              <p:spPr bwMode="auto">
                <a:xfrm>
                  <a:off x="3576" y="2680"/>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Add 1 to x</a:t>
                  </a:r>
                </a:p>
              </p:txBody>
            </p:sp>
          </p:grpSp>
          <p:sp>
            <p:nvSpPr>
              <p:cNvPr id="31777" name="Line 33"/>
              <p:cNvSpPr>
                <a:spLocks noChangeShapeType="1"/>
              </p:cNvSpPr>
              <p:nvPr/>
            </p:nvSpPr>
            <p:spPr bwMode="auto">
              <a:xfrm>
                <a:off x="4488" y="2048"/>
                <a:ext cx="0" cy="2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8" name="Text Box 34"/>
              <p:cNvSpPr txBox="1">
                <a:spLocks noChangeArrowheads="1"/>
              </p:cNvSpPr>
              <p:nvPr/>
            </p:nvSpPr>
            <p:spPr bwMode="auto">
              <a:xfrm>
                <a:off x="4752" y="2936"/>
                <a:ext cx="4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YES</a:t>
                </a:r>
                <a:endParaRPr lang="en-US"/>
              </a:p>
            </p:txBody>
          </p:sp>
          <p:grpSp>
            <p:nvGrpSpPr>
              <p:cNvPr id="31779" name="Group 35"/>
              <p:cNvGrpSpPr>
                <a:grpSpLocks/>
              </p:cNvGrpSpPr>
              <p:nvPr/>
            </p:nvGrpSpPr>
            <p:grpSpPr bwMode="auto">
              <a:xfrm>
                <a:off x="4032" y="2872"/>
                <a:ext cx="888" cy="720"/>
                <a:chOff x="1320" y="2408"/>
                <a:chExt cx="888" cy="720"/>
              </a:xfrm>
            </p:grpSpPr>
            <p:sp>
              <p:nvSpPr>
                <p:cNvPr id="31780" name="AutoShape 36"/>
                <p:cNvSpPr>
                  <a:spLocks noChangeArrowheads="1"/>
                </p:cNvSpPr>
                <p:nvPr/>
              </p:nvSpPr>
              <p:spPr bwMode="auto">
                <a:xfrm>
                  <a:off x="1320" y="2408"/>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1" name="Text Box 37"/>
                <p:cNvSpPr txBox="1">
                  <a:spLocks noChangeArrowheads="1"/>
                </p:cNvSpPr>
                <p:nvPr/>
              </p:nvSpPr>
              <p:spPr bwMode="auto">
                <a:xfrm>
                  <a:off x="1480" y="2656"/>
                  <a:ext cx="6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x &lt; y?</a:t>
                  </a:r>
                </a:p>
              </p:txBody>
            </p:sp>
          </p:grpSp>
        </p:grpSp>
        <p:sp>
          <p:nvSpPr>
            <p:cNvPr id="31782" name="Line 38"/>
            <p:cNvSpPr>
              <a:spLocks noChangeShapeType="1"/>
            </p:cNvSpPr>
            <p:nvPr/>
          </p:nvSpPr>
          <p:spPr bwMode="auto">
            <a:xfrm>
              <a:off x="2088" y="3808"/>
              <a:ext cx="0" cy="2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29374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228600"/>
            <a:ext cx="5410200" cy="1143000"/>
          </a:xfrm>
          <a:noFill/>
        </p:spPr>
        <p:txBody>
          <a:bodyPr>
            <a:normAutofit fontScale="90000"/>
          </a:bodyPr>
          <a:lstStyle/>
          <a:p>
            <a:pPr algn="l"/>
            <a:r>
              <a:rPr lang="en-US" dirty="0"/>
              <a:t>Basic Flowchart Symbols</a:t>
            </a:r>
          </a:p>
        </p:txBody>
      </p:sp>
      <p:sp>
        <p:nvSpPr>
          <p:cNvPr id="4099" name="Rectangle 3"/>
          <p:cNvSpPr>
            <a:spLocks noGrp="1" noChangeArrowheads="1"/>
          </p:cNvSpPr>
          <p:nvPr>
            <p:ph type="body" sz="half" idx="1"/>
          </p:nvPr>
        </p:nvSpPr>
        <p:spPr>
          <a:xfrm>
            <a:off x="685800" y="1981200"/>
            <a:ext cx="3975100" cy="4114800"/>
          </a:xfrm>
        </p:spPr>
        <p:txBody>
          <a:bodyPr/>
          <a:lstStyle/>
          <a:p>
            <a:r>
              <a:rPr lang="en-US" sz="2800"/>
              <a:t>Notice there are three types of symbols in this flowchart:</a:t>
            </a:r>
          </a:p>
          <a:p>
            <a:pPr lvl="1"/>
            <a:r>
              <a:rPr lang="en-US" sz="2400"/>
              <a:t>rounded rectangles</a:t>
            </a:r>
          </a:p>
          <a:p>
            <a:pPr lvl="1"/>
            <a:r>
              <a:rPr lang="en-US" sz="2400"/>
              <a:t>parallelograms</a:t>
            </a:r>
          </a:p>
          <a:p>
            <a:pPr lvl="1"/>
            <a:r>
              <a:rPr lang="en-US" sz="2400"/>
              <a:t>a rectangle</a:t>
            </a:r>
          </a:p>
          <a:p>
            <a:r>
              <a:rPr lang="en-US" sz="2800"/>
              <a:t>Each symbol represents a different type of operation.</a:t>
            </a:r>
          </a:p>
        </p:txBody>
      </p:sp>
      <p:grpSp>
        <p:nvGrpSpPr>
          <p:cNvPr id="4100" name="Group 4"/>
          <p:cNvGrpSpPr>
            <a:grpSpLocks/>
          </p:cNvGrpSpPr>
          <p:nvPr/>
        </p:nvGrpSpPr>
        <p:grpSpPr bwMode="auto">
          <a:xfrm>
            <a:off x="6362700" y="457200"/>
            <a:ext cx="1066800" cy="304800"/>
            <a:chOff x="3552" y="1200"/>
            <a:chExt cx="672" cy="192"/>
          </a:xfrm>
        </p:grpSpPr>
        <p:sp>
          <p:nvSpPr>
            <p:cNvPr id="4101" name="AutoShape 5"/>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 name="Text Box 6"/>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START</a:t>
              </a:r>
            </a:p>
          </p:txBody>
        </p:sp>
      </p:grpSp>
      <p:grpSp>
        <p:nvGrpSpPr>
          <p:cNvPr id="4103" name="Group 7"/>
          <p:cNvGrpSpPr>
            <a:grpSpLocks/>
          </p:cNvGrpSpPr>
          <p:nvPr/>
        </p:nvGrpSpPr>
        <p:grpSpPr bwMode="auto">
          <a:xfrm>
            <a:off x="6172200" y="946150"/>
            <a:ext cx="1447800" cy="765175"/>
            <a:chOff x="3408" y="1632"/>
            <a:chExt cx="912" cy="482"/>
          </a:xfrm>
        </p:grpSpPr>
        <p:sp>
          <p:nvSpPr>
            <p:cNvPr id="4104" name="AutoShape 8"/>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5" name="Text Box 9"/>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many hours did you work?”</a:t>
              </a:r>
              <a:endParaRPr lang="en-US" sz="1200"/>
            </a:p>
          </p:txBody>
        </p:sp>
      </p:grpSp>
      <p:grpSp>
        <p:nvGrpSpPr>
          <p:cNvPr id="4106" name="Group 10"/>
          <p:cNvGrpSpPr>
            <a:grpSpLocks/>
          </p:cNvGrpSpPr>
          <p:nvPr/>
        </p:nvGrpSpPr>
        <p:grpSpPr bwMode="auto">
          <a:xfrm>
            <a:off x="6172200" y="1897063"/>
            <a:ext cx="1447800" cy="533400"/>
            <a:chOff x="3456" y="2304"/>
            <a:chExt cx="912" cy="336"/>
          </a:xfrm>
        </p:grpSpPr>
        <p:sp>
          <p:nvSpPr>
            <p:cNvPr id="4107" name="AutoShape 11"/>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Text Box 12"/>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Hours</a:t>
              </a:r>
              <a:endParaRPr lang="en-US" sz="1200"/>
            </a:p>
          </p:txBody>
        </p:sp>
      </p:grpSp>
      <p:grpSp>
        <p:nvGrpSpPr>
          <p:cNvPr id="4109" name="Group 13"/>
          <p:cNvGrpSpPr>
            <a:grpSpLocks/>
          </p:cNvGrpSpPr>
          <p:nvPr/>
        </p:nvGrpSpPr>
        <p:grpSpPr bwMode="auto">
          <a:xfrm>
            <a:off x="6172200" y="2614613"/>
            <a:ext cx="1447800" cy="765175"/>
            <a:chOff x="3408" y="1632"/>
            <a:chExt cx="912" cy="482"/>
          </a:xfrm>
        </p:grpSpPr>
        <p:sp>
          <p:nvSpPr>
            <p:cNvPr id="4110" name="AutoShape 14"/>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1" name="Text Box 15"/>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much do you get paid per hour?”</a:t>
              </a:r>
              <a:endParaRPr lang="en-US" sz="1200"/>
            </a:p>
          </p:txBody>
        </p:sp>
      </p:grpSp>
      <p:grpSp>
        <p:nvGrpSpPr>
          <p:cNvPr id="4112" name="Group 16"/>
          <p:cNvGrpSpPr>
            <a:grpSpLocks/>
          </p:cNvGrpSpPr>
          <p:nvPr/>
        </p:nvGrpSpPr>
        <p:grpSpPr bwMode="auto">
          <a:xfrm>
            <a:off x="6172200" y="3565525"/>
            <a:ext cx="1447800" cy="533400"/>
            <a:chOff x="3456" y="2304"/>
            <a:chExt cx="912" cy="336"/>
          </a:xfrm>
        </p:grpSpPr>
        <p:sp>
          <p:nvSpPr>
            <p:cNvPr id="4113" name="AutoShape 17"/>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4" name="Text Box 18"/>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Pay Rate</a:t>
              </a:r>
              <a:endParaRPr lang="en-US" sz="1200"/>
            </a:p>
          </p:txBody>
        </p:sp>
      </p:grpSp>
      <p:sp>
        <p:nvSpPr>
          <p:cNvPr id="4115" name="Text Box 19"/>
          <p:cNvSpPr txBox="1">
            <a:spLocks noChangeArrowheads="1"/>
          </p:cNvSpPr>
          <p:nvPr/>
        </p:nvSpPr>
        <p:spPr bwMode="auto">
          <a:xfrm>
            <a:off x="6324600" y="4283075"/>
            <a:ext cx="11430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Multiply Hours by Pay Rate. Store result in Gross Pay.</a:t>
            </a:r>
          </a:p>
        </p:txBody>
      </p:sp>
      <p:grpSp>
        <p:nvGrpSpPr>
          <p:cNvPr id="4116" name="Group 20"/>
          <p:cNvGrpSpPr>
            <a:grpSpLocks/>
          </p:cNvGrpSpPr>
          <p:nvPr/>
        </p:nvGrpSpPr>
        <p:grpSpPr bwMode="auto">
          <a:xfrm>
            <a:off x="6172200" y="5300663"/>
            <a:ext cx="1447800" cy="533400"/>
            <a:chOff x="3792" y="3360"/>
            <a:chExt cx="912" cy="336"/>
          </a:xfrm>
        </p:grpSpPr>
        <p:sp>
          <p:nvSpPr>
            <p:cNvPr id="4117" name="AutoShape 21"/>
            <p:cNvSpPr>
              <a:spLocks noChangeArrowheads="1"/>
            </p:cNvSpPr>
            <p:nvPr/>
          </p:nvSpPr>
          <p:spPr bwMode="auto">
            <a:xfrm>
              <a:off x="3792" y="3360"/>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8" name="Text Box 22"/>
            <p:cNvSpPr txBox="1">
              <a:spLocks noChangeArrowheads="1"/>
            </p:cNvSpPr>
            <p:nvPr/>
          </p:nvSpPr>
          <p:spPr bwMode="auto">
            <a:xfrm>
              <a:off x="3888" y="3408"/>
              <a:ext cx="72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Gross Pay</a:t>
              </a:r>
              <a:endParaRPr lang="en-US" sz="1200"/>
            </a:p>
          </p:txBody>
        </p:sp>
      </p:grpSp>
      <p:grpSp>
        <p:nvGrpSpPr>
          <p:cNvPr id="4119" name="Group 23"/>
          <p:cNvGrpSpPr>
            <a:grpSpLocks/>
          </p:cNvGrpSpPr>
          <p:nvPr/>
        </p:nvGrpSpPr>
        <p:grpSpPr bwMode="auto">
          <a:xfrm>
            <a:off x="6362700" y="6019800"/>
            <a:ext cx="1066800" cy="304800"/>
            <a:chOff x="3552" y="1200"/>
            <a:chExt cx="672" cy="192"/>
          </a:xfrm>
        </p:grpSpPr>
        <p:sp>
          <p:nvSpPr>
            <p:cNvPr id="4120" name="AutoShape 24"/>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1" name="Text Box 25"/>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END</a:t>
              </a:r>
            </a:p>
          </p:txBody>
        </p:sp>
      </p:grpSp>
      <p:sp>
        <p:nvSpPr>
          <p:cNvPr id="4122" name="Line 26"/>
          <p:cNvSpPr>
            <a:spLocks noChangeShapeType="1"/>
          </p:cNvSpPr>
          <p:nvPr/>
        </p:nvSpPr>
        <p:spPr bwMode="auto">
          <a:xfrm>
            <a:off x="6896100" y="7683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3" name="Line 27"/>
          <p:cNvSpPr>
            <a:spLocks noChangeShapeType="1"/>
          </p:cNvSpPr>
          <p:nvPr/>
        </p:nvSpPr>
        <p:spPr bwMode="auto">
          <a:xfrm>
            <a:off x="6896100" y="17145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4" name="Line 28"/>
          <p:cNvSpPr>
            <a:spLocks noChangeShapeType="1"/>
          </p:cNvSpPr>
          <p:nvPr/>
        </p:nvSpPr>
        <p:spPr bwMode="auto">
          <a:xfrm>
            <a:off x="6896100" y="24384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5" name="Line 29"/>
          <p:cNvSpPr>
            <a:spLocks noChangeShapeType="1"/>
          </p:cNvSpPr>
          <p:nvPr/>
        </p:nvSpPr>
        <p:spPr bwMode="auto">
          <a:xfrm>
            <a:off x="6896100" y="33909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 name="Line 30"/>
          <p:cNvSpPr>
            <a:spLocks noChangeShapeType="1"/>
          </p:cNvSpPr>
          <p:nvPr/>
        </p:nvSpPr>
        <p:spPr bwMode="auto">
          <a:xfrm>
            <a:off x="6896100" y="40957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7" name="Line 31"/>
          <p:cNvSpPr>
            <a:spLocks noChangeShapeType="1"/>
          </p:cNvSpPr>
          <p:nvPr/>
        </p:nvSpPr>
        <p:spPr bwMode="auto">
          <a:xfrm>
            <a:off x="6896100" y="51244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8" name="Line 32"/>
          <p:cNvSpPr>
            <a:spLocks noChangeShapeType="1"/>
          </p:cNvSpPr>
          <p:nvPr/>
        </p:nvSpPr>
        <p:spPr bwMode="auto">
          <a:xfrm>
            <a:off x="6896100" y="58483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9" name="Text Box 33"/>
          <p:cNvSpPr txBox="1">
            <a:spLocks noChangeArrowheads="1"/>
          </p:cNvSpPr>
          <p:nvPr/>
        </p:nvSpPr>
        <p:spPr bwMode="auto">
          <a:xfrm>
            <a:off x="7861300" y="292100"/>
            <a:ext cx="10795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solidFill>
                  <a:srgbClr val="FF0000"/>
                </a:solidFill>
              </a:rPr>
              <a:t>Rounded Rectangle</a:t>
            </a:r>
            <a:endParaRPr lang="en-US" sz="1400"/>
          </a:p>
        </p:txBody>
      </p:sp>
      <p:sp>
        <p:nvSpPr>
          <p:cNvPr id="4130" name="Text Box 34"/>
          <p:cNvSpPr txBox="1">
            <a:spLocks noChangeArrowheads="1"/>
          </p:cNvSpPr>
          <p:nvPr/>
        </p:nvSpPr>
        <p:spPr bwMode="auto">
          <a:xfrm>
            <a:off x="7772400" y="2857500"/>
            <a:ext cx="1181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solidFill>
                  <a:srgbClr val="FF0000"/>
                </a:solidFill>
              </a:rPr>
              <a:t>Parallelogram</a:t>
            </a:r>
            <a:endParaRPr lang="en-US" sz="1400"/>
          </a:p>
        </p:txBody>
      </p:sp>
      <p:sp>
        <p:nvSpPr>
          <p:cNvPr id="4131" name="Text Box 35"/>
          <p:cNvSpPr txBox="1">
            <a:spLocks noChangeArrowheads="1"/>
          </p:cNvSpPr>
          <p:nvPr/>
        </p:nvSpPr>
        <p:spPr bwMode="auto">
          <a:xfrm>
            <a:off x="4940300" y="4546600"/>
            <a:ext cx="1079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solidFill>
                  <a:srgbClr val="FF0000"/>
                </a:solidFill>
              </a:rPr>
              <a:t>Rectangle</a:t>
            </a:r>
            <a:endParaRPr lang="en-US" sz="1400"/>
          </a:p>
        </p:txBody>
      </p:sp>
      <p:sp>
        <p:nvSpPr>
          <p:cNvPr id="4132" name="Line 36"/>
          <p:cNvSpPr>
            <a:spLocks noChangeShapeType="1"/>
          </p:cNvSpPr>
          <p:nvPr/>
        </p:nvSpPr>
        <p:spPr bwMode="auto">
          <a:xfrm flipV="1">
            <a:off x="7480300" y="546100"/>
            <a:ext cx="419100" cy="50800"/>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3" name="Line 37"/>
          <p:cNvSpPr>
            <a:spLocks noChangeShapeType="1"/>
          </p:cNvSpPr>
          <p:nvPr/>
        </p:nvSpPr>
        <p:spPr bwMode="auto">
          <a:xfrm flipV="1">
            <a:off x="5803900" y="4673600"/>
            <a:ext cx="444500" cy="381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4" name="Line 38"/>
          <p:cNvSpPr>
            <a:spLocks noChangeShapeType="1"/>
          </p:cNvSpPr>
          <p:nvPr/>
        </p:nvSpPr>
        <p:spPr bwMode="auto">
          <a:xfrm flipH="1" flipV="1">
            <a:off x="7505700" y="1447800"/>
            <a:ext cx="800100" cy="13843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5" name="Line 39"/>
          <p:cNvSpPr>
            <a:spLocks noChangeShapeType="1"/>
          </p:cNvSpPr>
          <p:nvPr/>
        </p:nvSpPr>
        <p:spPr bwMode="auto">
          <a:xfrm flipH="1" flipV="1">
            <a:off x="7569200" y="2298700"/>
            <a:ext cx="736600" cy="5461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6" name="Line 40"/>
          <p:cNvSpPr>
            <a:spLocks noChangeShapeType="1"/>
          </p:cNvSpPr>
          <p:nvPr/>
        </p:nvSpPr>
        <p:spPr bwMode="auto">
          <a:xfrm flipH="1">
            <a:off x="7543800" y="3009900"/>
            <a:ext cx="241300" cy="127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 name="Line 41"/>
          <p:cNvSpPr>
            <a:spLocks noChangeShapeType="1"/>
          </p:cNvSpPr>
          <p:nvPr/>
        </p:nvSpPr>
        <p:spPr bwMode="auto">
          <a:xfrm flipH="1">
            <a:off x="7632700" y="3251200"/>
            <a:ext cx="660400" cy="5461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8" name="Line 42"/>
          <p:cNvSpPr>
            <a:spLocks noChangeShapeType="1"/>
          </p:cNvSpPr>
          <p:nvPr/>
        </p:nvSpPr>
        <p:spPr bwMode="auto">
          <a:xfrm flipH="1">
            <a:off x="7620000" y="3251200"/>
            <a:ext cx="685800" cy="1955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9" name="Text Box 43"/>
          <p:cNvSpPr txBox="1">
            <a:spLocks noChangeArrowheads="1"/>
          </p:cNvSpPr>
          <p:nvPr/>
        </p:nvSpPr>
        <p:spPr bwMode="auto">
          <a:xfrm>
            <a:off x="4660900" y="5524500"/>
            <a:ext cx="10795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solidFill>
                  <a:srgbClr val="FF0000"/>
                </a:solidFill>
              </a:rPr>
              <a:t>Rounded Rectangle</a:t>
            </a:r>
            <a:endParaRPr lang="en-US" sz="1400"/>
          </a:p>
        </p:txBody>
      </p:sp>
      <p:sp>
        <p:nvSpPr>
          <p:cNvPr id="4140" name="Line 44"/>
          <p:cNvSpPr>
            <a:spLocks noChangeShapeType="1"/>
          </p:cNvSpPr>
          <p:nvPr/>
        </p:nvSpPr>
        <p:spPr bwMode="auto">
          <a:xfrm>
            <a:off x="5473700" y="5803900"/>
            <a:ext cx="850900" cy="2667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49179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p:spPr>
        <p:txBody>
          <a:bodyPr/>
          <a:lstStyle/>
          <a:p>
            <a:r>
              <a:rPr lang="en-US"/>
              <a:t>Case Structure</a:t>
            </a:r>
          </a:p>
        </p:txBody>
      </p:sp>
      <p:sp>
        <p:nvSpPr>
          <p:cNvPr id="32771" name="Rectangle 3"/>
          <p:cNvSpPr>
            <a:spLocks noGrp="1" noChangeArrowheads="1"/>
          </p:cNvSpPr>
          <p:nvPr>
            <p:ph type="body" idx="1"/>
          </p:nvPr>
        </p:nvSpPr>
        <p:spPr>
          <a:xfrm>
            <a:off x="685800" y="1981200"/>
            <a:ext cx="8013700" cy="4114800"/>
          </a:xfrm>
        </p:spPr>
        <p:txBody>
          <a:bodyPr/>
          <a:lstStyle/>
          <a:p>
            <a:r>
              <a:rPr lang="en-US" sz="2800"/>
              <a:t>One of several possible actions is taken, depending on the contents of a variable.</a:t>
            </a:r>
          </a:p>
        </p:txBody>
      </p:sp>
      <p:grpSp>
        <p:nvGrpSpPr>
          <p:cNvPr id="32801" name="Group 33"/>
          <p:cNvGrpSpPr>
            <a:grpSpLocks/>
          </p:cNvGrpSpPr>
          <p:nvPr/>
        </p:nvGrpSpPr>
        <p:grpSpPr bwMode="auto">
          <a:xfrm>
            <a:off x="1435100" y="2971800"/>
            <a:ext cx="6692900" cy="3327400"/>
            <a:chOff x="904" y="1872"/>
            <a:chExt cx="4216" cy="2096"/>
          </a:xfrm>
        </p:grpSpPr>
        <p:sp>
          <p:nvSpPr>
            <p:cNvPr id="32773" name="Text Box 5"/>
            <p:cNvSpPr txBox="1">
              <a:spLocks noChangeArrowheads="1"/>
            </p:cNvSpPr>
            <p:nvPr/>
          </p:nvSpPr>
          <p:spPr bwMode="auto">
            <a:xfrm>
              <a:off x="904" y="318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32774" name="AutoShape 6"/>
            <p:cNvSpPr>
              <a:spLocks noChangeArrowheads="1"/>
            </p:cNvSpPr>
            <p:nvPr/>
          </p:nvSpPr>
          <p:spPr bwMode="auto">
            <a:xfrm>
              <a:off x="2576" y="2104"/>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5" name="Text Box 7"/>
            <p:cNvSpPr txBox="1">
              <a:spLocks noChangeArrowheads="1"/>
            </p:cNvSpPr>
            <p:nvPr/>
          </p:nvSpPr>
          <p:spPr bwMode="auto">
            <a:xfrm>
              <a:off x="2069" y="318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32784" name="Line 16"/>
            <p:cNvSpPr>
              <a:spLocks noChangeShapeType="1"/>
            </p:cNvSpPr>
            <p:nvPr/>
          </p:nvSpPr>
          <p:spPr bwMode="auto">
            <a:xfrm>
              <a:off x="3016" y="2832"/>
              <a:ext cx="0" cy="1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5" name="Line 17"/>
            <p:cNvSpPr>
              <a:spLocks noChangeShapeType="1"/>
            </p:cNvSpPr>
            <p:nvPr/>
          </p:nvSpPr>
          <p:spPr bwMode="auto">
            <a:xfrm>
              <a:off x="3024" y="1872"/>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6" name="Text Box 18"/>
            <p:cNvSpPr txBox="1">
              <a:spLocks noChangeArrowheads="1"/>
            </p:cNvSpPr>
            <p:nvPr/>
          </p:nvSpPr>
          <p:spPr bwMode="auto">
            <a:xfrm>
              <a:off x="3234" y="318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32787" name="Text Box 19"/>
            <p:cNvSpPr txBox="1">
              <a:spLocks noChangeArrowheads="1"/>
            </p:cNvSpPr>
            <p:nvPr/>
          </p:nvSpPr>
          <p:spPr bwMode="auto">
            <a:xfrm>
              <a:off x="4400" y="318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grpSp>
          <p:nvGrpSpPr>
            <p:cNvPr id="32793" name="Group 25"/>
            <p:cNvGrpSpPr>
              <a:grpSpLocks/>
            </p:cNvGrpSpPr>
            <p:nvPr/>
          </p:nvGrpSpPr>
          <p:grpSpPr bwMode="auto">
            <a:xfrm>
              <a:off x="1232" y="3016"/>
              <a:ext cx="3544" cy="184"/>
              <a:chOff x="1232" y="3016"/>
              <a:chExt cx="3544" cy="184"/>
            </a:xfrm>
          </p:grpSpPr>
          <p:sp>
            <p:nvSpPr>
              <p:cNvPr id="32783" name="Line 15"/>
              <p:cNvSpPr>
                <a:spLocks noChangeShapeType="1"/>
              </p:cNvSpPr>
              <p:nvPr/>
            </p:nvSpPr>
            <p:spPr bwMode="auto">
              <a:xfrm flipH="1">
                <a:off x="1232" y="3016"/>
                <a:ext cx="3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8" name="Line 20"/>
              <p:cNvSpPr>
                <a:spLocks noChangeShapeType="1"/>
              </p:cNvSpPr>
              <p:nvPr/>
            </p:nvSpPr>
            <p:spPr bwMode="auto">
              <a:xfrm>
                <a:off x="1240" y="3024"/>
                <a:ext cx="0" cy="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0" name="Line 22"/>
              <p:cNvSpPr>
                <a:spLocks noChangeShapeType="1"/>
              </p:cNvSpPr>
              <p:nvPr/>
            </p:nvSpPr>
            <p:spPr bwMode="auto">
              <a:xfrm>
                <a:off x="2408" y="3024"/>
                <a:ext cx="0" cy="1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1" name="Line 23"/>
              <p:cNvSpPr>
                <a:spLocks noChangeShapeType="1"/>
              </p:cNvSpPr>
              <p:nvPr/>
            </p:nvSpPr>
            <p:spPr bwMode="auto">
              <a:xfrm>
                <a:off x="3568" y="3024"/>
                <a:ext cx="0" cy="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2" name="Line 24"/>
              <p:cNvSpPr>
                <a:spLocks noChangeShapeType="1"/>
              </p:cNvSpPr>
              <p:nvPr/>
            </p:nvSpPr>
            <p:spPr bwMode="auto">
              <a:xfrm>
                <a:off x="4776" y="3024"/>
                <a:ext cx="0" cy="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794" name="Group 26"/>
            <p:cNvGrpSpPr>
              <a:grpSpLocks/>
            </p:cNvGrpSpPr>
            <p:nvPr/>
          </p:nvGrpSpPr>
          <p:grpSpPr bwMode="auto">
            <a:xfrm rot="10800000">
              <a:off x="1224" y="3520"/>
              <a:ext cx="3544" cy="184"/>
              <a:chOff x="1232" y="3016"/>
              <a:chExt cx="3544" cy="184"/>
            </a:xfrm>
          </p:grpSpPr>
          <p:sp>
            <p:nvSpPr>
              <p:cNvPr id="32795" name="Line 27"/>
              <p:cNvSpPr>
                <a:spLocks noChangeShapeType="1"/>
              </p:cNvSpPr>
              <p:nvPr/>
            </p:nvSpPr>
            <p:spPr bwMode="auto">
              <a:xfrm flipH="1">
                <a:off x="1232" y="3016"/>
                <a:ext cx="3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6" name="Line 28"/>
              <p:cNvSpPr>
                <a:spLocks noChangeShapeType="1"/>
              </p:cNvSpPr>
              <p:nvPr/>
            </p:nvSpPr>
            <p:spPr bwMode="auto">
              <a:xfrm>
                <a:off x="1240" y="3024"/>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7" name="Line 29"/>
              <p:cNvSpPr>
                <a:spLocks noChangeShapeType="1"/>
              </p:cNvSpPr>
              <p:nvPr/>
            </p:nvSpPr>
            <p:spPr bwMode="auto">
              <a:xfrm>
                <a:off x="2408" y="3024"/>
                <a:ext cx="0"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8" name="Line 30"/>
              <p:cNvSpPr>
                <a:spLocks noChangeShapeType="1"/>
              </p:cNvSpPr>
              <p:nvPr/>
            </p:nvSpPr>
            <p:spPr bwMode="auto">
              <a:xfrm>
                <a:off x="3568" y="3024"/>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9" name="Line 31"/>
              <p:cNvSpPr>
                <a:spLocks noChangeShapeType="1"/>
              </p:cNvSpPr>
              <p:nvPr/>
            </p:nvSpPr>
            <p:spPr bwMode="auto">
              <a:xfrm>
                <a:off x="4776" y="3024"/>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800" name="Line 32"/>
            <p:cNvSpPr>
              <a:spLocks noChangeShapeType="1"/>
            </p:cNvSpPr>
            <p:nvPr/>
          </p:nvSpPr>
          <p:spPr bwMode="auto">
            <a:xfrm>
              <a:off x="3040" y="3712"/>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346605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r>
              <a:rPr lang="en-US" dirty="0"/>
              <a:t>Case Structure</a:t>
            </a:r>
          </a:p>
        </p:txBody>
      </p:sp>
      <p:sp>
        <p:nvSpPr>
          <p:cNvPr id="33795" name="Rectangle 3"/>
          <p:cNvSpPr>
            <a:spLocks noGrp="1" noChangeArrowheads="1"/>
          </p:cNvSpPr>
          <p:nvPr>
            <p:ph type="body" idx="1"/>
          </p:nvPr>
        </p:nvSpPr>
        <p:spPr>
          <a:xfrm>
            <a:off x="685800" y="1981200"/>
            <a:ext cx="8013700" cy="4114800"/>
          </a:xfrm>
        </p:spPr>
        <p:txBody>
          <a:bodyPr/>
          <a:lstStyle/>
          <a:p>
            <a:r>
              <a:rPr lang="en-US" sz="2800"/>
              <a:t>The structure below indicates actions to perform depending on the value in </a:t>
            </a:r>
            <a:r>
              <a:rPr lang="en-US" sz="2800">
                <a:latin typeface="Courier New" panose="02070309020205020404" pitchFamily="49" charset="0"/>
              </a:rPr>
              <a:t>years_employed</a:t>
            </a:r>
            <a:r>
              <a:rPr lang="en-US" sz="2800"/>
              <a:t>.</a:t>
            </a:r>
          </a:p>
        </p:txBody>
      </p:sp>
      <p:grpSp>
        <p:nvGrpSpPr>
          <p:cNvPr id="33827" name="Group 35"/>
          <p:cNvGrpSpPr>
            <a:grpSpLocks/>
          </p:cNvGrpSpPr>
          <p:nvPr/>
        </p:nvGrpSpPr>
        <p:grpSpPr bwMode="auto">
          <a:xfrm>
            <a:off x="1562100" y="2984500"/>
            <a:ext cx="6692900" cy="3327400"/>
            <a:chOff x="984" y="1880"/>
            <a:chExt cx="4216" cy="2096"/>
          </a:xfrm>
        </p:grpSpPr>
        <p:grpSp>
          <p:nvGrpSpPr>
            <p:cNvPr id="33796" name="Group 4"/>
            <p:cNvGrpSpPr>
              <a:grpSpLocks/>
            </p:cNvGrpSpPr>
            <p:nvPr/>
          </p:nvGrpSpPr>
          <p:grpSpPr bwMode="auto">
            <a:xfrm>
              <a:off x="984" y="1880"/>
              <a:ext cx="4216" cy="2096"/>
              <a:chOff x="904" y="1872"/>
              <a:chExt cx="4216" cy="2096"/>
            </a:xfrm>
          </p:grpSpPr>
          <p:sp>
            <p:nvSpPr>
              <p:cNvPr id="33797" name="Text Box 5"/>
              <p:cNvSpPr txBox="1">
                <a:spLocks noChangeArrowheads="1"/>
              </p:cNvSpPr>
              <p:nvPr/>
            </p:nvSpPr>
            <p:spPr bwMode="auto">
              <a:xfrm>
                <a:off x="904" y="318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33798" name="AutoShape 6"/>
              <p:cNvSpPr>
                <a:spLocks noChangeArrowheads="1"/>
              </p:cNvSpPr>
              <p:nvPr/>
            </p:nvSpPr>
            <p:spPr bwMode="auto">
              <a:xfrm>
                <a:off x="2576" y="2104"/>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9" name="Text Box 7"/>
              <p:cNvSpPr txBox="1">
                <a:spLocks noChangeArrowheads="1"/>
              </p:cNvSpPr>
              <p:nvPr/>
            </p:nvSpPr>
            <p:spPr bwMode="auto">
              <a:xfrm>
                <a:off x="2069" y="318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33800" name="Line 8"/>
              <p:cNvSpPr>
                <a:spLocks noChangeShapeType="1"/>
              </p:cNvSpPr>
              <p:nvPr/>
            </p:nvSpPr>
            <p:spPr bwMode="auto">
              <a:xfrm>
                <a:off x="3016" y="2832"/>
                <a:ext cx="0" cy="1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1" name="Line 9"/>
              <p:cNvSpPr>
                <a:spLocks noChangeShapeType="1"/>
              </p:cNvSpPr>
              <p:nvPr/>
            </p:nvSpPr>
            <p:spPr bwMode="auto">
              <a:xfrm>
                <a:off x="3024" y="1872"/>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2" name="Text Box 10"/>
              <p:cNvSpPr txBox="1">
                <a:spLocks noChangeArrowheads="1"/>
              </p:cNvSpPr>
              <p:nvPr/>
            </p:nvSpPr>
            <p:spPr bwMode="auto">
              <a:xfrm>
                <a:off x="3234" y="318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33803" name="Text Box 11"/>
              <p:cNvSpPr txBox="1">
                <a:spLocks noChangeArrowheads="1"/>
              </p:cNvSpPr>
              <p:nvPr/>
            </p:nvSpPr>
            <p:spPr bwMode="auto">
              <a:xfrm>
                <a:off x="4400" y="318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grpSp>
            <p:nvGrpSpPr>
              <p:cNvPr id="33804" name="Group 12"/>
              <p:cNvGrpSpPr>
                <a:grpSpLocks/>
              </p:cNvGrpSpPr>
              <p:nvPr/>
            </p:nvGrpSpPr>
            <p:grpSpPr bwMode="auto">
              <a:xfrm>
                <a:off x="1232" y="3016"/>
                <a:ext cx="3544" cy="184"/>
                <a:chOff x="1232" y="3016"/>
                <a:chExt cx="3544" cy="184"/>
              </a:xfrm>
            </p:grpSpPr>
            <p:sp>
              <p:nvSpPr>
                <p:cNvPr id="33805" name="Line 13"/>
                <p:cNvSpPr>
                  <a:spLocks noChangeShapeType="1"/>
                </p:cNvSpPr>
                <p:nvPr/>
              </p:nvSpPr>
              <p:spPr bwMode="auto">
                <a:xfrm flipH="1">
                  <a:off x="1232" y="3016"/>
                  <a:ext cx="3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6" name="Line 14"/>
                <p:cNvSpPr>
                  <a:spLocks noChangeShapeType="1"/>
                </p:cNvSpPr>
                <p:nvPr/>
              </p:nvSpPr>
              <p:spPr bwMode="auto">
                <a:xfrm>
                  <a:off x="1240" y="3024"/>
                  <a:ext cx="0" cy="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7" name="Line 15"/>
                <p:cNvSpPr>
                  <a:spLocks noChangeShapeType="1"/>
                </p:cNvSpPr>
                <p:nvPr/>
              </p:nvSpPr>
              <p:spPr bwMode="auto">
                <a:xfrm>
                  <a:off x="2408" y="3024"/>
                  <a:ext cx="0" cy="1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8" name="Line 16"/>
                <p:cNvSpPr>
                  <a:spLocks noChangeShapeType="1"/>
                </p:cNvSpPr>
                <p:nvPr/>
              </p:nvSpPr>
              <p:spPr bwMode="auto">
                <a:xfrm>
                  <a:off x="3568" y="3024"/>
                  <a:ext cx="0" cy="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9" name="Line 17"/>
                <p:cNvSpPr>
                  <a:spLocks noChangeShapeType="1"/>
                </p:cNvSpPr>
                <p:nvPr/>
              </p:nvSpPr>
              <p:spPr bwMode="auto">
                <a:xfrm>
                  <a:off x="4776" y="3024"/>
                  <a:ext cx="0" cy="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810" name="Group 18"/>
              <p:cNvGrpSpPr>
                <a:grpSpLocks/>
              </p:cNvGrpSpPr>
              <p:nvPr/>
            </p:nvGrpSpPr>
            <p:grpSpPr bwMode="auto">
              <a:xfrm rot="10800000">
                <a:off x="1224" y="3520"/>
                <a:ext cx="3544" cy="184"/>
                <a:chOff x="1232" y="3016"/>
                <a:chExt cx="3544" cy="184"/>
              </a:xfrm>
            </p:grpSpPr>
            <p:sp>
              <p:nvSpPr>
                <p:cNvPr id="33811" name="Line 19"/>
                <p:cNvSpPr>
                  <a:spLocks noChangeShapeType="1"/>
                </p:cNvSpPr>
                <p:nvPr/>
              </p:nvSpPr>
              <p:spPr bwMode="auto">
                <a:xfrm flipH="1">
                  <a:off x="1232" y="3016"/>
                  <a:ext cx="3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2" name="Line 20"/>
                <p:cNvSpPr>
                  <a:spLocks noChangeShapeType="1"/>
                </p:cNvSpPr>
                <p:nvPr/>
              </p:nvSpPr>
              <p:spPr bwMode="auto">
                <a:xfrm>
                  <a:off x="1240" y="3024"/>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3" name="Line 21"/>
                <p:cNvSpPr>
                  <a:spLocks noChangeShapeType="1"/>
                </p:cNvSpPr>
                <p:nvPr/>
              </p:nvSpPr>
              <p:spPr bwMode="auto">
                <a:xfrm>
                  <a:off x="2408" y="3024"/>
                  <a:ext cx="0"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4" name="Line 22"/>
                <p:cNvSpPr>
                  <a:spLocks noChangeShapeType="1"/>
                </p:cNvSpPr>
                <p:nvPr/>
              </p:nvSpPr>
              <p:spPr bwMode="auto">
                <a:xfrm>
                  <a:off x="3568" y="3024"/>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5" name="Line 23"/>
                <p:cNvSpPr>
                  <a:spLocks noChangeShapeType="1"/>
                </p:cNvSpPr>
                <p:nvPr/>
              </p:nvSpPr>
              <p:spPr bwMode="auto">
                <a:xfrm>
                  <a:off x="4776" y="3024"/>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816" name="Line 24"/>
              <p:cNvSpPr>
                <a:spLocks noChangeShapeType="1"/>
              </p:cNvSpPr>
              <p:nvPr/>
            </p:nvSpPr>
            <p:spPr bwMode="auto">
              <a:xfrm>
                <a:off x="3040" y="3712"/>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817" name="Text Box 25"/>
            <p:cNvSpPr txBox="1">
              <a:spLocks noChangeArrowheads="1"/>
            </p:cNvSpPr>
            <p:nvPr/>
          </p:nvSpPr>
          <p:spPr bwMode="auto">
            <a:xfrm>
              <a:off x="2536" y="2248"/>
              <a:ext cx="116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CASE</a:t>
              </a:r>
              <a:br>
                <a:rPr lang="en-US" sz="1400"/>
              </a:br>
              <a:r>
                <a:rPr lang="en-US" sz="1400"/>
                <a:t>years_employed</a:t>
              </a:r>
              <a:endParaRPr lang="en-US" sz="2000"/>
            </a:p>
          </p:txBody>
        </p:sp>
        <p:sp>
          <p:nvSpPr>
            <p:cNvPr id="33818" name="Text Box 26"/>
            <p:cNvSpPr txBox="1">
              <a:spLocks noChangeArrowheads="1"/>
            </p:cNvSpPr>
            <p:nvPr/>
          </p:nvSpPr>
          <p:spPr bwMode="auto">
            <a:xfrm>
              <a:off x="1256" y="2720"/>
              <a:ext cx="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1</a:t>
              </a:r>
              <a:endParaRPr lang="en-US"/>
            </a:p>
          </p:txBody>
        </p:sp>
        <p:sp>
          <p:nvSpPr>
            <p:cNvPr id="33819" name="Text Box 27"/>
            <p:cNvSpPr txBox="1">
              <a:spLocks noChangeArrowheads="1"/>
            </p:cNvSpPr>
            <p:nvPr/>
          </p:nvSpPr>
          <p:spPr bwMode="auto">
            <a:xfrm>
              <a:off x="2360" y="2752"/>
              <a:ext cx="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2</a:t>
              </a:r>
            </a:p>
          </p:txBody>
        </p:sp>
        <p:sp>
          <p:nvSpPr>
            <p:cNvPr id="33820" name="Text Box 28"/>
            <p:cNvSpPr txBox="1">
              <a:spLocks noChangeArrowheads="1"/>
            </p:cNvSpPr>
            <p:nvPr/>
          </p:nvSpPr>
          <p:spPr bwMode="auto">
            <a:xfrm>
              <a:off x="3528" y="2736"/>
              <a:ext cx="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3</a:t>
              </a:r>
            </a:p>
          </p:txBody>
        </p:sp>
        <p:sp>
          <p:nvSpPr>
            <p:cNvPr id="33821" name="Text Box 29"/>
            <p:cNvSpPr txBox="1">
              <a:spLocks noChangeArrowheads="1"/>
            </p:cNvSpPr>
            <p:nvPr/>
          </p:nvSpPr>
          <p:spPr bwMode="auto">
            <a:xfrm>
              <a:off x="4504" y="2744"/>
              <a:ext cx="6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Other</a:t>
              </a:r>
            </a:p>
          </p:txBody>
        </p:sp>
        <p:sp>
          <p:nvSpPr>
            <p:cNvPr id="33822" name="Text Box 30"/>
            <p:cNvSpPr txBox="1">
              <a:spLocks noChangeArrowheads="1"/>
            </p:cNvSpPr>
            <p:nvPr/>
          </p:nvSpPr>
          <p:spPr bwMode="auto">
            <a:xfrm>
              <a:off x="984" y="3248"/>
              <a:ext cx="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bonus = 100</a:t>
              </a:r>
              <a:endParaRPr lang="en-US" sz="1800"/>
            </a:p>
          </p:txBody>
        </p:sp>
        <p:sp>
          <p:nvSpPr>
            <p:cNvPr id="33823" name="Text Box 31"/>
            <p:cNvSpPr txBox="1">
              <a:spLocks noChangeArrowheads="1"/>
            </p:cNvSpPr>
            <p:nvPr/>
          </p:nvSpPr>
          <p:spPr bwMode="auto">
            <a:xfrm>
              <a:off x="2152" y="3280"/>
              <a:ext cx="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bonus = 200</a:t>
              </a:r>
              <a:endParaRPr lang="en-US" sz="1800"/>
            </a:p>
          </p:txBody>
        </p:sp>
        <p:sp>
          <p:nvSpPr>
            <p:cNvPr id="33824" name="Text Box 32"/>
            <p:cNvSpPr txBox="1">
              <a:spLocks noChangeArrowheads="1"/>
            </p:cNvSpPr>
            <p:nvPr/>
          </p:nvSpPr>
          <p:spPr bwMode="auto">
            <a:xfrm>
              <a:off x="3312" y="3264"/>
              <a:ext cx="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bonus = 400</a:t>
              </a:r>
              <a:endParaRPr lang="en-US" sz="1800"/>
            </a:p>
          </p:txBody>
        </p:sp>
        <p:sp>
          <p:nvSpPr>
            <p:cNvPr id="33825" name="Text Box 33"/>
            <p:cNvSpPr txBox="1">
              <a:spLocks noChangeArrowheads="1"/>
            </p:cNvSpPr>
            <p:nvPr/>
          </p:nvSpPr>
          <p:spPr bwMode="auto">
            <a:xfrm>
              <a:off x="4480" y="3272"/>
              <a:ext cx="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bonus = 800</a:t>
              </a:r>
              <a:endParaRPr lang="en-US" sz="1800"/>
            </a:p>
          </p:txBody>
        </p:sp>
      </p:grpSp>
    </p:spTree>
    <p:extLst>
      <p:ext uri="{BB962C8B-B14F-4D97-AF65-F5344CB8AC3E}">
        <p14:creationId xmlns:p14="http://schemas.microsoft.com/office/powerpoint/2010/main" val="1796095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p:spPr>
        <p:txBody>
          <a:bodyPr/>
          <a:lstStyle/>
          <a:p>
            <a:r>
              <a:rPr lang="en-US"/>
              <a:t>Case Structure</a:t>
            </a:r>
          </a:p>
        </p:txBody>
      </p:sp>
      <p:grpSp>
        <p:nvGrpSpPr>
          <p:cNvPr id="37892" name="Group 4"/>
          <p:cNvGrpSpPr>
            <a:grpSpLocks/>
          </p:cNvGrpSpPr>
          <p:nvPr/>
        </p:nvGrpSpPr>
        <p:grpSpPr bwMode="auto">
          <a:xfrm>
            <a:off x="1562100" y="2984500"/>
            <a:ext cx="6692900" cy="3327400"/>
            <a:chOff x="984" y="1880"/>
            <a:chExt cx="4216" cy="2096"/>
          </a:xfrm>
        </p:grpSpPr>
        <p:grpSp>
          <p:nvGrpSpPr>
            <p:cNvPr id="37893" name="Group 5"/>
            <p:cNvGrpSpPr>
              <a:grpSpLocks/>
            </p:cNvGrpSpPr>
            <p:nvPr/>
          </p:nvGrpSpPr>
          <p:grpSpPr bwMode="auto">
            <a:xfrm>
              <a:off x="984" y="1880"/>
              <a:ext cx="4216" cy="2096"/>
              <a:chOff x="904" y="1872"/>
              <a:chExt cx="4216" cy="2096"/>
            </a:xfrm>
          </p:grpSpPr>
          <p:sp>
            <p:nvSpPr>
              <p:cNvPr id="37894" name="Text Box 6"/>
              <p:cNvSpPr txBox="1">
                <a:spLocks noChangeArrowheads="1"/>
              </p:cNvSpPr>
              <p:nvPr/>
            </p:nvSpPr>
            <p:spPr bwMode="auto">
              <a:xfrm>
                <a:off x="904" y="318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37895" name="AutoShape 7"/>
              <p:cNvSpPr>
                <a:spLocks noChangeArrowheads="1"/>
              </p:cNvSpPr>
              <p:nvPr/>
            </p:nvSpPr>
            <p:spPr bwMode="auto">
              <a:xfrm>
                <a:off x="2576" y="2104"/>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6" name="Text Box 8"/>
              <p:cNvSpPr txBox="1">
                <a:spLocks noChangeArrowheads="1"/>
              </p:cNvSpPr>
              <p:nvPr/>
            </p:nvSpPr>
            <p:spPr bwMode="auto">
              <a:xfrm>
                <a:off x="2069" y="318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37897" name="Line 9"/>
              <p:cNvSpPr>
                <a:spLocks noChangeShapeType="1"/>
              </p:cNvSpPr>
              <p:nvPr/>
            </p:nvSpPr>
            <p:spPr bwMode="auto">
              <a:xfrm>
                <a:off x="3016" y="2832"/>
                <a:ext cx="0" cy="1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8" name="Line 10"/>
              <p:cNvSpPr>
                <a:spLocks noChangeShapeType="1"/>
              </p:cNvSpPr>
              <p:nvPr/>
            </p:nvSpPr>
            <p:spPr bwMode="auto">
              <a:xfrm>
                <a:off x="3024" y="1872"/>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9" name="Text Box 11"/>
              <p:cNvSpPr txBox="1">
                <a:spLocks noChangeArrowheads="1"/>
              </p:cNvSpPr>
              <p:nvPr/>
            </p:nvSpPr>
            <p:spPr bwMode="auto">
              <a:xfrm>
                <a:off x="3234" y="318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37900" name="Text Box 12"/>
              <p:cNvSpPr txBox="1">
                <a:spLocks noChangeArrowheads="1"/>
              </p:cNvSpPr>
              <p:nvPr/>
            </p:nvSpPr>
            <p:spPr bwMode="auto">
              <a:xfrm>
                <a:off x="4400" y="318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grpSp>
            <p:nvGrpSpPr>
              <p:cNvPr id="37901" name="Group 13"/>
              <p:cNvGrpSpPr>
                <a:grpSpLocks/>
              </p:cNvGrpSpPr>
              <p:nvPr/>
            </p:nvGrpSpPr>
            <p:grpSpPr bwMode="auto">
              <a:xfrm>
                <a:off x="1232" y="3016"/>
                <a:ext cx="3544" cy="184"/>
                <a:chOff x="1232" y="3016"/>
                <a:chExt cx="3544" cy="184"/>
              </a:xfrm>
            </p:grpSpPr>
            <p:sp>
              <p:nvSpPr>
                <p:cNvPr id="37902" name="Line 14"/>
                <p:cNvSpPr>
                  <a:spLocks noChangeShapeType="1"/>
                </p:cNvSpPr>
                <p:nvPr/>
              </p:nvSpPr>
              <p:spPr bwMode="auto">
                <a:xfrm flipH="1">
                  <a:off x="1232" y="3016"/>
                  <a:ext cx="3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3" name="Line 15"/>
                <p:cNvSpPr>
                  <a:spLocks noChangeShapeType="1"/>
                </p:cNvSpPr>
                <p:nvPr/>
              </p:nvSpPr>
              <p:spPr bwMode="auto">
                <a:xfrm>
                  <a:off x="1240" y="3024"/>
                  <a:ext cx="0" cy="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4" name="Line 16"/>
                <p:cNvSpPr>
                  <a:spLocks noChangeShapeType="1"/>
                </p:cNvSpPr>
                <p:nvPr/>
              </p:nvSpPr>
              <p:spPr bwMode="auto">
                <a:xfrm>
                  <a:off x="2408" y="3024"/>
                  <a:ext cx="0" cy="1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5" name="Line 17"/>
                <p:cNvSpPr>
                  <a:spLocks noChangeShapeType="1"/>
                </p:cNvSpPr>
                <p:nvPr/>
              </p:nvSpPr>
              <p:spPr bwMode="auto">
                <a:xfrm>
                  <a:off x="3568" y="3024"/>
                  <a:ext cx="0" cy="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6" name="Line 18"/>
                <p:cNvSpPr>
                  <a:spLocks noChangeShapeType="1"/>
                </p:cNvSpPr>
                <p:nvPr/>
              </p:nvSpPr>
              <p:spPr bwMode="auto">
                <a:xfrm>
                  <a:off x="4776" y="3024"/>
                  <a:ext cx="0" cy="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7907" name="Group 19"/>
              <p:cNvGrpSpPr>
                <a:grpSpLocks/>
              </p:cNvGrpSpPr>
              <p:nvPr/>
            </p:nvGrpSpPr>
            <p:grpSpPr bwMode="auto">
              <a:xfrm rot="10800000">
                <a:off x="1224" y="3520"/>
                <a:ext cx="3544" cy="184"/>
                <a:chOff x="1232" y="3016"/>
                <a:chExt cx="3544" cy="184"/>
              </a:xfrm>
            </p:grpSpPr>
            <p:sp>
              <p:nvSpPr>
                <p:cNvPr id="37908" name="Line 20"/>
                <p:cNvSpPr>
                  <a:spLocks noChangeShapeType="1"/>
                </p:cNvSpPr>
                <p:nvPr/>
              </p:nvSpPr>
              <p:spPr bwMode="auto">
                <a:xfrm flipH="1">
                  <a:off x="1232" y="3016"/>
                  <a:ext cx="3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9" name="Line 21"/>
                <p:cNvSpPr>
                  <a:spLocks noChangeShapeType="1"/>
                </p:cNvSpPr>
                <p:nvPr/>
              </p:nvSpPr>
              <p:spPr bwMode="auto">
                <a:xfrm>
                  <a:off x="1240" y="3024"/>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0" name="Line 22"/>
                <p:cNvSpPr>
                  <a:spLocks noChangeShapeType="1"/>
                </p:cNvSpPr>
                <p:nvPr/>
              </p:nvSpPr>
              <p:spPr bwMode="auto">
                <a:xfrm>
                  <a:off x="2408" y="3024"/>
                  <a:ext cx="0"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1" name="Line 23"/>
                <p:cNvSpPr>
                  <a:spLocks noChangeShapeType="1"/>
                </p:cNvSpPr>
                <p:nvPr/>
              </p:nvSpPr>
              <p:spPr bwMode="auto">
                <a:xfrm>
                  <a:off x="3568" y="3024"/>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2" name="Line 24"/>
                <p:cNvSpPr>
                  <a:spLocks noChangeShapeType="1"/>
                </p:cNvSpPr>
                <p:nvPr/>
              </p:nvSpPr>
              <p:spPr bwMode="auto">
                <a:xfrm>
                  <a:off x="4776" y="3024"/>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913" name="Line 25"/>
              <p:cNvSpPr>
                <a:spLocks noChangeShapeType="1"/>
              </p:cNvSpPr>
              <p:nvPr/>
            </p:nvSpPr>
            <p:spPr bwMode="auto">
              <a:xfrm>
                <a:off x="3040" y="3712"/>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914" name="Text Box 26"/>
            <p:cNvSpPr txBox="1">
              <a:spLocks noChangeArrowheads="1"/>
            </p:cNvSpPr>
            <p:nvPr/>
          </p:nvSpPr>
          <p:spPr bwMode="auto">
            <a:xfrm>
              <a:off x="2536" y="2248"/>
              <a:ext cx="116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CASE</a:t>
              </a:r>
              <a:br>
                <a:rPr lang="en-US" sz="1400"/>
              </a:br>
              <a:r>
                <a:rPr lang="en-US" sz="1400"/>
                <a:t>years_employed</a:t>
              </a:r>
              <a:endParaRPr lang="en-US" sz="2000"/>
            </a:p>
          </p:txBody>
        </p:sp>
        <p:sp>
          <p:nvSpPr>
            <p:cNvPr id="37915" name="Text Box 27"/>
            <p:cNvSpPr txBox="1">
              <a:spLocks noChangeArrowheads="1"/>
            </p:cNvSpPr>
            <p:nvPr/>
          </p:nvSpPr>
          <p:spPr bwMode="auto">
            <a:xfrm>
              <a:off x="1256" y="2720"/>
              <a:ext cx="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1</a:t>
              </a:r>
              <a:endParaRPr lang="en-US"/>
            </a:p>
          </p:txBody>
        </p:sp>
        <p:sp>
          <p:nvSpPr>
            <p:cNvPr id="37916" name="Text Box 28"/>
            <p:cNvSpPr txBox="1">
              <a:spLocks noChangeArrowheads="1"/>
            </p:cNvSpPr>
            <p:nvPr/>
          </p:nvSpPr>
          <p:spPr bwMode="auto">
            <a:xfrm>
              <a:off x="2360" y="2752"/>
              <a:ext cx="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2</a:t>
              </a:r>
            </a:p>
          </p:txBody>
        </p:sp>
        <p:sp>
          <p:nvSpPr>
            <p:cNvPr id="37917" name="Text Box 29"/>
            <p:cNvSpPr txBox="1">
              <a:spLocks noChangeArrowheads="1"/>
            </p:cNvSpPr>
            <p:nvPr/>
          </p:nvSpPr>
          <p:spPr bwMode="auto">
            <a:xfrm>
              <a:off x="3528" y="2736"/>
              <a:ext cx="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3</a:t>
              </a:r>
            </a:p>
          </p:txBody>
        </p:sp>
        <p:sp>
          <p:nvSpPr>
            <p:cNvPr id="37918" name="Text Box 30"/>
            <p:cNvSpPr txBox="1">
              <a:spLocks noChangeArrowheads="1"/>
            </p:cNvSpPr>
            <p:nvPr/>
          </p:nvSpPr>
          <p:spPr bwMode="auto">
            <a:xfrm>
              <a:off x="4504" y="2744"/>
              <a:ext cx="6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Other</a:t>
              </a:r>
            </a:p>
          </p:txBody>
        </p:sp>
        <p:sp>
          <p:nvSpPr>
            <p:cNvPr id="37919" name="Text Box 31"/>
            <p:cNvSpPr txBox="1">
              <a:spLocks noChangeArrowheads="1"/>
            </p:cNvSpPr>
            <p:nvPr/>
          </p:nvSpPr>
          <p:spPr bwMode="auto">
            <a:xfrm>
              <a:off x="984" y="3248"/>
              <a:ext cx="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bonus = 100</a:t>
              </a:r>
              <a:endParaRPr lang="en-US" sz="1800"/>
            </a:p>
          </p:txBody>
        </p:sp>
        <p:sp>
          <p:nvSpPr>
            <p:cNvPr id="37920" name="Text Box 32"/>
            <p:cNvSpPr txBox="1">
              <a:spLocks noChangeArrowheads="1"/>
            </p:cNvSpPr>
            <p:nvPr/>
          </p:nvSpPr>
          <p:spPr bwMode="auto">
            <a:xfrm>
              <a:off x="2152" y="3280"/>
              <a:ext cx="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bonus = 200</a:t>
              </a:r>
              <a:endParaRPr lang="en-US" sz="1800"/>
            </a:p>
          </p:txBody>
        </p:sp>
        <p:sp>
          <p:nvSpPr>
            <p:cNvPr id="37921" name="Text Box 33"/>
            <p:cNvSpPr txBox="1">
              <a:spLocks noChangeArrowheads="1"/>
            </p:cNvSpPr>
            <p:nvPr/>
          </p:nvSpPr>
          <p:spPr bwMode="auto">
            <a:xfrm>
              <a:off x="3312" y="3264"/>
              <a:ext cx="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bonus = 400</a:t>
              </a:r>
              <a:endParaRPr lang="en-US" sz="1800"/>
            </a:p>
          </p:txBody>
        </p:sp>
        <p:sp>
          <p:nvSpPr>
            <p:cNvPr id="37922" name="Text Box 34"/>
            <p:cNvSpPr txBox="1">
              <a:spLocks noChangeArrowheads="1"/>
            </p:cNvSpPr>
            <p:nvPr/>
          </p:nvSpPr>
          <p:spPr bwMode="auto">
            <a:xfrm>
              <a:off x="4480" y="3272"/>
              <a:ext cx="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bonus = 800</a:t>
              </a:r>
              <a:endParaRPr lang="en-US" sz="1800"/>
            </a:p>
          </p:txBody>
        </p:sp>
      </p:grpSp>
      <p:sp>
        <p:nvSpPr>
          <p:cNvPr id="37923" name="Text Box 35"/>
          <p:cNvSpPr txBox="1">
            <a:spLocks noChangeArrowheads="1"/>
          </p:cNvSpPr>
          <p:nvPr/>
        </p:nvSpPr>
        <p:spPr bwMode="auto">
          <a:xfrm>
            <a:off x="889000" y="3467100"/>
            <a:ext cx="2133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solidFill>
                  <a:srgbClr val="FF0000"/>
                </a:solidFill>
              </a:rPr>
              <a:t>If years_employed = 1, bonus is set to 100</a:t>
            </a:r>
            <a:endParaRPr lang="en-US" sz="1600"/>
          </a:p>
        </p:txBody>
      </p:sp>
      <p:sp>
        <p:nvSpPr>
          <p:cNvPr id="37926" name="Line 38"/>
          <p:cNvSpPr>
            <a:spLocks noChangeShapeType="1"/>
          </p:cNvSpPr>
          <p:nvPr/>
        </p:nvSpPr>
        <p:spPr bwMode="auto">
          <a:xfrm>
            <a:off x="1993900" y="4000500"/>
            <a:ext cx="101600" cy="3429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7" name="Text Box 39"/>
          <p:cNvSpPr txBox="1">
            <a:spLocks noChangeArrowheads="1"/>
          </p:cNvSpPr>
          <p:nvPr/>
        </p:nvSpPr>
        <p:spPr bwMode="auto">
          <a:xfrm>
            <a:off x="2374900" y="2819400"/>
            <a:ext cx="2133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solidFill>
                  <a:srgbClr val="FF0000"/>
                </a:solidFill>
              </a:rPr>
              <a:t>If years_employed = 2, bonus is set to 200</a:t>
            </a:r>
            <a:endParaRPr lang="en-US" sz="1600"/>
          </a:p>
        </p:txBody>
      </p:sp>
      <p:sp>
        <p:nvSpPr>
          <p:cNvPr id="37928" name="Line 40"/>
          <p:cNvSpPr>
            <a:spLocks noChangeShapeType="1"/>
          </p:cNvSpPr>
          <p:nvPr/>
        </p:nvSpPr>
        <p:spPr bwMode="auto">
          <a:xfrm>
            <a:off x="3492500" y="3365500"/>
            <a:ext cx="330200" cy="10541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9" name="Text Box 41"/>
          <p:cNvSpPr txBox="1">
            <a:spLocks noChangeArrowheads="1"/>
          </p:cNvSpPr>
          <p:nvPr/>
        </p:nvSpPr>
        <p:spPr bwMode="auto">
          <a:xfrm>
            <a:off x="5283200" y="2857500"/>
            <a:ext cx="2133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solidFill>
                  <a:srgbClr val="FF0000"/>
                </a:solidFill>
              </a:rPr>
              <a:t>If years_employed = 3, bonus is set to 400</a:t>
            </a:r>
            <a:endParaRPr lang="en-US" sz="1600"/>
          </a:p>
        </p:txBody>
      </p:sp>
      <p:sp>
        <p:nvSpPr>
          <p:cNvPr id="37930" name="Line 42"/>
          <p:cNvSpPr>
            <a:spLocks noChangeShapeType="1"/>
          </p:cNvSpPr>
          <p:nvPr/>
        </p:nvSpPr>
        <p:spPr bwMode="auto">
          <a:xfrm flipH="1">
            <a:off x="5765800" y="3378200"/>
            <a:ext cx="292100" cy="10541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1" name="Text Box 43"/>
          <p:cNvSpPr txBox="1">
            <a:spLocks noChangeArrowheads="1"/>
          </p:cNvSpPr>
          <p:nvPr/>
        </p:nvSpPr>
        <p:spPr bwMode="auto">
          <a:xfrm>
            <a:off x="6794500" y="3429000"/>
            <a:ext cx="2133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solidFill>
                  <a:srgbClr val="FF0000"/>
                </a:solidFill>
              </a:rPr>
              <a:t>If years_employed is any other value, bonus is set to 800</a:t>
            </a:r>
            <a:endParaRPr lang="en-US" sz="1600"/>
          </a:p>
        </p:txBody>
      </p:sp>
      <p:sp>
        <p:nvSpPr>
          <p:cNvPr id="37932" name="Line 44"/>
          <p:cNvSpPr>
            <a:spLocks noChangeShapeType="1"/>
          </p:cNvSpPr>
          <p:nvPr/>
        </p:nvSpPr>
        <p:spPr bwMode="auto">
          <a:xfrm flipH="1">
            <a:off x="7734300" y="4203700"/>
            <a:ext cx="127000" cy="330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26832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a:lstStyle/>
          <a:p>
            <a:r>
              <a:rPr lang="en-US"/>
              <a:t>Connectors</a:t>
            </a:r>
          </a:p>
        </p:txBody>
      </p:sp>
      <p:sp>
        <p:nvSpPr>
          <p:cNvPr id="40963" name="Rectangle 3"/>
          <p:cNvSpPr>
            <a:spLocks noGrp="1" noChangeArrowheads="1"/>
          </p:cNvSpPr>
          <p:nvPr>
            <p:ph type="body" idx="1"/>
          </p:nvPr>
        </p:nvSpPr>
        <p:spPr/>
        <p:txBody>
          <a:bodyPr/>
          <a:lstStyle/>
          <a:p>
            <a:r>
              <a:rPr lang="en-US"/>
              <a:t>Sometimes a flowchart will not fit on one page.</a:t>
            </a:r>
          </a:p>
          <a:p>
            <a:r>
              <a:rPr lang="en-US"/>
              <a:t>A connector (represented by a small circle) allows you to connect two flowchart segments.</a:t>
            </a:r>
          </a:p>
        </p:txBody>
      </p:sp>
      <p:grpSp>
        <p:nvGrpSpPr>
          <p:cNvPr id="40967" name="Group 7"/>
          <p:cNvGrpSpPr>
            <a:grpSpLocks/>
          </p:cNvGrpSpPr>
          <p:nvPr/>
        </p:nvGrpSpPr>
        <p:grpSpPr bwMode="auto">
          <a:xfrm>
            <a:off x="4076700" y="5054600"/>
            <a:ext cx="914400" cy="812800"/>
            <a:chOff x="1880" y="3168"/>
            <a:chExt cx="576" cy="512"/>
          </a:xfrm>
        </p:grpSpPr>
        <p:sp>
          <p:nvSpPr>
            <p:cNvPr id="40965" name="AutoShape 5"/>
            <p:cNvSpPr>
              <a:spLocks noChangeArrowheads="1"/>
            </p:cNvSpPr>
            <p:nvPr/>
          </p:nvSpPr>
          <p:spPr bwMode="auto">
            <a:xfrm>
              <a:off x="1880" y="3168"/>
              <a:ext cx="576" cy="512"/>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Text Box 6"/>
            <p:cNvSpPr txBox="1">
              <a:spLocks noChangeArrowheads="1"/>
            </p:cNvSpPr>
            <p:nvPr/>
          </p:nvSpPr>
          <p:spPr bwMode="auto">
            <a:xfrm>
              <a:off x="2040" y="3280"/>
              <a:ext cx="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grpSp>
    </p:spTree>
    <p:extLst>
      <p:ext uri="{BB962C8B-B14F-4D97-AF65-F5344CB8AC3E}">
        <p14:creationId xmlns:p14="http://schemas.microsoft.com/office/powerpoint/2010/main" val="1666797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noFill/>
        </p:spPr>
        <p:txBody>
          <a:bodyPr/>
          <a:lstStyle/>
          <a:p>
            <a:r>
              <a:rPr lang="en-US"/>
              <a:t>Connectors</a:t>
            </a:r>
          </a:p>
        </p:txBody>
      </p:sp>
      <p:grpSp>
        <p:nvGrpSpPr>
          <p:cNvPr id="42028" name="Group 1068"/>
          <p:cNvGrpSpPr>
            <a:grpSpLocks/>
          </p:cNvGrpSpPr>
          <p:nvPr/>
        </p:nvGrpSpPr>
        <p:grpSpPr bwMode="auto">
          <a:xfrm>
            <a:off x="4572000" y="2565400"/>
            <a:ext cx="3365500" cy="2809875"/>
            <a:chOff x="776" y="1608"/>
            <a:chExt cx="2120" cy="1770"/>
          </a:xfrm>
        </p:grpSpPr>
        <p:grpSp>
          <p:nvGrpSpPr>
            <p:cNvPr id="42005" name="Group 1045"/>
            <p:cNvGrpSpPr>
              <a:grpSpLocks/>
            </p:cNvGrpSpPr>
            <p:nvPr/>
          </p:nvGrpSpPr>
          <p:grpSpPr bwMode="auto">
            <a:xfrm>
              <a:off x="1079" y="3096"/>
              <a:ext cx="302" cy="282"/>
              <a:chOff x="1079" y="3096"/>
              <a:chExt cx="302" cy="282"/>
            </a:xfrm>
          </p:grpSpPr>
          <p:sp>
            <p:nvSpPr>
              <p:cNvPr id="41989" name="AutoShape 1029"/>
              <p:cNvSpPr>
                <a:spLocks noChangeArrowheads="1"/>
              </p:cNvSpPr>
              <p:nvPr/>
            </p:nvSpPr>
            <p:spPr bwMode="auto">
              <a:xfrm>
                <a:off x="1079" y="3096"/>
                <a:ext cx="302" cy="282"/>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0" name="Text Box 1030"/>
              <p:cNvSpPr txBox="1">
                <a:spLocks noChangeArrowheads="1"/>
              </p:cNvSpPr>
              <p:nvPr/>
            </p:nvSpPr>
            <p:spPr bwMode="auto">
              <a:xfrm>
                <a:off x="1143" y="3158"/>
                <a:ext cx="14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A</a:t>
                </a:r>
                <a:endParaRPr lang="en-US"/>
              </a:p>
            </p:txBody>
          </p:sp>
        </p:grpSp>
        <p:grpSp>
          <p:nvGrpSpPr>
            <p:cNvPr id="41992" name="Group 1032"/>
            <p:cNvGrpSpPr>
              <a:grpSpLocks/>
            </p:cNvGrpSpPr>
            <p:nvPr/>
          </p:nvGrpSpPr>
          <p:grpSpPr bwMode="auto">
            <a:xfrm>
              <a:off x="896" y="1704"/>
              <a:ext cx="672" cy="192"/>
              <a:chOff x="3552" y="1200"/>
              <a:chExt cx="672" cy="192"/>
            </a:xfrm>
          </p:grpSpPr>
          <p:sp>
            <p:nvSpPr>
              <p:cNvPr id="41993" name="AutoShape 1033"/>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4" name="Text Box 1034"/>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sz="1200"/>
              </a:p>
            </p:txBody>
          </p:sp>
        </p:grpSp>
        <p:grpSp>
          <p:nvGrpSpPr>
            <p:cNvPr id="41995" name="Group 1035"/>
            <p:cNvGrpSpPr>
              <a:grpSpLocks/>
            </p:cNvGrpSpPr>
            <p:nvPr/>
          </p:nvGrpSpPr>
          <p:grpSpPr bwMode="auto">
            <a:xfrm>
              <a:off x="776" y="2012"/>
              <a:ext cx="912" cy="480"/>
              <a:chOff x="3408" y="1632"/>
              <a:chExt cx="912" cy="480"/>
            </a:xfrm>
          </p:grpSpPr>
          <p:sp>
            <p:nvSpPr>
              <p:cNvPr id="41996" name="AutoShape 1036"/>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7" name="Text Box 1037"/>
              <p:cNvSpPr txBox="1">
                <a:spLocks noChangeArrowheads="1"/>
              </p:cNvSpPr>
              <p:nvPr/>
            </p:nvSpPr>
            <p:spPr bwMode="auto">
              <a:xfrm>
                <a:off x="3552" y="1632"/>
                <a:ext cx="72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sz="1200"/>
              </a:p>
            </p:txBody>
          </p:sp>
        </p:grpSp>
        <p:sp>
          <p:nvSpPr>
            <p:cNvPr id="41998" name="Line 1038"/>
            <p:cNvSpPr>
              <a:spLocks noChangeShapeType="1"/>
            </p:cNvSpPr>
            <p:nvPr/>
          </p:nvSpPr>
          <p:spPr bwMode="auto">
            <a:xfrm>
              <a:off x="1232" y="1900"/>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9" name="Line 1039"/>
            <p:cNvSpPr>
              <a:spLocks noChangeShapeType="1"/>
            </p:cNvSpPr>
            <p:nvPr/>
          </p:nvSpPr>
          <p:spPr bwMode="auto">
            <a:xfrm>
              <a:off x="1232" y="2496"/>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0" name="Text Box 1040"/>
            <p:cNvSpPr txBox="1">
              <a:spLocks noChangeArrowheads="1"/>
            </p:cNvSpPr>
            <p:nvPr/>
          </p:nvSpPr>
          <p:spPr bwMode="auto">
            <a:xfrm>
              <a:off x="872" y="2618"/>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42001" name="Line 1041"/>
            <p:cNvSpPr>
              <a:spLocks noChangeShapeType="1"/>
            </p:cNvSpPr>
            <p:nvPr/>
          </p:nvSpPr>
          <p:spPr bwMode="auto">
            <a:xfrm>
              <a:off x="1232" y="2972"/>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006" name="Group 1046"/>
            <p:cNvGrpSpPr>
              <a:grpSpLocks/>
            </p:cNvGrpSpPr>
            <p:nvPr/>
          </p:nvGrpSpPr>
          <p:grpSpPr bwMode="auto">
            <a:xfrm>
              <a:off x="2359" y="1608"/>
              <a:ext cx="302" cy="282"/>
              <a:chOff x="1079" y="3096"/>
              <a:chExt cx="302" cy="282"/>
            </a:xfrm>
          </p:grpSpPr>
          <p:sp>
            <p:nvSpPr>
              <p:cNvPr id="42007" name="AutoShape 1047"/>
              <p:cNvSpPr>
                <a:spLocks noChangeArrowheads="1"/>
              </p:cNvSpPr>
              <p:nvPr/>
            </p:nvSpPr>
            <p:spPr bwMode="auto">
              <a:xfrm>
                <a:off x="1079" y="3096"/>
                <a:ext cx="302" cy="282"/>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8" name="Text Box 1048"/>
              <p:cNvSpPr txBox="1">
                <a:spLocks noChangeArrowheads="1"/>
              </p:cNvSpPr>
              <p:nvPr/>
            </p:nvSpPr>
            <p:spPr bwMode="auto">
              <a:xfrm>
                <a:off x="1143" y="3158"/>
                <a:ext cx="14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A</a:t>
                </a:r>
                <a:endParaRPr lang="en-US"/>
              </a:p>
            </p:txBody>
          </p:sp>
        </p:grpSp>
        <p:sp>
          <p:nvSpPr>
            <p:cNvPr id="42012" name="Line 1052"/>
            <p:cNvSpPr>
              <a:spLocks noChangeShapeType="1"/>
            </p:cNvSpPr>
            <p:nvPr/>
          </p:nvSpPr>
          <p:spPr bwMode="auto">
            <a:xfrm>
              <a:off x="2520" y="1900"/>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3" name="Line 1053"/>
            <p:cNvSpPr>
              <a:spLocks noChangeShapeType="1"/>
            </p:cNvSpPr>
            <p:nvPr/>
          </p:nvSpPr>
          <p:spPr bwMode="auto">
            <a:xfrm>
              <a:off x="2520" y="2384"/>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4" name="Text Box 1054"/>
            <p:cNvSpPr txBox="1">
              <a:spLocks noChangeArrowheads="1"/>
            </p:cNvSpPr>
            <p:nvPr/>
          </p:nvSpPr>
          <p:spPr bwMode="auto">
            <a:xfrm>
              <a:off x="2176" y="2498"/>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42015" name="Line 1055"/>
            <p:cNvSpPr>
              <a:spLocks noChangeShapeType="1"/>
            </p:cNvSpPr>
            <p:nvPr/>
          </p:nvSpPr>
          <p:spPr bwMode="auto">
            <a:xfrm>
              <a:off x="2528" y="2852"/>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6" name="Text Box 1056"/>
            <p:cNvSpPr txBox="1">
              <a:spLocks noChangeArrowheads="1"/>
            </p:cNvSpPr>
            <p:nvPr/>
          </p:nvSpPr>
          <p:spPr bwMode="auto">
            <a:xfrm>
              <a:off x="2160" y="202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grpSp>
          <p:nvGrpSpPr>
            <p:cNvPr id="42017" name="Group 1057"/>
            <p:cNvGrpSpPr>
              <a:grpSpLocks/>
            </p:cNvGrpSpPr>
            <p:nvPr/>
          </p:nvGrpSpPr>
          <p:grpSpPr bwMode="auto">
            <a:xfrm>
              <a:off x="2216" y="2968"/>
              <a:ext cx="672" cy="192"/>
              <a:chOff x="3552" y="1200"/>
              <a:chExt cx="672" cy="192"/>
            </a:xfrm>
          </p:grpSpPr>
          <p:sp>
            <p:nvSpPr>
              <p:cNvPr id="42018" name="AutoShape 1058"/>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9" name="Text Box 1059"/>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sz="1200"/>
              </a:p>
            </p:txBody>
          </p:sp>
        </p:grpSp>
        <p:sp>
          <p:nvSpPr>
            <p:cNvPr id="42020" name="Text Box 1060"/>
            <p:cNvSpPr txBox="1">
              <a:spLocks noChangeArrowheads="1"/>
            </p:cNvSpPr>
            <p:nvPr/>
          </p:nvSpPr>
          <p:spPr bwMode="auto">
            <a:xfrm>
              <a:off x="992" y="1704"/>
              <a:ext cx="4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START</a:t>
              </a:r>
            </a:p>
          </p:txBody>
        </p:sp>
        <p:sp>
          <p:nvSpPr>
            <p:cNvPr id="42027" name="Text Box 1067"/>
            <p:cNvSpPr txBox="1">
              <a:spLocks noChangeArrowheads="1"/>
            </p:cNvSpPr>
            <p:nvPr/>
          </p:nvSpPr>
          <p:spPr bwMode="auto">
            <a:xfrm>
              <a:off x="2296" y="2960"/>
              <a:ext cx="4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END</a:t>
              </a:r>
            </a:p>
          </p:txBody>
        </p:sp>
      </p:grpSp>
      <p:sp>
        <p:nvSpPr>
          <p:cNvPr id="42029" name="Text Box 1069"/>
          <p:cNvSpPr txBox="1">
            <a:spLocks noChangeArrowheads="1"/>
          </p:cNvSpPr>
          <p:nvPr/>
        </p:nvSpPr>
        <p:spPr bwMode="auto">
          <a:xfrm>
            <a:off x="749300" y="2273300"/>
            <a:ext cx="3479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t>The “A” connector indicates that the second flowchart segment begins where the first segment ends.</a:t>
            </a:r>
          </a:p>
        </p:txBody>
      </p:sp>
    </p:spTree>
    <p:extLst>
      <p:ext uri="{BB962C8B-B14F-4D97-AF65-F5344CB8AC3E}">
        <p14:creationId xmlns:p14="http://schemas.microsoft.com/office/powerpoint/2010/main" val="2889176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ChangeArrowheads="1"/>
          </p:cNvSpPr>
          <p:nvPr>
            <p:ph type="title"/>
          </p:nvPr>
        </p:nvSpPr>
        <p:spPr>
          <a:noFill/>
        </p:spPr>
        <p:txBody>
          <a:bodyPr/>
          <a:lstStyle/>
          <a:p>
            <a:r>
              <a:rPr lang="en-US"/>
              <a:t>Modules</a:t>
            </a:r>
          </a:p>
        </p:txBody>
      </p:sp>
      <p:sp>
        <p:nvSpPr>
          <p:cNvPr id="58371" name="Rectangle 1027"/>
          <p:cNvSpPr>
            <a:spLocks noGrp="1" noChangeArrowheads="1"/>
          </p:cNvSpPr>
          <p:nvPr>
            <p:ph type="body" idx="1"/>
          </p:nvPr>
        </p:nvSpPr>
        <p:spPr/>
        <p:txBody>
          <a:bodyPr/>
          <a:lstStyle/>
          <a:p>
            <a:r>
              <a:rPr lang="en-US" dirty="0"/>
              <a:t>A program module </a:t>
            </a:r>
            <a:r>
              <a:rPr lang="en-US" dirty="0" smtClean="0"/>
              <a:t>is </a:t>
            </a:r>
            <a:r>
              <a:rPr lang="en-US" dirty="0"/>
              <a:t>represented by a special symbol.</a:t>
            </a:r>
          </a:p>
        </p:txBody>
      </p:sp>
      <p:sp>
        <p:nvSpPr>
          <p:cNvPr id="58375" name="AutoShape 1031"/>
          <p:cNvSpPr>
            <a:spLocks noChangeArrowheads="1"/>
          </p:cNvSpPr>
          <p:nvPr/>
        </p:nvSpPr>
        <p:spPr bwMode="auto">
          <a:xfrm>
            <a:off x="2908300" y="3886200"/>
            <a:ext cx="3352800" cy="1600200"/>
          </a:xfrm>
          <a:prstGeom prst="flowChartPredefined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824215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ChangeArrowheads="1"/>
          </p:cNvSpPr>
          <p:nvPr>
            <p:ph type="title"/>
          </p:nvPr>
        </p:nvSpPr>
        <p:spPr>
          <a:noFill/>
        </p:spPr>
        <p:txBody>
          <a:bodyPr/>
          <a:lstStyle/>
          <a:p>
            <a:r>
              <a:rPr lang="en-US"/>
              <a:t>Modules</a:t>
            </a:r>
          </a:p>
        </p:txBody>
      </p:sp>
      <p:sp>
        <p:nvSpPr>
          <p:cNvPr id="59422" name="Text Box 1054"/>
          <p:cNvSpPr txBox="1">
            <a:spLocks noChangeArrowheads="1"/>
          </p:cNvSpPr>
          <p:nvPr/>
        </p:nvSpPr>
        <p:spPr bwMode="auto">
          <a:xfrm>
            <a:off x="749300" y="2273300"/>
            <a:ext cx="40132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t>The position of the module symbol indicates the point the module is executed.</a:t>
            </a:r>
          </a:p>
          <a:p>
            <a:pPr>
              <a:spcBef>
                <a:spcPct val="50000"/>
              </a:spcBef>
              <a:buFontTx/>
              <a:buChar char="•"/>
            </a:pPr>
            <a:r>
              <a:rPr lang="en-US"/>
              <a:t>A separate flowchart can be constructed for the module.</a:t>
            </a:r>
          </a:p>
        </p:txBody>
      </p:sp>
      <p:grpSp>
        <p:nvGrpSpPr>
          <p:cNvPr id="59435" name="Group 1067"/>
          <p:cNvGrpSpPr>
            <a:grpSpLocks/>
          </p:cNvGrpSpPr>
          <p:nvPr/>
        </p:nvGrpSpPr>
        <p:grpSpPr bwMode="auto">
          <a:xfrm>
            <a:off x="6242050" y="2197100"/>
            <a:ext cx="1447800" cy="3454400"/>
            <a:chOff x="2868" y="1712"/>
            <a:chExt cx="912" cy="2176"/>
          </a:xfrm>
        </p:grpSpPr>
        <p:sp>
          <p:nvSpPr>
            <p:cNvPr id="59405" name="Line 1037"/>
            <p:cNvSpPr>
              <a:spLocks noChangeShapeType="1"/>
            </p:cNvSpPr>
            <p:nvPr/>
          </p:nvSpPr>
          <p:spPr bwMode="auto">
            <a:xfrm>
              <a:off x="3324" y="1908"/>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6" name="Line 1038"/>
            <p:cNvSpPr>
              <a:spLocks noChangeShapeType="1"/>
            </p:cNvSpPr>
            <p:nvPr/>
          </p:nvSpPr>
          <p:spPr bwMode="auto">
            <a:xfrm>
              <a:off x="3324" y="2504"/>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8" name="Line 1040"/>
            <p:cNvSpPr>
              <a:spLocks noChangeShapeType="1"/>
            </p:cNvSpPr>
            <p:nvPr/>
          </p:nvSpPr>
          <p:spPr bwMode="auto">
            <a:xfrm>
              <a:off x="3324" y="3012"/>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5" name="Line 1047"/>
            <p:cNvSpPr>
              <a:spLocks noChangeShapeType="1"/>
            </p:cNvSpPr>
            <p:nvPr/>
          </p:nvSpPr>
          <p:spPr bwMode="auto">
            <a:xfrm>
              <a:off x="3324" y="3580"/>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428" name="Group 1060"/>
            <p:cNvGrpSpPr>
              <a:grpSpLocks/>
            </p:cNvGrpSpPr>
            <p:nvPr/>
          </p:nvGrpSpPr>
          <p:grpSpPr bwMode="auto">
            <a:xfrm>
              <a:off x="2988" y="1712"/>
              <a:ext cx="672" cy="192"/>
              <a:chOff x="3000" y="1712"/>
              <a:chExt cx="672" cy="192"/>
            </a:xfrm>
          </p:grpSpPr>
          <p:grpSp>
            <p:nvGrpSpPr>
              <p:cNvPr id="59399" name="Group 1031"/>
              <p:cNvGrpSpPr>
                <a:grpSpLocks/>
              </p:cNvGrpSpPr>
              <p:nvPr/>
            </p:nvGrpSpPr>
            <p:grpSpPr bwMode="auto">
              <a:xfrm>
                <a:off x="3000" y="1712"/>
                <a:ext cx="672" cy="192"/>
                <a:chOff x="3552" y="1200"/>
                <a:chExt cx="672" cy="192"/>
              </a:xfrm>
            </p:grpSpPr>
            <p:sp>
              <p:nvSpPr>
                <p:cNvPr id="59400" name="AutoShape 1032"/>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1" name="Text Box 1033"/>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sz="1200"/>
                </a:p>
              </p:txBody>
            </p:sp>
          </p:grpSp>
          <p:sp>
            <p:nvSpPr>
              <p:cNvPr id="59420" name="Text Box 1052"/>
              <p:cNvSpPr txBox="1">
                <a:spLocks noChangeArrowheads="1"/>
              </p:cNvSpPr>
              <p:nvPr/>
            </p:nvSpPr>
            <p:spPr bwMode="auto">
              <a:xfrm>
                <a:off x="3096" y="1712"/>
                <a:ext cx="4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START</a:t>
                </a:r>
              </a:p>
            </p:txBody>
          </p:sp>
        </p:grpSp>
        <p:grpSp>
          <p:nvGrpSpPr>
            <p:cNvPr id="59427" name="Group 1059"/>
            <p:cNvGrpSpPr>
              <a:grpSpLocks/>
            </p:cNvGrpSpPr>
            <p:nvPr/>
          </p:nvGrpSpPr>
          <p:grpSpPr bwMode="auto">
            <a:xfrm>
              <a:off x="2988" y="3688"/>
              <a:ext cx="672" cy="200"/>
              <a:chOff x="3000" y="3688"/>
              <a:chExt cx="672" cy="200"/>
            </a:xfrm>
          </p:grpSpPr>
          <p:grpSp>
            <p:nvGrpSpPr>
              <p:cNvPr id="59417" name="Group 1049"/>
              <p:cNvGrpSpPr>
                <a:grpSpLocks/>
              </p:cNvGrpSpPr>
              <p:nvPr/>
            </p:nvGrpSpPr>
            <p:grpSpPr bwMode="auto">
              <a:xfrm>
                <a:off x="3000" y="3696"/>
                <a:ext cx="672" cy="192"/>
                <a:chOff x="3552" y="1200"/>
                <a:chExt cx="672" cy="192"/>
              </a:xfrm>
            </p:grpSpPr>
            <p:sp>
              <p:nvSpPr>
                <p:cNvPr id="59418" name="AutoShape 1050"/>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9" name="Text Box 1051"/>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sz="1200"/>
                </a:p>
              </p:txBody>
            </p:sp>
          </p:grpSp>
          <p:sp>
            <p:nvSpPr>
              <p:cNvPr id="59421" name="Text Box 1053"/>
              <p:cNvSpPr txBox="1">
                <a:spLocks noChangeArrowheads="1"/>
              </p:cNvSpPr>
              <p:nvPr/>
            </p:nvSpPr>
            <p:spPr bwMode="auto">
              <a:xfrm>
                <a:off x="3080" y="3688"/>
                <a:ext cx="4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END</a:t>
                </a:r>
              </a:p>
            </p:txBody>
          </p:sp>
        </p:grpSp>
        <p:grpSp>
          <p:nvGrpSpPr>
            <p:cNvPr id="59430" name="Group 1062"/>
            <p:cNvGrpSpPr>
              <a:grpSpLocks/>
            </p:cNvGrpSpPr>
            <p:nvPr/>
          </p:nvGrpSpPr>
          <p:grpSpPr bwMode="auto">
            <a:xfrm>
              <a:off x="2868" y="2020"/>
              <a:ext cx="912" cy="480"/>
              <a:chOff x="2896" y="2020"/>
              <a:chExt cx="912" cy="480"/>
            </a:xfrm>
          </p:grpSpPr>
          <p:grpSp>
            <p:nvGrpSpPr>
              <p:cNvPr id="59402" name="Group 1034"/>
              <p:cNvGrpSpPr>
                <a:grpSpLocks/>
              </p:cNvGrpSpPr>
              <p:nvPr/>
            </p:nvGrpSpPr>
            <p:grpSpPr bwMode="auto">
              <a:xfrm>
                <a:off x="2896" y="2020"/>
                <a:ext cx="912" cy="480"/>
                <a:chOff x="3408" y="1632"/>
                <a:chExt cx="912" cy="480"/>
              </a:xfrm>
            </p:grpSpPr>
            <p:sp>
              <p:nvSpPr>
                <p:cNvPr id="59403" name="AutoShape 1035"/>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4" name="Text Box 1036"/>
                <p:cNvSpPr txBox="1">
                  <a:spLocks noChangeArrowheads="1"/>
                </p:cNvSpPr>
                <p:nvPr/>
              </p:nvSpPr>
              <p:spPr bwMode="auto">
                <a:xfrm>
                  <a:off x="3552" y="1632"/>
                  <a:ext cx="72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sz="1200"/>
                </a:p>
              </p:txBody>
            </p:sp>
          </p:grpSp>
          <p:sp>
            <p:nvSpPr>
              <p:cNvPr id="59429" name="Text Box 1061"/>
              <p:cNvSpPr txBox="1">
                <a:spLocks noChangeArrowheads="1"/>
              </p:cNvSpPr>
              <p:nvPr/>
            </p:nvSpPr>
            <p:spPr bwMode="auto">
              <a:xfrm>
                <a:off x="3072" y="2136"/>
                <a:ext cx="64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Read Input.</a:t>
                </a:r>
              </a:p>
            </p:txBody>
          </p:sp>
        </p:grpSp>
        <p:grpSp>
          <p:nvGrpSpPr>
            <p:cNvPr id="59432" name="Group 1064"/>
            <p:cNvGrpSpPr>
              <a:grpSpLocks/>
            </p:cNvGrpSpPr>
            <p:nvPr/>
          </p:nvGrpSpPr>
          <p:grpSpPr bwMode="auto">
            <a:xfrm>
              <a:off x="2904" y="2624"/>
              <a:ext cx="840" cy="376"/>
              <a:chOff x="2896" y="2624"/>
              <a:chExt cx="840" cy="376"/>
            </a:xfrm>
          </p:grpSpPr>
          <p:sp>
            <p:nvSpPr>
              <p:cNvPr id="59423" name="AutoShape 1055"/>
              <p:cNvSpPr>
                <a:spLocks noChangeArrowheads="1"/>
              </p:cNvSpPr>
              <p:nvPr/>
            </p:nvSpPr>
            <p:spPr bwMode="auto">
              <a:xfrm>
                <a:off x="2896" y="2624"/>
                <a:ext cx="840" cy="376"/>
              </a:xfrm>
              <a:prstGeom prst="flowChartPredefined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31" name="Text Box 1063"/>
              <p:cNvSpPr txBox="1">
                <a:spLocks noChangeArrowheads="1"/>
              </p:cNvSpPr>
              <p:nvPr/>
            </p:nvSpPr>
            <p:spPr bwMode="auto">
              <a:xfrm>
                <a:off x="3000" y="2680"/>
                <a:ext cx="6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Call calc_pay function.</a:t>
                </a:r>
              </a:p>
            </p:txBody>
          </p:sp>
        </p:grpSp>
        <p:grpSp>
          <p:nvGrpSpPr>
            <p:cNvPr id="59434" name="Group 1066"/>
            <p:cNvGrpSpPr>
              <a:grpSpLocks/>
            </p:cNvGrpSpPr>
            <p:nvPr/>
          </p:nvGrpSpPr>
          <p:grpSpPr bwMode="auto">
            <a:xfrm>
              <a:off x="2868" y="3108"/>
              <a:ext cx="912" cy="480"/>
              <a:chOff x="2840" y="3108"/>
              <a:chExt cx="912" cy="480"/>
            </a:xfrm>
          </p:grpSpPr>
          <p:grpSp>
            <p:nvGrpSpPr>
              <p:cNvPr id="59424" name="Group 1056"/>
              <p:cNvGrpSpPr>
                <a:grpSpLocks/>
              </p:cNvGrpSpPr>
              <p:nvPr/>
            </p:nvGrpSpPr>
            <p:grpSpPr bwMode="auto">
              <a:xfrm>
                <a:off x="2840" y="3108"/>
                <a:ext cx="912" cy="480"/>
                <a:chOff x="3408" y="1632"/>
                <a:chExt cx="912" cy="480"/>
              </a:xfrm>
            </p:grpSpPr>
            <p:sp>
              <p:nvSpPr>
                <p:cNvPr id="59425" name="AutoShape 1057"/>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6" name="Text Box 1058"/>
                <p:cNvSpPr txBox="1">
                  <a:spLocks noChangeArrowheads="1"/>
                </p:cNvSpPr>
                <p:nvPr/>
              </p:nvSpPr>
              <p:spPr bwMode="auto">
                <a:xfrm>
                  <a:off x="3552" y="1632"/>
                  <a:ext cx="72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sz="1200"/>
                </a:p>
              </p:txBody>
            </p:sp>
          </p:grpSp>
          <p:sp>
            <p:nvSpPr>
              <p:cNvPr id="59433" name="Text Box 1065"/>
              <p:cNvSpPr txBox="1">
                <a:spLocks noChangeArrowheads="1"/>
              </p:cNvSpPr>
              <p:nvPr/>
            </p:nvSpPr>
            <p:spPr bwMode="auto">
              <a:xfrm>
                <a:off x="2976" y="3280"/>
                <a:ext cx="7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Display results.</a:t>
                </a:r>
              </a:p>
            </p:txBody>
          </p:sp>
        </p:grpSp>
      </p:grpSp>
    </p:spTree>
    <p:extLst>
      <p:ext uri="{BB962C8B-B14F-4D97-AF65-F5344CB8AC3E}">
        <p14:creationId xmlns:p14="http://schemas.microsoft.com/office/powerpoint/2010/main" val="3277210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a:lstStyle/>
          <a:p>
            <a:r>
              <a:rPr lang="en-US"/>
              <a:t>Combining Structures</a:t>
            </a:r>
          </a:p>
        </p:txBody>
      </p:sp>
      <p:sp>
        <p:nvSpPr>
          <p:cNvPr id="38915" name="Rectangle 3"/>
          <p:cNvSpPr>
            <a:spLocks noGrp="1" noChangeArrowheads="1"/>
          </p:cNvSpPr>
          <p:nvPr>
            <p:ph type="body" idx="1"/>
          </p:nvPr>
        </p:nvSpPr>
        <p:spPr/>
        <p:txBody>
          <a:bodyPr/>
          <a:lstStyle/>
          <a:p>
            <a:r>
              <a:rPr lang="en-US" sz="2400"/>
              <a:t>Structures are commonly combined to create more complex algorithms.</a:t>
            </a:r>
          </a:p>
          <a:p>
            <a:r>
              <a:rPr lang="en-US" sz="2400"/>
              <a:t>The flowchart segment below combines a decision structure with a sequence structure.</a:t>
            </a:r>
          </a:p>
        </p:txBody>
      </p:sp>
      <p:grpSp>
        <p:nvGrpSpPr>
          <p:cNvPr id="38916" name="Group 4"/>
          <p:cNvGrpSpPr>
            <a:grpSpLocks/>
          </p:cNvGrpSpPr>
          <p:nvPr/>
        </p:nvGrpSpPr>
        <p:grpSpPr bwMode="auto">
          <a:xfrm>
            <a:off x="2095500" y="4038600"/>
            <a:ext cx="5003800" cy="1892300"/>
            <a:chOff x="1320" y="2176"/>
            <a:chExt cx="3152" cy="1192"/>
          </a:xfrm>
        </p:grpSpPr>
        <p:grpSp>
          <p:nvGrpSpPr>
            <p:cNvPr id="38917" name="Group 5"/>
            <p:cNvGrpSpPr>
              <a:grpSpLocks/>
            </p:cNvGrpSpPr>
            <p:nvPr/>
          </p:nvGrpSpPr>
          <p:grpSpPr bwMode="auto">
            <a:xfrm>
              <a:off x="1320" y="2176"/>
              <a:ext cx="3152" cy="1192"/>
              <a:chOff x="1320" y="2176"/>
              <a:chExt cx="3152" cy="1192"/>
            </a:xfrm>
          </p:grpSpPr>
          <p:sp>
            <p:nvSpPr>
              <p:cNvPr id="38918" name="AutoShape 6"/>
              <p:cNvSpPr>
                <a:spLocks noChangeArrowheads="1"/>
              </p:cNvSpPr>
              <p:nvPr/>
            </p:nvSpPr>
            <p:spPr bwMode="auto">
              <a:xfrm>
                <a:off x="1320" y="2408"/>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 name="Text Box 7"/>
              <p:cNvSpPr txBox="1">
                <a:spLocks noChangeArrowheads="1"/>
              </p:cNvSpPr>
              <p:nvPr/>
            </p:nvSpPr>
            <p:spPr bwMode="auto">
              <a:xfrm>
                <a:off x="2544" y="262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38920" name="Line 8"/>
              <p:cNvSpPr>
                <a:spLocks noChangeShapeType="1"/>
              </p:cNvSpPr>
              <p:nvPr/>
            </p:nvSpPr>
            <p:spPr bwMode="auto">
              <a:xfrm>
                <a:off x="1760" y="3136"/>
                <a:ext cx="0" cy="2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1" name="Line 9"/>
              <p:cNvSpPr>
                <a:spLocks noChangeShapeType="1"/>
              </p:cNvSpPr>
              <p:nvPr/>
            </p:nvSpPr>
            <p:spPr bwMode="auto">
              <a:xfrm flipH="1">
                <a:off x="2200" y="2768"/>
                <a:ext cx="33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2" name="Line 10"/>
              <p:cNvSpPr>
                <a:spLocks noChangeShapeType="1"/>
              </p:cNvSpPr>
              <p:nvPr/>
            </p:nvSpPr>
            <p:spPr bwMode="auto">
              <a:xfrm>
                <a:off x="1768" y="2176"/>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3" name="Line 11"/>
              <p:cNvSpPr>
                <a:spLocks noChangeShapeType="1"/>
              </p:cNvSpPr>
              <p:nvPr/>
            </p:nvSpPr>
            <p:spPr bwMode="auto">
              <a:xfrm>
                <a:off x="4336" y="2784"/>
                <a:ext cx="1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4" name="Line 12"/>
              <p:cNvSpPr>
                <a:spLocks noChangeShapeType="1"/>
              </p:cNvSpPr>
              <p:nvPr/>
            </p:nvSpPr>
            <p:spPr bwMode="auto">
              <a:xfrm flipV="1">
                <a:off x="4472" y="2256"/>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5" name="Line 13"/>
              <p:cNvSpPr>
                <a:spLocks noChangeShapeType="1"/>
              </p:cNvSpPr>
              <p:nvPr/>
            </p:nvSpPr>
            <p:spPr bwMode="auto">
              <a:xfrm flipH="1">
                <a:off x="1792" y="2256"/>
                <a:ext cx="2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6" name="Text Box 14"/>
              <p:cNvSpPr txBox="1">
                <a:spLocks noChangeArrowheads="1"/>
              </p:cNvSpPr>
              <p:nvPr/>
            </p:nvSpPr>
            <p:spPr bwMode="auto">
              <a:xfrm>
                <a:off x="1480" y="2656"/>
                <a:ext cx="6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x &lt; y?</a:t>
                </a:r>
              </a:p>
            </p:txBody>
          </p:sp>
          <p:sp>
            <p:nvSpPr>
              <p:cNvPr id="38927" name="Text Box 15"/>
              <p:cNvSpPr txBox="1">
                <a:spLocks noChangeArrowheads="1"/>
              </p:cNvSpPr>
              <p:nvPr/>
            </p:nvSpPr>
            <p:spPr bwMode="auto">
              <a:xfrm>
                <a:off x="2512" y="2672"/>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Display x</a:t>
                </a:r>
              </a:p>
            </p:txBody>
          </p:sp>
          <p:sp>
            <p:nvSpPr>
              <p:cNvPr id="38928" name="Text Box 16"/>
              <p:cNvSpPr txBox="1">
                <a:spLocks noChangeArrowheads="1"/>
              </p:cNvSpPr>
              <p:nvPr/>
            </p:nvSpPr>
            <p:spPr bwMode="auto">
              <a:xfrm>
                <a:off x="3608" y="262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38929" name="Line 17"/>
              <p:cNvSpPr>
                <a:spLocks noChangeShapeType="1"/>
              </p:cNvSpPr>
              <p:nvPr/>
            </p:nvSpPr>
            <p:spPr bwMode="auto">
              <a:xfrm flipH="1">
                <a:off x="3264" y="2768"/>
                <a:ext cx="33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0" name="Text Box 18"/>
              <p:cNvSpPr txBox="1">
                <a:spLocks noChangeArrowheads="1"/>
              </p:cNvSpPr>
              <p:nvPr/>
            </p:nvSpPr>
            <p:spPr bwMode="auto">
              <a:xfrm>
                <a:off x="3576" y="2680"/>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Add 1 to x</a:t>
                </a:r>
              </a:p>
            </p:txBody>
          </p:sp>
        </p:grpSp>
        <p:sp>
          <p:nvSpPr>
            <p:cNvPr id="38931" name="Text Box 19"/>
            <p:cNvSpPr txBox="1">
              <a:spLocks noChangeArrowheads="1"/>
            </p:cNvSpPr>
            <p:nvPr/>
          </p:nvSpPr>
          <p:spPr bwMode="auto">
            <a:xfrm>
              <a:off x="2064" y="2472"/>
              <a:ext cx="4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YES</a:t>
              </a:r>
              <a:endParaRPr lang="en-US"/>
            </a:p>
          </p:txBody>
        </p:sp>
      </p:grpSp>
    </p:spTree>
    <p:extLst>
      <p:ext uri="{BB962C8B-B14F-4D97-AF65-F5344CB8AC3E}">
        <p14:creationId xmlns:p14="http://schemas.microsoft.com/office/powerpoint/2010/main" val="3147330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p:txBody>
          <a:bodyPr/>
          <a:lstStyle/>
          <a:p>
            <a:r>
              <a:rPr lang="en-US" sz="2400"/>
              <a:t>This flowchart segment </a:t>
            </a:r>
            <a:br>
              <a:rPr lang="en-US" sz="2400"/>
            </a:br>
            <a:r>
              <a:rPr lang="en-US" sz="2400"/>
              <a:t>shows two decision </a:t>
            </a:r>
            <a:br>
              <a:rPr lang="en-US" sz="2400"/>
            </a:br>
            <a:r>
              <a:rPr lang="en-US" sz="2400"/>
              <a:t>structures combined.</a:t>
            </a:r>
          </a:p>
        </p:txBody>
      </p:sp>
      <p:sp>
        <p:nvSpPr>
          <p:cNvPr id="39938" name="Rectangle 2"/>
          <p:cNvSpPr>
            <a:spLocks noGrp="1" noChangeArrowheads="1"/>
          </p:cNvSpPr>
          <p:nvPr>
            <p:ph type="title"/>
          </p:nvPr>
        </p:nvSpPr>
        <p:spPr>
          <a:noFill/>
        </p:spPr>
        <p:txBody>
          <a:bodyPr/>
          <a:lstStyle/>
          <a:p>
            <a:r>
              <a:rPr lang="en-US"/>
              <a:t>Combining Structures</a:t>
            </a:r>
          </a:p>
        </p:txBody>
      </p:sp>
      <p:grpSp>
        <p:nvGrpSpPr>
          <p:cNvPr id="39999" name="Group 63"/>
          <p:cNvGrpSpPr>
            <a:grpSpLocks/>
          </p:cNvGrpSpPr>
          <p:nvPr/>
        </p:nvGrpSpPr>
        <p:grpSpPr bwMode="auto">
          <a:xfrm>
            <a:off x="3111500" y="2019300"/>
            <a:ext cx="5880100" cy="4254500"/>
            <a:chOff x="1960" y="1272"/>
            <a:chExt cx="3704" cy="2680"/>
          </a:xfrm>
        </p:grpSpPr>
        <p:grpSp>
          <p:nvGrpSpPr>
            <p:cNvPr id="39996" name="Group 60"/>
            <p:cNvGrpSpPr>
              <a:grpSpLocks/>
            </p:cNvGrpSpPr>
            <p:nvPr/>
          </p:nvGrpSpPr>
          <p:grpSpPr bwMode="auto">
            <a:xfrm>
              <a:off x="4872" y="3090"/>
              <a:ext cx="792" cy="352"/>
              <a:chOff x="2992" y="3090"/>
              <a:chExt cx="792" cy="352"/>
            </a:xfrm>
          </p:grpSpPr>
          <p:sp>
            <p:nvSpPr>
              <p:cNvPr id="39960" name="Text Box 24"/>
              <p:cNvSpPr txBox="1">
                <a:spLocks noChangeArrowheads="1"/>
              </p:cNvSpPr>
              <p:nvPr/>
            </p:nvSpPr>
            <p:spPr bwMode="auto">
              <a:xfrm>
                <a:off x="3000" y="3090"/>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39975" name="Text Box 39"/>
              <p:cNvSpPr txBox="1">
                <a:spLocks noChangeArrowheads="1"/>
              </p:cNvSpPr>
              <p:nvPr/>
            </p:nvSpPr>
            <p:spPr bwMode="auto">
              <a:xfrm>
                <a:off x="2992" y="3104"/>
                <a:ext cx="79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Display “x is within limits.”</a:t>
                </a:r>
              </a:p>
            </p:txBody>
          </p:sp>
        </p:grpSp>
        <p:grpSp>
          <p:nvGrpSpPr>
            <p:cNvPr id="39998" name="Group 62"/>
            <p:cNvGrpSpPr>
              <a:grpSpLocks/>
            </p:cNvGrpSpPr>
            <p:nvPr/>
          </p:nvGrpSpPr>
          <p:grpSpPr bwMode="auto">
            <a:xfrm>
              <a:off x="1960" y="1272"/>
              <a:ext cx="3312" cy="2680"/>
              <a:chOff x="1960" y="1272"/>
              <a:chExt cx="3312" cy="2680"/>
            </a:xfrm>
          </p:grpSpPr>
          <p:sp>
            <p:nvSpPr>
              <p:cNvPr id="39984" name="Text Box 48"/>
              <p:cNvSpPr txBox="1">
                <a:spLocks noChangeArrowheads="1"/>
              </p:cNvSpPr>
              <p:nvPr/>
            </p:nvSpPr>
            <p:spPr bwMode="auto">
              <a:xfrm>
                <a:off x="1960" y="2312"/>
                <a:ext cx="104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Display “x is outside the limits.”</a:t>
                </a:r>
              </a:p>
            </p:txBody>
          </p:sp>
          <p:sp>
            <p:nvSpPr>
              <p:cNvPr id="39959" name="AutoShape 23"/>
              <p:cNvSpPr>
                <a:spLocks noChangeArrowheads="1"/>
              </p:cNvSpPr>
              <p:nvPr/>
            </p:nvSpPr>
            <p:spPr bwMode="auto">
              <a:xfrm>
                <a:off x="2968" y="1504"/>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1" name="Line 25"/>
              <p:cNvSpPr>
                <a:spLocks noChangeShapeType="1"/>
              </p:cNvSpPr>
              <p:nvPr/>
            </p:nvSpPr>
            <p:spPr bwMode="auto">
              <a:xfrm flipH="1">
                <a:off x="2480" y="1864"/>
                <a:ext cx="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2" name="Line 26"/>
              <p:cNvSpPr>
                <a:spLocks noChangeShapeType="1"/>
              </p:cNvSpPr>
              <p:nvPr/>
            </p:nvSpPr>
            <p:spPr bwMode="auto">
              <a:xfrm>
                <a:off x="2480" y="1864"/>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963" name="Group 27"/>
              <p:cNvGrpSpPr>
                <a:grpSpLocks/>
              </p:cNvGrpSpPr>
              <p:nvPr/>
            </p:nvGrpSpPr>
            <p:grpSpPr bwMode="auto">
              <a:xfrm flipH="1">
                <a:off x="3848" y="1864"/>
                <a:ext cx="496" cy="432"/>
                <a:chOff x="3856" y="2184"/>
                <a:chExt cx="496" cy="432"/>
              </a:xfrm>
            </p:grpSpPr>
            <p:sp>
              <p:nvSpPr>
                <p:cNvPr id="39964" name="Line 28"/>
                <p:cNvSpPr>
                  <a:spLocks noChangeShapeType="1"/>
                </p:cNvSpPr>
                <p:nvPr/>
              </p:nvSpPr>
              <p:spPr bwMode="auto">
                <a:xfrm>
                  <a:off x="3856" y="2184"/>
                  <a:ext cx="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5" name="Line 29"/>
                <p:cNvSpPr>
                  <a:spLocks noChangeShapeType="1"/>
                </p:cNvSpPr>
                <p:nvPr/>
              </p:nvSpPr>
              <p:spPr bwMode="auto">
                <a:xfrm flipH="1">
                  <a:off x="3856" y="2184"/>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67" name="Line 31"/>
              <p:cNvSpPr>
                <a:spLocks noChangeShapeType="1"/>
              </p:cNvSpPr>
              <p:nvPr/>
            </p:nvSpPr>
            <p:spPr bwMode="auto">
              <a:xfrm>
                <a:off x="5264" y="3432"/>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8" name="Line 32"/>
              <p:cNvSpPr>
                <a:spLocks noChangeShapeType="1"/>
              </p:cNvSpPr>
              <p:nvPr/>
            </p:nvSpPr>
            <p:spPr bwMode="auto">
              <a:xfrm flipH="1">
                <a:off x="3392" y="3592"/>
                <a:ext cx="1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9" name="Line 33"/>
              <p:cNvSpPr>
                <a:spLocks noChangeShapeType="1"/>
              </p:cNvSpPr>
              <p:nvPr/>
            </p:nvSpPr>
            <p:spPr bwMode="auto">
              <a:xfrm>
                <a:off x="3432" y="3760"/>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0" name="Line 34"/>
              <p:cNvSpPr>
                <a:spLocks noChangeShapeType="1"/>
              </p:cNvSpPr>
              <p:nvPr/>
            </p:nvSpPr>
            <p:spPr bwMode="auto">
              <a:xfrm>
                <a:off x="3416" y="1272"/>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1" name="Text Box 35"/>
              <p:cNvSpPr txBox="1">
                <a:spLocks noChangeArrowheads="1"/>
              </p:cNvSpPr>
              <p:nvPr/>
            </p:nvSpPr>
            <p:spPr bwMode="auto">
              <a:xfrm>
                <a:off x="3792" y="151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YES</a:t>
                </a:r>
                <a:endParaRPr lang="en-US"/>
              </a:p>
            </p:txBody>
          </p:sp>
          <p:sp>
            <p:nvSpPr>
              <p:cNvPr id="39972" name="Text Box 36"/>
              <p:cNvSpPr txBox="1">
                <a:spLocks noChangeArrowheads="1"/>
              </p:cNvSpPr>
              <p:nvPr/>
            </p:nvSpPr>
            <p:spPr bwMode="auto">
              <a:xfrm>
                <a:off x="2552" y="151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NO</a:t>
                </a:r>
                <a:endParaRPr lang="en-US"/>
              </a:p>
            </p:txBody>
          </p:sp>
          <p:sp>
            <p:nvSpPr>
              <p:cNvPr id="39973" name="Text Box 37"/>
              <p:cNvSpPr txBox="1">
                <a:spLocks noChangeArrowheads="1"/>
              </p:cNvSpPr>
              <p:nvPr/>
            </p:nvSpPr>
            <p:spPr bwMode="auto">
              <a:xfrm>
                <a:off x="3200" y="1744"/>
                <a:ext cx="5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x &gt; min?</a:t>
                </a:r>
                <a:endParaRPr lang="en-US" sz="2000"/>
              </a:p>
            </p:txBody>
          </p:sp>
          <p:sp>
            <p:nvSpPr>
              <p:cNvPr id="39974" name="Text Box 38"/>
              <p:cNvSpPr txBox="1">
                <a:spLocks noChangeArrowheads="1"/>
              </p:cNvSpPr>
              <p:nvPr/>
            </p:nvSpPr>
            <p:spPr bwMode="auto">
              <a:xfrm>
                <a:off x="4000" y="2376"/>
                <a:ext cx="7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1400"/>
              </a:p>
            </p:txBody>
          </p:sp>
          <p:sp>
            <p:nvSpPr>
              <p:cNvPr id="39977" name="AutoShape 41"/>
              <p:cNvSpPr>
                <a:spLocks noChangeArrowheads="1"/>
              </p:cNvSpPr>
              <p:nvPr/>
            </p:nvSpPr>
            <p:spPr bwMode="auto">
              <a:xfrm>
                <a:off x="3904" y="2296"/>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8" name="Text Box 42"/>
              <p:cNvSpPr txBox="1">
                <a:spLocks noChangeArrowheads="1"/>
              </p:cNvSpPr>
              <p:nvPr/>
            </p:nvSpPr>
            <p:spPr bwMode="auto">
              <a:xfrm>
                <a:off x="4136" y="2536"/>
                <a:ext cx="5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x &lt; max?</a:t>
                </a:r>
                <a:endParaRPr lang="en-US" sz="2000"/>
              </a:p>
            </p:txBody>
          </p:sp>
          <p:grpSp>
            <p:nvGrpSpPr>
              <p:cNvPr id="39979" name="Group 43"/>
              <p:cNvGrpSpPr>
                <a:grpSpLocks/>
              </p:cNvGrpSpPr>
              <p:nvPr/>
            </p:nvGrpSpPr>
            <p:grpSpPr bwMode="auto">
              <a:xfrm flipH="1">
                <a:off x="4776" y="2656"/>
                <a:ext cx="496" cy="432"/>
                <a:chOff x="3856" y="2184"/>
                <a:chExt cx="496" cy="432"/>
              </a:xfrm>
            </p:grpSpPr>
            <p:sp>
              <p:nvSpPr>
                <p:cNvPr id="39980" name="Line 44"/>
                <p:cNvSpPr>
                  <a:spLocks noChangeShapeType="1"/>
                </p:cNvSpPr>
                <p:nvPr/>
              </p:nvSpPr>
              <p:spPr bwMode="auto">
                <a:xfrm>
                  <a:off x="3856" y="2184"/>
                  <a:ext cx="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1" name="Line 45"/>
                <p:cNvSpPr>
                  <a:spLocks noChangeShapeType="1"/>
                </p:cNvSpPr>
                <p:nvPr/>
              </p:nvSpPr>
              <p:spPr bwMode="auto">
                <a:xfrm flipH="1">
                  <a:off x="3856" y="2184"/>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82" name="Text Box 46"/>
              <p:cNvSpPr txBox="1">
                <a:spLocks noChangeArrowheads="1"/>
              </p:cNvSpPr>
              <p:nvPr/>
            </p:nvSpPr>
            <p:spPr bwMode="auto">
              <a:xfrm>
                <a:off x="4720" y="2304"/>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YES</a:t>
                </a:r>
                <a:endParaRPr lang="en-US"/>
              </a:p>
            </p:txBody>
          </p:sp>
          <p:sp>
            <p:nvSpPr>
              <p:cNvPr id="39983" name="Text Box 47"/>
              <p:cNvSpPr txBox="1">
                <a:spLocks noChangeArrowheads="1"/>
              </p:cNvSpPr>
              <p:nvPr/>
            </p:nvSpPr>
            <p:spPr bwMode="auto">
              <a:xfrm>
                <a:off x="2016" y="2298"/>
                <a:ext cx="912"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39985" name="Line 49"/>
              <p:cNvSpPr>
                <a:spLocks noChangeShapeType="1"/>
              </p:cNvSpPr>
              <p:nvPr/>
            </p:nvSpPr>
            <p:spPr bwMode="auto">
              <a:xfrm flipH="1">
                <a:off x="3400" y="2656"/>
                <a:ext cx="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6" name="Line 50"/>
              <p:cNvSpPr>
                <a:spLocks noChangeShapeType="1"/>
              </p:cNvSpPr>
              <p:nvPr/>
            </p:nvSpPr>
            <p:spPr bwMode="auto">
              <a:xfrm>
                <a:off x="3400" y="2656"/>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7" name="Text Box 51"/>
              <p:cNvSpPr txBox="1">
                <a:spLocks noChangeArrowheads="1"/>
              </p:cNvSpPr>
              <p:nvPr/>
            </p:nvSpPr>
            <p:spPr bwMode="auto">
              <a:xfrm>
                <a:off x="3472" y="2304"/>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NO</a:t>
                </a:r>
                <a:endParaRPr lang="en-US"/>
              </a:p>
            </p:txBody>
          </p:sp>
          <p:sp>
            <p:nvSpPr>
              <p:cNvPr id="39989" name="Text Box 53"/>
              <p:cNvSpPr txBox="1">
                <a:spLocks noChangeArrowheads="1"/>
              </p:cNvSpPr>
              <p:nvPr/>
            </p:nvSpPr>
            <p:spPr bwMode="auto">
              <a:xfrm>
                <a:off x="2928" y="3090"/>
                <a:ext cx="936"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39990" name="Text Box 54"/>
              <p:cNvSpPr txBox="1">
                <a:spLocks noChangeArrowheads="1"/>
              </p:cNvSpPr>
              <p:nvPr/>
            </p:nvSpPr>
            <p:spPr bwMode="auto">
              <a:xfrm>
                <a:off x="2912" y="3096"/>
                <a:ext cx="104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Display “x is outside the limits.”</a:t>
                </a:r>
              </a:p>
            </p:txBody>
          </p:sp>
          <p:sp>
            <p:nvSpPr>
              <p:cNvPr id="39991" name="Line 55"/>
              <p:cNvSpPr>
                <a:spLocks noChangeShapeType="1"/>
              </p:cNvSpPr>
              <p:nvPr/>
            </p:nvSpPr>
            <p:spPr bwMode="auto">
              <a:xfrm>
                <a:off x="2464" y="2648"/>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2" name="Line 56"/>
              <p:cNvSpPr>
                <a:spLocks noChangeShapeType="1"/>
              </p:cNvSpPr>
              <p:nvPr/>
            </p:nvSpPr>
            <p:spPr bwMode="auto">
              <a:xfrm>
                <a:off x="3392" y="3440"/>
                <a:ext cx="0" cy="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3" name="Line 57"/>
              <p:cNvSpPr>
                <a:spLocks noChangeShapeType="1"/>
              </p:cNvSpPr>
              <p:nvPr/>
            </p:nvSpPr>
            <p:spPr bwMode="auto">
              <a:xfrm>
                <a:off x="2464" y="3752"/>
                <a:ext cx="1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4" name="Line 58"/>
              <p:cNvSpPr>
                <a:spLocks noChangeShapeType="1"/>
              </p:cNvSpPr>
              <p:nvPr/>
            </p:nvSpPr>
            <p:spPr bwMode="auto">
              <a:xfrm flipV="1">
                <a:off x="4376" y="3592"/>
                <a:ext cx="0" cy="1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3829768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r>
              <a:rPr lang="en-US"/>
              <a:t>Review</a:t>
            </a:r>
          </a:p>
        </p:txBody>
      </p:sp>
      <p:sp>
        <p:nvSpPr>
          <p:cNvPr id="43011" name="Rectangle 3"/>
          <p:cNvSpPr>
            <a:spLocks noGrp="1" noChangeArrowheads="1"/>
          </p:cNvSpPr>
          <p:nvPr>
            <p:ph type="body" idx="1"/>
          </p:nvPr>
        </p:nvSpPr>
        <p:spPr>
          <a:xfrm>
            <a:off x="685800" y="1981200"/>
            <a:ext cx="7772400" cy="1066800"/>
          </a:xfrm>
        </p:spPr>
        <p:txBody>
          <a:bodyPr/>
          <a:lstStyle/>
          <a:p>
            <a:r>
              <a:rPr lang="en-US"/>
              <a:t>What do each of the following symbols represent?</a:t>
            </a:r>
          </a:p>
        </p:txBody>
      </p:sp>
      <p:sp>
        <p:nvSpPr>
          <p:cNvPr id="43013" name="AutoShape 5"/>
          <p:cNvSpPr>
            <a:spLocks noChangeArrowheads="1"/>
          </p:cNvSpPr>
          <p:nvPr/>
        </p:nvSpPr>
        <p:spPr bwMode="auto">
          <a:xfrm>
            <a:off x="2686050" y="3302000"/>
            <a:ext cx="1346200" cy="422275"/>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 name="AutoShape 8"/>
          <p:cNvSpPr>
            <a:spLocks noChangeArrowheads="1"/>
          </p:cNvSpPr>
          <p:nvPr/>
        </p:nvSpPr>
        <p:spPr bwMode="auto">
          <a:xfrm>
            <a:off x="2565400" y="3968750"/>
            <a:ext cx="1485900" cy="92710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9" name="Rectangle 11"/>
          <p:cNvSpPr>
            <a:spLocks noChangeArrowheads="1"/>
          </p:cNvSpPr>
          <p:nvPr/>
        </p:nvSpPr>
        <p:spPr bwMode="auto">
          <a:xfrm>
            <a:off x="2527300" y="5194300"/>
            <a:ext cx="1612900" cy="1054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0" name="AutoShape 12"/>
          <p:cNvSpPr>
            <a:spLocks noChangeArrowheads="1"/>
          </p:cNvSpPr>
          <p:nvPr/>
        </p:nvSpPr>
        <p:spPr bwMode="auto">
          <a:xfrm>
            <a:off x="5143500" y="3035300"/>
            <a:ext cx="1447800" cy="9779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1" name="AutoShape 13"/>
          <p:cNvSpPr>
            <a:spLocks noChangeArrowheads="1"/>
          </p:cNvSpPr>
          <p:nvPr/>
        </p:nvSpPr>
        <p:spPr bwMode="auto">
          <a:xfrm>
            <a:off x="5524500" y="4241800"/>
            <a:ext cx="711200" cy="711200"/>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2" name="Text Box 14"/>
          <p:cNvSpPr txBox="1">
            <a:spLocks noChangeArrowheads="1"/>
          </p:cNvSpPr>
          <p:nvPr/>
        </p:nvSpPr>
        <p:spPr bwMode="auto">
          <a:xfrm>
            <a:off x="6337300" y="6172200"/>
            <a:ext cx="237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i="1"/>
              <a:t>(Answer on next slide)</a:t>
            </a:r>
          </a:p>
        </p:txBody>
      </p:sp>
      <p:sp>
        <p:nvSpPr>
          <p:cNvPr id="43023" name="AutoShape 15"/>
          <p:cNvSpPr>
            <a:spLocks noChangeArrowheads="1"/>
          </p:cNvSpPr>
          <p:nvPr/>
        </p:nvSpPr>
        <p:spPr bwMode="auto">
          <a:xfrm>
            <a:off x="4927600" y="5181600"/>
            <a:ext cx="1981200" cy="1003300"/>
          </a:xfrm>
          <a:prstGeom prst="flowChartPredefined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8146818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228600"/>
            <a:ext cx="5410200" cy="1143000"/>
          </a:xfrm>
          <a:noFill/>
        </p:spPr>
        <p:txBody>
          <a:bodyPr>
            <a:normAutofit fontScale="90000"/>
          </a:bodyPr>
          <a:lstStyle/>
          <a:p>
            <a:pPr algn="l"/>
            <a:r>
              <a:rPr lang="en-US"/>
              <a:t>Basic Flowchart Symbols</a:t>
            </a:r>
          </a:p>
        </p:txBody>
      </p:sp>
      <p:sp>
        <p:nvSpPr>
          <p:cNvPr id="5123" name="Rectangle 3"/>
          <p:cNvSpPr>
            <a:spLocks noGrp="1" noChangeArrowheads="1"/>
          </p:cNvSpPr>
          <p:nvPr>
            <p:ph type="body" sz="half" idx="1"/>
          </p:nvPr>
        </p:nvSpPr>
        <p:spPr>
          <a:xfrm>
            <a:off x="635000" y="1917700"/>
            <a:ext cx="3975100" cy="4114800"/>
          </a:xfrm>
        </p:spPr>
        <p:txBody>
          <a:bodyPr/>
          <a:lstStyle/>
          <a:p>
            <a:r>
              <a:rPr lang="en-US" sz="2800"/>
              <a:t>Terminals</a:t>
            </a:r>
          </a:p>
          <a:p>
            <a:pPr lvl="1"/>
            <a:r>
              <a:rPr lang="en-US" sz="2400"/>
              <a:t>represented by rounded rectangles</a:t>
            </a:r>
          </a:p>
          <a:p>
            <a:pPr lvl="1"/>
            <a:r>
              <a:rPr lang="en-US" sz="2400"/>
              <a:t>indicate a starting or ending point</a:t>
            </a:r>
          </a:p>
        </p:txBody>
      </p:sp>
      <p:grpSp>
        <p:nvGrpSpPr>
          <p:cNvPr id="5124" name="Group 4"/>
          <p:cNvGrpSpPr>
            <a:grpSpLocks/>
          </p:cNvGrpSpPr>
          <p:nvPr/>
        </p:nvGrpSpPr>
        <p:grpSpPr bwMode="auto">
          <a:xfrm>
            <a:off x="6362700" y="457200"/>
            <a:ext cx="1066800" cy="304800"/>
            <a:chOff x="3552" y="1200"/>
            <a:chExt cx="672" cy="192"/>
          </a:xfrm>
        </p:grpSpPr>
        <p:sp>
          <p:nvSpPr>
            <p:cNvPr id="5125" name="AutoShape 5"/>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6" name="Text Box 6"/>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START</a:t>
              </a:r>
            </a:p>
          </p:txBody>
        </p:sp>
      </p:grpSp>
      <p:grpSp>
        <p:nvGrpSpPr>
          <p:cNvPr id="5127" name="Group 7"/>
          <p:cNvGrpSpPr>
            <a:grpSpLocks/>
          </p:cNvGrpSpPr>
          <p:nvPr/>
        </p:nvGrpSpPr>
        <p:grpSpPr bwMode="auto">
          <a:xfrm>
            <a:off x="6172200" y="946150"/>
            <a:ext cx="1447800" cy="765175"/>
            <a:chOff x="3408" y="1632"/>
            <a:chExt cx="912" cy="482"/>
          </a:xfrm>
        </p:grpSpPr>
        <p:sp>
          <p:nvSpPr>
            <p:cNvPr id="5128" name="AutoShape 8"/>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9" name="Text Box 9"/>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many hours did you work?”</a:t>
              </a:r>
              <a:endParaRPr lang="en-US" sz="1200"/>
            </a:p>
          </p:txBody>
        </p:sp>
      </p:grpSp>
      <p:grpSp>
        <p:nvGrpSpPr>
          <p:cNvPr id="5130" name="Group 10"/>
          <p:cNvGrpSpPr>
            <a:grpSpLocks/>
          </p:cNvGrpSpPr>
          <p:nvPr/>
        </p:nvGrpSpPr>
        <p:grpSpPr bwMode="auto">
          <a:xfrm>
            <a:off x="6172200" y="1897063"/>
            <a:ext cx="1447800" cy="533400"/>
            <a:chOff x="3456" y="2304"/>
            <a:chExt cx="912" cy="336"/>
          </a:xfrm>
        </p:grpSpPr>
        <p:sp>
          <p:nvSpPr>
            <p:cNvPr id="5131" name="AutoShape 11"/>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2" name="Text Box 12"/>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Hours</a:t>
              </a:r>
              <a:endParaRPr lang="en-US" sz="1200"/>
            </a:p>
          </p:txBody>
        </p:sp>
      </p:grpSp>
      <p:grpSp>
        <p:nvGrpSpPr>
          <p:cNvPr id="5133" name="Group 13"/>
          <p:cNvGrpSpPr>
            <a:grpSpLocks/>
          </p:cNvGrpSpPr>
          <p:nvPr/>
        </p:nvGrpSpPr>
        <p:grpSpPr bwMode="auto">
          <a:xfrm>
            <a:off x="6172200" y="2614613"/>
            <a:ext cx="1447800" cy="765175"/>
            <a:chOff x="3408" y="1632"/>
            <a:chExt cx="912" cy="482"/>
          </a:xfrm>
        </p:grpSpPr>
        <p:sp>
          <p:nvSpPr>
            <p:cNvPr id="5134" name="AutoShape 14"/>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5" name="Text Box 15"/>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much do you get paid per hour?”</a:t>
              </a:r>
              <a:endParaRPr lang="en-US" sz="1200"/>
            </a:p>
          </p:txBody>
        </p:sp>
      </p:grpSp>
      <p:grpSp>
        <p:nvGrpSpPr>
          <p:cNvPr id="5136" name="Group 16"/>
          <p:cNvGrpSpPr>
            <a:grpSpLocks/>
          </p:cNvGrpSpPr>
          <p:nvPr/>
        </p:nvGrpSpPr>
        <p:grpSpPr bwMode="auto">
          <a:xfrm>
            <a:off x="6172200" y="3565525"/>
            <a:ext cx="1447800" cy="533400"/>
            <a:chOff x="3456" y="2304"/>
            <a:chExt cx="912" cy="336"/>
          </a:xfrm>
        </p:grpSpPr>
        <p:sp>
          <p:nvSpPr>
            <p:cNvPr id="5137" name="AutoShape 17"/>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8" name="Text Box 18"/>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Pay Rate</a:t>
              </a:r>
              <a:endParaRPr lang="en-US" sz="1200"/>
            </a:p>
          </p:txBody>
        </p:sp>
      </p:grpSp>
      <p:sp>
        <p:nvSpPr>
          <p:cNvPr id="5139" name="Text Box 19"/>
          <p:cNvSpPr txBox="1">
            <a:spLocks noChangeArrowheads="1"/>
          </p:cNvSpPr>
          <p:nvPr/>
        </p:nvSpPr>
        <p:spPr bwMode="auto">
          <a:xfrm>
            <a:off x="6324600" y="4283075"/>
            <a:ext cx="11430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Multiply Hours by Pay Rate. Store result in Gross Pay.</a:t>
            </a:r>
          </a:p>
        </p:txBody>
      </p:sp>
      <p:grpSp>
        <p:nvGrpSpPr>
          <p:cNvPr id="5140" name="Group 20"/>
          <p:cNvGrpSpPr>
            <a:grpSpLocks/>
          </p:cNvGrpSpPr>
          <p:nvPr/>
        </p:nvGrpSpPr>
        <p:grpSpPr bwMode="auto">
          <a:xfrm>
            <a:off x="6172200" y="5300663"/>
            <a:ext cx="1447800" cy="533400"/>
            <a:chOff x="3792" y="3360"/>
            <a:chExt cx="912" cy="336"/>
          </a:xfrm>
        </p:grpSpPr>
        <p:sp>
          <p:nvSpPr>
            <p:cNvPr id="5141" name="AutoShape 21"/>
            <p:cNvSpPr>
              <a:spLocks noChangeArrowheads="1"/>
            </p:cNvSpPr>
            <p:nvPr/>
          </p:nvSpPr>
          <p:spPr bwMode="auto">
            <a:xfrm>
              <a:off x="3792" y="3360"/>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2" name="Text Box 22"/>
            <p:cNvSpPr txBox="1">
              <a:spLocks noChangeArrowheads="1"/>
            </p:cNvSpPr>
            <p:nvPr/>
          </p:nvSpPr>
          <p:spPr bwMode="auto">
            <a:xfrm>
              <a:off x="3888" y="3408"/>
              <a:ext cx="72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Gross Pay</a:t>
              </a:r>
              <a:endParaRPr lang="en-US" sz="1200"/>
            </a:p>
          </p:txBody>
        </p:sp>
      </p:grpSp>
      <p:grpSp>
        <p:nvGrpSpPr>
          <p:cNvPr id="5143" name="Group 23"/>
          <p:cNvGrpSpPr>
            <a:grpSpLocks/>
          </p:cNvGrpSpPr>
          <p:nvPr/>
        </p:nvGrpSpPr>
        <p:grpSpPr bwMode="auto">
          <a:xfrm>
            <a:off x="6362700" y="6019800"/>
            <a:ext cx="1066800" cy="304800"/>
            <a:chOff x="3552" y="1200"/>
            <a:chExt cx="672" cy="192"/>
          </a:xfrm>
        </p:grpSpPr>
        <p:sp>
          <p:nvSpPr>
            <p:cNvPr id="5144" name="AutoShape 24"/>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5" name="Text Box 25"/>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END</a:t>
              </a:r>
            </a:p>
          </p:txBody>
        </p:sp>
      </p:grpSp>
      <p:sp>
        <p:nvSpPr>
          <p:cNvPr id="5146" name="Line 26"/>
          <p:cNvSpPr>
            <a:spLocks noChangeShapeType="1"/>
          </p:cNvSpPr>
          <p:nvPr/>
        </p:nvSpPr>
        <p:spPr bwMode="auto">
          <a:xfrm>
            <a:off x="6896100" y="7683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7" name="Line 27"/>
          <p:cNvSpPr>
            <a:spLocks noChangeShapeType="1"/>
          </p:cNvSpPr>
          <p:nvPr/>
        </p:nvSpPr>
        <p:spPr bwMode="auto">
          <a:xfrm>
            <a:off x="6896100" y="17145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8" name="Line 28"/>
          <p:cNvSpPr>
            <a:spLocks noChangeShapeType="1"/>
          </p:cNvSpPr>
          <p:nvPr/>
        </p:nvSpPr>
        <p:spPr bwMode="auto">
          <a:xfrm>
            <a:off x="6896100" y="24384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9" name="Line 29"/>
          <p:cNvSpPr>
            <a:spLocks noChangeShapeType="1"/>
          </p:cNvSpPr>
          <p:nvPr/>
        </p:nvSpPr>
        <p:spPr bwMode="auto">
          <a:xfrm>
            <a:off x="6896100" y="33909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0" name="Line 30"/>
          <p:cNvSpPr>
            <a:spLocks noChangeShapeType="1"/>
          </p:cNvSpPr>
          <p:nvPr/>
        </p:nvSpPr>
        <p:spPr bwMode="auto">
          <a:xfrm>
            <a:off x="6896100" y="40957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1" name="Line 31"/>
          <p:cNvSpPr>
            <a:spLocks noChangeShapeType="1"/>
          </p:cNvSpPr>
          <p:nvPr/>
        </p:nvSpPr>
        <p:spPr bwMode="auto">
          <a:xfrm>
            <a:off x="6896100" y="51244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2" name="Line 32"/>
          <p:cNvSpPr>
            <a:spLocks noChangeShapeType="1"/>
          </p:cNvSpPr>
          <p:nvPr/>
        </p:nvSpPr>
        <p:spPr bwMode="auto">
          <a:xfrm>
            <a:off x="6896100" y="58483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3" name="Text Box 33"/>
          <p:cNvSpPr txBox="1">
            <a:spLocks noChangeArrowheads="1"/>
          </p:cNvSpPr>
          <p:nvPr/>
        </p:nvSpPr>
        <p:spPr bwMode="auto">
          <a:xfrm>
            <a:off x="7886700" y="368300"/>
            <a:ext cx="1079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solidFill>
                  <a:srgbClr val="FF0000"/>
                </a:solidFill>
              </a:rPr>
              <a:t>Terminal</a:t>
            </a:r>
            <a:endParaRPr lang="en-US" sz="1400"/>
          </a:p>
        </p:txBody>
      </p:sp>
      <p:sp>
        <p:nvSpPr>
          <p:cNvPr id="5156" name="Line 36"/>
          <p:cNvSpPr>
            <a:spLocks noChangeShapeType="1"/>
          </p:cNvSpPr>
          <p:nvPr/>
        </p:nvSpPr>
        <p:spPr bwMode="auto">
          <a:xfrm flipH="1">
            <a:off x="7480300" y="520700"/>
            <a:ext cx="457200" cy="889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66" name="Group 46"/>
          <p:cNvGrpSpPr>
            <a:grpSpLocks/>
          </p:cNvGrpSpPr>
          <p:nvPr/>
        </p:nvGrpSpPr>
        <p:grpSpPr bwMode="auto">
          <a:xfrm>
            <a:off x="1136650" y="4508500"/>
            <a:ext cx="2108200" cy="660400"/>
            <a:chOff x="696" y="2840"/>
            <a:chExt cx="1328" cy="416"/>
          </a:xfrm>
        </p:grpSpPr>
        <p:sp>
          <p:nvSpPr>
            <p:cNvPr id="5164" name="AutoShape 44"/>
            <p:cNvSpPr>
              <a:spLocks noChangeArrowheads="1"/>
            </p:cNvSpPr>
            <p:nvPr/>
          </p:nvSpPr>
          <p:spPr bwMode="auto">
            <a:xfrm>
              <a:off x="696" y="2840"/>
              <a:ext cx="1328" cy="416"/>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5" name="Text Box 45"/>
            <p:cNvSpPr txBox="1">
              <a:spLocks noChangeArrowheads="1"/>
            </p:cNvSpPr>
            <p:nvPr/>
          </p:nvSpPr>
          <p:spPr bwMode="auto">
            <a:xfrm>
              <a:off x="886" y="2888"/>
              <a:ext cx="9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t>START</a:t>
              </a:r>
              <a:endParaRPr lang="en-US" sz="1200"/>
            </a:p>
          </p:txBody>
        </p:sp>
      </p:grpSp>
      <p:grpSp>
        <p:nvGrpSpPr>
          <p:cNvPr id="5167" name="Group 47"/>
          <p:cNvGrpSpPr>
            <a:grpSpLocks/>
          </p:cNvGrpSpPr>
          <p:nvPr/>
        </p:nvGrpSpPr>
        <p:grpSpPr bwMode="auto">
          <a:xfrm>
            <a:off x="1136650" y="5651500"/>
            <a:ext cx="2108200" cy="660400"/>
            <a:chOff x="696" y="2840"/>
            <a:chExt cx="1328" cy="416"/>
          </a:xfrm>
        </p:grpSpPr>
        <p:sp>
          <p:nvSpPr>
            <p:cNvPr id="5168" name="AutoShape 48"/>
            <p:cNvSpPr>
              <a:spLocks noChangeArrowheads="1"/>
            </p:cNvSpPr>
            <p:nvPr/>
          </p:nvSpPr>
          <p:spPr bwMode="auto">
            <a:xfrm>
              <a:off x="696" y="2840"/>
              <a:ext cx="1328" cy="416"/>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9" name="Text Box 49"/>
            <p:cNvSpPr txBox="1">
              <a:spLocks noChangeArrowheads="1"/>
            </p:cNvSpPr>
            <p:nvPr/>
          </p:nvSpPr>
          <p:spPr bwMode="auto">
            <a:xfrm>
              <a:off x="886" y="2888"/>
              <a:ext cx="9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t>END</a:t>
              </a:r>
              <a:endParaRPr lang="en-US" sz="1200"/>
            </a:p>
          </p:txBody>
        </p:sp>
      </p:grpSp>
      <p:sp>
        <p:nvSpPr>
          <p:cNvPr id="5170" name="Text Box 50"/>
          <p:cNvSpPr txBox="1">
            <a:spLocks noChangeArrowheads="1"/>
          </p:cNvSpPr>
          <p:nvPr/>
        </p:nvSpPr>
        <p:spPr bwMode="auto">
          <a:xfrm>
            <a:off x="4673600" y="5765800"/>
            <a:ext cx="1079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solidFill>
                  <a:srgbClr val="FF0000"/>
                </a:solidFill>
              </a:rPr>
              <a:t>Terminal</a:t>
            </a:r>
            <a:endParaRPr lang="en-US" sz="1400"/>
          </a:p>
        </p:txBody>
      </p:sp>
      <p:sp>
        <p:nvSpPr>
          <p:cNvPr id="5171" name="Line 51"/>
          <p:cNvSpPr>
            <a:spLocks noChangeShapeType="1"/>
          </p:cNvSpPr>
          <p:nvPr/>
        </p:nvSpPr>
        <p:spPr bwMode="auto">
          <a:xfrm>
            <a:off x="5461000" y="5905500"/>
            <a:ext cx="8890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82271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r>
              <a:rPr lang="en-US"/>
              <a:t>Answer</a:t>
            </a:r>
          </a:p>
        </p:txBody>
      </p:sp>
      <p:sp>
        <p:nvSpPr>
          <p:cNvPr id="44035" name="Rectangle 3"/>
          <p:cNvSpPr>
            <a:spLocks noGrp="1" noChangeArrowheads="1"/>
          </p:cNvSpPr>
          <p:nvPr>
            <p:ph type="body" idx="1"/>
          </p:nvPr>
        </p:nvSpPr>
        <p:spPr>
          <a:xfrm>
            <a:off x="685800" y="1981200"/>
            <a:ext cx="7772400" cy="1066800"/>
          </a:xfrm>
        </p:spPr>
        <p:txBody>
          <a:bodyPr/>
          <a:lstStyle/>
          <a:p>
            <a:r>
              <a:rPr lang="en-US"/>
              <a:t>What do each of the following symbols represent?</a:t>
            </a:r>
          </a:p>
        </p:txBody>
      </p:sp>
      <p:sp>
        <p:nvSpPr>
          <p:cNvPr id="44036" name="AutoShape 4"/>
          <p:cNvSpPr>
            <a:spLocks noChangeArrowheads="1"/>
          </p:cNvSpPr>
          <p:nvPr/>
        </p:nvSpPr>
        <p:spPr bwMode="auto">
          <a:xfrm>
            <a:off x="2686050" y="3302000"/>
            <a:ext cx="1346200" cy="422275"/>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AutoShape 5"/>
          <p:cNvSpPr>
            <a:spLocks noChangeArrowheads="1"/>
          </p:cNvSpPr>
          <p:nvPr/>
        </p:nvSpPr>
        <p:spPr bwMode="auto">
          <a:xfrm>
            <a:off x="2565400" y="3968750"/>
            <a:ext cx="1485900" cy="92710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Rectangle 6"/>
          <p:cNvSpPr>
            <a:spLocks noChangeArrowheads="1"/>
          </p:cNvSpPr>
          <p:nvPr/>
        </p:nvSpPr>
        <p:spPr bwMode="auto">
          <a:xfrm>
            <a:off x="2527300" y="5194300"/>
            <a:ext cx="1612900" cy="1054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AutoShape 7"/>
          <p:cNvSpPr>
            <a:spLocks noChangeArrowheads="1"/>
          </p:cNvSpPr>
          <p:nvPr/>
        </p:nvSpPr>
        <p:spPr bwMode="auto">
          <a:xfrm>
            <a:off x="5003800" y="3060700"/>
            <a:ext cx="1447800" cy="9779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0" name="AutoShape 8"/>
          <p:cNvSpPr>
            <a:spLocks noChangeArrowheads="1"/>
          </p:cNvSpPr>
          <p:nvPr/>
        </p:nvSpPr>
        <p:spPr bwMode="auto">
          <a:xfrm>
            <a:off x="5397500" y="4241800"/>
            <a:ext cx="711200" cy="711200"/>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Text Box 10"/>
          <p:cNvSpPr txBox="1">
            <a:spLocks noChangeArrowheads="1"/>
          </p:cNvSpPr>
          <p:nvPr/>
        </p:nvSpPr>
        <p:spPr bwMode="auto">
          <a:xfrm>
            <a:off x="825500" y="33909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0000"/>
                </a:solidFill>
              </a:rPr>
              <a:t>Terminal</a:t>
            </a:r>
          </a:p>
        </p:txBody>
      </p:sp>
      <p:sp>
        <p:nvSpPr>
          <p:cNvPr id="44043" name="Text Box 11"/>
          <p:cNvSpPr txBox="1">
            <a:spLocks noChangeArrowheads="1"/>
          </p:cNvSpPr>
          <p:nvPr/>
        </p:nvSpPr>
        <p:spPr bwMode="auto">
          <a:xfrm>
            <a:off x="749300" y="4089400"/>
            <a:ext cx="1701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0000"/>
                </a:solidFill>
              </a:rPr>
              <a:t>Input/Output Operation</a:t>
            </a:r>
          </a:p>
        </p:txBody>
      </p:sp>
      <p:sp>
        <p:nvSpPr>
          <p:cNvPr id="44044" name="Text Box 12"/>
          <p:cNvSpPr txBox="1">
            <a:spLocks noChangeArrowheads="1"/>
          </p:cNvSpPr>
          <p:nvPr/>
        </p:nvSpPr>
        <p:spPr bwMode="auto">
          <a:xfrm>
            <a:off x="838200" y="55118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0000"/>
                </a:solidFill>
              </a:rPr>
              <a:t>Process</a:t>
            </a:r>
          </a:p>
        </p:txBody>
      </p:sp>
      <p:sp>
        <p:nvSpPr>
          <p:cNvPr id="44045" name="Text Box 13"/>
          <p:cNvSpPr txBox="1">
            <a:spLocks noChangeArrowheads="1"/>
          </p:cNvSpPr>
          <p:nvPr/>
        </p:nvSpPr>
        <p:spPr bwMode="auto">
          <a:xfrm>
            <a:off x="6883400" y="32512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0000"/>
                </a:solidFill>
              </a:rPr>
              <a:t>Decision</a:t>
            </a:r>
          </a:p>
        </p:txBody>
      </p:sp>
      <p:sp>
        <p:nvSpPr>
          <p:cNvPr id="44046" name="Text Box 14"/>
          <p:cNvSpPr txBox="1">
            <a:spLocks noChangeArrowheads="1"/>
          </p:cNvSpPr>
          <p:nvPr/>
        </p:nvSpPr>
        <p:spPr bwMode="auto">
          <a:xfrm>
            <a:off x="6832600" y="43561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0000"/>
                </a:solidFill>
              </a:rPr>
              <a:t>Connector</a:t>
            </a:r>
          </a:p>
        </p:txBody>
      </p:sp>
      <p:sp>
        <p:nvSpPr>
          <p:cNvPr id="44047" name="Line 15"/>
          <p:cNvSpPr>
            <a:spLocks noChangeShapeType="1"/>
          </p:cNvSpPr>
          <p:nvPr/>
        </p:nvSpPr>
        <p:spPr bwMode="auto">
          <a:xfrm flipV="1">
            <a:off x="1968500" y="3479800"/>
            <a:ext cx="965200" cy="127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8" name="Line 16"/>
          <p:cNvSpPr>
            <a:spLocks noChangeShapeType="1"/>
          </p:cNvSpPr>
          <p:nvPr/>
        </p:nvSpPr>
        <p:spPr bwMode="auto">
          <a:xfrm flipV="1">
            <a:off x="2057400" y="4432300"/>
            <a:ext cx="1016000" cy="889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9" name="Line 17"/>
          <p:cNvSpPr>
            <a:spLocks noChangeShapeType="1"/>
          </p:cNvSpPr>
          <p:nvPr/>
        </p:nvSpPr>
        <p:spPr bwMode="auto">
          <a:xfrm flipV="1">
            <a:off x="1854200" y="5753100"/>
            <a:ext cx="939800" cy="25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0" name="Line 18"/>
          <p:cNvSpPr>
            <a:spLocks noChangeShapeType="1"/>
          </p:cNvSpPr>
          <p:nvPr/>
        </p:nvSpPr>
        <p:spPr bwMode="auto">
          <a:xfrm flipH="1">
            <a:off x="6057900" y="3479800"/>
            <a:ext cx="863600" cy="101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1" name="Line 19"/>
          <p:cNvSpPr>
            <a:spLocks noChangeShapeType="1"/>
          </p:cNvSpPr>
          <p:nvPr/>
        </p:nvSpPr>
        <p:spPr bwMode="auto">
          <a:xfrm flipH="1">
            <a:off x="5905500" y="4584700"/>
            <a:ext cx="901700" cy="127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AutoShape 20"/>
          <p:cNvSpPr>
            <a:spLocks noChangeArrowheads="1"/>
          </p:cNvSpPr>
          <p:nvPr/>
        </p:nvSpPr>
        <p:spPr bwMode="auto">
          <a:xfrm>
            <a:off x="4927600" y="5181600"/>
            <a:ext cx="1981200" cy="1003300"/>
          </a:xfrm>
          <a:prstGeom prst="flowChartPredefined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3" name="Text Box 21"/>
          <p:cNvSpPr txBox="1">
            <a:spLocks noChangeArrowheads="1"/>
          </p:cNvSpPr>
          <p:nvPr/>
        </p:nvSpPr>
        <p:spPr bwMode="auto">
          <a:xfrm>
            <a:off x="7226300" y="54610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0000"/>
                </a:solidFill>
              </a:rPr>
              <a:t>Module</a:t>
            </a:r>
          </a:p>
        </p:txBody>
      </p:sp>
      <p:sp>
        <p:nvSpPr>
          <p:cNvPr id="44054" name="Line 22"/>
          <p:cNvSpPr>
            <a:spLocks noChangeShapeType="1"/>
          </p:cNvSpPr>
          <p:nvPr/>
        </p:nvSpPr>
        <p:spPr bwMode="auto">
          <a:xfrm flipH="1">
            <a:off x="6299200" y="5689600"/>
            <a:ext cx="901700" cy="127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228893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a:lstStyle/>
          <a:p>
            <a:r>
              <a:rPr lang="en-US"/>
              <a:t>Review</a:t>
            </a:r>
          </a:p>
        </p:txBody>
      </p:sp>
      <p:sp>
        <p:nvSpPr>
          <p:cNvPr id="45059" name="Rectangle 3"/>
          <p:cNvSpPr>
            <a:spLocks noGrp="1" noChangeArrowheads="1"/>
          </p:cNvSpPr>
          <p:nvPr>
            <p:ph type="body" idx="1"/>
          </p:nvPr>
        </p:nvSpPr>
        <p:spPr>
          <a:xfrm>
            <a:off x="685800" y="1981200"/>
            <a:ext cx="7772400" cy="1066800"/>
          </a:xfrm>
        </p:spPr>
        <p:txBody>
          <a:bodyPr/>
          <a:lstStyle/>
          <a:p>
            <a:r>
              <a:rPr lang="en-US"/>
              <a:t>Name the four flowchart structures.</a:t>
            </a:r>
          </a:p>
        </p:txBody>
      </p:sp>
      <p:sp>
        <p:nvSpPr>
          <p:cNvPr id="45065" name="Text Box 9"/>
          <p:cNvSpPr txBox="1">
            <a:spLocks noChangeArrowheads="1"/>
          </p:cNvSpPr>
          <p:nvPr/>
        </p:nvSpPr>
        <p:spPr bwMode="auto">
          <a:xfrm>
            <a:off x="6337300" y="6172200"/>
            <a:ext cx="237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i="1"/>
              <a:t>(Answer on next slide)</a:t>
            </a:r>
          </a:p>
        </p:txBody>
      </p:sp>
    </p:spTree>
    <p:extLst>
      <p:ext uri="{BB962C8B-B14F-4D97-AF65-F5344CB8AC3E}">
        <p14:creationId xmlns:p14="http://schemas.microsoft.com/office/powerpoint/2010/main" val="38049588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r>
              <a:rPr lang="en-US"/>
              <a:t>Answer</a:t>
            </a:r>
          </a:p>
        </p:txBody>
      </p:sp>
      <p:sp>
        <p:nvSpPr>
          <p:cNvPr id="46083" name="Rectangle 3"/>
          <p:cNvSpPr>
            <a:spLocks noGrp="1" noChangeArrowheads="1"/>
          </p:cNvSpPr>
          <p:nvPr>
            <p:ph type="body" idx="1"/>
          </p:nvPr>
        </p:nvSpPr>
        <p:spPr>
          <a:xfrm>
            <a:off x="685800" y="1981200"/>
            <a:ext cx="7772400" cy="1066800"/>
          </a:xfrm>
        </p:spPr>
        <p:txBody>
          <a:bodyPr>
            <a:noAutofit/>
          </a:bodyPr>
          <a:lstStyle/>
          <a:p>
            <a:r>
              <a:rPr lang="en-US" sz="3200" dirty="0"/>
              <a:t>Sequence</a:t>
            </a:r>
          </a:p>
          <a:p>
            <a:r>
              <a:rPr lang="en-US" sz="3200" dirty="0"/>
              <a:t>Decision</a:t>
            </a:r>
          </a:p>
          <a:p>
            <a:r>
              <a:rPr lang="en-US" sz="3200" dirty="0"/>
              <a:t>Repetition</a:t>
            </a:r>
          </a:p>
          <a:p>
            <a:r>
              <a:rPr lang="en-US" sz="3200" dirty="0"/>
              <a:t>Case</a:t>
            </a:r>
          </a:p>
        </p:txBody>
      </p:sp>
    </p:spTree>
    <p:extLst>
      <p:ext uri="{BB962C8B-B14F-4D97-AF65-F5344CB8AC3E}">
        <p14:creationId xmlns:p14="http://schemas.microsoft.com/office/powerpoint/2010/main" val="26204654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p:txBody>
          <a:bodyPr/>
          <a:lstStyle/>
          <a:p>
            <a:r>
              <a:rPr lang="en-US" sz="2400"/>
              <a:t>What type of structure is this?</a:t>
            </a:r>
          </a:p>
        </p:txBody>
      </p:sp>
      <p:grpSp>
        <p:nvGrpSpPr>
          <p:cNvPr id="47108" name="Group 4"/>
          <p:cNvGrpSpPr>
            <a:grpSpLocks/>
          </p:cNvGrpSpPr>
          <p:nvPr/>
        </p:nvGrpSpPr>
        <p:grpSpPr bwMode="auto">
          <a:xfrm>
            <a:off x="3416300" y="3505200"/>
            <a:ext cx="3302000" cy="1892300"/>
            <a:chOff x="2152" y="2208"/>
            <a:chExt cx="2080" cy="1192"/>
          </a:xfrm>
        </p:grpSpPr>
        <p:sp>
          <p:nvSpPr>
            <p:cNvPr id="47109" name="AutoShape 5"/>
            <p:cNvSpPr>
              <a:spLocks noChangeArrowheads="1"/>
            </p:cNvSpPr>
            <p:nvPr/>
          </p:nvSpPr>
          <p:spPr bwMode="auto">
            <a:xfrm>
              <a:off x="2152" y="2440"/>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0" name="Text Box 6"/>
            <p:cNvSpPr txBox="1">
              <a:spLocks noChangeArrowheads="1"/>
            </p:cNvSpPr>
            <p:nvPr/>
          </p:nvSpPr>
          <p:spPr bwMode="auto">
            <a:xfrm>
              <a:off x="3376" y="2658"/>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47111" name="Line 7"/>
            <p:cNvSpPr>
              <a:spLocks noChangeShapeType="1"/>
            </p:cNvSpPr>
            <p:nvPr/>
          </p:nvSpPr>
          <p:spPr bwMode="auto">
            <a:xfrm>
              <a:off x="2592" y="3168"/>
              <a:ext cx="0" cy="2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2" name="Line 8"/>
            <p:cNvSpPr>
              <a:spLocks noChangeShapeType="1"/>
            </p:cNvSpPr>
            <p:nvPr/>
          </p:nvSpPr>
          <p:spPr bwMode="auto">
            <a:xfrm flipH="1">
              <a:off x="3032" y="2800"/>
              <a:ext cx="33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3" name="Line 9"/>
            <p:cNvSpPr>
              <a:spLocks noChangeShapeType="1"/>
            </p:cNvSpPr>
            <p:nvPr/>
          </p:nvSpPr>
          <p:spPr bwMode="auto">
            <a:xfrm>
              <a:off x="2600" y="2208"/>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4" name="Line 10"/>
            <p:cNvSpPr>
              <a:spLocks noChangeShapeType="1"/>
            </p:cNvSpPr>
            <p:nvPr/>
          </p:nvSpPr>
          <p:spPr bwMode="auto">
            <a:xfrm>
              <a:off x="4096" y="2816"/>
              <a:ext cx="1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5" name="Line 11"/>
            <p:cNvSpPr>
              <a:spLocks noChangeShapeType="1"/>
            </p:cNvSpPr>
            <p:nvPr/>
          </p:nvSpPr>
          <p:spPr bwMode="auto">
            <a:xfrm flipV="1">
              <a:off x="4232" y="228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6" name="Line 12"/>
            <p:cNvSpPr>
              <a:spLocks noChangeShapeType="1"/>
            </p:cNvSpPr>
            <p:nvPr/>
          </p:nvSpPr>
          <p:spPr bwMode="auto">
            <a:xfrm flipH="1">
              <a:off x="2624" y="2288"/>
              <a:ext cx="16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7117" name="Rectangle 13"/>
          <p:cNvSpPr>
            <a:spLocks noGrp="1" noChangeArrowheads="1"/>
          </p:cNvSpPr>
          <p:nvPr>
            <p:ph type="title"/>
          </p:nvPr>
        </p:nvSpPr>
        <p:spPr/>
        <p:txBody>
          <a:bodyPr/>
          <a:lstStyle/>
          <a:p>
            <a:endParaRPr lang="en-US"/>
          </a:p>
        </p:txBody>
      </p:sp>
      <p:sp>
        <p:nvSpPr>
          <p:cNvPr id="47118" name="Rectangle 14"/>
          <p:cNvSpPr>
            <a:spLocks noChangeArrowheads="1"/>
          </p:cNvSpPr>
          <p:nvPr/>
        </p:nvSpPr>
        <p:spPr bwMode="auto">
          <a:xfrm>
            <a:off x="685800" y="621632"/>
            <a:ext cx="7772400" cy="1143000"/>
          </a:xfrm>
          <a:prstGeom prst="rect">
            <a:avLst/>
          </a:prstGeom>
          <a:noFill/>
          <a:ln>
            <a:noFill/>
          </a:ln>
          <a:effectLst/>
        </p:spPr>
        <p:txBody>
          <a:bodyPr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r>
              <a:rPr lang="en-US"/>
              <a:t>Review</a:t>
            </a:r>
          </a:p>
        </p:txBody>
      </p:sp>
      <p:sp>
        <p:nvSpPr>
          <p:cNvPr id="47119" name="Text Box 15"/>
          <p:cNvSpPr txBox="1">
            <a:spLocks noChangeArrowheads="1"/>
          </p:cNvSpPr>
          <p:nvPr/>
        </p:nvSpPr>
        <p:spPr bwMode="auto">
          <a:xfrm>
            <a:off x="6337300" y="6172200"/>
            <a:ext cx="237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i="1"/>
              <a:t>(Answer on next slide)</a:t>
            </a:r>
          </a:p>
        </p:txBody>
      </p:sp>
    </p:spTree>
    <p:extLst>
      <p:ext uri="{BB962C8B-B14F-4D97-AF65-F5344CB8AC3E}">
        <p14:creationId xmlns:p14="http://schemas.microsoft.com/office/powerpoint/2010/main" val="22938419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a:lstStyle/>
          <a:p>
            <a:r>
              <a:rPr lang="en-US"/>
              <a:t>Answer</a:t>
            </a:r>
          </a:p>
        </p:txBody>
      </p:sp>
      <p:sp>
        <p:nvSpPr>
          <p:cNvPr id="48131" name="Rectangle 3"/>
          <p:cNvSpPr>
            <a:spLocks noGrp="1" noChangeArrowheads="1"/>
          </p:cNvSpPr>
          <p:nvPr>
            <p:ph type="body" idx="1"/>
          </p:nvPr>
        </p:nvSpPr>
        <p:spPr>
          <a:xfrm>
            <a:off x="685800" y="1981200"/>
            <a:ext cx="7772400" cy="1066800"/>
          </a:xfrm>
        </p:spPr>
        <p:txBody>
          <a:bodyPr/>
          <a:lstStyle/>
          <a:p>
            <a:r>
              <a:rPr lang="en-US"/>
              <a:t>Repetition</a:t>
            </a:r>
          </a:p>
        </p:txBody>
      </p:sp>
      <p:grpSp>
        <p:nvGrpSpPr>
          <p:cNvPr id="48132" name="Group 4"/>
          <p:cNvGrpSpPr>
            <a:grpSpLocks/>
          </p:cNvGrpSpPr>
          <p:nvPr/>
        </p:nvGrpSpPr>
        <p:grpSpPr bwMode="auto">
          <a:xfrm>
            <a:off x="3416300" y="3505200"/>
            <a:ext cx="3302000" cy="1892300"/>
            <a:chOff x="2152" y="2208"/>
            <a:chExt cx="2080" cy="1192"/>
          </a:xfrm>
        </p:grpSpPr>
        <p:sp>
          <p:nvSpPr>
            <p:cNvPr id="48133" name="AutoShape 5"/>
            <p:cNvSpPr>
              <a:spLocks noChangeArrowheads="1"/>
            </p:cNvSpPr>
            <p:nvPr/>
          </p:nvSpPr>
          <p:spPr bwMode="auto">
            <a:xfrm>
              <a:off x="2152" y="2440"/>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Text Box 6"/>
            <p:cNvSpPr txBox="1">
              <a:spLocks noChangeArrowheads="1"/>
            </p:cNvSpPr>
            <p:nvPr/>
          </p:nvSpPr>
          <p:spPr bwMode="auto">
            <a:xfrm>
              <a:off x="3376" y="2658"/>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48135" name="Line 7"/>
            <p:cNvSpPr>
              <a:spLocks noChangeShapeType="1"/>
            </p:cNvSpPr>
            <p:nvPr/>
          </p:nvSpPr>
          <p:spPr bwMode="auto">
            <a:xfrm>
              <a:off x="2592" y="3168"/>
              <a:ext cx="0" cy="2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6" name="Line 8"/>
            <p:cNvSpPr>
              <a:spLocks noChangeShapeType="1"/>
            </p:cNvSpPr>
            <p:nvPr/>
          </p:nvSpPr>
          <p:spPr bwMode="auto">
            <a:xfrm flipH="1">
              <a:off x="3032" y="2800"/>
              <a:ext cx="33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7" name="Line 9"/>
            <p:cNvSpPr>
              <a:spLocks noChangeShapeType="1"/>
            </p:cNvSpPr>
            <p:nvPr/>
          </p:nvSpPr>
          <p:spPr bwMode="auto">
            <a:xfrm>
              <a:off x="2600" y="2208"/>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8" name="Line 10"/>
            <p:cNvSpPr>
              <a:spLocks noChangeShapeType="1"/>
            </p:cNvSpPr>
            <p:nvPr/>
          </p:nvSpPr>
          <p:spPr bwMode="auto">
            <a:xfrm>
              <a:off x="4096" y="2816"/>
              <a:ext cx="1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9" name="Line 11"/>
            <p:cNvSpPr>
              <a:spLocks noChangeShapeType="1"/>
            </p:cNvSpPr>
            <p:nvPr/>
          </p:nvSpPr>
          <p:spPr bwMode="auto">
            <a:xfrm flipV="1">
              <a:off x="4232" y="228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0" name="Line 12"/>
            <p:cNvSpPr>
              <a:spLocks noChangeShapeType="1"/>
            </p:cNvSpPr>
            <p:nvPr/>
          </p:nvSpPr>
          <p:spPr bwMode="auto">
            <a:xfrm flipH="1">
              <a:off x="2624" y="2288"/>
              <a:ext cx="16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6002256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p:txBody>
          <a:bodyPr/>
          <a:lstStyle/>
          <a:p>
            <a:r>
              <a:rPr lang="en-US" sz="2400"/>
              <a:t>What type of structure is this?</a:t>
            </a:r>
          </a:p>
        </p:txBody>
      </p:sp>
      <p:sp>
        <p:nvSpPr>
          <p:cNvPr id="49164" name="Rectangle 12"/>
          <p:cNvSpPr>
            <a:spLocks noGrp="1" noChangeArrowheads="1"/>
          </p:cNvSpPr>
          <p:nvPr>
            <p:ph type="title"/>
          </p:nvPr>
        </p:nvSpPr>
        <p:spPr/>
        <p:txBody>
          <a:bodyPr/>
          <a:lstStyle/>
          <a:p>
            <a:endParaRPr lang="en-US"/>
          </a:p>
        </p:txBody>
      </p:sp>
      <p:sp>
        <p:nvSpPr>
          <p:cNvPr id="49165" name="Rectangle 13"/>
          <p:cNvSpPr>
            <a:spLocks noChangeArrowheads="1"/>
          </p:cNvSpPr>
          <p:nvPr/>
        </p:nvSpPr>
        <p:spPr bwMode="auto">
          <a:xfrm>
            <a:off x="685800" y="621632"/>
            <a:ext cx="7772400" cy="1143000"/>
          </a:xfrm>
          <a:prstGeom prst="rect">
            <a:avLst/>
          </a:prstGeom>
          <a:noFill/>
          <a:ln>
            <a:noFill/>
          </a:ln>
          <a:effectLst/>
        </p:spPr>
        <p:txBody>
          <a:bodyPr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r>
              <a:rPr lang="en-US"/>
              <a:t>Review</a:t>
            </a:r>
          </a:p>
        </p:txBody>
      </p:sp>
      <p:sp>
        <p:nvSpPr>
          <p:cNvPr id="49166" name="Text Box 14"/>
          <p:cNvSpPr txBox="1">
            <a:spLocks noChangeArrowheads="1"/>
          </p:cNvSpPr>
          <p:nvPr/>
        </p:nvSpPr>
        <p:spPr bwMode="auto">
          <a:xfrm>
            <a:off x="6337300" y="6172200"/>
            <a:ext cx="237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i="1"/>
              <a:t>(Answer on next slide)</a:t>
            </a:r>
          </a:p>
        </p:txBody>
      </p:sp>
      <p:grpSp>
        <p:nvGrpSpPr>
          <p:cNvPr id="49167" name="Group 15"/>
          <p:cNvGrpSpPr>
            <a:grpSpLocks/>
          </p:cNvGrpSpPr>
          <p:nvPr/>
        </p:nvGrpSpPr>
        <p:grpSpPr bwMode="auto">
          <a:xfrm>
            <a:off x="3797300" y="3390900"/>
            <a:ext cx="1447800" cy="2501900"/>
            <a:chOff x="2392" y="2136"/>
            <a:chExt cx="912" cy="1576"/>
          </a:xfrm>
        </p:grpSpPr>
        <p:grpSp>
          <p:nvGrpSpPr>
            <p:cNvPr id="49168" name="Group 16"/>
            <p:cNvGrpSpPr>
              <a:grpSpLocks/>
            </p:cNvGrpSpPr>
            <p:nvPr/>
          </p:nvGrpSpPr>
          <p:grpSpPr bwMode="auto">
            <a:xfrm>
              <a:off x="2512" y="2136"/>
              <a:ext cx="672" cy="192"/>
              <a:chOff x="3552" y="1200"/>
              <a:chExt cx="672" cy="192"/>
            </a:xfrm>
          </p:grpSpPr>
          <p:sp>
            <p:nvSpPr>
              <p:cNvPr id="49169" name="AutoShape 17"/>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0" name="Text Box 18"/>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sz="1200"/>
              </a:p>
            </p:txBody>
          </p:sp>
        </p:grpSp>
        <p:grpSp>
          <p:nvGrpSpPr>
            <p:cNvPr id="49171" name="Group 19"/>
            <p:cNvGrpSpPr>
              <a:grpSpLocks/>
            </p:cNvGrpSpPr>
            <p:nvPr/>
          </p:nvGrpSpPr>
          <p:grpSpPr bwMode="auto">
            <a:xfrm>
              <a:off x="2392" y="2444"/>
              <a:ext cx="912" cy="480"/>
              <a:chOff x="3408" y="1632"/>
              <a:chExt cx="912" cy="480"/>
            </a:xfrm>
          </p:grpSpPr>
          <p:sp>
            <p:nvSpPr>
              <p:cNvPr id="49172" name="AutoShape 20"/>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3" name="Text Box 21"/>
              <p:cNvSpPr txBox="1">
                <a:spLocks noChangeArrowheads="1"/>
              </p:cNvSpPr>
              <p:nvPr/>
            </p:nvSpPr>
            <p:spPr bwMode="auto">
              <a:xfrm>
                <a:off x="3552" y="1632"/>
                <a:ext cx="72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sz="1200"/>
              </a:p>
            </p:txBody>
          </p:sp>
        </p:grpSp>
        <p:sp>
          <p:nvSpPr>
            <p:cNvPr id="49174" name="Line 22"/>
            <p:cNvSpPr>
              <a:spLocks noChangeShapeType="1"/>
            </p:cNvSpPr>
            <p:nvPr/>
          </p:nvSpPr>
          <p:spPr bwMode="auto">
            <a:xfrm>
              <a:off x="2848" y="2332"/>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5" name="Line 23"/>
            <p:cNvSpPr>
              <a:spLocks noChangeShapeType="1"/>
            </p:cNvSpPr>
            <p:nvPr/>
          </p:nvSpPr>
          <p:spPr bwMode="auto">
            <a:xfrm>
              <a:off x="2848" y="2928"/>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6" name="Text Box 24"/>
            <p:cNvSpPr txBox="1">
              <a:spLocks noChangeArrowheads="1"/>
            </p:cNvSpPr>
            <p:nvPr/>
          </p:nvSpPr>
          <p:spPr bwMode="auto">
            <a:xfrm>
              <a:off x="2488" y="3050"/>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49177" name="Line 25"/>
            <p:cNvSpPr>
              <a:spLocks noChangeShapeType="1"/>
            </p:cNvSpPr>
            <p:nvPr/>
          </p:nvSpPr>
          <p:spPr bwMode="auto">
            <a:xfrm>
              <a:off x="2848" y="3404"/>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9178" name="Group 26"/>
            <p:cNvGrpSpPr>
              <a:grpSpLocks/>
            </p:cNvGrpSpPr>
            <p:nvPr/>
          </p:nvGrpSpPr>
          <p:grpSpPr bwMode="auto">
            <a:xfrm>
              <a:off x="2512" y="3520"/>
              <a:ext cx="672" cy="192"/>
              <a:chOff x="3552" y="1200"/>
              <a:chExt cx="672" cy="192"/>
            </a:xfrm>
          </p:grpSpPr>
          <p:sp>
            <p:nvSpPr>
              <p:cNvPr id="49179" name="AutoShape 27"/>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0" name="Text Box 28"/>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sz="1200"/>
              </a:p>
            </p:txBody>
          </p:sp>
        </p:grpSp>
      </p:grpSp>
    </p:spTree>
    <p:extLst>
      <p:ext uri="{BB962C8B-B14F-4D97-AF65-F5344CB8AC3E}">
        <p14:creationId xmlns:p14="http://schemas.microsoft.com/office/powerpoint/2010/main" val="16971882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a:lstStyle/>
          <a:p>
            <a:r>
              <a:rPr lang="en-US"/>
              <a:t>Answer</a:t>
            </a:r>
          </a:p>
        </p:txBody>
      </p:sp>
      <p:sp>
        <p:nvSpPr>
          <p:cNvPr id="50179" name="Rectangle 3"/>
          <p:cNvSpPr>
            <a:spLocks noGrp="1" noChangeArrowheads="1"/>
          </p:cNvSpPr>
          <p:nvPr>
            <p:ph type="body" idx="1"/>
          </p:nvPr>
        </p:nvSpPr>
        <p:spPr>
          <a:xfrm>
            <a:off x="685800" y="1981200"/>
            <a:ext cx="7772400" cy="1066800"/>
          </a:xfrm>
        </p:spPr>
        <p:txBody>
          <a:bodyPr/>
          <a:lstStyle/>
          <a:p>
            <a:r>
              <a:rPr lang="en-US"/>
              <a:t>Sequence</a:t>
            </a:r>
          </a:p>
        </p:txBody>
      </p:sp>
      <p:grpSp>
        <p:nvGrpSpPr>
          <p:cNvPr id="50190" name="Group 14"/>
          <p:cNvGrpSpPr>
            <a:grpSpLocks/>
          </p:cNvGrpSpPr>
          <p:nvPr/>
        </p:nvGrpSpPr>
        <p:grpSpPr bwMode="auto">
          <a:xfrm>
            <a:off x="3797300" y="3390900"/>
            <a:ext cx="1447800" cy="2501900"/>
            <a:chOff x="2392" y="2136"/>
            <a:chExt cx="912" cy="1576"/>
          </a:xfrm>
        </p:grpSpPr>
        <p:grpSp>
          <p:nvGrpSpPr>
            <p:cNvPr id="50191" name="Group 15"/>
            <p:cNvGrpSpPr>
              <a:grpSpLocks/>
            </p:cNvGrpSpPr>
            <p:nvPr/>
          </p:nvGrpSpPr>
          <p:grpSpPr bwMode="auto">
            <a:xfrm>
              <a:off x="2512" y="2136"/>
              <a:ext cx="672" cy="192"/>
              <a:chOff x="3552" y="1200"/>
              <a:chExt cx="672" cy="192"/>
            </a:xfrm>
          </p:grpSpPr>
          <p:sp>
            <p:nvSpPr>
              <p:cNvPr id="50192" name="AutoShape 16"/>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3" name="Text Box 17"/>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sz="1200"/>
              </a:p>
            </p:txBody>
          </p:sp>
        </p:grpSp>
        <p:grpSp>
          <p:nvGrpSpPr>
            <p:cNvPr id="50194" name="Group 18"/>
            <p:cNvGrpSpPr>
              <a:grpSpLocks/>
            </p:cNvGrpSpPr>
            <p:nvPr/>
          </p:nvGrpSpPr>
          <p:grpSpPr bwMode="auto">
            <a:xfrm>
              <a:off x="2392" y="2444"/>
              <a:ext cx="912" cy="480"/>
              <a:chOff x="3408" y="1632"/>
              <a:chExt cx="912" cy="480"/>
            </a:xfrm>
          </p:grpSpPr>
          <p:sp>
            <p:nvSpPr>
              <p:cNvPr id="50195" name="AutoShape 19"/>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6" name="Text Box 20"/>
              <p:cNvSpPr txBox="1">
                <a:spLocks noChangeArrowheads="1"/>
              </p:cNvSpPr>
              <p:nvPr/>
            </p:nvSpPr>
            <p:spPr bwMode="auto">
              <a:xfrm>
                <a:off x="3552" y="1632"/>
                <a:ext cx="72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sz="1200"/>
              </a:p>
            </p:txBody>
          </p:sp>
        </p:grpSp>
        <p:sp>
          <p:nvSpPr>
            <p:cNvPr id="50197" name="Line 21"/>
            <p:cNvSpPr>
              <a:spLocks noChangeShapeType="1"/>
            </p:cNvSpPr>
            <p:nvPr/>
          </p:nvSpPr>
          <p:spPr bwMode="auto">
            <a:xfrm>
              <a:off x="2848" y="2332"/>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8" name="Line 22"/>
            <p:cNvSpPr>
              <a:spLocks noChangeShapeType="1"/>
            </p:cNvSpPr>
            <p:nvPr/>
          </p:nvSpPr>
          <p:spPr bwMode="auto">
            <a:xfrm>
              <a:off x="2848" y="2928"/>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9" name="Text Box 23"/>
            <p:cNvSpPr txBox="1">
              <a:spLocks noChangeArrowheads="1"/>
            </p:cNvSpPr>
            <p:nvPr/>
          </p:nvSpPr>
          <p:spPr bwMode="auto">
            <a:xfrm>
              <a:off x="2488" y="3050"/>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50200" name="Line 24"/>
            <p:cNvSpPr>
              <a:spLocks noChangeShapeType="1"/>
            </p:cNvSpPr>
            <p:nvPr/>
          </p:nvSpPr>
          <p:spPr bwMode="auto">
            <a:xfrm>
              <a:off x="2848" y="3404"/>
              <a:ext cx="0"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201" name="Group 25"/>
            <p:cNvGrpSpPr>
              <a:grpSpLocks/>
            </p:cNvGrpSpPr>
            <p:nvPr/>
          </p:nvGrpSpPr>
          <p:grpSpPr bwMode="auto">
            <a:xfrm>
              <a:off x="2512" y="3520"/>
              <a:ext cx="672" cy="192"/>
              <a:chOff x="3552" y="1200"/>
              <a:chExt cx="672" cy="192"/>
            </a:xfrm>
          </p:grpSpPr>
          <p:sp>
            <p:nvSpPr>
              <p:cNvPr id="50202" name="AutoShape 26"/>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3" name="Text Box 27"/>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sz="1200"/>
              </a:p>
            </p:txBody>
          </p:sp>
        </p:grpSp>
      </p:grpSp>
    </p:spTree>
    <p:extLst>
      <p:ext uri="{BB962C8B-B14F-4D97-AF65-F5344CB8AC3E}">
        <p14:creationId xmlns:p14="http://schemas.microsoft.com/office/powerpoint/2010/main" val="3152198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p:txBody>
          <a:bodyPr/>
          <a:lstStyle/>
          <a:p>
            <a:r>
              <a:rPr lang="en-US" sz="2400"/>
              <a:t>What type of structure is this?</a:t>
            </a:r>
          </a:p>
        </p:txBody>
      </p:sp>
      <p:sp>
        <p:nvSpPr>
          <p:cNvPr id="51203" name="Rectangle 3"/>
          <p:cNvSpPr>
            <a:spLocks noGrp="1" noChangeArrowheads="1"/>
          </p:cNvSpPr>
          <p:nvPr>
            <p:ph type="title"/>
          </p:nvPr>
        </p:nvSpPr>
        <p:spPr/>
        <p:txBody>
          <a:bodyPr/>
          <a:lstStyle/>
          <a:p>
            <a:endParaRPr lang="en-US"/>
          </a:p>
        </p:txBody>
      </p:sp>
      <p:sp>
        <p:nvSpPr>
          <p:cNvPr id="51204" name="Rectangle 4"/>
          <p:cNvSpPr>
            <a:spLocks noChangeArrowheads="1"/>
          </p:cNvSpPr>
          <p:nvPr/>
        </p:nvSpPr>
        <p:spPr bwMode="auto">
          <a:xfrm>
            <a:off x="685800" y="609600"/>
            <a:ext cx="7772400" cy="1143000"/>
          </a:xfrm>
          <a:prstGeom prst="rect">
            <a:avLst/>
          </a:prstGeom>
          <a:noFill/>
          <a:ln>
            <a:noFill/>
          </a:ln>
          <a:effectLst/>
        </p:spPr>
        <p:txBody>
          <a:bodyPr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r>
              <a:rPr lang="en-US"/>
              <a:t>Review</a:t>
            </a:r>
          </a:p>
        </p:txBody>
      </p:sp>
      <p:sp>
        <p:nvSpPr>
          <p:cNvPr id="51205" name="Text Box 5"/>
          <p:cNvSpPr txBox="1">
            <a:spLocks noChangeArrowheads="1"/>
          </p:cNvSpPr>
          <p:nvPr/>
        </p:nvSpPr>
        <p:spPr bwMode="auto">
          <a:xfrm>
            <a:off x="6337300" y="6172200"/>
            <a:ext cx="237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i="1"/>
              <a:t>(Answer on next slide)</a:t>
            </a:r>
          </a:p>
        </p:txBody>
      </p:sp>
      <p:grpSp>
        <p:nvGrpSpPr>
          <p:cNvPr id="51220" name="Group 20"/>
          <p:cNvGrpSpPr>
            <a:grpSpLocks/>
          </p:cNvGrpSpPr>
          <p:nvPr/>
        </p:nvGrpSpPr>
        <p:grpSpPr bwMode="auto">
          <a:xfrm>
            <a:off x="1435100" y="2971800"/>
            <a:ext cx="6692900" cy="3327400"/>
            <a:chOff x="904" y="1872"/>
            <a:chExt cx="4216" cy="2096"/>
          </a:xfrm>
        </p:grpSpPr>
        <p:sp>
          <p:nvSpPr>
            <p:cNvPr id="51221" name="Text Box 21"/>
            <p:cNvSpPr txBox="1">
              <a:spLocks noChangeArrowheads="1"/>
            </p:cNvSpPr>
            <p:nvPr/>
          </p:nvSpPr>
          <p:spPr bwMode="auto">
            <a:xfrm>
              <a:off x="904" y="318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51222" name="AutoShape 22"/>
            <p:cNvSpPr>
              <a:spLocks noChangeArrowheads="1"/>
            </p:cNvSpPr>
            <p:nvPr/>
          </p:nvSpPr>
          <p:spPr bwMode="auto">
            <a:xfrm>
              <a:off x="2576" y="2104"/>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3" name="Text Box 23"/>
            <p:cNvSpPr txBox="1">
              <a:spLocks noChangeArrowheads="1"/>
            </p:cNvSpPr>
            <p:nvPr/>
          </p:nvSpPr>
          <p:spPr bwMode="auto">
            <a:xfrm>
              <a:off x="2069" y="318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51224" name="Line 24"/>
            <p:cNvSpPr>
              <a:spLocks noChangeShapeType="1"/>
            </p:cNvSpPr>
            <p:nvPr/>
          </p:nvSpPr>
          <p:spPr bwMode="auto">
            <a:xfrm>
              <a:off x="3016" y="2832"/>
              <a:ext cx="0" cy="1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5" name="Line 25"/>
            <p:cNvSpPr>
              <a:spLocks noChangeShapeType="1"/>
            </p:cNvSpPr>
            <p:nvPr/>
          </p:nvSpPr>
          <p:spPr bwMode="auto">
            <a:xfrm>
              <a:off x="3024" y="1872"/>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6" name="Text Box 26"/>
            <p:cNvSpPr txBox="1">
              <a:spLocks noChangeArrowheads="1"/>
            </p:cNvSpPr>
            <p:nvPr/>
          </p:nvSpPr>
          <p:spPr bwMode="auto">
            <a:xfrm>
              <a:off x="3234" y="318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51227" name="Text Box 27"/>
            <p:cNvSpPr txBox="1">
              <a:spLocks noChangeArrowheads="1"/>
            </p:cNvSpPr>
            <p:nvPr/>
          </p:nvSpPr>
          <p:spPr bwMode="auto">
            <a:xfrm>
              <a:off x="4400" y="318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grpSp>
          <p:nvGrpSpPr>
            <p:cNvPr id="51228" name="Group 28"/>
            <p:cNvGrpSpPr>
              <a:grpSpLocks/>
            </p:cNvGrpSpPr>
            <p:nvPr/>
          </p:nvGrpSpPr>
          <p:grpSpPr bwMode="auto">
            <a:xfrm>
              <a:off x="1232" y="3016"/>
              <a:ext cx="3544" cy="184"/>
              <a:chOff x="1232" y="3016"/>
              <a:chExt cx="3544" cy="184"/>
            </a:xfrm>
          </p:grpSpPr>
          <p:sp>
            <p:nvSpPr>
              <p:cNvPr id="51229" name="Line 29"/>
              <p:cNvSpPr>
                <a:spLocks noChangeShapeType="1"/>
              </p:cNvSpPr>
              <p:nvPr/>
            </p:nvSpPr>
            <p:spPr bwMode="auto">
              <a:xfrm flipH="1">
                <a:off x="1232" y="3016"/>
                <a:ext cx="3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0" name="Line 30"/>
              <p:cNvSpPr>
                <a:spLocks noChangeShapeType="1"/>
              </p:cNvSpPr>
              <p:nvPr/>
            </p:nvSpPr>
            <p:spPr bwMode="auto">
              <a:xfrm>
                <a:off x="1240" y="3024"/>
                <a:ext cx="0" cy="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1" name="Line 31"/>
              <p:cNvSpPr>
                <a:spLocks noChangeShapeType="1"/>
              </p:cNvSpPr>
              <p:nvPr/>
            </p:nvSpPr>
            <p:spPr bwMode="auto">
              <a:xfrm>
                <a:off x="2408" y="3024"/>
                <a:ext cx="0" cy="1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2" name="Line 32"/>
              <p:cNvSpPr>
                <a:spLocks noChangeShapeType="1"/>
              </p:cNvSpPr>
              <p:nvPr/>
            </p:nvSpPr>
            <p:spPr bwMode="auto">
              <a:xfrm>
                <a:off x="3568" y="3024"/>
                <a:ext cx="0" cy="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3" name="Line 33"/>
              <p:cNvSpPr>
                <a:spLocks noChangeShapeType="1"/>
              </p:cNvSpPr>
              <p:nvPr/>
            </p:nvSpPr>
            <p:spPr bwMode="auto">
              <a:xfrm>
                <a:off x="4776" y="3024"/>
                <a:ext cx="0" cy="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234" name="Group 34"/>
            <p:cNvGrpSpPr>
              <a:grpSpLocks/>
            </p:cNvGrpSpPr>
            <p:nvPr/>
          </p:nvGrpSpPr>
          <p:grpSpPr bwMode="auto">
            <a:xfrm rot="10800000">
              <a:off x="1224" y="3520"/>
              <a:ext cx="3544" cy="184"/>
              <a:chOff x="1232" y="3016"/>
              <a:chExt cx="3544" cy="184"/>
            </a:xfrm>
          </p:grpSpPr>
          <p:sp>
            <p:nvSpPr>
              <p:cNvPr id="51235" name="Line 35"/>
              <p:cNvSpPr>
                <a:spLocks noChangeShapeType="1"/>
              </p:cNvSpPr>
              <p:nvPr/>
            </p:nvSpPr>
            <p:spPr bwMode="auto">
              <a:xfrm flipH="1">
                <a:off x="1232" y="3016"/>
                <a:ext cx="3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6" name="Line 36"/>
              <p:cNvSpPr>
                <a:spLocks noChangeShapeType="1"/>
              </p:cNvSpPr>
              <p:nvPr/>
            </p:nvSpPr>
            <p:spPr bwMode="auto">
              <a:xfrm>
                <a:off x="1240" y="3024"/>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7" name="Line 37"/>
              <p:cNvSpPr>
                <a:spLocks noChangeShapeType="1"/>
              </p:cNvSpPr>
              <p:nvPr/>
            </p:nvSpPr>
            <p:spPr bwMode="auto">
              <a:xfrm>
                <a:off x="2408" y="3024"/>
                <a:ext cx="0"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8" name="Line 38"/>
              <p:cNvSpPr>
                <a:spLocks noChangeShapeType="1"/>
              </p:cNvSpPr>
              <p:nvPr/>
            </p:nvSpPr>
            <p:spPr bwMode="auto">
              <a:xfrm>
                <a:off x="3568" y="3024"/>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9" name="Line 39"/>
              <p:cNvSpPr>
                <a:spLocks noChangeShapeType="1"/>
              </p:cNvSpPr>
              <p:nvPr/>
            </p:nvSpPr>
            <p:spPr bwMode="auto">
              <a:xfrm>
                <a:off x="4776" y="3024"/>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240" name="Line 40"/>
            <p:cNvSpPr>
              <a:spLocks noChangeShapeType="1"/>
            </p:cNvSpPr>
            <p:nvPr/>
          </p:nvSpPr>
          <p:spPr bwMode="auto">
            <a:xfrm>
              <a:off x="3040" y="3712"/>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0861357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p:spPr>
        <p:txBody>
          <a:bodyPr/>
          <a:lstStyle/>
          <a:p>
            <a:r>
              <a:rPr lang="en-US"/>
              <a:t>Answer</a:t>
            </a:r>
          </a:p>
        </p:txBody>
      </p:sp>
      <p:sp>
        <p:nvSpPr>
          <p:cNvPr id="52227" name="Rectangle 3"/>
          <p:cNvSpPr>
            <a:spLocks noGrp="1" noChangeArrowheads="1"/>
          </p:cNvSpPr>
          <p:nvPr>
            <p:ph type="body" idx="1"/>
          </p:nvPr>
        </p:nvSpPr>
        <p:spPr>
          <a:xfrm>
            <a:off x="685800" y="1981200"/>
            <a:ext cx="7772400" cy="1066800"/>
          </a:xfrm>
        </p:spPr>
        <p:txBody>
          <a:bodyPr/>
          <a:lstStyle/>
          <a:p>
            <a:r>
              <a:rPr lang="en-US"/>
              <a:t>Case</a:t>
            </a:r>
          </a:p>
        </p:txBody>
      </p:sp>
      <p:grpSp>
        <p:nvGrpSpPr>
          <p:cNvPr id="52242" name="Group 18"/>
          <p:cNvGrpSpPr>
            <a:grpSpLocks/>
          </p:cNvGrpSpPr>
          <p:nvPr/>
        </p:nvGrpSpPr>
        <p:grpSpPr bwMode="auto">
          <a:xfrm>
            <a:off x="1435100" y="2971800"/>
            <a:ext cx="6692900" cy="3327400"/>
            <a:chOff x="904" y="1872"/>
            <a:chExt cx="4216" cy="2096"/>
          </a:xfrm>
        </p:grpSpPr>
        <p:sp>
          <p:nvSpPr>
            <p:cNvPr id="52243" name="Text Box 19"/>
            <p:cNvSpPr txBox="1">
              <a:spLocks noChangeArrowheads="1"/>
            </p:cNvSpPr>
            <p:nvPr/>
          </p:nvSpPr>
          <p:spPr bwMode="auto">
            <a:xfrm>
              <a:off x="904" y="318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52244" name="AutoShape 20"/>
            <p:cNvSpPr>
              <a:spLocks noChangeArrowheads="1"/>
            </p:cNvSpPr>
            <p:nvPr/>
          </p:nvSpPr>
          <p:spPr bwMode="auto">
            <a:xfrm>
              <a:off x="2576" y="2104"/>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Text Box 21"/>
            <p:cNvSpPr txBox="1">
              <a:spLocks noChangeArrowheads="1"/>
            </p:cNvSpPr>
            <p:nvPr/>
          </p:nvSpPr>
          <p:spPr bwMode="auto">
            <a:xfrm>
              <a:off x="2069" y="318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52246" name="Line 22"/>
            <p:cNvSpPr>
              <a:spLocks noChangeShapeType="1"/>
            </p:cNvSpPr>
            <p:nvPr/>
          </p:nvSpPr>
          <p:spPr bwMode="auto">
            <a:xfrm>
              <a:off x="3016" y="2832"/>
              <a:ext cx="0" cy="1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7" name="Line 23"/>
            <p:cNvSpPr>
              <a:spLocks noChangeShapeType="1"/>
            </p:cNvSpPr>
            <p:nvPr/>
          </p:nvSpPr>
          <p:spPr bwMode="auto">
            <a:xfrm>
              <a:off x="3024" y="1872"/>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8" name="Text Box 24"/>
            <p:cNvSpPr txBox="1">
              <a:spLocks noChangeArrowheads="1"/>
            </p:cNvSpPr>
            <p:nvPr/>
          </p:nvSpPr>
          <p:spPr bwMode="auto">
            <a:xfrm>
              <a:off x="3234" y="318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52249" name="Text Box 25"/>
            <p:cNvSpPr txBox="1">
              <a:spLocks noChangeArrowheads="1"/>
            </p:cNvSpPr>
            <p:nvPr/>
          </p:nvSpPr>
          <p:spPr bwMode="auto">
            <a:xfrm>
              <a:off x="4400" y="3186"/>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grpSp>
          <p:nvGrpSpPr>
            <p:cNvPr id="52250" name="Group 26"/>
            <p:cNvGrpSpPr>
              <a:grpSpLocks/>
            </p:cNvGrpSpPr>
            <p:nvPr/>
          </p:nvGrpSpPr>
          <p:grpSpPr bwMode="auto">
            <a:xfrm>
              <a:off x="1232" y="3016"/>
              <a:ext cx="3544" cy="184"/>
              <a:chOff x="1232" y="3016"/>
              <a:chExt cx="3544" cy="184"/>
            </a:xfrm>
          </p:grpSpPr>
          <p:sp>
            <p:nvSpPr>
              <p:cNvPr id="52251" name="Line 27"/>
              <p:cNvSpPr>
                <a:spLocks noChangeShapeType="1"/>
              </p:cNvSpPr>
              <p:nvPr/>
            </p:nvSpPr>
            <p:spPr bwMode="auto">
              <a:xfrm flipH="1">
                <a:off x="1232" y="3016"/>
                <a:ext cx="3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Line 28"/>
              <p:cNvSpPr>
                <a:spLocks noChangeShapeType="1"/>
              </p:cNvSpPr>
              <p:nvPr/>
            </p:nvSpPr>
            <p:spPr bwMode="auto">
              <a:xfrm>
                <a:off x="1240" y="3024"/>
                <a:ext cx="0" cy="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3" name="Line 29"/>
              <p:cNvSpPr>
                <a:spLocks noChangeShapeType="1"/>
              </p:cNvSpPr>
              <p:nvPr/>
            </p:nvSpPr>
            <p:spPr bwMode="auto">
              <a:xfrm>
                <a:off x="2408" y="3024"/>
                <a:ext cx="0" cy="1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4" name="Line 30"/>
              <p:cNvSpPr>
                <a:spLocks noChangeShapeType="1"/>
              </p:cNvSpPr>
              <p:nvPr/>
            </p:nvSpPr>
            <p:spPr bwMode="auto">
              <a:xfrm>
                <a:off x="3568" y="3024"/>
                <a:ext cx="0" cy="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Line 31"/>
              <p:cNvSpPr>
                <a:spLocks noChangeShapeType="1"/>
              </p:cNvSpPr>
              <p:nvPr/>
            </p:nvSpPr>
            <p:spPr bwMode="auto">
              <a:xfrm>
                <a:off x="4776" y="3024"/>
                <a:ext cx="0" cy="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256" name="Group 32"/>
            <p:cNvGrpSpPr>
              <a:grpSpLocks/>
            </p:cNvGrpSpPr>
            <p:nvPr/>
          </p:nvGrpSpPr>
          <p:grpSpPr bwMode="auto">
            <a:xfrm rot="10800000">
              <a:off x="1224" y="3520"/>
              <a:ext cx="3544" cy="184"/>
              <a:chOff x="1232" y="3016"/>
              <a:chExt cx="3544" cy="184"/>
            </a:xfrm>
          </p:grpSpPr>
          <p:sp>
            <p:nvSpPr>
              <p:cNvPr id="52257" name="Line 33"/>
              <p:cNvSpPr>
                <a:spLocks noChangeShapeType="1"/>
              </p:cNvSpPr>
              <p:nvPr/>
            </p:nvSpPr>
            <p:spPr bwMode="auto">
              <a:xfrm flipH="1">
                <a:off x="1232" y="3016"/>
                <a:ext cx="3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8" name="Line 34"/>
              <p:cNvSpPr>
                <a:spLocks noChangeShapeType="1"/>
              </p:cNvSpPr>
              <p:nvPr/>
            </p:nvSpPr>
            <p:spPr bwMode="auto">
              <a:xfrm>
                <a:off x="1240" y="3024"/>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9" name="Line 35"/>
              <p:cNvSpPr>
                <a:spLocks noChangeShapeType="1"/>
              </p:cNvSpPr>
              <p:nvPr/>
            </p:nvSpPr>
            <p:spPr bwMode="auto">
              <a:xfrm>
                <a:off x="2408" y="3024"/>
                <a:ext cx="0"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0" name="Line 36"/>
              <p:cNvSpPr>
                <a:spLocks noChangeShapeType="1"/>
              </p:cNvSpPr>
              <p:nvPr/>
            </p:nvSpPr>
            <p:spPr bwMode="auto">
              <a:xfrm>
                <a:off x="3568" y="3024"/>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1" name="Line 37"/>
              <p:cNvSpPr>
                <a:spLocks noChangeShapeType="1"/>
              </p:cNvSpPr>
              <p:nvPr/>
            </p:nvSpPr>
            <p:spPr bwMode="auto">
              <a:xfrm>
                <a:off x="4776" y="3024"/>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262" name="Line 38"/>
            <p:cNvSpPr>
              <a:spLocks noChangeShapeType="1"/>
            </p:cNvSpPr>
            <p:nvPr/>
          </p:nvSpPr>
          <p:spPr bwMode="auto">
            <a:xfrm>
              <a:off x="3040" y="3712"/>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6717929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p:txBody>
          <a:bodyPr/>
          <a:lstStyle/>
          <a:p>
            <a:r>
              <a:rPr lang="en-US" sz="2400"/>
              <a:t>What type of structure is this?</a:t>
            </a:r>
          </a:p>
        </p:txBody>
      </p:sp>
      <p:sp>
        <p:nvSpPr>
          <p:cNvPr id="53251" name="Rectangle 3"/>
          <p:cNvSpPr>
            <a:spLocks noGrp="1" noChangeArrowheads="1"/>
          </p:cNvSpPr>
          <p:nvPr>
            <p:ph type="title"/>
          </p:nvPr>
        </p:nvSpPr>
        <p:spPr/>
        <p:txBody>
          <a:bodyPr/>
          <a:lstStyle/>
          <a:p>
            <a:endParaRPr lang="en-US"/>
          </a:p>
        </p:txBody>
      </p:sp>
      <p:sp>
        <p:nvSpPr>
          <p:cNvPr id="53252" name="Rectangle 4"/>
          <p:cNvSpPr>
            <a:spLocks noChangeArrowheads="1"/>
          </p:cNvSpPr>
          <p:nvPr/>
        </p:nvSpPr>
        <p:spPr bwMode="auto">
          <a:xfrm>
            <a:off x="685800" y="609600"/>
            <a:ext cx="7772400" cy="1143000"/>
          </a:xfrm>
          <a:prstGeom prst="rect">
            <a:avLst/>
          </a:prstGeom>
          <a:noFill/>
          <a:ln>
            <a:noFill/>
          </a:ln>
          <a:effectLst/>
        </p:spPr>
        <p:txBody>
          <a:bodyPr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r>
              <a:rPr lang="en-US"/>
              <a:t>Review</a:t>
            </a:r>
          </a:p>
        </p:txBody>
      </p:sp>
      <p:sp>
        <p:nvSpPr>
          <p:cNvPr id="53253" name="Text Box 5"/>
          <p:cNvSpPr txBox="1">
            <a:spLocks noChangeArrowheads="1"/>
          </p:cNvSpPr>
          <p:nvPr/>
        </p:nvSpPr>
        <p:spPr bwMode="auto">
          <a:xfrm>
            <a:off x="6337300" y="6172200"/>
            <a:ext cx="237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i="1"/>
              <a:t>(Answer on next slide)</a:t>
            </a:r>
          </a:p>
        </p:txBody>
      </p:sp>
      <p:grpSp>
        <p:nvGrpSpPr>
          <p:cNvPr id="53275" name="Group 27"/>
          <p:cNvGrpSpPr>
            <a:grpSpLocks/>
          </p:cNvGrpSpPr>
          <p:nvPr/>
        </p:nvGrpSpPr>
        <p:grpSpPr bwMode="auto">
          <a:xfrm>
            <a:off x="2755900" y="2971800"/>
            <a:ext cx="4089400" cy="2870200"/>
            <a:chOff x="1720" y="1696"/>
            <a:chExt cx="2576" cy="1808"/>
          </a:xfrm>
        </p:grpSpPr>
        <p:sp>
          <p:nvSpPr>
            <p:cNvPr id="53276" name="Text Box 28"/>
            <p:cNvSpPr txBox="1">
              <a:spLocks noChangeArrowheads="1"/>
            </p:cNvSpPr>
            <p:nvPr/>
          </p:nvSpPr>
          <p:spPr bwMode="auto">
            <a:xfrm>
              <a:off x="1720" y="2730"/>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53277" name="AutoShape 29"/>
            <p:cNvSpPr>
              <a:spLocks noChangeArrowheads="1"/>
            </p:cNvSpPr>
            <p:nvPr/>
          </p:nvSpPr>
          <p:spPr bwMode="auto">
            <a:xfrm>
              <a:off x="2560" y="1928"/>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8" name="Text Box 30"/>
            <p:cNvSpPr txBox="1">
              <a:spLocks noChangeArrowheads="1"/>
            </p:cNvSpPr>
            <p:nvPr/>
          </p:nvSpPr>
          <p:spPr bwMode="auto">
            <a:xfrm>
              <a:off x="3576" y="2722"/>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53279" name="Line 31"/>
            <p:cNvSpPr>
              <a:spLocks noChangeShapeType="1"/>
            </p:cNvSpPr>
            <p:nvPr/>
          </p:nvSpPr>
          <p:spPr bwMode="auto">
            <a:xfrm flipH="1">
              <a:off x="2072" y="2288"/>
              <a:ext cx="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0" name="Line 32"/>
            <p:cNvSpPr>
              <a:spLocks noChangeShapeType="1"/>
            </p:cNvSpPr>
            <p:nvPr/>
          </p:nvSpPr>
          <p:spPr bwMode="auto">
            <a:xfrm>
              <a:off x="2072" y="2288"/>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3281" name="Group 33"/>
            <p:cNvGrpSpPr>
              <a:grpSpLocks/>
            </p:cNvGrpSpPr>
            <p:nvPr/>
          </p:nvGrpSpPr>
          <p:grpSpPr bwMode="auto">
            <a:xfrm flipH="1">
              <a:off x="3440" y="2288"/>
              <a:ext cx="496" cy="432"/>
              <a:chOff x="3856" y="2184"/>
              <a:chExt cx="496" cy="432"/>
            </a:xfrm>
          </p:grpSpPr>
          <p:sp>
            <p:nvSpPr>
              <p:cNvPr id="53282" name="Line 34"/>
              <p:cNvSpPr>
                <a:spLocks noChangeShapeType="1"/>
              </p:cNvSpPr>
              <p:nvPr/>
            </p:nvSpPr>
            <p:spPr bwMode="auto">
              <a:xfrm>
                <a:off x="3856" y="2184"/>
                <a:ext cx="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3" name="Line 35"/>
              <p:cNvSpPr>
                <a:spLocks noChangeShapeType="1"/>
              </p:cNvSpPr>
              <p:nvPr/>
            </p:nvSpPr>
            <p:spPr bwMode="auto">
              <a:xfrm flipH="1">
                <a:off x="3856" y="2184"/>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284" name="Line 36"/>
            <p:cNvSpPr>
              <a:spLocks noChangeShapeType="1"/>
            </p:cNvSpPr>
            <p:nvPr/>
          </p:nvSpPr>
          <p:spPr bwMode="auto">
            <a:xfrm>
              <a:off x="2056" y="3080"/>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5" name="Line 37"/>
            <p:cNvSpPr>
              <a:spLocks noChangeShapeType="1"/>
            </p:cNvSpPr>
            <p:nvPr/>
          </p:nvSpPr>
          <p:spPr bwMode="auto">
            <a:xfrm>
              <a:off x="3936" y="3080"/>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6" name="Line 38"/>
            <p:cNvSpPr>
              <a:spLocks noChangeShapeType="1"/>
            </p:cNvSpPr>
            <p:nvPr/>
          </p:nvSpPr>
          <p:spPr bwMode="auto">
            <a:xfrm flipH="1">
              <a:off x="2056" y="3248"/>
              <a:ext cx="1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7" name="Line 39"/>
            <p:cNvSpPr>
              <a:spLocks noChangeShapeType="1"/>
            </p:cNvSpPr>
            <p:nvPr/>
          </p:nvSpPr>
          <p:spPr bwMode="auto">
            <a:xfrm>
              <a:off x="3016" y="3248"/>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8" name="Line 40"/>
            <p:cNvSpPr>
              <a:spLocks noChangeShapeType="1"/>
            </p:cNvSpPr>
            <p:nvPr/>
          </p:nvSpPr>
          <p:spPr bwMode="auto">
            <a:xfrm>
              <a:off x="3008" y="1696"/>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4791003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04800" y="228600"/>
            <a:ext cx="5410200" cy="1143000"/>
          </a:xfrm>
          <a:noFill/>
        </p:spPr>
        <p:txBody>
          <a:bodyPr>
            <a:normAutofit fontScale="90000"/>
          </a:bodyPr>
          <a:lstStyle/>
          <a:p>
            <a:pPr algn="l"/>
            <a:r>
              <a:rPr lang="en-US"/>
              <a:t>Basic Flowchart Symbols</a:t>
            </a:r>
          </a:p>
        </p:txBody>
      </p:sp>
      <p:sp>
        <p:nvSpPr>
          <p:cNvPr id="6147" name="Rectangle 3"/>
          <p:cNvSpPr>
            <a:spLocks noGrp="1" noChangeArrowheads="1"/>
          </p:cNvSpPr>
          <p:nvPr>
            <p:ph type="body" sz="half" idx="1"/>
          </p:nvPr>
        </p:nvSpPr>
        <p:spPr>
          <a:xfrm>
            <a:off x="647700" y="1917700"/>
            <a:ext cx="4152900" cy="4114800"/>
          </a:xfrm>
        </p:spPr>
        <p:txBody>
          <a:bodyPr/>
          <a:lstStyle/>
          <a:p>
            <a:r>
              <a:rPr lang="en-US" sz="2800"/>
              <a:t>Input/Output Operations</a:t>
            </a:r>
          </a:p>
          <a:p>
            <a:pPr lvl="1"/>
            <a:r>
              <a:rPr lang="en-US" sz="2400"/>
              <a:t>represented by parallelograms</a:t>
            </a:r>
          </a:p>
          <a:p>
            <a:pPr lvl="1"/>
            <a:r>
              <a:rPr lang="en-US" sz="2400"/>
              <a:t>indicate an input or output operation</a:t>
            </a:r>
          </a:p>
        </p:txBody>
      </p:sp>
      <p:grpSp>
        <p:nvGrpSpPr>
          <p:cNvPr id="6148" name="Group 4"/>
          <p:cNvGrpSpPr>
            <a:grpSpLocks/>
          </p:cNvGrpSpPr>
          <p:nvPr/>
        </p:nvGrpSpPr>
        <p:grpSpPr bwMode="auto">
          <a:xfrm>
            <a:off x="6362700" y="457200"/>
            <a:ext cx="1066800" cy="304800"/>
            <a:chOff x="3552" y="1200"/>
            <a:chExt cx="672" cy="192"/>
          </a:xfrm>
        </p:grpSpPr>
        <p:sp>
          <p:nvSpPr>
            <p:cNvPr id="6149" name="AutoShape 5"/>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Text Box 6"/>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START</a:t>
              </a:r>
            </a:p>
          </p:txBody>
        </p:sp>
      </p:grpSp>
      <p:grpSp>
        <p:nvGrpSpPr>
          <p:cNvPr id="6151" name="Group 7"/>
          <p:cNvGrpSpPr>
            <a:grpSpLocks/>
          </p:cNvGrpSpPr>
          <p:nvPr/>
        </p:nvGrpSpPr>
        <p:grpSpPr bwMode="auto">
          <a:xfrm>
            <a:off x="6172200" y="946150"/>
            <a:ext cx="1447800" cy="765175"/>
            <a:chOff x="3408" y="1632"/>
            <a:chExt cx="912" cy="482"/>
          </a:xfrm>
        </p:grpSpPr>
        <p:sp>
          <p:nvSpPr>
            <p:cNvPr id="6152" name="AutoShape 8"/>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 name="Text Box 9"/>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many hours did you work?”</a:t>
              </a:r>
              <a:endParaRPr lang="en-US" sz="1200"/>
            </a:p>
          </p:txBody>
        </p:sp>
      </p:grpSp>
      <p:grpSp>
        <p:nvGrpSpPr>
          <p:cNvPr id="6154" name="Group 10"/>
          <p:cNvGrpSpPr>
            <a:grpSpLocks/>
          </p:cNvGrpSpPr>
          <p:nvPr/>
        </p:nvGrpSpPr>
        <p:grpSpPr bwMode="auto">
          <a:xfrm>
            <a:off x="6172200" y="1897063"/>
            <a:ext cx="1447800" cy="533400"/>
            <a:chOff x="3456" y="2304"/>
            <a:chExt cx="912" cy="336"/>
          </a:xfrm>
        </p:grpSpPr>
        <p:sp>
          <p:nvSpPr>
            <p:cNvPr id="6155" name="AutoShape 11"/>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 name="Text Box 12"/>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Hours</a:t>
              </a:r>
              <a:endParaRPr lang="en-US" sz="1200"/>
            </a:p>
          </p:txBody>
        </p:sp>
      </p:grpSp>
      <p:grpSp>
        <p:nvGrpSpPr>
          <p:cNvPr id="6157" name="Group 13"/>
          <p:cNvGrpSpPr>
            <a:grpSpLocks/>
          </p:cNvGrpSpPr>
          <p:nvPr/>
        </p:nvGrpSpPr>
        <p:grpSpPr bwMode="auto">
          <a:xfrm>
            <a:off x="6172200" y="2614613"/>
            <a:ext cx="1447800" cy="765175"/>
            <a:chOff x="3408" y="1632"/>
            <a:chExt cx="912" cy="482"/>
          </a:xfrm>
        </p:grpSpPr>
        <p:sp>
          <p:nvSpPr>
            <p:cNvPr id="6158" name="AutoShape 14"/>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 name="Text Box 15"/>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much do you get paid per hour?”</a:t>
              </a:r>
              <a:endParaRPr lang="en-US" sz="1200"/>
            </a:p>
          </p:txBody>
        </p:sp>
      </p:grpSp>
      <p:grpSp>
        <p:nvGrpSpPr>
          <p:cNvPr id="6160" name="Group 16"/>
          <p:cNvGrpSpPr>
            <a:grpSpLocks/>
          </p:cNvGrpSpPr>
          <p:nvPr/>
        </p:nvGrpSpPr>
        <p:grpSpPr bwMode="auto">
          <a:xfrm>
            <a:off x="6172200" y="3565525"/>
            <a:ext cx="1447800" cy="533400"/>
            <a:chOff x="3456" y="2304"/>
            <a:chExt cx="912" cy="336"/>
          </a:xfrm>
        </p:grpSpPr>
        <p:sp>
          <p:nvSpPr>
            <p:cNvPr id="6161" name="AutoShape 17"/>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 name="Text Box 18"/>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Pay Rate</a:t>
              </a:r>
              <a:endParaRPr lang="en-US" sz="1200"/>
            </a:p>
          </p:txBody>
        </p:sp>
      </p:grpSp>
      <p:sp>
        <p:nvSpPr>
          <p:cNvPr id="6163" name="Text Box 19"/>
          <p:cNvSpPr txBox="1">
            <a:spLocks noChangeArrowheads="1"/>
          </p:cNvSpPr>
          <p:nvPr/>
        </p:nvSpPr>
        <p:spPr bwMode="auto">
          <a:xfrm>
            <a:off x="6324600" y="4283075"/>
            <a:ext cx="11430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Multiply Hours by Pay Rate. Store result in Gross Pay.</a:t>
            </a:r>
          </a:p>
        </p:txBody>
      </p:sp>
      <p:grpSp>
        <p:nvGrpSpPr>
          <p:cNvPr id="6164" name="Group 20"/>
          <p:cNvGrpSpPr>
            <a:grpSpLocks/>
          </p:cNvGrpSpPr>
          <p:nvPr/>
        </p:nvGrpSpPr>
        <p:grpSpPr bwMode="auto">
          <a:xfrm>
            <a:off x="6172200" y="5300663"/>
            <a:ext cx="1447800" cy="533400"/>
            <a:chOff x="3792" y="3360"/>
            <a:chExt cx="912" cy="336"/>
          </a:xfrm>
        </p:grpSpPr>
        <p:sp>
          <p:nvSpPr>
            <p:cNvPr id="6165" name="AutoShape 21"/>
            <p:cNvSpPr>
              <a:spLocks noChangeArrowheads="1"/>
            </p:cNvSpPr>
            <p:nvPr/>
          </p:nvSpPr>
          <p:spPr bwMode="auto">
            <a:xfrm>
              <a:off x="3792" y="3360"/>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6" name="Text Box 22"/>
            <p:cNvSpPr txBox="1">
              <a:spLocks noChangeArrowheads="1"/>
            </p:cNvSpPr>
            <p:nvPr/>
          </p:nvSpPr>
          <p:spPr bwMode="auto">
            <a:xfrm>
              <a:off x="3888" y="3408"/>
              <a:ext cx="72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Gross Pay</a:t>
              </a:r>
              <a:endParaRPr lang="en-US" sz="1200"/>
            </a:p>
          </p:txBody>
        </p:sp>
      </p:grpSp>
      <p:grpSp>
        <p:nvGrpSpPr>
          <p:cNvPr id="6167" name="Group 23"/>
          <p:cNvGrpSpPr>
            <a:grpSpLocks/>
          </p:cNvGrpSpPr>
          <p:nvPr/>
        </p:nvGrpSpPr>
        <p:grpSpPr bwMode="auto">
          <a:xfrm>
            <a:off x="6362700" y="6019800"/>
            <a:ext cx="1066800" cy="304800"/>
            <a:chOff x="3552" y="1200"/>
            <a:chExt cx="672" cy="192"/>
          </a:xfrm>
        </p:grpSpPr>
        <p:sp>
          <p:nvSpPr>
            <p:cNvPr id="6168" name="AutoShape 24"/>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9" name="Text Box 25"/>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END</a:t>
              </a:r>
            </a:p>
          </p:txBody>
        </p:sp>
      </p:grpSp>
      <p:sp>
        <p:nvSpPr>
          <p:cNvPr id="6170" name="Line 26"/>
          <p:cNvSpPr>
            <a:spLocks noChangeShapeType="1"/>
          </p:cNvSpPr>
          <p:nvPr/>
        </p:nvSpPr>
        <p:spPr bwMode="auto">
          <a:xfrm>
            <a:off x="6896100" y="7683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1" name="Line 27"/>
          <p:cNvSpPr>
            <a:spLocks noChangeShapeType="1"/>
          </p:cNvSpPr>
          <p:nvPr/>
        </p:nvSpPr>
        <p:spPr bwMode="auto">
          <a:xfrm>
            <a:off x="6896100" y="17145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2" name="Line 28"/>
          <p:cNvSpPr>
            <a:spLocks noChangeShapeType="1"/>
          </p:cNvSpPr>
          <p:nvPr/>
        </p:nvSpPr>
        <p:spPr bwMode="auto">
          <a:xfrm>
            <a:off x="6896100" y="24384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3" name="Line 29"/>
          <p:cNvSpPr>
            <a:spLocks noChangeShapeType="1"/>
          </p:cNvSpPr>
          <p:nvPr/>
        </p:nvSpPr>
        <p:spPr bwMode="auto">
          <a:xfrm>
            <a:off x="6896100" y="33909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4" name="Line 30"/>
          <p:cNvSpPr>
            <a:spLocks noChangeShapeType="1"/>
          </p:cNvSpPr>
          <p:nvPr/>
        </p:nvSpPr>
        <p:spPr bwMode="auto">
          <a:xfrm>
            <a:off x="6896100" y="40957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5" name="Line 31"/>
          <p:cNvSpPr>
            <a:spLocks noChangeShapeType="1"/>
          </p:cNvSpPr>
          <p:nvPr/>
        </p:nvSpPr>
        <p:spPr bwMode="auto">
          <a:xfrm>
            <a:off x="6896100" y="51244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 name="Line 32"/>
          <p:cNvSpPr>
            <a:spLocks noChangeShapeType="1"/>
          </p:cNvSpPr>
          <p:nvPr/>
        </p:nvSpPr>
        <p:spPr bwMode="auto">
          <a:xfrm>
            <a:off x="6896100" y="58483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190" name="Group 46"/>
          <p:cNvGrpSpPr>
            <a:grpSpLocks/>
          </p:cNvGrpSpPr>
          <p:nvPr/>
        </p:nvGrpSpPr>
        <p:grpSpPr bwMode="auto">
          <a:xfrm>
            <a:off x="241300" y="4413250"/>
            <a:ext cx="2641600" cy="1647825"/>
            <a:chOff x="736" y="2748"/>
            <a:chExt cx="1664" cy="1038"/>
          </a:xfrm>
        </p:grpSpPr>
        <p:sp>
          <p:nvSpPr>
            <p:cNvPr id="6188" name="AutoShape 44"/>
            <p:cNvSpPr>
              <a:spLocks noChangeArrowheads="1"/>
            </p:cNvSpPr>
            <p:nvPr/>
          </p:nvSpPr>
          <p:spPr bwMode="auto">
            <a:xfrm>
              <a:off x="736" y="2748"/>
              <a:ext cx="1664" cy="1038"/>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9" name="Text Box 45"/>
            <p:cNvSpPr txBox="1">
              <a:spLocks noChangeArrowheads="1"/>
            </p:cNvSpPr>
            <p:nvPr/>
          </p:nvSpPr>
          <p:spPr bwMode="auto">
            <a:xfrm>
              <a:off x="991" y="2828"/>
              <a:ext cx="1313" cy="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00"/>
                <a:t>Display message “How many hours did you work?”</a:t>
              </a:r>
              <a:endParaRPr lang="en-US" sz="1200"/>
            </a:p>
          </p:txBody>
        </p:sp>
      </p:grpSp>
      <p:grpSp>
        <p:nvGrpSpPr>
          <p:cNvPr id="6195" name="Group 51"/>
          <p:cNvGrpSpPr>
            <a:grpSpLocks/>
          </p:cNvGrpSpPr>
          <p:nvPr/>
        </p:nvGrpSpPr>
        <p:grpSpPr bwMode="auto">
          <a:xfrm>
            <a:off x="2628900" y="4375150"/>
            <a:ext cx="2641600" cy="1647825"/>
            <a:chOff x="1656" y="2756"/>
            <a:chExt cx="1664" cy="1038"/>
          </a:xfrm>
        </p:grpSpPr>
        <p:sp>
          <p:nvSpPr>
            <p:cNvPr id="6192" name="AutoShape 48"/>
            <p:cNvSpPr>
              <a:spLocks noChangeArrowheads="1"/>
            </p:cNvSpPr>
            <p:nvPr/>
          </p:nvSpPr>
          <p:spPr bwMode="auto">
            <a:xfrm>
              <a:off x="1656" y="2756"/>
              <a:ext cx="1664" cy="1038"/>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3" name="Text Box 49"/>
            <p:cNvSpPr txBox="1">
              <a:spLocks noChangeArrowheads="1"/>
            </p:cNvSpPr>
            <p:nvPr/>
          </p:nvSpPr>
          <p:spPr bwMode="auto">
            <a:xfrm>
              <a:off x="1847" y="3164"/>
              <a:ext cx="131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00"/>
                <a:t>Read Hours</a:t>
              </a:r>
              <a:endParaRPr lang="en-US" sz="1200"/>
            </a:p>
          </p:txBody>
        </p:sp>
      </p:grpSp>
      <p:sp>
        <p:nvSpPr>
          <p:cNvPr id="6196" name="Text Box 52"/>
          <p:cNvSpPr txBox="1">
            <a:spLocks noChangeArrowheads="1"/>
          </p:cNvSpPr>
          <p:nvPr/>
        </p:nvSpPr>
        <p:spPr bwMode="auto">
          <a:xfrm>
            <a:off x="7772400" y="2806700"/>
            <a:ext cx="11811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solidFill>
                  <a:srgbClr val="FF0000"/>
                </a:solidFill>
              </a:rPr>
              <a:t>Input/Output Operation</a:t>
            </a:r>
            <a:endParaRPr lang="en-US" sz="1400"/>
          </a:p>
        </p:txBody>
      </p:sp>
      <p:sp>
        <p:nvSpPr>
          <p:cNvPr id="6197" name="Line 53"/>
          <p:cNvSpPr>
            <a:spLocks noChangeShapeType="1"/>
          </p:cNvSpPr>
          <p:nvPr/>
        </p:nvSpPr>
        <p:spPr bwMode="auto">
          <a:xfrm flipH="1" flipV="1">
            <a:off x="7505700" y="1447800"/>
            <a:ext cx="800100" cy="13843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8" name="Line 54"/>
          <p:cNvSpPr>
            <a:spLocks noChangeShapeType="1"/>
          </p:cNvSpPr>
          <p:nvPr/>
        </p:nvSpPr>
        <p:spPr bwMode="auto">
          <a:xfrm flipH="1" flipV="1">
            <a:off x="7569200" y="2298700"/>
            <a:ext cx="736600" cy="5461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9" name="Line 55"/>
          <p:cNvSpPr>
            <a:spLocks noChangeShapeType="1"/>
          </p:cNvSpPr>
          <p:nvPr/>
        </p:nvSpPr>
        <p:spPr bwMode="auto">
          <a:xfrm flipH="1">
            <a:off x="7543800" y="3009900"/>
            <a:ext cx="241300" cy="127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0" name="Line 56"/>
          <p:cNvSpPr>
            <a:spLocks noChangeShapeType="1"/>
          </p:cNvSpPr>
          <p:nvPr/>
        </p:nvSpPr>
        <p:spPr bwMode="auto">
          <a:xfrm flipH="1">
            <a:off x="7632700" y="3251200"/>
            <a:ext cx="660400" cy="5461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1" name="Line 57"/>
          <p:cNvSpPr>
            <a:spLocks noChangeShapeType="1"/>
          </p:cNvSpPr>
          <p:nvPr/>
        </p:nvSpPr>
        <p:spPr bwMode="auto">
          <a:xfrm flipH="1">
            <a:off x="7620000" y="3251200"/>
            <a:ext cx="685800" cy="1955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503146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p:spPr>
        <p:txBody>
          <a:bodyPr/>
          <a:lstStyle/>
          <a:p>
            <a:r>
              <a:rPr lang="en-US"/>
              <a:t>Answer</a:t>
            </a:r>
          </a:p>
        </p:txBody>
      </p:sp>
      <p:sp>
        <p:nvSpPr>
          <p:cNvPr id="54275" name="Rectangle 3"/>
          <p:cNvSpPr>
            <a:spLocks noGrp="1" noChangeArrowheads="1"/>
          </p:cNvSpPr>
          <p:nvPr>
            <p:ph type="body" idx="1"/>
          </p:nvPr>
        </p:nvSpPr>
        <p:spPr>
          <a:xfrm>
            <a:off x="685800" y="1981200"/>
            <a:ext cx="7772400" cy="1066800"/>
          </a:xfrm>
        </p:spPr>
        <p:txBody>
          <a:bodyPr/>
          <a:lstStyle/>
          <a:p>
            <a:r>
              <a:rPr lang="en-US"/>
              <a:t>Decision</a:t>
            </a:r>
          </a:p>
        </p:txBody>
      </p:sp>
      <p:grpSp>
        <p:nvGrpSpPr>
          <p:cNvPr id="54297" name="Group 25"/>
          <p:cNvGrpSpPr>
            <a:grpSpLocks/>
          </p:cNvGrpSpPr>
          <p:nvPr/>
        </p:nvGrpSpPr>
        <p:grpSpPr bwMode="auto">
          <a:xfrm>
            <a:off x="2755900" y="2971800"/>
            <a:ext cx="4089400" cy="2870200"/>
            <a:chOff x="1720" y="1696"/>
            <a:chExt cx="2576" cy="1808"/>
          </a:xfrm>
        </p:grpSpPr>
        <p:sp>
          <p:nvSpPr>
            <p:cNvPr id="54298" name="Text Box 26"/>
            <p:cNvSpPr txBox="1">
              <a:spLocks noChangeArrowheads="1"/>
            </p:cNvSpPr>
            <p:nvPr/>
          </p:nvSpPr>
          <p:spPr bwMode="auto">
            <a:xfrm>
              <a:off x="1720" y="2730"/>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54299" name="AutoShape 27"/>
            <p:cNvSpPr>
              <a:spLocks noChangeArrowheads="1"/>
            </p:cNvSpPr>
            <p:nvPr/>
          </p:nvSpPr>
          <p:spPr bwMode="auto">
            <a:xfrm>
              <a:off x="2560" y="1928"/>
              <a:ext cx="888" cy="72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0" name="Text Box 28"/>
            <p:cNvSpPr txBox="1">
              <a:spLocks noChangeArrowheads="1"/>
            </p:cNvSpPr>
            <p:nvPr/>
          </p:nvSpPr>
          <p:spPr bwMode="auto">
            <a:xfrm>
              <a:off x="3576" y="2722"/>
              <a:ext cx="720" cy="3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 </a:t>
              </a:r>
            </a:p>
            <a:p>
              <a:pPr algn="ctr">
                <a:spcBef>
                  <a:spcPct val="50000"/>
                </a:spcBef>
              </a:pPr>
              <a:endParaRPr lang="en-US" sz="1200"/>
            </a:p>
          </p:txBody>
        </p:sp>
        <p:sp>
          <p:nvSpPr>
            <p:cNvPr id="54301" name="Line 29"/>
            <p:cNvSpPr>
              <a:spLocks noChangeShapeType="1"/>
            </p:cNvSpPr>
            <p:nvPr/>
          </p:nvSpPr>
          <p:spPr bwMode="auto">
            <a:xfrm flipH="1">
              <a:off x="2072" y="2288"/>
              <a:ext cx="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2" name="Line 30"/>
            <p:cNvSpPr>
              <a:spLocks noChangeShapeType="1"/>
            </p:cNvSpPr>
            <p:nvPr/>
          </p:nvSpPr>
          <p:spPr bwMode="auto">
            <a:xfrm>
              <a:off x="2072" y="2288"/>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4303" name="Group 31"/>
            <p:cNvGrpSpPr>
              <a:grpSpLocks/>
            </p:cNvGrpSpPr>
            <p:nvPr/>
          </p:nvGrpSpPr>
          <p:grpSpPr bwMode="auto">
            <a:xfrm flipH="1">
              <a:off x="3440" y="2288"/>
              <a:ext cx="496" cy="432"/>
              <a:chOff x="3856" y="2184"/>
              <a:chExt cx="496" cy="432"/>
            </a:xfrm>
          </p:grpSpPr>
          <p:sp>
            <p:nvSpPr>
              <p:cNvPr id="54304" name="Line 32"/>
              <p:cNvSpPr>
                <a:spLocks noChangeShapeType="1"/>
              </p:cNvSpPr>
              <p:nvPr/>
            </p:nvSpPr>
            <p:spPr bwMode="auto">
              <a:xfrm>
                <a:off x="3856" y="2184"/>
                <a:ext cx="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5" name="Line 33"/>
              <p:cNvSpPr>
                <a:spLocks noChangeShapeType="1"/>
              </p:cNvSpPr>
              <p:nvPr/>
            </p:nvSpPr>
            <p:spPr bwMode="auto">
              <a:xfrm flipH="1">
                <a:off x="3856" y="2184"/>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4306" name="Line 34"/>
            <p:cNvSpPr>
              <a:spLocks noChangeShapeType="1"/>
            </p:cNvSpPr>
            <p:nvPr/>
          </p:nvSpPr>
          <p:spPr bwMode="auto">
            <a:xfrm>
              <a:off x="2056" y="3080"/>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7" name="Line 35"/>
            <p:cNvSpPr>
              <a:spLocks noChangeShapeType="1"/>
            </p:cNvSpPr>
            <p:nvPr/>
          </p:nvSpPr>
          <p:spPr bwMode="auto">
            <a:xfrm>
              <a:off x="3936" y="3080"/>
              <a:ext cx="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8" name="Line 36"/>
            <p:cNvSpPr>
              <a:spLocks noChangeShapeType="1"/>
            </p:cNvSpPr>
            <p:nvPr/>
          </p:nvSpPr>
          <p:spPr bwMode="auto">
            <a:xfrm flipH="1">
              <a:off x="2056" y="3248"/>
              <a:ext cx="1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9" name="Line 37"/>
            <p:cNvSpPr>
              <a:spLocks noChangeShapeType="1"/>
            </p:cNvSpPr>
            <p:nvPr/>
          </p:nvSpPr>
          <p:spPr bwMode="auto">
            <a:xfrm>
              <a:off x="3016" y="3248"/>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10" name="Line 38"/>
            <p:cNvSpPr>
              <a:spLocks noChangeShapeType="1"/>
            </p:cNvSpPr>
            <p:nvPr/>
          </p:nvSpPr>
          <p:spPr bwMode="auto">
            <a:xfrm>
              <a:off x="3008" y="1696"/>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691418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228600"/>
            <a:ext cx="5410200" cy="1143000"/>
          </a:xfrm>
          <a:noFill/>
        </p:spPr>
        <p:txBody>
          <a:bodyPr>
            <a:normAutofit fontScale="90000"/>
          </a:bodyPr>
          <a:lstStyle/>
          <a:p>
            <a:pPr algn="l"/>
            <a:r>
              <a:rPr lang="en-US"/>
              <a:t>Basic Flowchart Symbols</a:t>
            </a:r>
          </a:p>
        </p:txBody>
      </p:sp>
      <p:sp>
        <p:nvSpPr>
          <p:cNvPr id="7171" name="Rectangle 3"/>
          <p:cNvSpPr>
            <a:spLocks noGrp="1" noChangeArrowheads="1"/>
          </p:cNvSpPr>
          <p:nvPr>
            <p:ph type="body" sz="half" idx="1"/>
          </p:nvPr>
        </p:nvSpPr>
        <p:spPr>
          <a:xfrm>
            <a:off x="635000" y="1917700"/>
            <a:ext cx="4267200" cy="4114800"/>
          </a:xfrm>
        </p:spPr>
        <p:txBody>
          <a:bodyPr/>
          <a:lstStyle/>
          <a:p>
            <a:r>
              <a:rPr lang="en-US" sz="2800"/>
              <a:t>Processes</a:t>
            </a:r>
          </a:p>
          <a:p>
            <a:pPr lvl="1"/>
            <a:r>
              <a:rPr lang="en-US" sz="2400"/>
              <a:t>represented by rectangles</a:t>
            </a:r>
          </a:p>
          <a:p>
            <a:pPr lvl="1"/>
            <a:r>
              <a:rPr lang="en-US" sz="2400"/>
              <a:t>indicates a process such as a mathematical computation or variable assignment</a:t>
            </a:r>
          </a:p>
        </p:txBody>
      </p:sp>
      <p:grpSp>
        <p:nvGrpSpPr>
          <p:cNvPr id="7172" name="Group 4"/>
          <p:cNvGrpSpPr>
            <a:grpSpLocks/>
          </p:cNvGrpSpPr>
          <p:nvPr/>
        </p:nvGrpSpPr>
        <p:grpSpPr bwMode="auto">
          <a:xfrm>
            <a:off x="6362700" y="457200"/>
            <a:ext cx="1066800" cy="304800"/>
            <a:chOff x="3552" y="1200"/>
            <a:chExt cx="672" cy="192"/>
          </a:xfrm>
        </p:grpSpPr>
        <p:sp>
          <p:nvSpPr>
            <p:cNvPr id="7173" name="AutoShape 5"/>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 name="Text Box 6"/>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START</a:t>
              </a:r>
            </a:p>
          </p:txBody>
        </p:sp>
      </p:grpSp>
      <p:grpSp>
        <p:nvGrpSpPr>
          <p:cNvPr id="7175" name="Group 7"/>
          <p:cNvGrpSpPr>
            <a:grpSpLocks/>
          </p:cNvGrpSpPr>
          <p:nvPr/>
        </p:nvGrpSpPr>
        <p:grpSpPr bwMode="auto">
          <a:xfrm>
            <a:off x="6172200" y="946150"/>
            <a:ext cx="1447800" cy="765175"/>
            <a:chOff x="3408" y="1632"/>
            <a:chExt cx="912" cy="482"/>
          </a:xfrm>
        </p:grpSpPr>
        <p:sp>
          <p:nvSpPr>
            <p:cNvPr id="7176" name="AutoShape 8"/>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7" name="Text Box 9"/>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many hours did you work?”</a:t>
              </a:r>
              <a:endParaRPr lang="en-US" sz="1200"/>
            </a:p>
          </p:txBody>
        </p:sp>
      </p:grpSp>
      <p:grpSp>
        <p:nvGrpSpPr>
          <p:cNvPr id="7178" name="Group 10"/>
          <p:cNvGrpSpPr>
            <a:grpSpLocks/>
          </p:cNvGrpSpPr>
          <p:nvPr/>
        </p:nvGrpSpPr>
        <p:grpSpPr bwMode="auto">
          <a:xfrm>
            <a:off x="6172200" y="1897063"/>
            <a:ext cx="1447800" cy="533400"/>
            <a:chOff x="3456" y="2304"/>
            <a:chExt cx="912" cy="336"/>
          </a:xfrm>
        </p:grpSpPr>
        <p:sp>
          <p:nvSpPr>
            <p:cNvPr id="7179" name="AutoShape 11"/>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0" name="Text Box 12"/>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Hours</a:t>
              </a:r>
              <a:endParaRPr lang="en-US" sz="1200"/>
            </a:p>
          </p:txBody>
        </p:sp>
      </p:grpSp>
      <p:grpSp>
        <p:nvGrpSpPr>
          <p:cNvPr id="7181" name="Group 13"/>
          <p:cNvGrpSpPr>
            <a:grpSpLocks/>
          </p:cNvGrpSpPr>
          <p:nvPr/>
        </p:nvGrpSpPr>
        <p:grpSpPr bwMode="auto">
          <a:xfrm>
            <a:off x="6172200" y="2614613"/>
            <a:ext cx="1447800" cy="765175"/>
            <a:chOff x="3408" y="1632"/>
            <a:chExt cx="912" cy="482"/>
          </a:xfrm>
        </p:grpSpPr>
        <p:sp>
          <p:nvSpPr>
            <p:cNvPr id="7182" name="AutoShape 14"/>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3" name="Text Box 15"/>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much do you get paid per hour?”</a:t>
              </a:r>
              <a:endParaRPr lang="en-US" sz="1200"/>
            </a:p>
          </p:txBody>
        </p:sp>
      </p:grpSp>
      <p:grpSp>
        <p:nvGrpSpPr>
          <p:cNvPr id="7184" name="Group 16"/>
          <p:cNvGrpSpPr>
            <a:grpSpLocks/>
          </p:cNvGrpSpPr>
          <p:nvPr/>
        </p:nvGrpSpPr>
        <p:grpSpPr bwMode="auto">
          <a:xfrm>
            <a:off x="6172200" y="3565525"/>
            <a:ext cx="1447800" cy="533400"/>
            <a:chOff x="3456" y="2304"/>
            <a:chExt cx="912" cy="336"/>
          </a:xfrm>
        </p:grpSpPr>
        <p:sp>
          <p:nvSpPr>
            <p:cNvPr id="7185" name="AutoShape 17"/>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6" name="Text Box 18"/>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Pay Rate</a:t>
              </a:r>
              <a:endParaRPr lang="en-US" sz="1200"/>
            </a:p>
          </p:txBody>
        </p:sp>
      </p:grpSp>
      <p:sp>
        <p:nvSpPr>
          <p:cNvPr id="7187" name="Text Box 19"/>
          <p:cNvSpPr txBox="1">
            <a:spLocks noChangeArrowheads="1"/>
          </p:cNvSpPr>
          <p:nvPr/>
        </p:nvSpPr>
        <p:spPr bwMode="auto">
          <a:xfrm>
            <a:off x="6324600" y="4283075"/>
            <a:ext cx="11430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Multiply Hours by Pay Rate. Store result in Gross Pay.</a:t>
            </a:r>
          </a:p>
        </p:txBody>
      </p:sp>
      <p:grpSp>
        <p:nvGrpSpPr>
          <p:cNvPr id="7188" name="Group 20"/>
          <p:cNvGrpSpPr>
            <a:grpSpLocks/>
          </p:cNvGrpSpPr>
          <p:nvPr/>
        </p:nvGrpSpPr>
        <p:grpSpPr bwMode="auto">
          <a:xfrm>
            <a:off x="6172200" y="5300663"/>
            <a:ext cx="1447800" cy="533400"/>
            <a:chOff x="3792" y="3360"/>
            <a:chExt cx="912" cy="336"/>
          </a:xfrm>
        </p:grpSpPr>
        <p:sp>
          <p:nvSpPr>
            <p:cNvPr id="7189" name="AutoShape 21"/>
            <p:cNvSpPr>
              <a:spLocks noChangeArrowheads="1"/>
            </p:cNvSpPr>
            <p:nvPr/>
          </p:nvSpPr>
          <p:spPr bwMode="auto">
            <a:xfrm>
              <a:off x="3792" y="3360"/>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0" name="Text Box 22"/>
            <p:cNvSpPr txBox="1">
              <a:spLocks noChangeArrowheads="1"/>
            </p:cNvSpPr>
            <p:nvPr/>
          </p:nvSpPr>
          <p:spPr bwMode="auto">
            <a:xfrm>
              <a:off x="3888" y="3408"/>
              <a:ext cx="72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Gross Pay</a:t>
              </a:r>
              <a:endParaRPr lang="en-US" sz="1200"/>
            </a:p>
          </p:txBody>
        </p:sp>
      </p:grpSp>
      <p:grpSp>
        <p:nvGrpSpPr>
          <p:cNvPr id="7191" name="Group 23"/>
          <p:cNvGrpSpPr>
            <a:grpSpLocks/>
          </p:cNvGrpSpPr>
          <p:nvPr/>
        </p:nvGrpSpPr>
        <p:grpSpPr bwMode="auto">
          <a:xfrm>
            <a:off x="6362700" y="6019800"/>
            <a:ext cx="1066800" cy="304800"/>
            <a:chOff x="3552" y="1200"/>
            <a:chExt cx="672" cy="192"/>
          </a:xfrm>
        </p:grpSpPr>
        <p:sp>
          <p:nvSpPr>
            <p:cNvPr id="7192" name="AutoShape 24"/>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3" name="Text Box 25"/>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END</a:t>
              </a:r>
            </a:p>
          </p:txBody>
        </p:sp>
      </p:grpSp>
      <p:sp>
        <p:nvSpPr>
          <p:cNvPr id="7194" name="Line 26"/>
          <p:cNvSpPr>
            <a:spLocks noChangeShapeType="1"/>
          </p:cNvSpPr>
          <p:nvPr/>
        </p:nvSpPr>
        <p:spPr bwMode="auto">
          <a:xfrm>
            <a:off x="6896100" y="7683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5" name="Line 27"/>
          <p:cNvSpPr>
            <a:spLocks noChangeShapeType="1"/>
          </p:cNvSpPr>
          <p:nvPr/>
        </p:nvSpPr>
        <p:spPr bwMode="auto">
          <a:xfrm>
            <a:off x="6896100" y="17145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6" name="Line 28"/>
          <p:cNvSpPr>
            <a:spLocks noChangeShapeType="1"/>
          </p:cNvSpPr>
          <p:nvPr/>
        </p:nvSpPr>
        <p:spPr bwMode="auto">
          <a:xfrm>
            <a:off x="6896100" y="24384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7" name="Line 29"/>
          <p:cNvSpPr>
            <a:spLocks noChangeShapeType="1"/>
          </p:cNvSpPr>
          <p:nvPr/>
        </p:nvSpPr>
        <p:spPr bwMode="auto">
          <a:xfrm>
            <a:off x="6896100" y="33909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8" name="Line 30"/>
          <p:cNvSpPr>
            <a:spLocks noChangeShapeType="1"/>
          </p:cNvSpPr>
          <p:nvPr/>
        </p:nvSpPr>
        <p:spPr bwMode="auto">
          <a:xfrm>
            <a:off x="6896100" y="40957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 name="Line 31"/>
          <p:cNvSpPr>
            <a:spLocks noChangeShapeType="1"/>
          </p:cNvSpPr>
          <p:nvPr/>
        </p:nvSpPr>
        <p:spPr bwMode="auto">
          <a:xfrm>
            <a:off x="6896100" y="51244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0" name="Line 32"/>
          <p:cNvSpPr>
            <a:spLocks noChangeShapeType="1"/>
          </p:cNvSpPr>
          <p:nvPr/>
        </p:nvSpPr>
        <p:spPr bwMode="auto">
          <a:xfrm>
            <a:off x="6896100" y="58483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11" name="Text Box 43"/>
          <p:cNvSpPr txBox="1">
            <a:spLocks noChangeArrowheads="1"/>
          </p:cNvSpPr>
          <p:nvPr/>
        </p:nvSpPr>
        <p:spPr bwMode="auto">
          <a:xfrm>
            <a:off x="1422400" y="4676775"/>
            <a:ext cx="1993900" cy="132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Multiply Hours by Pay Rate. Store result in Gross Pay.</a:t>
            </a:r>
            <a:endParaRPr lang="en-US" sz="1200"/>
          </a:p>
        </p:txBody>
      </p:sp>
      <p:sp>
        <p:nvSpPr>
          <p:cNvPr id="7212" name="Text Box 44"/>
          <p:cNvSpPr txBox="1">
            <a:spLocks noChangeArrowheads="1"/>
          </p:cNvSpPr>
          <p:nvPr/>
        </p:nvSpPr>
        <p:spPr bwMode="auto">
          <a:xfrm>
            <a:off x="4940300" y="4546600"/>
            <a:ext cx="1079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solidFill>
                  <a:srgbClr val="FF0000"/>
                </a:solidFill>
              </a:rPr>
              <a:t>Process</a:t>
            </a:r>
            <a:endParaRPr lang="en-US" sz="1400"/>
          </a:p>
        </p:txBody>
      </p:sp>
      <p:sp>
        <p:nvSpPr>
          <p:cNvPr id="7213" name="Line 45"/>
          <p:cNvSpPr>
            <a:spLocks noChangeShapeType="1"/>
          </p:cNvSpPr>
          <p:nvPr/>
        </p:nvSpPr>
        <p:spPr bwMode="auto">
          <a:xfrm flipV="1">
            <a:off x="5651500" y="4673600"/>
            <a:ext cx="596900" cy="381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88034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04800"/>
            <a:ext cx="4737100" cy="1447800"/>
          </a:xfrm>
        </p:spPr>
        <p:txBody>
          <a:bodyPr/>
          <a:lstStyle/>
          <a:p>
            <a:r>
              <a:rPr lang="en-US"/>
              <a:t>Stepping Through the Flowchart</a:t>
            </a:r>
          </a:p>
        </p:txBody>
      </p:sp>
      <p:graphicFrame>
        <p:nvGraphicFramePr>
          <p:cNvPr id="8195" name="Rectangle 3"/>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7179" name="Clip" r:id="rId3" imgW="0" imgH="0" progId="MS_ClipArt_Gallery.2">
                  <p:embed/>
                </p:oleObj>
              </mc:Choice>
              <mc:Fallback>
                <p:oleObj name="Clip" r:id="rId3" imgW="0" imgH="0" progId="MS_ClipArt_Gallery.2">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Rectangle 4"/>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7180" name="Clip" r:id="rId4" imgW="0" imgH="0" progId="MS_ClipArt_Gallery.2">
                  <p:embed/>
                </p:oleObj>
              </mc:Choice>
              <mc:Fallback>
                <p:oleObj name="Clip" r:id="rId4" imgW="0" imgH="0" progId="MS_ClipArt_Gallery.2">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Rectangle 5"/>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7181" name="Clip" r:id="rId5" imgW="0" imgH="0" progId="MS_ClipArt_Gallery.2">
                  <p:embed/>
                </p:oleObj>
              </mc:Choice>
              <mc:Fallback>
                <p:oleObj name="Clip" r:id="rId5" imgW="0" imgH="0" progId="MS_ClipArt_Gallery.2">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1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063" y="1700213"/>
            <a:ext cx="4384675" cy="348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9" name="Text Box 7"/>
          <p:cNvSpPr txBox="1">
            <a:spLocks noChangeArrowheads="1"/>
          </p:cNvSpPr>
          <p:nvPr/>
        </p:nvSpPr>
        <p:spPr bwMode="auto">
          <a:xfrm>
            <a:off x="1854200" y="2133600"/>
            <a:ext cx="990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How many hours did you work?</a:t>
            </a:r>
            <a:endParaRPr lang="en-US" sz="1200"/>
          </a:p>
        </p:txBody>
      </p:sp>
      <p:grpSp>
        <p:nvGrpSpPr>
          <p:cNvPr id="8200" name="Group 8"/>
          <p:cNvGrpSpPr>
            <a:grpSpLocks/>
          </p:cNvGrpSpPr>
          <p:nvPr/>
        </p:nvGrpSpPr>
        <p:grpSpPr bwMode="auto">
          <a:xfrm>
            <a:off x="6362700" y="457200"/>
            <a:ext cx="1066800" cy="304800"/>
            <a:chOff x="3552" y="1200"/>
            <a:chExt cx="672" cy="192"/>
          </a:xfrm>
        </p:grpSpPr>
        <p:sp>
          <p:nvSpPr>
            <p:cNvPr id="8201" name="AutoShape 9"/>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 name="Text Box 10"/>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START</a:t>
              </a:r>
            </a:p>
          </p:txBody>
        </p:sp>
      </p:grpSp>
      <p:grpSp>
        <p:nvGrpSpPr>
          <p:cNvPr id="8203" name="Group 11"/>
          <p:cNvGrpSpPr>
            <a:grpSpLocks/>
          </p:cNvGrpSpPr>
          <p:nvPr/>
        </p:nvGrpSpPr>
        <p:grpSpPr bwMode="auto">
          <a:xfrm>
            <a:off x="6172200" y="946150"/>
            <a:ext cx="1447800" cy="765175"/>
            <a:chOff x="3408" y="1632"/>
            <a:chExt cx="912" cy="482"/>
          </a:xfrm>
        </p:grpSpPr>
        <p:sp>
          <p:nvSpPr>
            <p:cNvPr id="8204" name="AutoShape 12"/>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Text Box 13"/>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many hours did you work?”</a:t>
              </a:r>
              <a:endParaRPr lang="en-US" sz="1200"/>
            </a:p>
          </p:txBody>
        </p:sp>
      </p:grpSp>
      <p:grpSp>
        <p:nvGrpSpPr>
          <p:cNvPr id="8206" name="Group 14"/>
          <p:cNvGrpSpPr>
            <a:grpSpLocks/>
          </p:cNvGrpSpPr>
          <p:nvPr/>
        </p:nvGrpSpPr>
        <p:grpSpPr bwMode="auto">
          <a:xfrm>
            <a:off x="6172200" y="1897063"/>
            <a:ext cx="1447800" cy="533400"/>
            <a:chOff x="3456" y="2304"/>
            <a:chExt cx="912" cy="336"/>
          </a:xfrm>
        </p:grpSpPr>
        <p:sp>
          <p:nvSpPr>
            <p:cNvPr id="8207" name="AutoShape 15"/>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8" name="Text Box 16"/>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Hours</a:t>
              </a:r>
              <a:endParaRPr lang="en-US" sz="1200"/>
            </a:p>
          </p:txBody>
        </p:sp>
      </p:grpSp>
      <p:grpSp>
        <p:nvGrpSpPr>
          <p:cNvPr id="8209" name="Group 17"/>
          <p:cNvGrpSpPr>
            <a:grpSpLocks/>
          </p:cNvGrpSpPr>
          <p:nvPr/>
        </p:nvGrpSpPr>
        <p:grpSpPr bwMode="auto">
          <a:xfrm>
            <a:off x="6172200" y="2614613"/>
            <a:ext cx="1447800" cy="765175"/>
            <a:chOff x="3408" y="1632"/>
            <a:chExt cx="912" cy="482"/>
          </a:xfrm>
        </p:grpSpPr>
        <p:sp>
          <p:nvSpPr>
            <p:cNvPr id="8210" name="AutoShape 18"/>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1" name="Text Box 19"/>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much do you get paid per hour?”</a:t>
              </a:r>
              <a:endParaRPr lang="en-US" sz="1200"/>
            </a:p>
          </p:txBody>
        </p:sp>
      </p:grpSp>
      <p:grpSp>
        <p:nvGrpSpPr>
          <p:cNvPr id="8212" name="Group 20"/>
          <p:cNvGrpSpPr>
            <a:grpSpLocks/>
          </p:cNvGrpSpPr>
          <p:nvPr/>
        </p:nvGrpSpPr>
        <p:grpSpPr bwMode="auto">
          <a:xfrm>
            <a:off x="6172200" y="3565525"/>
            <a:ext cx="1447800" cy="533400"/>
            <a:chOff x="3456" y="2304"/>
            <a:chExt cx="912" cy="336"/>
          </a:xfrm>
        </p:grpSpPr>
        <p:sp>
          <p:nvSpPr>
            <p:cNvPr id="8213" name="AutoShape 21"/>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4" name="Text Box 22"/>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Pay Rate</a:t>
              </a:r>
              <a:endParaRPr lang="en-US" sz="1200"/>
            </a:p>
          </p:txBody>
        </p:sp>
      </p:grpSp>
      <p:sp>
        <p:nvSpPr>
          <p:cNvPr id="8215" name="Text Box 23"/>
          <p:cNvSpPr txBox="1">
            <a:spLocks noChangeArrowheads="1"/>
          </p:cNvSpPr>
          <p:nvPr/>
        </p:nvSpPr>
        <p:spPr bwMode="auto">
          <a:xfrm>
            <a:off x="6324600" y="4283075"/>
            <a:ext cx="11430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Multiply Hours by Pay Rate. Store result in Gross Pay.</a:t>
            </a:r>
          </a:p>
        </p:txBody>
      </p:sp>
      <p:grpSp>
        <p:nvGrpSpPr>
          <p:cNvPr id="8216" name="Group 24"/>
          <p:cNvGrpSpPr>
            <a:grpSpLocks/>
          </p:cNvGrpSpPr>
          <p:nvPr/>
        </p:nvGrpSpPr>
        <p:grpSpPr bwMode="auto">
          <a:xfrm>
            <a:off x="6172200" y="5300663"/>
            <a:ext cx="1447800" cy="533400"/>
            <a:chOff x="3792" y="3360"/>
            <a:chExt cx="912" cy="336"/>
          </a:xfrm>
        </p:grpSpPr>
        <p:sp>
          <p:nvSpPr>
            <p:cNvPr id="8217" name="AutoShape 25"/>
            <p:cNvSpPr>
              <a:spLocks noChangeArrowheads="1"/>
            </p:cNvSpPr>
            <p:nvPr/>
          </p:nvSpPr>
          <p:spPr bwMode="auto">
            <a:xfrm>
              <a:off x="3792" y="3360"/>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8" name="Text Box 26"/>
            <p:cNvSpPr txBox="1">
              <a:spLocks noChangeArrowheads="1"/>
            </p:cNvSpPr>
            <p:nvPr/>
          </p:nvSpPr>
          <p:spPr bwMode="auto">
            <a:xfrm>
              <a:off x="3888" y="3408"/>
              <a:ext cx="72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Gross Pay</a:t>
              </a:r>
              <a:endParaRPr lang="en-US" sz="1200"/>
            </a:p>
          </p:txBody>
        </p:sp>
      </p:grpSp>
      <p:grpSp>
        <p:nvGrpSpPr>
          <p:cNvPr id="8219" name="Group 27"/>
          <p:cNvGrpSpPr>
            <a:grpSpLocks/>
          </p:cNvGrpSpPr>
          <p:nvPr/>
        </p:nvGrpSpPr>
        <p:grpSpPr bwMode="auto">
          <a:xfrm>
            <a:off x="6362700" y="6019800"/>
            <a:ext cx="1066800" cy="304800"/>
            <a:chOff x="3552" y="1200"/>
            <a:chExt cx="672" cy="192"/>
          </a:xfrm>
        </p:grpSpPr>
        <p:sp>
          <p:nvSpPr>
            <p:cNvPr id="8220" name="AutoShape 28"/>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1" name="Text Box 29"/>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END</a:t>
              </a:r>
            </a:p>
          </p:txBody>
        </p:sp>
      </p:grpSp>
      <p:sp>
        <p:nvSpPr>
          <p:cNvPr id="8222" name="Line 30"/>
          <p:cNvSpPr>
            <a:spLocks noChangeShapeType="1"/>
          </p:cNvSpPr>
          <p:nvPr/>
        </p:nvSpPr>
        <p:spPr bwMode="auto">
          <a:xfrm>
            <a:off x="6896100" y="7683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 name="Line 31"/>
          <p:cNvSpPr>
            <a:spLocks noChangeShapeType="1"/>
          </p:cNvSpPr>
          <p:nvPr/>
        </p:nvSpPr>
        <p:spPr bwMode="auto">
          <a:xfrm>
            <a:off x="6896100" y="17145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4" name="Line 32"/>
          <p:cNvSpPr>
            <a:spLocks noChangeShapeType="1"/>
          </p:cNvSpPr>
          <p:nvPr/>
        </p:nvSpPr>
        <p:spPr bwMode="auto">
          <a:xfrm>
            <a:off x="6896100" y="24384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5" name="Line 33"/>
          <p:cNvSpPr>
            <a:spLocks noChangeShapeType="1"/>
          </p:cNvSpPr>
          <p:nvPr/>
        </p:nvSpPr>
        <p:spPr bwMode="auto">
          <a:xfrm>
            <a:off x="6896100" y="33909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6" name="Line 34"/>
          <p:cNvSpPr>
            <a:spLocks noChangeShapeType="1"/>
          </p:cNvSpPr>
          <p:nvPr/>
        </p:nvSpPr>
        <p:spPr bwMode="auto">
          <a:xfrm>
            <a:off x="6896100" y="40957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7" name="Line 35"/>
          <p:cNvSpPr>
            <a:spLocks noChangeShapeType="1"/>
          </p:cNvSpPr>
          <p:nvPr/>
        </p:nvSpPr>
        <p:spPr bwMode="auto">
          <a:xfrm>
            <a:off x="6896100" y="51244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8" name="Line 36"/>
          <p:cNvSpPr>
            <a:spLocks noChangeShapeType="1"/>
          </p:cNvSpPr>
          <p:nvPr/>
        </p:nvSpPr>
        <p:spPr bwMode="auto">
          <a:xfrm>
            <a:off x="6896100" y="58483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9" name="Text Box 37"/>
          <p:cNvSpPr txBox="1">
            <a:spLocks noChangeArrowheads="1"/>
          </p:cNvSpPr>
          <p:nvPr/>
        </p:nvSpPr>
        <p:spPr bwMode="auto">
          <a:xfrm>
            <a:off x="444500" y="4724400"/>
            <a:ext cx="41529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u="sng"/>
              <a:t>Variable Contents:</a:t>
            </a:r>
            <a:r>
              <a:rPr lang="en-US"/>
              <a:t/>
            </a:r>
            <a:br>
              <a:rPr lang="en-US"/>
            </a:br>
            <a:r>
              <a:rPr lang="en-US"/>
              <a:t>	Hours: ?</a:t>
            </a:r>
            <a:br>
              <a:rPr lang="en-US"/>
            </a:br>
            <a:r>
              <a:rPr lang="en-US"/>
              <a:t>	Pay Rate: ?</a:t>
            </a:r>
            <a:br>
              <a:rPr lang="en-US"/>
            </a:br>
            <a:r>
              <a:rPr lang="en-US"/>
              <a:t>	Gross Pay: ?</a:t>
            </a:r>
          </a:p>
        </p:txBody>
      </p:sp>
      <p:sp>
        <p:nvSpPr>
          <p:cNvPr id="8230" name="Text Box 38"/>
          <p:cNvSpPr txBox="1">
            <a:spLocks noChangeArrowheads="1"/>
          </p:cNvSpPr>
          <p:nvPr/>
        </p:nvSpPr>
        <p:spPr bwMode="auto">
          <a:xfrm>
            <a:off x="7912100" y="698500"/>
            <a:ext cx="10795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solidFill>
                  <a:srgbClr val="FF0000"/>
                </a:solidFill>
              </a:rPr>
              <a:t>Output Operation</a:t>
            </a:r>
            <a:endParaRPr lang="en-US" sz="1400"/>
          </a:p>
        </p:txBody>
      </p:sp>
      <p:sp>
        <p:nvSpPr>
          <p:cNvPr id="8231" name="Line 39"/>
          <p:cNvSpPr>
            <a:spLocks noChangeShapeType="1"/>
          </p:cNvSpPr>
          <p:nvPr/>
        </p:nvSpPr>
        <p:spPr bwMode="auto">
          <a:xfrm flipH="1">
            <a:off x="7556500" y="1257300"/>
            <a:ext cx="584200" cy="1905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2" name="Rectangle 40"/>
          <p:cNvSpPr>
            <a:spLocks noChangeArrowheads="1"/>
          </p:cNvSpPr>
          <p:nvPr/>
        </p:nvSpPr>
        <p:spPr bwMode="auto">
          <a:xfrm>
            <a:off x="685800" y="203200"/>
            <a:ext cx="4737100" cy="1447800"/>
          </a:xfrm>
          <a:prstGeom prst="rect">
            <a:avLst/>
          </a:prstGeom>
          <a:noFill/>
          <a:ln>
            <a:noFill/>
          </a:ln>
          <a:effectLst/>
        </p:spPr>
        <p:txBody>
          <a:bodyPr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r>
              <a:rPr lang="en-US" dirty="0"/>
              <a:t>Stepping Through the Flowchart</a:t>
            </a:r>
          </a:p>
        </p:txBody>
      </p:sp>
    </p:spTree>
    <p:extLst>
      <p:ext uri="{BB962C8B-B14F-4D97-AF65-F5344CB8AC3E}">
        <p14:creationId xmlns:p14="http://schemas.microsoft.com/office/powerpoint/2010/main" val="279296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04800"/>
            <a:ext cx="4737100" cy="1447800"/>
          </a:xfrm>
        </p:spPr>
        <p:txBody>
          <a:bodyPr/>
          <a:lstStyle/>
          <a:p>
            <a:r>
              <a:rPr lang="en-US"/>
              <a:t>Stepping Through the Flowchart</a:t>
            </a:r>
          </a:p>
        </p:txBody>
      </p:sp>
      <p:graphicFrame>
        <p:nvGraphicFramePr>
          <p:cNvPr id="9219" name="Rectangle 3"/>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8203" name="Clip" r:id="rId3" imgW="0" imgH="0" progId="MS_ClipArt_Gallery.2">
                  <p:embed/>
                </p:oleObj>
              </mc:Choice>
              <mc:Fallback>
                <p:oleObj name="Clip" r:id="rId3" imgW="0" imgH="0" progId="MS_ClipArt_Gallery.2">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Rectangle 4"/>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8204" name="Clip" r:id="rId4" imgW="0" imgH="0" progId="MS_ClipArt_Gallery.2">
                  <p:embed/>
                </p:oleObj>
              </mc:Choice>
              <mc:Fallback>
                <p:oleObj name="Clip" r:id="rId4" imgW="0" imgH="0" progId="MS_ClipArt_Gallery.2">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Rectangle 5"/>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8205" name="Clip" r:id="rId5" imgW="0" imgH="0" progId="MS_ClipArt_Gallery.2">
                  <p:embed/>
                </p:oleObj>
              </mc:Choice>
              <mc:Fallback>
                <p:oleObj name="Clip" r:id="rId5" imgW="0" imgH="0" progId="MS_ClipArt_Gallery.2">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063" y="1700213"/>
            <a:ext cx="4384675" cy="348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3" name="Text Box 7"/>
          <p:cNvSpPr txBox="1">
            <a:spLocks noChangeArrowheads="1"/>
          </p:cNvSpPr>
          <p:nvPr/>
        </p:nvSpPr>
        <p:spPr bwMode="auto">
          <a:xfrm>
            <a:off x="1854200" y="2133600"/>
            <a:ext cx="99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How many hours did you work?</a:t>
            </a:r>
            <a:br>
              <a:rPr lang="en-US" sz="1200" b="1"/>
            </a:br>
            <a:r>
              <a:rPr lang="en-US" sz="1200" b="1"/>
              <a:t>   40</a:t>
            </a:r>
            <a:endParaRPr lang="en-US" sz="1200"/>
          </a:p>
        </p:txBody>
      </p:sp>
      <p:grpSp>
        <p:nvGrpSpPr>
          <p:cNvPr id="9224" name="Group 8"/>
          <p:cNvGrpSpPr>
            <a:grpSpLocks/>
          </p:cNvGrpSpPr>
          <p:nvPr/>
        </p:nvGrpSpPr>
        <p:grpSpPr bwMode="auto">
          <a:xfrm>
            <a:off x="6362700" y="457200"/>
            <a:ext cx="1066800" cy="304800"/>
            <a:chOff x="3552" y="1200"/>
            <a:chExt cx="672" cy="192"/>
          </a:xfrm>
        </p:grpSpPr>
        <p:sp>
          <p:nvSpPr>
            <p:cNvPr id="9225" name="AutoShape 9"/>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Text Box 10"/>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START</a:t>
              </a:r>
            </a:p>
          </p:txBody>
        </p:sp>
      </p:grpSp>
      <p:grpSp>
        <p:nvGrpSpPr>
          <p:cNvPr id="9227" name="Group 11"/>
          <p:cNvGrpSpPr>
            <a:grpSpLocks/>
          </p:cNvGrpSpPr>
          <p:nvPr/>
        </p:nvGrpSpPr>
        <p:grpSpPr bwMode="auto">
          <a:xfrm>
            <a:off x="6172200" y="946150"/>
            <a:ext cx="1447800" cy="765175"/>
            <a:chOff x="3408" y="1632"/>
            <a:chExt cx="912" cy="482"/>
          </a:xfrm>
        </p:grpSpPr>
        <p:sp>
          <p:nvSpPr>
            <p:cNvPr id="9228" name="AutoShape 12"/>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Text Box 13"/>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many hours did you work?”</a:t>
              </a:r>
              <a:endParaRPr lang="en-US" sz="1200"/>
            </a:p>
          </p:txBody>
        </p:sp>
      </p:grpSp>
      <p:grpSp>
        <p:nvGrpSpPr>
          <p:cNvPr id="9230" name="Group 14"/>
          <p:cNvGrpSpPr>
            <a:grpSpLocks/>
          </p:cNvGrpSpPr>
          <p:nvPr/>
        </p:nvGrpSpPr>
        <p:grpSpPr bwMode="auto">
          <a:xfrm>
            <a:off x="6172200" y="1897063"/>
            <a:ext cx="1447800" cy="533400"/>
            <a:chOff x="3456" y="2304"/>
            <a:chExt cx="912" cy="336"/>
          </a:xfrm>
        </p:grpSpPr>
        <p:sp>
          <p:nvSpPr>
            <p:cNvPr id="9231" name="AutoShape 15"/>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2" name="Text Box 16"/>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Hours</a:t>
              </a:r>
              <a:endParaRPr lang="en-US" sz="1200"/>
            </a:p>
          </p:txBody>
        </p:sp>
      </p:grpSp>
      <p:grpSp>
        <p:nvGrpSpPr>
          <p:cNvPr id="9233" name="Group 17"/>
          <p:cNvGrpSpPr>
            <a:grpSpLocks/>
          </p:cNvGrpSpPr>
          <p:nvPr/>
        </p:nvGrpSpPr>
        <p:grpSpPr bwMode="auto">
          <a:xfrm>
            <a:off x="6172200" y="2614613"/>
            <a:ext cx="1447800" cy="765175"/>
            <a:chOff x="3408" y="1632"/>
            <a:chExt cx="912" cy="482"/>
          </a:xfrm>
        </p:grpSpPr>
        <p:sp>
          <p:nvSpPr>
            <p:cNvPr id="9234" name="AutoShape 18"/>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5" name="Text Box 19"/>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much do you get paid per hour?”</a:t>
              </a:r>
              <a:endParaRPr lang="en-US" sz="1200"/>
            </a:p>
          </p:txBody>
        </p:sp>
      </p:grpSp>
      <p:grpSp>
        <p:nvGrpSpPr>
          <p:cNvPr id="9236" name="Group 20"/>
          <p:cNvGrpSpPr>
            <a:grpSpLocks/>
          </p:cNvGrpSpPr>
          <p:nvPr/>
        </p:nvGrpSpPr>
        <p:grpSpPr bwMode="auto">
          <a:xfrm>
            <a:off x="6172200" y="3565525"/>
            <a:ext cx="1447800" cy="533400"/>
            <a:chOff x="3456" y="2304"/>
            <a:chExt cx="912" cy="336"/>
          </a:xfrm>
        </p:grpSpPr>
        <p:sp>
          <p:nvSpPr>
            <p:cNvPr id="9237" name="AutoShape 21"/>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8" name="Text Box 22"/>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Pay Rate</a:t>
              </a:r>
              <a:endParaRPr lang="en-US" sz="1200"/>
            </a:p>
          </p:txBody>
        </p:sp>
      </p:grpSp>
      <p:sp>
        <p:nvSpPr>
          <p:cNvPr id="9239" name="Text Box 23"/>
          <p:cNvSpPr txBox="1">
            <a:spLocks noChangeArrowheads="1"/>
          </p:cNvSpPr>
          <p:nvPr/>
        </p:nvSpPr>
        <p:spPr bwMode="auto">
          <a:xfrm>
            <a:off x="6324600" y="4283075"/>
            <a:ext cx="11430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Multiply Hours by Pay Rate. Store result in Gross Pay.</a:t>
            </a:r>
          </a:p>
        </p:txBody>
      </p:sp>
      <p:grpSp>
        <p:nvGrpSpPr>
          <p:cNvPr id="9240" name="Group 24"/>
          <p:cNvGrpSpPr>
            <a:grpSpLocks/>
          </p:cNvGrpSpPr>
          <p:nvPr/>
        </p:nvGrpSpPr>
        <p:grpSpPr bwMode="auto">
          <a:xfrm>
            <a:off x="6172200" y="5300663"/>
            <a:ext cx="1447800" cy="533400"/>
            <a:chOff x="3792" y="3360"/>
            <a:chExt cx="912" cy="336"/>
          </a:xfrm>
        </p:grpSpPr>
        <p:sp>
          <p:nvSpPr>
            <p:cNvPr id="9241" name="AutoShape 25"/>
            <p:cNvSpPr>
              <a:spLocks noChangeArrowheads="1"/>
            </p:cNvSpPr>
            <p:nvPr/>
          </p:nvSpPr>
          <p:spPr bwMode="auto">
            <a:xfrm>
              <a:off x="3792" y="3360"/>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2" name="Text Box 26"/>
            <p:cNvSpPr txBox="1">
              <a:spLocks noChangeArrowheads="1"/>
            </p:cNvSpPr>
            <p:nvPr/>
          </p:nvSpPr>
          <p:spPr bwMode="auto">
            <a:xfrm>
              <a:off x="3888" y="3408"/>
              <a:ext cx="72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Gross Pay</a:t>
              </a:r>
              <a:endParaRPr lang="en-US" sz="1200"/>
            </a:p>
          </p:txBody>
        </p:sp>
      </p:grpSp>
      <p:grpSp>
        <p:nvGrpSpPr>
          <p:cNvPr id="9243" name="Group 27"/>
          <p:cNvGrpSpPr>
            <a:grpSpLocks/>
          </p:cNvGrpSpPr>
          <p:nvPr/>
        </p:nvGrpSpPr>
        <p:grpSpPr bwMode="auto">
          <a:xfrm>
            <a:off x="6362700" y="6019800"/>
            <a:ext cx="1066800" cy="304800"/>
            <a:chOff x="3552" y="1200"/>
            <a:chExt cx="672" cy="192"/>
          </a:xfrm>
        </p:grpSpPr>
        <p:sp>
          <p:nvSpPr>
            <p:cNvPr id="9244" name="AutoShape 28"/>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5" name="Text Box 29"/>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END</a:t>
              </a:r>
            </a:p>
          </p:txBody>
        </p:sp>
      </p:grpSp>
      <p:sp>
        <p:nvSpPr>
          <p:cNvPr id="9246" name="Line 30"/>
          <p:cNvSpPr>
            <a:spLocks noChangeShapeType="1"/>
          </p:cNvSpPr>
          <p:nvPr/>
        </p:nvSpPr>
        <p:spPr bwMode="auto">
          <a:xfrm>
            <a:off x="6896100" y="7683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7" name="Line 31"/>
          <p:cNvSpPr>
            <a:spLocks noChangeShapeType="1"/>
          </p:cNvSpPr>
          <p:nvPr/>
        </p:nvSpPr>
        <p:spPr bwMode="auto">
          <a:xfrm>
            <a:off x="6896100" y="17145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8" name="Line 32"/>
          <p:cNvSpPr>
            <a:spLocks noChangeShapeType="1"/>
          </p:cNvSpPr>
          <p:nvPr/>
        </p:nvSpPr>
        <p:spPr bwMode="auto">
          <a:xfrm>
            <a:off x="6896100" y="24384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9" name="Line 33"/>
          <p:cNvSpPr>
            <a:spLocks noChangeShapeType="1"/>
          </p:cNvSpPr>
          <p:nvPr/>
        </p:nvSpPr>
        <p:spPr bwMode="auto">
          <a:xfrm>
            <a:off x="6896100" y="33909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0" name="Line 34"/>
          <p:cNvSpPr>
            <a:spLocks noChangeShapeType="1"/>
          </p:cNvSpPr>
          <p:nvPr/>
        </p:nvSpPr>
        <p:spPr bwMode="auto">
          <a:xfrm>
            <a:off x="6896100" y="40957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1" name="Line 35"/>
          <p:cNvSpPr>
            <a:spLocks noChangeShapeType="1"/>
          </p:cNvSpPr>
          <p:nvPr/>
        </p:nvSpPr>
        <p:spPr bwMode="auto">
          <a:xfrm>
            <a:off x="6896100" y="51244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2" name="Line 36"/>
          <p:cNvSpPr>
            <a:spLocks noChangeShapeType="1"/>
          </p:cNvSpPr>
          <p:nvPr/>
        </p:nvSpPr>
        <p:spPr bwMode="auto">
          <a:xfrm>
            <a:off x="6896100" y="58483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3" name="Text Box 37"/>
          <p:cNvSpPr txBox="1">
            <a:spLocks noChangeArrowheads="1"/>
          </p:cNvSpPr>
          <p:nvPr/>
        </p:nvSpPr>
        <p:spPr bwMode="auto">
          <a:xfrm>
            <a:off x="228600" y="4699000"/>
            <a:ext cx="41529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u="sng"/>
              <a:t>Variable Contents:</a:t>
            </a:r>
            <a:r>
              <a:rPr lang="en-US"/>
              <a:t/>
            </a:r>
            <a:br>
              <a:rPr lang="en-US"/>
            </a:br>
            <a:r>
              <a:rPr lang="en-US"/>
              <a:t>	Hours: 40</a:t>
            </a:r>
            <a:br>
              <a:rPr lang="en-US"/>
            </a:br>
            <a:r>
              <a:rPr lang="en-US"/>
              <a:t>	Pay Rate: ?</a:t>
            </a:r>
            <a:br>
              <a:rPr lang="en-US"/>
            </a:br>
            <a:r>
              <a:rPr lang="en-US"/>
              <a:t>	Gross Pay: ?</a:t>
            </a:r>
          </a:p>
        </p:txBody>
      </p:sp>
      <p:sp>
        <p:nvSpPr>
          <p:cNvPr id="9254" name="Text Box 38"/>
          <p:cNvSpPr txBox="1">
            <a:spLocks noChangeArrowheads="1"/>
          </p:cNvSpPr>
          <p:nvPr/>
        </p:nvSpPr>
        <p:spPr bwMode="auto">
          <a:xfrm>
            <a:off x="4737100" y="2032000"/>
            <a:ext cx="12319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solidFill>
                  <a:srgbClr val="FF0000"/>
                </a:solidFill>
              </a:rPr>
              <a:t>Input Operation</a:t>
            </a:r>
          </a:p>
          <a:p>
            <a:pPr>
              <a:spcBef>
                <a:spcPct val="50000"/>
              </a:spcBef>
            </a:pPr>
            <a:r>
              <a:rPr lang="en-US" sz="1400">
                <a:solidFill>
                  <a:srgbClr val="FF0000"/>
                </a:solidFill>
              </a:rPr>
              <a:t>(User types 40)</a:t>
            </a:r>
            <a:endParaRPr lang="en-US" sz="1400"/>
          </a:p>
        </p:txBody>
      </p:sp>
      <p:sp>
        <p:nvSpPr>
          <p:cNvPr id="9255" name="Line 39"/>
          <p:cNvSpPr>
            <a:spLocks noChangeShapeType="1"/>
          </p:cNvSpPr>
          <p:nvPr/>
        </p:nvSpPr>
        <p:spPr bwMode="auto">
          <a:xfrm flipV="1">
            <a:off x="5600700" y="2159000"/>
            <a:ext cx="596900" cy="381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6" name="Rectangle 40"/>
          <p:cNvSpPr>
            <a:spLocks noChangeArrowheads="1"/>
          </p:cNvSpPr>
          <p:nvPr/>
        </p:nvSpPr>
        <p:spPr bwMode="auto">
          <a:xfrm>
            <a:off x="685800" y="203200"/>
            <a:ext cx="4737100" cy="1447800"/>
          </a:xfrm>
          <a:prstGeom prst="rect">
            <a:avLst/>
          </a:prstGeom>
          <a:noFill/>
          <a:ln>
            <a:noFill/>
          </a:ln>
          <a:effectLst/>
        </p:spPr>
        <p:txBody>
          <a:bodyPr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r>
              <a:rPr lang="en-US" dirty="0"/>
              <a:t>Stepping Through the Flowchart</a:t>
            </a:r>
          </a:p>
        </p:txBody>
      </p:sp>
    </p:spTree>
    <p:extLst>
      <p:ext uri="{BB962C8B-B14F-4D97-AF65-F5344CB8AC3E}">
        <p14:creationId xmlns:p14="http://schemas.microsoft.com/office/powerpoint/2010/main" val="347901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304800"/>
            <a:ext cx="4737100" cy="1447800"/>
          </a:xfrm>
        </p:spPr>
        <p:txBody>
          <a:bodyPr/>
          <a:lstStyle/>
          <a:p>
            <a:r>
              <a:rPr lang="en-US"/>
              <a:t>Stepping Through the Flowchart</a:t>
            </a:r>
          </a:p>
        </p:txBody>
      </p:sp>
      <p:graphicFrame>
        <p:nvGraphicFramePr>
          <p:cNvPr id="10243" name="Rectangle 3"/>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9227" name="Clip" r:id="rId3" imgW="0" imgH="0" progId="MS_ClipArt_Gallery.2">
                  <p:embed/>
                </p:oleObj>
              </mc:Choice>
              <mc:Fallback>
                <p:oleObj name="Clip" r:id="rId3" imgW="0" imgH="0" progId="MS_ClipArt_Gallery.2">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Rectangle 4"/>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9228" name="Clip" r:id="rId4" imgW="0" imgH="0" progId="MS_ClipArt_Gallery.2">
                  <p:embed/>
                </p:oleObj>
              </mc:Choice>
              <mc:Fallback>
                <p:oleObj name="Clip" r:id="rId4" imgW="0" imgH="0" progId="MS_ClipArt_Gallery.2">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Rectangle 5"/>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9229" name="Clip" r:id="rId5" imgW="0" imgH="0" progId="MS_ClipArt_Gallery.2">
                  <p:embed/>
                </p:oleObj>
              </mc:Choice>
              <mc:Fallback>
                <p:oleObj name="Clip" r:id="rId5" imgW="0" imgH="0" progId="MS_ClipArt_Gallery.2">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4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063" y="1700213"/>
            <a:ext cx="4384675" cy="348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7" name="Text Box 7"/>
          <p:cNvSpPr txBox="1">
            <a:spLocks noChangeArrowheads="1"/>
          </p:cNvSpPr>
          <p:nvPr/>
        </p:nvSpPr>
        <p:spPr bwMode="auto">
          <a:xfrm>
            <a:off x="1854200" y="2133600"/>
            <a:ext cx="99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t>How much do you get paid per hour?</a:t>
            </a:r>
            <a:endParaRPr lang="en-US" sz="1200"/>
          </a:p>
        </p:txBody>
      </p:sp>
      <p:grpSp>
        <p:nvGrpSpPr>
          <p:cNvPr id="10248" name="Group 8"/>
          <p:cNvGrpSpPr>
            <a:grpSpLocks/>
          </p:cNvGrpSpPr>
          <p:nvPr/>
        </p:nvGrpSpPr>
        <p:grpSpPr bwMode="auto">
          <a:xfrm>
            <a:off x="6362700" y="457200"/>
            <a:ext cx="1066800" cy="304800"/>
            <a:chOff x="3552" y="1200"/>
            <a:chExt cx="672" cy="192"/>
          </a:xfrm>
        </p:grpSpPr>
        <p:sp>
          <p:nvSpPr>
            <p:cNvPr id="10249" name="AutoShape 9"/>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0" name="Text Box 10"/>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START</a:t>
              </a:r>
            </a:p>
          </p:txBody>
        </p:sp>
      </p:grpSp>
      <p:grpSp>
        <p:nvGrpSpPr>
          <p:cNvPr id="10251" name="Group 11"/>
          <p:cNvGrpSpPr>
            <a:grpSpLocks/>
          </p:cNvGrpSpPr>
          <p:nvPr/>
        </p:nvGrpSpPr>
        <p:grpSpPr bwMode="auto">
          <a:xfrm>
            <a:off x="6172200" y="946150"/>
            <a:ext cx="1447800" cy="765175"/>
            <a:chOff x="3408" y="1632"/>
            <a:chExt cx="912" cy="482"/>
          </a:xfrm>
        </p:grpSpPr>
        <p:sp>
          <p:nvSpPr>
            <p:cNvPr id="10252" name="AutoShape 12"/>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3" name="Text Box 13"/>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many hours did you work?”</a:t>
              </a:r>
              <a:endParaRPr lang="en-US" sz="1200"/>
            </a:p>
          </p:txBody>
        </p:sp>
      </p:grpSp>
      <p:grpSp>
        <p:nvGrpSpPr>
          <p:cNvPr id="10254" name="Group 14"/>
          <p:cNvGrpSpPr>
            <a:grpSpLocks/>
          </p:cNvGrpSpPr>
          <p:nvPr/>
        </p:nvGrpSpPr>
        <p:grpSpPr bwMode="auto">
          <a:xfrm>
            <a:off x="6172200" y="1897063"/>
            <a:ext cx="1447800" cy="533400"/>
            <a:chOff x="3456" y="2304"/>
            <a:chExt cx="912" cy="336"/>
          </a:xfrm>
        </p:grpSpPr>
        <p:sp>
          <p:nvSpPr>
            <p:cNvPr id="10255" name="AutoShape 15"/>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6" name="Text Box 16"/>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Hours</a:t>
              </a:r>
              <a:endParaRPr lang="en-US" sz="1200"/>
            </a:p>
          </p:txBody>
        </p:sp>
      </p:grpSp>
      <p:grpSp>
        <p:nvGrpSpPr>
          <p:cNvPr id="10257" name="Group 17"/>
          <p:cNvGrpSpPr>
            <a:grpSpLocks/>
          </p:cNvGrpSpPr>
          <p:nvPr/>
        </p:nvGrpSpPr>
        <p:grpSpPr bwMode="auto">
          <a:xfrm>
            <a:off x="6172200" y="2614613"/>
            <a:ext cx="1447800" cy="765175"/>
            <a:chOff x="3408" y="1632"/>
            <a:chExt cx="912" cy="482"/>
          </a:xfrm>
        </p:grpSpPr>
        <p:sp>
          <p:nvSpPr>
            <p:cNvPr id="10258" name="AutoShape 18"/>
            <p:cNvSpPr>
              <a:spLocks noChangeArrowheads="1"/>
            </p:cNvSpPr>
            <p:nvPr/>
          </p:nvSpPr>
          <p:spPr bwMode="auto">
            <a:xfrm>
              <a:off x="3408" y="1632"/>
              <a:ext cx="912" cy="480"/>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9" name="Text Box 19"/>
            <p:cNvSpPr txBox="1">
              <a:spLocks noChangeArrowheads="1"/>
            </p:cNvSpPr>
            <p:nvPr/>
          </p:nvSpPr>
          <p:spPr bwMode="auto">
            <a:xfrm>
              <a:off x="3552" y="1632"/>
              <a:ext cx="720"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message “How much do you get paid per hour?”</a:t>
              </a:r>
              <a:endParaRPr lang="en-US" sz="1200"/>
            </a:p>
          </p:txBody>
        </p:sp>
      </p:grpSp>
      <p:grpSp>
        <p:nvGrpSpPr>
          <p:cNvPr id="10260" name="Group 20"/>
          <p:cNvGrpSpPr>
            <a:grpSpLocks/>
          </p:cNvGrpSpPr>
          <p:nvPr/>
        </p:nvGrpSpPr>
        <p:grpSpPr bwMode="auto">
          <a:xfrm>
            <a:off x="6172200" y="3565525"/>
            <a:ext cx="1447800" cy="533400"/>
            <a:chOff x="3456" y="2304"/>
            <a:chExt cx="912" cy="336"/>
          </a:xfrm>
        </p:grpSpPr>
        <p:sp>
          <p:nvSpPr>
            <p:cNvPr id="10261" name="AutoShape 21"/>
            <p:cNvSpPr>
              <a:spLocks noChangeArrowheads="1"/>
            </p:cNvSpPr>
            <p:nvPr/>
          </p:nvSpPr>
          <p:spPr bwMode="auto">
            <a:xfrm>
              <a:off x="3456" y="2304"/>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2" name="Text Box 22"/>
            <p:cNvSpPr txBox="1">
              <a:spLocks noChangeArrowheads="1"/>
            </p:cNvSpPr>
            <p:nvPr/>
          </p:nvSpPr>
          <p:spPr bwMode="auto">
            <a:xfrm>
              <a:off x="3552" y="2400"/>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Read Pay Rate</a:t>
              </a:r>
              <a:endParaRPr lang="en-US" sz="1200"/>
            </a:p>
          </p:txBody>
        </p:sp>
      </p:grpSp>
      <p:sp>
        <p:nvSpPr>
          <p:cNvPr id="10263" name="Text Box 23"/>
          <p:cNvSpPr txBox="1">
            <a:spLocks noChangeArrowheads="1"/>
          </p:cNvSpPr>
          <p:nvPr/>
        </p:nvSpPr>
        <p:spPr bwMode="auto">
          <a:xfrm>
            <a:off x="6324600" y="4283075"/>
            <a:ext cx="11430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Multiply Hours by Pay Rate. Store result in Gross Pay.</a:t>
            </a:r>
          </a:p>
        </p:txBody>
      </p:sp>
      <p:grpSp>
        <p:nvGrpSpPr>
          <p:cNvPr id="10264" name="Group 24"/>
          <p:cNvGrpSpPr>
            <a:grpSpLocks/>
          </p:cNvGrpSpPr>
          <p:nvPr/>
        </p:nvGrpSpPr>
        <p:grpSpPr bwMode="auto">
          <a:xfrm>
            <a:off x="6172200" y="5300663"/>
            <a:ext cx="1447800" cy="533400"/>
            <a:chOff x="3792" y="3360"/>
            <a:chExt cx="912" cy="336"/>
          </a:xfrm>
        </p:grpSpPr>
        <p:sp>
          <p:nvSpPr>
            <p:cNvPr id="10265" name="AutoShape 25"/>
            <p:cNvSpPr>
              <a:spLocks noChangeArrowheads="1"/>
            </p:cNvSpPr>
            <p:nvPr/>
          </p:nvSpPr>
          <p:spPr bwMode="auto">
            <a:xfrm>
              <a:off x="3792" y="3360"/>
              <a:ext cx="912" cy="336"/>
            </a:xfrm>
            <a:prstGeom prst="flowChartInputOutpu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6" name="Text Box 26"/>
            <p:cNvSpPr txBox="1">
              <a:spLocks noChangeArrowheads="1"/>
            </p:cNvSpPr>
            <p:nvPr/>
          </p:nvSpPr>
          <p:spPr bwMode="auto">
            <a:xfrm>
              <a:off x="3888" y="3408"/>
              <a:ext cx="72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100"/>
                <a:t>Display Gross Pay</a:t>
              </a:r>
              <a:endParaRPr lang="en-US" sz="1200"/>
            </a:p>
          </p:txBody>
        </p:sp>
      </p:grpSp>
      <p:grpSp>
        <p:nvGrpSpPr>
          <p:cNvPr id="10267" name="Group 27"/>
          <p:cNvGrpSpPr>
            <a:grpSpLocks/>
          </p:cNvGrpSpPr>
          <p:nvPr/>
        </p:nvGrpSpPr>
        <p:grpSpPr bwMode="auto">
          <a:xfrm>
            <a:off x="6362700" y="6019800"/>
            <a:ext cx="1066800" cy="304800"/>
            <a:chOff x="3552" y="1200"/>
            <a:chExt cx="672" cy="192"/>
          </a:xfrm>
        </p:grpSpPr>
        <p:sp>
          <p:nvSpPr>
            <p:cNvPr id="10268" name="AutoShape 28"/>
            <p:cNvSpPr>
              <a:spLocks noChangeArrowheads="1"/>
            </p:cNvSpPr>
            <p:nvPr/>
          </p:nvSpPr>
          <p:spPr bwMode="auto">
            <a:xfrm>
              <a:off x="3552" y="1200"/>
              <a:ext cx="672"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9" name="Text Box 29"/>
            <p:cNvSpPr txBox="1">
              <a:spLocks noChangeArrowheads="1"/>
            </p:cNvSpPr>
            <p:nvPr/>
          </p:nvSpPr>
          <p:spPr bwMode="auto">
            <a:xfrm>
              <a:off x="3648" y="1200"/>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END</a:t>
              </a:r>
            </a:p>
          </p:txBody>
        </p:sp>
      </p:grpSp>
      <p:sp>
        <p:nvSpPr>
          <p:cNvPr id="10270" name="Line 30"/>
          <p:cNvSpPr>
            <a:spLocks noChangeShapeType="1"/>
          </p:cNvSpPr>
          <p:nvPr/>
        </p:nvSpPr>
        <p:spPr bwMode="auto">
          <a:xfrm>
            <a:off x="6896100" y="7683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1" name="Line 31"/>
          <p:cNvSpPr>
            <a:spLocks noChangeShapeType="1"/>
          </p:cNvSpPr>
          <p:nvPr/>
        </p:nvSpPr>
        <p:spPr bwMode="auto">
          <a:xfrm>
            <a:off x="6896100" y="17145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2" name="Line 32"/>
          <p:cNvSpPr>
            <a:spLocks noChangeShapeType="1"/>
          </p:cNvSpPr>
          <p:nvPr/>
        </p:nvSpPr>
        <p:spPr bwMode="auto">
          <a:xfrm>
            <a:off x="6896100" y="24384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3" name="Line 33"/>
          <p:cNvSpPr>
            <a:spLocks noChangeShapeType="1"/>
          </p:cNvSpPr>
          <p:nvPr/>
        </p:nvSpPr>
        <p:spPr bwMode="auto">
          <a:xfrm>
            <a:off x="6896100" y="339090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4" name="Line 34"/>
          <p:cNvSpPr>
            <a:spLocks noChangeShapeType="1"/>
          </p:cNvSpPr>
          <p:nvPr/>
        </p:nvSpPr>
        <p:spPr bwMode="auto">
          <a:xfrm>
            <a:off x="6896100" y="40957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5" name="Line 35"/>
          <p:cNvSpPr>
            <a:spLocks noChangeShapeType="1"/>
          </p:cNvSpPr>
          <p:nvPr/>
        </p:nvSpPr>
        <p:spPr bwMode="auto">
          <a:xfrm>
            <a:off x="6896100" y="51244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6" name="Line 36"/>
          <p:cNvSpPr>
            <a:spLocks noChangeShapeType="1"/>
          </p:cNvSpPr>
          <p:nvPr/>
        </p:nvSpPr>
        <p:spPr bwMode="auto">
          <a:xfrm>
            <a:off x="6896100" y="5848350"/>
            <a:ext cx="0"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7" name="Text Box 37"/>
          <p:cNvSpPr txBox="1">
            <a:spLocks noChangeArrowheads="1"/>
          </p:cNvSpPr>
          <p:nvPr/>
        </p:nvSpPr>
        <p:spPr bwMode="auto">
          <a:xfrm>
            <a:off x="177800" y="4648200"/>
            <a:ext cx="41529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u="sng"/>
              <a:t>Variable Contents:</a:t>
            </a:r>
            <a:r>
              <a:rPr lang="en-US"/>
              <a:t/>
            </a:r>
            <a:br>
              <a:rPr lang="en-US"/>
            </a:br>
            <a:r>
              <a:rPr lang="en-US"/>
              <a:t>	Hours: 40</a:t>
            </a:r>
            <a:br>
              <a:rPr lang="en-US"/>
            </a:br>
            <a:r>
              <a:rPr lang="en-US"/>
              <a:t>	Pay Rate: ?</a:t>
            </a:r>
            <a:br>
              <a:rPr lang="en-US"/>
            </a:br>
            <a:r>
              <a:rPr lang="en-US"/>
              <a:t>	Gross Pay: ?</a:t>
            </a:r>
          </a:p>
        </p:txBody>
      </p:sp>
      <p:sp>
        <p:nvSpPr>
          <p:cNvPr id="10280" name="Text Box 40"/>
          <p:cNvSpPr txBox="1">
            <a:spLocks noChangeArrowheads="1"/>
          </p:cNvSpPr>
          <p:nvPr/>
        </p:nvSpPr>
        <p:spPr bwMode="auto">
          <a:xfrm>
            <a:off x="4914900" y="2844800"/>
            <a:ext cx="10795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solidFill>
                  <a:srgbClr val="FF0000"/>
                </a:solidFill>
              </a:rPr>
              <a:t>Output Operation</a:t>
            </a:r>
            <a:endParaRPr lang="en-US" sz="1400"/>
          </a:p>
        </p:txBody>
      </p:sp>
      <p:sp>
        <p:nvSpPr>
          <p:cNvPr id="10281" name="Line 41"/>
          <p:cNvSpPr>
            <a:spLocks noChangeShapeType="1"/>
          </p:cNvSpPr>
          <p:nvPr/>
        </p:nvSpPr>
        <p:spPr bwMode="auto">
          <a:xfrm flipV="1">
            <a:off x="5626100" y="2971800"/>
            <a:ext cx="596900" cy="381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2" name="Rectangle 42"/>
          <p:cNvSpPr>
            <a:spLocks noChangeArrowheads="1"/>
          </p:cNvSpPr>
          <p:nvPr/>
        </p:nvSpPr>
        <p:spPr bwMode="auto">
          <a:xfrm>
            <a:off x="685800" y="203200"/>
            <a:ext cx="4737100" cy="1447800"/>
          </a:xfrm>
          <a:prstGeom prst="rect">
            <a:avLst/>
          </a:prstGeom>
          <a:noFill/>
          <a:ln>
            <a:noFill/>
          </a:ln>
          <a:effectLst/>
        </p:spPr>
        <p:txBody>
          <a:bodyPr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r>
              <a:rPr lang="en-US"/>
              <a:t>Stepping Through the Flowchart</a:t>
            </a:r>
          </a:p>
        </p:txBody>
      </p:sp>
    </p:spTree>
    <p:extLst>
      <p:ext uri="{BB962C8B-B14F-4D97-AF65-F5344CB8AC3E}">
        <p14:creationId xmlns:p14="http://schemas.microsoft.com/office/powerpoint/2010/main" val="18469089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380</TotalTime>
  <Words>1835</Words>
  <Application>Microsoft Office PowerPoint</Application>
  <PresentationFormat>On-screen Show (4:3)</PresentationFormat>
  <Paragraphs>411</Paragraphs>
  <Slides>50</Slides>
  <Notes>1</Notes>
  <HiddenSlides>12</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7" baseType="lpstr">
      <vt:lpstr>Arial</vt:lpstr>
      <vt:lpstr>Calibri</vt:lpstr>
      <vt:lpstr>Calibri Light</vt:lpstr>
      <vt:lpstr>Courier New</vt:lpstr>
      <vt:lpstr>Times New Roman</vt:lpstr>
      <vt:lpstr>Office Theme</vt:lpstr>
      <vt:lpstr>Clip</vt:lpstr>
      <vt:lpstr>Introduction to Flowcharting</vt:lpstr>
      <vt:lpstr>What is a Flowchart?</vt:lpstr>
      <vt:lpstr>Basic Flowchart Symbols</vt:lpstr>
      <vt:lpstr>Basic Flowchart Symbols</vt:lpstr>
      <vt:lpstr>Basic Flowchart Symbols</vt:lpstr>
      <vt:lpstr>Basic Flowchart Symbols</vt:lpstr>
      <vt:lpstr>Stepping Through the Flowchart</vt:lpstr>
      <vt:lpstr>Stepping Through the Flowchart</vt:lpstr>
      <vt:lpstr>Stepping Through the Flowchart</vt:lpstr>
      <vt:lpstr>Stepping Through the Flowchart</vt:lpstr>
      <vt:lpstr>Stepping Through the Flowchart</vt:lpstr>
      <vt:lpstr>Stepping Through the Flowchart</vt:lpstr>
      <vt:lpstr>Four Flowchart Structures</vt:lpstr>
      <vt:lpstr>Sequence Structure</vt:lpstr>
      <vt:lpstr>Decision Structure</vt:lpstr>
      <vt:lpstr>Decision Structure</vt:lpstr>
      <vt:lpstr>Decision Structure</vt:lpstr>
      <vt:lpstr>Decision Structure</vt:lpstr>
      <vt:lpstr>Decision Structure</vt:lpstr>
      <vt:lpstr>Repetition Structure</vt:lpstr>
      <vt:lpstr>Repetition Structure</vt:lpstr>
      <vt:lpstr>Repetition Structure</vt:lpstr>
      <vt:lpstr>Repetition Structure</vt:lpstr>
      <vt:lpstr>Controlling a Repetition Structure</vt:lpstr>
      <vt:lpstr>Controlling a Repetition Structure</vt:lpstr>
      <vt:lpstr>A Pre-Test Repetition Structure</vt:lpstr>
      <vt:lpstr>A Pre-Test Repetition Structure</vt:lpstr>
      <vt:lpstr>A Post-Test Repetition Structure</vt:lpstr>
      <vt:lpstr>A Post-Test Repetition Structure</vt:lpstr>
      <vt:lpstr>Case Structure</vt:lpstr>
      <vt:lpstr>Case Structure</vt:lpstr>
      <vt:lpstr>Case Structure</vt:lpstr>
      <vt:lpstr>Connectors</vt:lpstr>
      <vt:lpstr>Connectors</vt:lpstr>
      <vt:lpstr>Modules</vt:lpstr>
      <vt:lpstr>Modules</vt:lpstr>
      <vt:lpstr>Combining Structures</vt:lpstr>
      <vt:lpstr>Combining Structures</vt:lpstr>
      <vt:lpstr>Review</vt:lpstr>
      <vt:lpstr>Answer</vt:lpstr>
      <vt:lpstr>Review</vt:lpstr>
      <vt:lpstr>Answer</vt:lpstr>
      <vt:lpstr>PowerPoint Presentation</vt:lpstr>
      <vt:lpstr>Answer</vt:lpstr>
      <vt:lpstr>PowerPoint Presentation</vt:lpstr>
      <vt:lpstr>Answer</vt:lpstr>
      <vt:lpstr>PowerPoint Presentation</vt:lpstr>
      <vt:lpstr>Answer</vt:lpstr>
      <vt:lpstr>PowerPoint Presentation</vt:lpstr>
      <vt:lpstr>Answer</vt:lpstr>
    </vt:vector>
  </TitlesOfParts>
  <Company>Project-os.org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Primus</dc:creator>
  <cp:lastModifiedBy>pVans</cp:lastModifiedBy>
  <cp:revision>9</cp:revision>
  <dcterms:created xsi:type="dcterms:W3CDTF">2013-08-15T03:20:50Z</dcterms:created>
  <dcterms:modified xsi:type="dcterms:W3CDTF">2014-06-17T03:27:17Z</dcterms:modified>
</cp:coreProperties>
</file>