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9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357" autoAdjust="0"/>
  </p:normalViewPr>
  <p:slideViewPr>
    <p:cSldViewPr snapToGrid="0">
      <p:cViewPr varScale="1">
        <p:scale>
          <a:sx n="38" d="100"/>
          <a:sy n="3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r>
              <a:rPr lang="en-US" baseline="0" dirty="0" smtClean="0"/>
              <a:t> Sheridan, Patrick </a:t>
            </a:r>
            <a:r>
              <a:rPr lang="en-US" baseline="0" dirty="0" err="1" smtClean="0"/>
              <a:t>Naughton</a:t>
            </a:r>
            <a:endParaRPr lang="en-US" baseline="0" dirty="0" smtClean="0"/>
          </a:p>
          <a:p>
            <a:r>
              <a:rPr lang="en-US" dirty="0" smtClean="0"/>
              <a:t>1991 – started</a:t>
            </a:r>
            <a:r>
              <a:rPr lang="en-US" baseline="0" dirty="0" smtClean="0"/>
              <a:t> development</a:t>
            </a:r>
          </a:p>
          <a:p>
            <a:r>
              <a:rPr lang="en-US" baseline="0" dirty="0" smtClean="0"/>
              <a:t>1995 – release of Java</a:t>
            </a:r>
          </a:p>
          <a:p>
            <a:r>
              <a:rPr lang="en-US" baseline="0" dirty="0" smtClean="0"/>
              <a:t>Platform independent – </a:t>
            </a:r>
            <a:r>
              <a:rPr lang="en-US" baseline="0" dirty="0" err="1" smtClean="0"/>
              <a:t>crosss</a:t>
            </a:r>
            <a:r>
              <a:rPr lang="en-US" baseline="0" dirty="0" smtClean="0"/>
              <a:t> platform</a:t>
            </a:r>
          </a:p>
          <a:p>
            <a:r>
              <a:rPr lang="en-US" baseline="0" dirty="0" smtClean="0"/>
              <a:t>Java SE, Java ME, Java 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 – communication</a:t>
            </a:r>
            <a:r>
              <a:rPr lang="en-US" baseline="0" dirty="0" smtClean="0"/>
              <a:t> tool between the human and the machine</a:t>
            </a:r>
          </a:p>
          <a:p>
            <a:r>
              <a:rPr lang="en-US" baseline="0" dirty="0" smtClean="0"/>
              <a:t>Java SE, Java ME, Java EE</a:t>
            </a:r>
          </a:p>
          <a:p>
            <a:r>
              <a:rPr lang="en-US" baseline="0" dirty="0" smtClean="0"/>
              <a:t>DE – JDK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 2 – Introduction to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document a part of the code.</a:t>
            </a:r>
          </a:p>
          <a:p>
            <a:r>
              <a:rPr lang="en-US" dirty="0" smtClean="0"/>
              <a:t>Not part of the program itself and is only used for documentation purposes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Single line comment – denoted by the symbol //</a:t>
            </a:r>
          </a:p>
          <a:p>
            <a:pPr lvl="1"/>
            <a:r>
              <a:rPr lang="en-US" dirty="0" smtClean="0"/>
              <a:t>Multi-line comment – enclosed in symbols /* … */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1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Elements on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uses </a:t>
            </a:r>
            <a:r>
              <a:rPr lang="en-US" i="1" dirty="0" err="1" smtClean="0"/>
              <a:t>System.out.print</a:t>
            </a:r>
            <a:r>
              <a:rPr lang="en-US" i="1" dirty="0" smtClean="0"/>
              <a:t>/ln( ) </a:t>
            </a:r>
            <a:r>
              <a:rPr lang="en-US" dirty="0" smtClean="0"/>
              <a:t>method to display elements on screen.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 – displays elements contained on its parameter per line</a:t>
            </a:r>
          </a:p>
          <a:p>
            <a:pPr lvl="1"/>
            <a:r>
              <a:rPr lang="en-US" dirty="0" err="1" smtClean="0"/>
              <a:t>System.out.print</a:t>
            </a:r>
            <a:r>
              <a:rPr lang="en-US" dirty="0" smtClean="0"/>
              <a:t> - </a:t>
            </a:r>
            <a:r>
              <a:rPr lang="en-US" dirty="0"/>
              <a:t>– displays elements contained on its parameter </a:t>
            </a:r>
            <a:r>
              <a:rPr lang="en-US" dirty="0" smtClean="0"/>
              <a:t>on a single line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Statement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Also called instruction is one or more lines of codes terminated by a semicolon</a:t>
            </a:r>
          </a:p>
          <a:p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One or more statements bound by an open and close curly brace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9" y="4558833"/>
            <a:ext cx="7845458" cy="16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tokens</a:t>
            </a:r>
          </a:p>
          <a:p>
            <a:r>
              <a:rPr lang="en-US" dirty="0" smtClean="0"/>
              <a:t>Usually a user defined name that represent labels of variables, methods, and classes</a:t>
            </a:r>
          </a:p>
          <a:p>
            <a:r>
              <a:rPr lang="en-US" dirty="0" smtClean="0"/>
              <a:t>Identifiers are case sensitive, it should be used the way it was written</a:t>
            </a:r>
          </a:p>
          <a:p>
            <a:r>
              <a:rPr lang="en-US" dirty="0" smtClean="0"/>
              <a:t>Cannot be any of the reserved words used in 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in 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Names are made up of letters and numbers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first character should always start with a letter</a:t>
            </a:r>
          </a:p>
          <a:p>
            <a:pPr marL="514350" indent="-514350">
              <a:buAutoNum type="arabicPeriod"/>
            </a:pPr>
            <a:r>
              <a:rPr lang="en-US" dirty="0" smtClean="0"/>
              <a:t>Java is case sensitive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underscore symbol _ and dollar sign $ are considered letters in Java but not recommended to be used as a first character in a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3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Coding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For names of classes, capitalize the first letter of the class name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method and variable names, the first letter of the word should start with a small letter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multi-word identifiers, capitalize the first letter of each word except the first 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8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are predefined identifiers reserved by Java for a specific purpose.</a:t>
            </a:r>
          </a:p>
          <a:p>
            <a:r>
              <a:rPr lang="en-US" dirty="0" smtClean="0"/>
              <a:t>Cannot be used as identifiers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14" y="3270715"/>
            <a:ext cx="7682965" cy="28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4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Literals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Integer Literals</a:t>
            </a:r>
          </a:p>
          <a:p>
            <a:pPr lvl="1"/>
            <a:r>
              <a:rPr lang="en-US" dirty="0" smtClean="0"/>
              <a:t>Can be represented in decimal (base 10), hexadecimal (base 16) and octal (base 8) number systems</a:t>
            </a:r>
          </a:p>
          <a:p>
            <a:pPr lvl="1"/>
            <a:r>
              <a:rPr lang="en-US" dirty="0" smtClean="0"/>
              <a:t>Examples: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12 (decimal)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0xC (hexadecimal)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014 (octal)</a:t>
            </a:r>
          </a:p>
          <a:p>
            <a:r>
              <a:rPr lang="en-US" dirty="0" smtClean="0"/>
              <a:t>Floating Point Literals</a:t>
            </a:r>
          </a:p>
          <a:p>
            <a:pPr lvl="1"/>
            <a:r>
              <a:rPr lang="en-US" dirty="0" smtClean="0"/>
              <a:t>Represent decimals with fractional part</a:t>
            </a:r>
          </a:p>
          <a:p>
            <a:pPr lvl="1"/>
            <a:r>
              <a:rPr lang="en-US" dirty="0" smtClean="0"/>
              <a:t>Examples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3.1416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5.8234e2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6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Literals	</a:t>
            </a:r>
          </a:p>
          <a:p>
            <a:pPr lvl="1"/>
            <a:r>
              <a:rPr lang="en-US" dirty="0" smtClean="0"/>
              <a:t>Only have two values, true (1) or false (0)</a:t>
            </a:r>
          </a:p>
          <a:p>
            <a:r>
              <a:rPr lang="en-US" dirty="0" smtClean="0"/>
              <a:t>Character Literals</a:t>
            </a:r>
          </a:p>
          <a:p>
            <a:pPr lvl="1"/>
            <a:r>
              <a:rPr lang="en-US" dirty="0" smtClean="0"/>
              <a:t>Represents a single Unicode symbol</a:t>
            </a:r>
          </a:p>
          <a:p>
            <a:pPr lvl="1"/>
            <a:r>
              <a:rPr lang="en-US" dirty="0" smtClean="0"/>
              <a:t>Should be enclosed in single quote delimiter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‘a’	Letter a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‘z’	Letter z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‘\n’	new line character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6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</a:p>
          <a:p>
            <a:pPr lvl="1"/>
            <a:r>
              <a:rPr lang="en-US" dirty="0" smtClean="0"/>
              <a:t>Represents multiple characters and are enclosed by double quotes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“Hello World”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“Java Programming”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1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called Oak Programming Language</a:t>
            </a:r>
          </a:p>
          <a:p>
            <a:r>
              <a:rPr lang="en-US" dirty="0" smtClean="0"/>
              <a:t>Created by James Gosling of Sun Microsystems</a:t>
            </a:r>
          </a:p>
          <a:p>
            <a:r>
              <a:rPr lang="en-US" dirty="0" smtClean="0"/>
              <a:t>Later called Java due to copyright reasons</a:t>
            </a:r>
          </a:p>
          <a:p>
            <a:r>
              <a:rPr lang="en-US" dirty="0" smtClean="0"/>
              <a:t>Platform independent language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1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range a certain variable can hold and set of operations that are defined for values of this type</a:t>
            </a:r>
          </a:p>
          <a:p>
            <a:r>
              <a:rPr lang="en-US" dirty="0" smtClean="0"/>
              <a:t>It specifies:</a:t>
            </a:r>
          </a:p>
          <a:p>
            <a:pPr lvl="1"/>
            <a:r>
              <a:rPr lang="en-US" dirty="0" smtClean="0"/>
              <a:t>The kind of values that can be assumed by a variable of that type</a:t>
            </a:r>
          </a:p>
          <a:p>
            <a:pPr lvl="1"/>
            <a:r>
              <a:rPr lang="en-US" dirty="0" smtClean="0"/>
              <a:t>The range of values that can be assumed by a variable of that type</a:t>
            </a:r>
          </a:p>
          <a:p>
            <a:pPr lvl="1"/>
            <a:r>
              <a:rPr lang="en-US" dirty="0" smtClean="0"/>
              <a:t>The amount of memory needed by a variable to store a value of that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6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–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Stores only two values; either “true” or “false”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state = true;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Boolean value;</a:t>
            </a:r>
          </a:p>
          <a:p>
            <a:r>
              <a:rPr lang="en-US" dirty="0" smtClean="0"/>
              <a:t>Textual – char</a:t>
            </a:r>
          </a:p>
          <a:p>
            <a:pPr lvl="1"/>
            <a:r>
              <a:rPr lang="en-US" dirty="0" smtClean="0"/>
              <a:t>Represents a single Unicode character 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char letter = ‘A’;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char choice;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Integral – byte, short, </a:t>
            </a:r>
            <a:r>
              <a:rPr lang="en-US" dirty="0" err="1" smtClean="0"/>
              <a:t>int</a:t>
            </a:r>
            <a:r>
              <a:rPr lang="en-US" dirty="0" smtClean="0"/>
              <a:t> and long</a:t>
            </a:r>
          </a:p>
          <a:p>
            <a:pPr lvl="1"/>
            <a:r>
              <a:rPr lang="en-US" dirty="0" smtClean="0"/>
              <a:t>Uses three forms – decimal, octal or hexadecimal</a:t>
            </a:r>
          </a:p>
          <a:p>
            <a:pPr lvl="1"/>
            <a:r>
              <a:rPr lang="en-US" dirty="0" smtClean="0"/>
              <a:t>Default type is </a:t>
            </a:r>
            <a:r>
              <a:rPr lang="en-US" i="1" dirty="0" err="1" smtClean="0"/>
              <a:t>int</a:t>
            </a:r>
            <a:r>
              <a:rPr lang="en-US" i="1" dirty="0" smtClean="0"/>
              <a:t>,  </a:t>
            </a:r>
            <a:r>
              <a:rPr lang="en-US" dirty="0" smtClean="0"/>
              <a:t>but can also be defined as </a:t>
            </a:r>
            <a:r>
              <a:rPr lang="en-US" i="1" dirty="0" smtClean="0"/>
              <a:t>byte</a:t>
            </a:r>
            <a:r>
              <a:rPr lang="en-US" dirty="0" smtClean="0"/>
              <a:t>, </a:t>
            </a:r>
            <a:r>
              <a:rPr lang="en-US" i="1" dirty="0" smtClean="0"/>
              <a:t>long</a:t>
            </a:r>
            <a:r>
              <a:rPr lang="en-US" dirty="0" smtClean="0"/>
              <a:t> or </a:t>
            </a:r>
            <a:r>
              <a:rPr lang="en-US" i="1" dirty="0" smtClean="0"/>
              <a:t>short</a:t>
            </a:r>
          </a:p>
          <a:p>
            <a:pPr lvl="1"/>
            <a:r>
              <a:rPr lang="en-US" dirty="0" smtClean="0"/>
              <a:t>Difference between the types lies on the length of values it can store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byte no = 10;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number = 500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short x;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long z;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Data Type Range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4" y="2138921"/>
            <a:ext cx="8016602" cy="29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– float and double</a:t>
            </a:r>
            <a:endParaRPr lang="en-US" dirty="0"/>
          </a:p>
          <a:p>
            <a:pPr lvl="1"/>
            <a:r>
              <a:rPr lang="en-US" dirty="0" smtClean="0"/>
              <a:t>Used as a data type that stores and processes number with decimal places or contains either one of the following: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E or e   - exponential value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F or f    - float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D or d  - double  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float pi = 3.1416;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double decimal = 123456.73e10D;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types and ranges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6" y="3024187"/>
            <a:ext cx="7643498" cy="12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2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series or multiple characters whose literal is enclosed in double quotes</a:t>
            </a:r>
          </a:p>
          <a:p>
            <a:r>
              <a:rPr lang="en-US" dirty="0" smtClean="0"/>
              <a:t>Not a </a:t>
            </a:r>
            <a:r>
              <a:rPr lang="en-US" i="1" dirty="0" smtClean="0"/>
              <a:t>primitive data type</a:t>
            </a:r>
            <a:r>
              <a:rPr lang="en-US" dirty="0" smtClean="0"/>
              <a:t> but a </a:t>
            </a:r>
            <a:r>
              <a:rPr lang="en-US" i="1" dirty="0" smtClean="0"/>
              <a:t>reference type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subject = “CCS.1101”;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college = “CITCS”;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name;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1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where data can be stored to</a:t>
            </a:r>
          </a:p>
          <a:p>
            <a:r>
              <a:rPr lang="en-US" dirty="0" smtClean="0"/>
              <a:t>Values stored can change anytime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Name – referred to as identifier</a:t>
            </a:r>
          </a:p>
          <a:p>
            <a:pPr lvl="1"/>
            <a:r>
              <a:rPr lang="en-US" dirty="0" smtClean="0"/>
              <a:t>Address – portion of RAM allocated</a:t>
            </a:r>
          </a:p>
          <a:p>
            <a:pPr lvl="1"/>
            <a:r>
              <a:rPr lang="en-US" dirty="0" smtClean="0"/>
              <a:t>Value – content of the memory cell</a:t>
            </a:r>
          </a:p>
          <a:p>
            <a:pPr lvl="1"/>
            <a:r>
              <a:rPr lang="en-US" dirty="0" smtClean="0"/>
              <a:t>Data Type – range of values it can store</a:t>
            </a:r>
          </a:p>
          <a:p>
            <a:pPr lvl="1"/>
            <a:r>
              <a:rPr lang="en-US" dirty="0" smtClean="0"/>
              <a:t>Lifetime – time at which the variable is bound to a specific memory location</a:t>
            </a:r>
          </a:p>
          <a:p>
            <a:pPr lvl="1"/>
            <a:r>
              <a:rPr lang="en-US" dirty="0" smtClean="0"/>
              <a:t>Scope – declaration until termination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8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Initializing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&lt;data type&gt;  &lt;name&gt; [=&lt;initial value&gt;];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Values enclosed in &lt;&gt; are required while those inside[ ] are optional.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Can generate all kinds of application</a:t>
            </a:r>
          </a:p>
          <a:p>
            <a:r>
              <a:rPr lang="en-US" dirty="0" smtClean="0"/>
              <a:t>Development Environment</a:t>
            </a:r>
          </a:p>
          <a:p>
            <a:pPr lvl="1"/>
            <a:r>
              <a:rPr lang="en-US" dirty="0" smtClean="0"/>
              <a:t>Provides developer tools</a:t>
            </a:r>
          </a:p>
          <a:p>
            <a:r>
              <a:rPr lang="en-US" dirty="0" smtClean="0"/>
              <a:t>Application Environment</a:t>
            </a:r>
          </a:p>
          <a:p>
            <a:pPr lvl="1"/>
            <a:r>
              <a:rPr lang="en-US" dirty="0" smtClean="0"/>
              <a:t>Can run on a machine where JRE is installed</a:t>
            </a:r>
          </a:p>
          <a:p>
            <a:r>
              <a:rPr lang="en-US" dirty="0" smtClean="0"/>
              <a:t>Deployment Environment</a:t>
            </a:r>
          </a:p>
          <a:p>
            <a:pPr lvl="1"/>
            <a:r>
              <a:rPr lang="en-US" dirty="0" smtClean="0"/>
              <a:t>SDK contains complete set of class files for all types of Java technology packages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Virtual Machine (JVM)</a:t>
            </a:r>
          </a:p>
          <a:p>
            <a:pPr lvl="1"/>
            <a:r>
              <a:rPr lang="en-US" dirty="0" smtClean="0"/>
              <a:t>An imaginary machine used to emulate software on a real machine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Responsible for </a:t>
            </a:r>
            <a:r>
              <a:rPr lang="en-US" dirty="0" err="1" smtClean="0"/>
              <a:t>deallocating</a:t>
            </a:r>
            <a:r>
              <a:rPr lang="en-US" dirty="0" smtClean="0"/>
              <a:t> memory previously allocated by a programmer</a:t>
            </a:r>
          </a:p>
          <a:p>
            <a:r>
              <a:rPr lang="en-US" dirty="0" smtClean="0"/>
              <a:t>Code Security</a:t>
            </a:r>
          </a:p>
          <a:p>
            <a:pPr lvl="1"/>
            <a:r>
              <a:rPr lang="en-US" dirty="0" smtClean="0"/>
              <a:t>Class loader loads needed classes</a:t>
            </a:r>
          </a:p>
          <a:p>
            <a:pPr lvl="1"/>
            <a:r>
              <a:rPr lang="en-US" dirty="0" smtClean="0"/>
              <a:t>Byte code verifier tests the format of the code</a:t>
            </a:r>
          </a:p>
          <a:p>
            <a:pPr lvl="1"/>
            <a:r>
              <a:rPr lang="en-US" dirty="0" smtClean="0"/>
              <a:t>Code is executed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Java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8" y="2286000"/>
            <a:ext cx="678751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Executing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</a:p>
          <a:p>
            <a:pPr lvl="1"/>
            <a:r>
              <a:rPr lang="en-US" dirty="0" smtClean="0"/>
              <a:t>The process of converting a source code into a machine readable format (class)</a:t>
            </a:r>
          </a:p>
          <a:p>
            <a:r>
              <a:rPr lang="en-US" dirty="0" smtClean="0"/>
              <a:t>Executing</a:t>
            </a:r>
          </a:p>
          <a:p>
            <a:pPr lvl="1"/>
            <a:r>
              <a:rPr lang="en-US" dirty="0" smtClean="0"/>
              <a:t>The process of running the program to see the output of that program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7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Errors in form (syntax)</a:t>
            </a:r>
          </a:p>
          <a:p>
            <a:pPr lvl="1"/>
            <a:r>
              <a:rPr lang="en-US" dirty="0" smtClean="0"/>
              <a:t>Inadvertently committed while typing the source code</a:t>
            </a:r>
          </a:p>
          <a:p>
            <a:pPr lvl="1"/>
            <a:r>
              <a:rPr lang="en-US" dirty="0" smtClean="0"/>
              <a:t>Checked and reported by the compiler</a:t>
            </a:r>
          </a:p>
          <a:p>
            <a:pPr marL="514350" indent="-514350">
              <a:buAutoNum type="arabicPeriod"/>
            </a:pPr>
            <a:r>
              <a:rPr lang="en-US" dirty="0" smtClean="0"/>
              <a:t>Run-Time Error</a:t>
            </a:r>
          </a:p>
          <a:p>
            <a:pPr lvl="1"/>
            <a:r>
              <a:rPr lang="en-US" dirty="0" smtClean="0"/>
              <a:t>Errors in meaning (semantics)</a:t>
            </a:r>
          </a:p>
          <a:p>
            <a:pPr lvl="1"/>
            <a:r>
              <a:rPr lang="en-US" dirty="0" smtClean="0"/>
              <a:t>Sometimes referred to as Logical Errors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Declaration</a:t>
            </a:r>
          </a:p>
          <a:p>
            <a:pPr marL="0" indent="0">
              <a:buNone/>
            </a:pPr>
            <a:r>
              <a:rPr lang="en-US" dirty="0" smtClean="0"/>
              <a:t>public class &lt;</a:t>
            </a:r>
            <a:r>
              <a:rPr lang="en-US" i="1" dirty="0" err="1" smtClean="0"/>
              <a:t>class_name</a:t>
            </a:r>
            <a:r>
              <a:rPr lang="en-US" dirty="0" smtClean="0"/>
              <a:t>&gt;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9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main( )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static void main(String[ 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statements….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0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988</Words>
  <Application>Microsoft Macintosh PowerPoint</Application>
  <PresentationFormat>On-screen Show (4:3)</PresentationFormat>
  <Paragraphs>209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Introduction to Java</vt:lpstr>
      <vt:lpstr>Brief History of Java</vt:lpstr>
      <vt:lpstr>Java Technology</vt:lpstr>
      <vt:lpstr>Features of Java</vt:lpstr>
      <vt:lpstr>Phases of a Java Program</vt:lpstr>
      <vt:lpstr>Compiling and Executing a Program</vt:lpstr>
      <vt:lpstr>Types of Errors</vt:lpstr>
      <vt:lpstr>Java Programming Construct</vt:lpstr>
      <vt:lpstr>PowerPoint Presentation</vt:lpstr>
      <vt:lpstr>Comments</vt:lpstr>
      <vt:lpstr>Printing Elements on Screen</vt:lpstr>
      <vt:lpstr>Java Statement Blocks</vt:lpstr>
      <vt:lpstr>Java Identifiers</vt:lpstr>
      <vt:lpstr>Conventions in Declaring Variables</vt:lpstr>
      <vt:lpstr>Java Coding Conventions</vt:lpstr>
      <vt:lpstr>Java Keywords</vt:lpstr>
      <vt:lpstr>Java Literals and Constants</vt:lpstr>
      <vt:lpstr>PowerPoint Presentation</vt:lpstr>
      <vt:lpstr>PowerPoint Presentation</vt:lpstr>
      <vt:lpstr>Primitive Data Types</vt:lpstr>
      <vt:lpstr>Types of Primitive Data Types</vt:lpstr>
      <vt:lpstr>PowerPoint Presentation</vt:lpstr>
      <vt:lpstr>Integral Data Type Range</vt:lpstr>
      <vt:lpstr>PowerPoint Presentation</vt:lpstr>
      <vt:lpstr>PowerPoint Presentation</vt:lpstr>
      <vt:lpstr>String Class</vt:lpstr>
      <vt:lpstr>Program Variables</vt:lpstr>
      <vt:lpstr>Declaring and Initializing Variables</vt:lpstr>
    </vt:vector>
  </TitlesOfParts>
  <Company>Project-os.org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Joan Peralta</cp:lastModifiedBy>
  <cp:revision>28</cp:revision>
  <dcterms:created xsi:type="dcterms:W3CDTF">2013-08-15T03:20:50Z</dcterms:created>
  <dcterms:modified xsi:type="dcterms:W3CDTF">2016-09-05T04:54:45Z</dcterms:modified>
</cp:coreProperties>
</file>