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6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4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CC52-3FBC-4AFA-ACED-C307D0EFF7F5}" type="datetimeFigureOut">
              <a:rPr lang="en-PH" smtClean="0"/>
              <a:t>23/02/2017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902A-8841-4C0D-A768-E9FCD12EFA8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89187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CC52-3FBC-4AFA-ACED-C307D0EFF7F5}" type="datetimeFigureOut">
              <a:rPr lang="en-PH" smtClean="0"/>
              <a:t>23/02/2017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902A-8841-4C0D-A768-E9FCD12EFA8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0298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CC52-3FBC-4AFA-ACED-C307D0EFF7F5}" type="datetimeFigureOut">
              <a:rPr lang="en-PH" smtClean="0"/>
              <a:t>23/02/2017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902A-8841-4C0D-A768-E9FCD12EFA8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00183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CC52-3FBC-4AFA-ACED-C307D0EFF7F5}" type="datetimeFigureOut">
              <a:rPr lang="en-PH" smtClean="0"/>
              <a:t>23/02/2017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902A-8841-4C0D-A768-E9FCD12EFA8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4496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CC52-3FBC-4AFA-ACED-C307D0EFF7F5}" type="datetimeFigureOut">
              <a:rPr lang="en-PH" smtClean="0"/>
              <a:t>23/02/2017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902A-8841-4C0D-A768-E9FCD12EFA8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3312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CC52-3FBC-4AFA-ACED-C307D0EFF7F5}" type="datetimeFigureOut">
              <a:rPr lang="en-PH" smtClean="0"/>
              <a:t>23/02/2017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902A-8841-4C0D-A768-E9FCD12EFA8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9961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CC52-3FBC-4AFA-ACED-C307D0EFF7F5}" type="datetimeFigureOut">
              <a:rPr lang="en-PH" smtClean="0"/>
              <a:t>23/02/2017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902A-8841-4C0D-A768-E9FCD12EFA8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9450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CC52-3FBC-4AFA-ACED-C307D0EFF7F5}" type="datetimeFigureOut">
              <a:rPr lang="en-PH" smtClean="0"/>
              <a:t>23/02/2017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902A-8841-4C0D-A768-E9FCD12EFA8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627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CC52-3FBC-4AFA-ACED-C307D0EFF7F5}" type="datetimeFigureOut">
              <a:rPr lang="en-PH" smtClean="0"/>
              <a:t>23/02/2017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902A-8841-4C0D-A768-E9FCD12EFA8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861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CC52-3FBC-4AFA-ACED-C307D0EFF7F5}" type="datetimeFigureOut">
              <a:rPr lang="en-PH" smtClean="0"/>
              <a:t>23/02/2017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902A-8841-4C0D-A768-E9FCD12EFA8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17423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CC52-3FBC-4AFA-ACED-C307D0EFF7F5}" type="datetimeFigureOut">
              <a:rPr lang="en-PH" smtClean="0"/>
              <a:t>23/02/2017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902A-8841-4C0D-A768-E9FCD12EFA8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2092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1CC52-3FBC-4AFA-ACED-C307D0EFF7F5}" type="datetimeFigureOut">
              <a:rPr lang="en-PH" smtClean="0"/>
              <a:t>23/02/2017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D902A-8841-4C0D-A768-E9FCD12EFA8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5496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Chapter 2: 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1722481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PH" dirty="0"/>
              <a:t>7. Multimedia becomes interactive multimedia when:</a:t>
            </a:r>
          </a:p>
          <a:p>
            <a:pPr marL="0" indent="0">
              <a:buNone/>
            </a:pPr>
            <a:r>
              <a:rPr lang="en-PH" dirty="0"/>
              <a:t>a. the user has some control over what information is viewed and when it is viewed</a:t>
            </a:r>
          </a:p>
          <a:p>
            <a:pPr marL="0" indent="0">
              <a:buNone/>
            </a:pPr>
            <a:r>
              <a:rPr lang="en-PH" dirty="0"/>
              <a:t>b. the information is displayed by a computer with a touchscreen or other input device</a:t>
            </a:r>
          </a:p>
          <a:p>
            <a:pPr marL="0" indent="0">
              <a:buNone/>
            </a:pPr>
            <a:r>
              <a:rPr lang="en-PH" dirty="0"/>
              <a:t>c. the information is available on the Web—either the Internet or a local area network</a:t>
            </a:r>
          </a:p>
          <a:p>
            <a:pPr marL="0" indent="0">
              <a:buNone/>
            </a:pPr>
            <a:r>
              <a:rPr lang="en-PH" dirty="0"/>
              <a:t>d. quizzes and tests with evaluations and scoring are included</a:t>
            </a:r>
          </a:p>
          <a:p>
            <a:pPr marL="0" indent="0">
              <a:buNone/>
            </a:pPr>
            <a:r>
              <a:rPr lang="en-PH" dirty="0"/>
              <a:t>e. the user can change such attributes as volume and type size</a:t>
            </a: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33018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PH" dirty="0"/>
              <a:t>8. Interactive multimedia becomes hypermedia when:</a:t>
            </a:r>
          </a:p>
          <a:p>
            <a:pPr marL="0" indent="0">
              <a:buNone/>
            </a:pPr>
            <a:r>
              <a:rPr lang="en-PH" dirty="0"/>
              <a:t>a. the information is available on the Web— either the Internet or a local area network</a:t>
            </a:r>
          </a:p>
          <a:p>
            <a:pPr marL="0" indent="0">
              <a:buNone/>
            </a:pPr>
            <a:r>
              <a:rPr lang="en-PH" dirty="0"/>
              <a:t>b. quizzes and tests with evaluations and scoring are included</a:t>
            </a:r>
          </a:p>
          <a:p>
            <a:pPr marL="0" indent="0">
              <a:buNone/>
            </a:pPr>
            <a:r>
              <a:rPr lang="en-PH" dirty="0"/>
              <a:t>c. it includes a structure of linked elements through which a user can navigate and interact</a:t>
            </a:r>
          </a:p>
          <a:p>
            <a:pPr marL="0" indent="0">
              <a:buNone/>
            </a:pPr>
            <a:r>
              <a:rPr lang="en-PH" dirty="0"/>
              <a:t>d. the user can change such attributes as volume and type size</a:t>
            </a:r>
          </a:p>
          <a:p>
            <a:pPr marL="0" indent="0">
              <a:buNone/>
            </a:pPr>
            <a:r>
              <a:rPr lang="en-PH" dirty="0"/>
              <a:t>e. the content formatting complies with the American Standard Code for Information Interchange</a:t>
            </a:r>
          </a:p>
        </p:txBody>
      </p:sp>
    </p:spTree>
    <p:extLst>
      <p:ext uri="{BB962C8B-B14F-4D97-AF65-F5344CB8AC3E}">
        <p14:creationId xmlns:p14="http://schemas.microsoft.com/office/powerpoint/2010/main" val="2076969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9. Web pages are coded using:</a:t>
            </a:r>
          </a:p>
          <a:p>
            <a:pPr marL="0" indent="0">
              <a:buNone/>
            </a:pPr>
            <a:r>
              <a:rPr lang="en-PH" dirty="0"/>
              <a:t>a. Unicode</a:t>
            </a:r>
          </a:p>
          <a:p>
            <a:pPr marL="0" indent="0">
              <a:buNone/>
            </a:pPr>
            <a:r>
              <a:rPr lang="en-PH" dirty="0"/>
              <a:t>b. American Standard Code for Information Interchange</a:t>
            </a:r>
          </a:p>
          <a:p>
            <a:pPr marL="0" indent="0">
              <a:buNone/>
            </a:pPr>
            <a:r>
              <a:rPr lang="en-PH" dirty="0"/>
              <a:t>c. File Transfer Protocol</a:t>
            </a:r>
          </a:p>
          <a:p>
            <a:pPr marL="0" indent="0">
              <a:buNone/>
            </a:pPr>
            <a:r>
              <a:rPr lang="en-PH" dirty="0"/>
              <a:t>d. Hypertext Markup Language</a:t>
            </a:r>
          </a:p>
          <a:p>
            <a:pPr marL="0" indent="0">
              <a:buNone/>
            </a:pPr>
            <a:r>
              <a:rPr lang="en-PH" dirty="0"/>
              <a:t>e. encapsulated PostScript</a:t>
            </a: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95602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10. Which of the following provides a system for dynamically displaying a font?</a:t>
            </a:r>
          </a:p>
          <a:p>
            <a:pPr marL="0" indent="0">
              <a:buNone/>
            </a:pPr>
            <a:r>
              <a:rPr lang="en-PH" dirty="0"/>
              <a:t>a. Apache</a:t>
            </a:r>
          </a:p>
          <a:p>
            <a:pPr marL="0" indent="0">
              <a:buNone/>
            </a:pPr>
            <a:r>
              <a:rPr lang="en-PH" dirty="0"/>
              <a:t>b. PostScript</a:t>
            </a:r>
          </a:p>
          <a:p>
            <a:pPr marL="0" indent="0">
              <a:buNone/>
            </a:pPr>
            <a:r>
              <a:rPr lang="en-PH" dirty="0"/>
              <a:t>c. HTTPD</a:t>
            </a:r>
          </a:p>
          <a:p>
            <a:pPr marL="0" indent="0">
              <a:buNone/>
            </a:pPr>
            <a:r>
              <a:rPr lang="en-PH" dirty="0"/>
              <a:t>d. serif</a:t>
            </a:r>
          </a:p>
          <a:p>
            <a:pPr marL="0" indent="0">
              <a:buNone/>
            </a:pPr>
            <a:r>
              <a:rPr lang="en-PH" dirty="0"/>
              <a:t>e. WYSIWYG</a:t>
            </a: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81251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11. A printed page might be presented in which of these orientations?</a:t>
            </a:r>
          </a:p>
          <a:p>
            <a:pPr marL="0" indent="0">
              <a:buNone/>
            </a:pPr>
            <a:r>
              <a:rPr lang="en-PH" dirty="0"/>
              <a:t>a. </a:t>
            </a:r>
            <a:r>
              <a:rPr lang="en-PH" dirty="0" err="1"/>
              <a:t>newsscape</a:t>
            </a:r>
            <a:endParaRPr lang="en-PH" dirty="0"/>
          </a:p>
          <a:p>
            <a:pPr marL="0" indent="0">
              <a:buNone/>
            </a:pPr>
            <a:r>
              <a:rPr lang="en-PH" dirty="0"/>
              <a:t>b. portrait</a:t>
            </a:r>
          </a:p>
          <a:p>
            <a:pPr marL="0" indent="0">
              <a:buNone/>
            </a:pPr>
            <a:r>
              <a:rPr lang="en-PH" dirty="0"/>
              <a:t>c. flat-file</a:t>
            </a:r>
          </a:p>
          <a:p>
            <a:pPr marL="0" indent="0">
              <a:buNone/>
            </a:pPr>
            <a:r>
              <a:rPr lang="en-PH" dirty="0"/>
              <a:t>d. x-height</a:t>
            </a:r>
          </a:p>
          <a:p>
            <a:pPr marL="0" indent="0">
              <a:buNone/>
            </a:pPr>
            <a:r>
              <a:rPr lang="en-PH" dirty="0"/>
              <a:t>e. node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90524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12. Which of the following is a character encoding system?</a:t>
            </a:r>
          </a:p>
          <a:p>
            <a:pPr marL="0" indent="0">
              <a:buNone/>
            </a:pPr>
            <a:r>
              <a:rPr lang="en-PH" dirty="0"/>
              <a:t>a. </a:t>
            </a:r>
            <a:r>
              <a:rPr lang="en-PH" dirty="0" err="1"/>
              <a:t>FontTab</a:t>
            </a:r>
            <a:endParaRPr lang="en-PH" dirty="0"/>
          </a:p>
          <a:p>
            <a:pPr marL="0" indent="0">
              <a:buNone/>
            </a:pPr>
            <a:r>
              <a:rPr lang="en-PH" dirty="0"/>
              <a:t>b. HTML</a:t>
            </a:r>
          </a:p>
          <a:p>
            <a:pPr marL="0" indent="0">
              <a:buNone/>
            </a:pPr>
            <a:r>
              <a:rPr lang="en-PH" dirty="0"/>
              <a:t>c. CSS</a:t>
            </a:r>
          </a:p>
          <a:p>
            <a:pPr marL="0" indent="0">
              <a:buNone/>
            </a:pPr>
            <a:r>
              <a:rPr lang="en-PH" dirty="0"/>
              <a:t>d. WYSIWYG</a:t>
            </a:r>
          </a:p>
          <a:p>
            <a:pPr marL="0" indent="0">
              <a:buNone/>
            </a:pPr>
            <a:r>
              <a:rPr lang="en-PH" dirty="0"/>
              <a:t>e. Unicode</a:t>
            </a:r>
          </a:p>
        </p:txBody>
      </p:sp>
    </p:spTree>
    <p:extLst>
      <p:ext uri="{BB962C8B-B14F-4D97-AF65-F5344CB8AC3E}">
        <p14:creationId xmlns:p14="http://schemas.microsoft.com/office/powerpoint/2010/main" val="1385942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13. The reference from one document to another document, image, sound, or file on the Web is a(n):</a:t>
            </a:r>
          </a:p>
          <a:p>
            <a:pPr marL="0" indent="0">
              <a:buNone/>
            </a:pPr>
            <a:r>
              <a:rPr lang="en-PH" dirty="0"/>
              <a:t>a. </a:t>
            </a:r>
            <a:r>
              <a:rPr lang="en-PH" dirty="0" err="1"/>
              <a:t>sweetspot</a:t>
            </a:r>
            <a:endParaRPr lang="en-PH" dirty="0"/>
          </a:p>
          <a:p>
            <a:pPr marL="0" indent="0">
              <a:buNone/>
            </a:pPr>
            <a:r>
              <a:rPr lang="en-PH" dirty="0"/>
              <a:t>b. anchor</a:t>
            </a:r>
          </a:p>
          <a:p>
            <a:pPr marL="0" indent="0">
              <a:buNone/>
            </a:pPr>
            <a:r>
              <a:rPr lang="en-PH" dirty="0"/>
              <a:t>c. node</a:t>
            </a:r>
          </a:p>
          <a:p>
            <a:pPr marL="0" indent="0">
              <a:buNone/>
            </a:pPr>
            <a:r>
              <a:rPr lang="en-PH" dirty="0"/>
              <a:t>d. tag</a:t>
            </a:r>
          </a:p>
          <a:p>
            <a:pPr marL="0" indent="0">
              <a:buNone/>
            </a:pPr>
            <a:r>
              <a:rPr lang="en-PH" dirty="0"/>
              <a:t>e. button</a:t>
            </a: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6338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PH" dirty="0"/>
              <a:t>14. Which of the following is a problem that might apply to hypermedia?</a:t>
            </a:r>
          </a:p>
          <a:p>
            <a:pPr marL="0" indent="0">
              <a:buNone/>
            </a:pPr>
            <a:r>
              <a:rPr lang="en-PH" dirty="0"/>
              <a:t>a. Users’ eye movements affect their ability to link.</a:t>
            </a:r>
          </a:p>
          <a:p>
            <a:pPr marL="0" indent="0">
              <a:buNone/>
            </a:pPr>
            <a:r>
              <a:rPr lang="en-PH" dirty="0"/>
              <a:t>b. Users will be turned off by excessive animation.</a:t>
            </a:r>
          </a:p>
          <a:p>
            <a:pPr marL="0" indent="0">
              <a:buNone/>
            </a:pPr>
            <a:r>
              <a:rPr lang="en-PH" dirty="0"/>
              <a:t>c. Hypermedia software might create inappropriate links.</a:t>
            </a:r>
          </a:p>
          <a:p>
            <a:pPr marL="0" indent="0">
              <a:buNone/>
            </a:pPr>
            <a:r>
              <a:rPr lang="en-PH" dirty="0"/>
              <a:t>d. Current hyperlinking technology far exceeds what today’s desktop computers can handle.</a:t>
            </a:r>
          </a:p>
          <a:p>
            <a:pPr marL="0" indent="0">
              <a:buNone/>
            </a:pPr>
            <a:r>
              <a:rPr lang="en-PH" dirty="0"/>
              <a:t>e. Search results generally are too granular to be useful.</a:t>
            </a: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87968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15. Which of the following is a typical method for word searching in a hypermedia system?</a:t>
            </a:r>
          </a:p>
          <a:p>
            <a:pPr marL="0" indent="0">
              <a:buNone/>
            </a:pPr>
            <a:r>
              <a:rPr lang="en-PH" dirty="0"/>
              <a:t>a. best fit</a:t>
            </a:r>
          </a:p>
          <a:p>
            <a:pPr marL="0" indent="0">
              <a:buNone/>
            </a:pPr>
            <a:r>
              <a:rPr lang="en-PH" dirty="0"/>
              <a:t>b. adjacency</a:t>
            </a:r>
          </a:p>
          <a:p>
            <a:pPr marL="0" indent="0">
              <a:buNone/>
            </a:pPr>
            <a:r>
              <a:rPr lang="en-PH" dirty="0"/>
              <a:t>c. popularity</a:t>
            </a:r>
          </a:p>
          <a:p>
            <a:pPr marL="0" indent="0">
              <a:buNone/>
            </a:pPr>
            <a:r>
              <a:rPr lang="en-PH" dirty="0"/>
              <a:t>d. tracking</a:t>
            </a:r>
          </a:p>
          <a:p>
            <a:pPr marL="0" indent="0">
              <a:buNone/>
            </a:pPr>
            <a:r>
              <a:rPr lang="en-PH" dirty="0"/>
              <a:t>e. localization</a:t>
            </a:r>
          </a:p>
        </p:txBody>
      </p:sp>
    </p:spTree>
    <p:extLst>
      <p:ext uri="{BB962C8B-B14F-4D97-AF65-F5344CB8AC3E}">
        <p14:creationId xmlns:p14="http://schemas.microsoft.com/office/powerpoint/2010/main" val="1417369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514350" indent="-514350">
              <a:buAutoNum type="arabicPeriod"/>
            </a:pPr>
            <a:r>
              <a:rPr lang="en-PH" dirty="0"/>
              <a:t>Point</a:t>
            </a:r>
          </a:p>
          <a:p>
            <a:pPr marL="514350" indent="-514350">
              <a:buAutoNum type="arabicPeriod"/>
            </a:pPr>
            <a:r>
              <a:rPr lang="en-PH" dirty="0"/>
              <a:t>Case Sensitive</a:t>
            </a:r>
          </a:p>
          <a:p>
            <a:pPr marL="514350" indent="-514350">
              <a:buAutoNum type="arabicPeriod"/>
            </a:pPr>
            <a:r>
              <a:rPr lang="en-PH" dirty="0"/>
              <a:t>Icons</a:t>
            </a:r>
          </a:p>
          <a:p>
            <a:pPr marL="514350" indent="-514350">
              <a:buAutoNum type="arabicPeriod"/>
            </a:pPr>
            <a:r>
              <a:rPr lang="en-PH" dirty="0"/>
              <a:t>Tags</a:t>
            </a:r>
          </a:p>
          <a:p>
            <a:pPr marL="514350" indent="-514350">
              <a:buAutoNum type="arabicPeriod"/>
            </a:pPr>
            <a:r>
              <a:rPr lang="en-PH" dirty="0"/>
              <a:t>WYSIWYG</a:t>
            </a:r>
          </a:p>
          <a:p>
            <a:pPr marL="514350" indent="-514350">
              <a:buAutoNum type="arabicPeriod"/>
            </a:pPr>
            <a:endParaRPr lang="en-PH" dirty="0"/>
          </a:p>
          <a:p>
            <a:pPr marL="514350" indent="-514350">
              <a:buAutoNum type="arabicPeriod"/>
            </a:pPr>
            <a:endParaRPr lang="en-PH" dirty="0"/>
          </a:p>
          <a:p>
            <a:pPr marL="514350" indent="-514350">
              <a:buAutoNum type="arabicPeriod"/>
            </a:pPr>
            <a:endParaRPr lang="en-PH" dirty="0"/>
          </a:p>
          <a:p>
            <a:pPr marL="514350" indent="-514350">
              <a:buAutoNum type="arabicPeriod"/>
            </a:pPr>
            <a:r>
              <a:rPr lang="en-PH" dirty="0"/>
              <a:t>Localization</a:t>
            </a:r>
          </a:p>
          <a:p>
            <a:pPr marL="514350" indent="-514350">
              <a:buAutoNum type="arabicPeriod"/>
            </a:pPr>
            <a:r>
              <a:rPr lang="en-PH" dirty="0"/>
              <a:t>Cursive</a:t>
            </a:r>
          </a:p>
          <a:p>
            <a:pPr marL="514350" indent="-514350">
              <a:buAutoNum type="arabicPeriod"/>
            </a:pPr>
            <a:r>
              <a:rPr lang="en-PH" dirty="0"/>
              <a:t>White space</a:t>
            </a:r>
          </a:p>
          <a:p>
            <a:pPr marL="514350" indent="-514350">
              <a:buAutoNum type="arabicPeriod"/>
            </a:pPr>
            <a:r>
              <a:rPr lang="en-PH" dirty="0"/>
              <a:t>Anti Aliasing</a:t>
            </a:r>
          </a:p>
          <a:p>
            <a:pPr marL="514350" indent="-514350">
              <a:buAutoNum type="arabicPeriod"/>
            </a:pPr>
            <a:r>
              <a:rPr lang="en-PH" dirty="0"/>
              <a:t>Nodes</a:t>
            </a:r>
          </a:p>
          <a:p>
            <a:pPr marL="514350" indent="-514350">
              <a:buAutoNum type="arabicPeriod"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98907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50333"/>
            <a:ext cx="7886700" cy="562663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PH" dirty="0"/>
              <a:t>Type sizes are usually expressed in _______________.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/>
              <a:t>When a password must be entered in upper- or lowercase in order to match the original password, it is said to be _______________.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/>
              <a:t>Symbolic representations of objects and processes common to the graphical user interfaces of many computer operating systems are called _______________.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/>
              <a:t>Special HTML characters, always prefixed by an ampersand (escape) and followed by a semicolon, are called _______________.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/>
              <a:t>“What you see is what you get” is spoken as _______________.</a:t>
            </a:r>
          </a:p>
        </p:txBody>
      </p:sp>
    </p:spTree>
    <p:extLst>
      <p:ext uri="{BB962C8B-B14F-4D97-AF65-F5344CB8AC3E}">
        <p14:creationId xmlns:p14="http://schemas.microsoft.com/office/powerpoint/2010/main" val="291582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b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e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d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d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b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b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e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b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b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65603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9113"/>
            <a:ext cx="7886700" cy="5487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dirty="0"/>
              <a:t>Discuss the difference between bitmap and vector graphics. Describe five different graphic elements you might use in a project, for example, the background, buttons, icons, or text. Would you use a vector tool or a bitmap tool for each element? Why?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/>
              <a:t>List several simple geometric shapes. If you have a 3-D modeling program available, using these shapes, extrude or lathe them to create various objects, such as a teapot, a tree, a car, a table, or a lamp. Think of some other objects. How would you use the simple geometric shapes (called “primitives” ) to create the 3-D object?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84127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77333"/>
            <a:ext cx="7886700" cy="5499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2400" dirty="0"/>
              <a:t>6. Translating or designing multimedia (or any computer-based material) into a language other than the one in which it was originally written is called _______________.</a:t>
            </a:r>
          </a:p>
          <a:p>
            <a:pPr marL="0" indent="0">
              <a:buNone/>
            </a:pPr>
            <a:r>
              <a:rPr lang="en-PH" sz="2400" dirty="0"/>
              <a:t>7. The little decoration at the end of a letter stroke is a _______________.</a:t>
            </a:r>
          </a:p>
          <a:p>
            <a:pPr marL="0" indent="0">
              <a:buNone/>
            </a:pPr>
            <a:r>
              <a:rPr lang="en-PH" sz="2400" dirty="0"/>
              <a:t>8. Designers call roomy blank areas _______________.</a:t>
            </a:r>
          </a:p>
          <a:p>
            <a:pPr marL="0" indent="0">
              <a:buNone/>
            </a:pPr>
            <a:r>
              <a:rPr lang="en-PH" sz="2400" dirty="0"/>
              <a:t>9. _______________ blends the colors along the edges of the letters (called dithering) to create a soft transition between the letter and its background.</a:t>
            </a:r>
          </a:p>
          <a:p>
            <a:pPr marL="0" indent="0">
              <a:buNone/>
            </a:pPr>
            <a:r>
              <a:rPr lang="en-PH" sz="2400" dirty="0"/>
              <a:t>10. Conceptual elements consisting of text, graphics, sounds, or related information in the knowledge base are called _______________.</a:t>
            </a:r>
          </a:p>
          <a:p>
            <a:pPr marL="0" indent="0">
              <a:buNone/>
            </a:pP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174029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PH" dirty="0"/>
              <a:t>1. A family of graphic characters that usually includes many type sizes and styles is called a:</a:t>
            </a:r>
          </a:p>
          <a:p>
            <a:pPr marL="0" indent="0">
              <a:buNone/>
            </a:pPr>
            <a:r>
              <a:rPr lang="en-PH" dirty="0"/>
              <a:t>a. typeface</a:t>
            </a:r>
          </a:p>
          <a:p>
            <a:pPr marL="0" indent="0">
              <a:buNone/>
            </a:pPr>
            <a:r>
              <a:rPr lang="en-PH" dirty="0"/>
              <a:t>b. font</a:t>
            </a:r>
          </a:p>
          <a:p>
            <a:pPr marL="0" indent="0">
              <a:buNone/>
            </a:pPr>
            <a:r>
              <a:rPr lang="en-PH" dirty="0"/>
              <a:t>c. point</a:t>
            </a:r>
          </a:p>
          <a:p>
            <a:pPr marL="0" indent="0">
              <a:buNone/>
            </a:pPr>
            <a:r>
              <a:rPr lang="en-PH" dirty="0"/>
              <a:t>d. link</a:t>
            </a:r>
          </a:p>
          <a:p>
            <a:pPr marL="0" indent="0">
              <a:buNone/>
            </a:pPr>
            <a:r>
              <a:rPr lang="en-PH" dirty="0"/>
              <a:t>e. node</a:t>
            </a:r>
          </a:p>
        </p:txBody>
      </p:sp>
    </p:spTree>
    <p:extLst>
      <p:ext uri="{BB962C8B-B14F-4D97-AF65-F5344CB8AC3E}">
        <p14:creationId xmlns:p14="http://schemas.microsoft.com/office/powerpoint/2010/main" val="2255267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2. Which of the following is a term that applies to the spacing between characters of text?</a:t>
            </a:r>
          </a:p>
          <a:p>
            <a:pPr marL="0" indent="0">
              <a:buNone/>
            </a:pPr>
            <a:r>
              <a:rPr lang="en-PH" dirty="0"/>
              <a:t>a. leading</a:t>
            </a:r>
          </a:p>
          <a:p>
            <a:pPr marL="0" indent="0">
              <a:buNone/>
            </a:pPr>
            <a:r>
              <a:rPr lang="en-PH" dirty="0"/>
              <a:t>b. kerning</a:t>
            </a:r>
          </a:p>
          <a:p>
            <a:pPr marL="0" indent="0">
              <a:buNone/>
            </a:pPr>
            <a:r>
              <a:rPr lang="en-PH" dirty="0"/>
              <a:t>c. tracking</a:t>
            </a:r>
          </a:p>
          <a:p>
            <a:pPr marL="0" indent="0">
              <a:buNone/>
            </a:pPr>
            <a:r>
              <a:rPr lang="en-PH" dirty="0"/>
              <a:t>d. points</a:t>
            </a:r>
          </a:p>
          <a:p>
            <a:pPr marL="0" indent="0">
              <a:buNone/>
            </a:pPr>
            <a:r>
              <a:rPr lang="en-PH" dirty="0"/>
              <a:t>e. dithering</a:t>
            </a:r>
          </a:p>
        </p:txBody>
      </p:sp>
    </p:spTree>
    <p:extLst>
      <p:ext uri="{BB962C8B-B14F-4D97-AF65-F5344CB8AC3E}">
        <p14:creationId xmlns:p14="http://schemas.microsoft.com/office/powerpoint/2010/main" val="1497920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PH" dirty="0"/>
              <a:t>3. </a:t>
            </a:r>
            <a:r>
              <a:rPr lang="en-PH" dirty="0" err="1"/>
              <a:t>Intercapping</a:t>
            </a:r>
            <a:r>
              <a:rPr lang="en-PH" dirty="0"/>
              <a:t>, the practice of placing a capital in the middle of a word, is a trend that emerged from the computer programming community because:</a:t>
            </a:r>
          </a:p>
          <a:p>
            <a:pPr marL="0" indent="0">
              <a:buNone/>
            </a:pPr>
            <a:r>
              <a:rPr lang="en-PH" dirty="0"/>
              <a:t>a. it looks cool</a:t>
            </a:r>
          </a:p>
          <a:p>
            <a:pPr marL="0" indent="0">
              <a:buNone/>
            </a:pPr>
            <a:r>
              <a:rPr lang="en-PH" dirty="0"/>
              <a:t>b. they wanted to copy marketing practices in the electronics industry</a:t>
            </a:r>
          </a:p>
          <a:p>
            <a:pPr marL="0" indent="0">
              <a:buNone/>
            </a:pPr>
            <a:r>
              <a:rPr lang="en-PH" dirty="0"/>
              <a:t>c. they found they could see the words used for variables and commands better</a:t>
            </a:r>
          </a:p>
          <a:p>
            <a:pPr marL="0" indent="0">
              <a:buNone/>
            </a:pPr>
            <a:r>
              <a:rPr lang="en-PH" dirty="0"/>
              <a:t>d. one of the first computer programmers had a faulty shift key on his keyboard</a:t>
            </a:r>
          </a:p>
          <a:p>
            <a:pPr marL="0" indent="0">
              <a:buNone/>
            </a:pPr>
            <a:r>
              <a:rPr lang="en-PH" dirty="0"/>
              <a:t>e. it increases security in case-sensitive passwords</a:t>
            </a:r>
          </a:p>
        </p:txBody>
      </p:sp>
    </p:spTree>
    <p:extLst>
      <p:ext uri="{BB962C8B-B14F-4D97-AF65-F5344CB8AC3E}">
        <p14:creationId xmlns:p14="http://schemas.microsoft.com/office/powerpoint/2010/main" val="2015018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4. Dynamic HTML uses _______ to define choices ranging from line height to margin width to font face.</a:t>
            </a:r>
          </a:p>
          <a:p>
            <a:pPr marL="0" indent="0">
              <a:buNone/>
            </a:pPr>
            <a:r>
              <a:rPr lang="en-PH" dirty="0"/>
              <a:t>a. Cascading Style Sheets</a:t>
            </a:r>
          </a:p>
          <a:p>
            <a:pPr marL="0" indent="0">
              <a:buNone/>
            </a:pPr>
            <a:r>
              <a:rPr lang="en-PH" dirty="0"/>
              <a:t>b. font mapping</a:t>
            </a:r>
          </a:p>
          <a:p>
            <a:pPr marL="0" indent="0">
              <a:buNone/>
            </a:pPr>
            <a:r>
              <a:rPr lang="en-PH" dirty="0"/>
              <a:t>c. font substitution</a:t>
            </a:r>
          </a:p>
          <a:p>
            <a:pPr marL="0" indent="0">
              <a:buNone/>
            </a:pPr>
            <a:r>
              <a:rPr lang="en-PH" dirty="0"/>
              <a:t>d. software robots</a:t>
            </a:r>
          </a:p>
          <a:p>
            <a:pPr marL="0" indent="0">
              <a:buNone/>
            </a:pPr>
            <a:r>
              <a:rPr lang="en-PH" dirty="0"/>
              <a:t>e. encapsulated PostScript</a:t>
            </a: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40766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5. If a DHTML document includes a font face that is not installed on the user’s computer, a browser will:</a:t>
            </a:r>
          </a:p>
          <a:p>
            <a:pPr marL="0" indent="0">
              <a:buNone/>
            </a:pPr>
            <a:r>
              <a:rPr lang="en-PH" dirty="0"/>
              <a:t>a. automatically download the correct font</a:t>
            </a:r>
          </a:p>
          <a:p>
            <a:pPr marL="0" indent="0">
              <a:buNone/>
            </a:pPr>
            <a:r>
              <a:rPr lang="en-PH" dirty="0"/>
              <a:t>b. refuse to load the page</a:t>
            </a:r>
          </a:p>
          <a:p>
            <a:pPr marL="0" indent="0">
              <a:buNone/>
            </a:pPr>
            <a:r>
              <a:rPr lang="en-PH" dirty="0"/>
              <a:t>c. leave a blank space where that text is</a:t>
            </a:r>
          </a:p>
          <a:p>
            <a:pPr marL="0" indent="0">
              <a:buNone/>
            </a:pPr>
            <a:r>
              <a:rPr lang="en-PH" dirty="0"/>
              <a:t>d. crash</a:t>
            </a:r>
          </a:p>
          <a:p>
            <a:pPr marL="0" indent="0">
              <a:buNone/>
            </a:pPr>
            <a:r>
              <a:rPr lang="en-PH" dirty="0"/>
              <a:t>e. try to substitute the font with a similar looking font</a:t>
            </a:r>
          </a:p>
        </p:txBody>
      </p:sp>
    </p:spTree>
    <p:extLst>
      <p:ext uri="{BB962C8B-B14F-4D97-AF65-F5344CB8AC3E}">
        <p14:creationId xmlns:p14="http://schemas.microsoft.com/office/powerpoint/2010/main" val="2648663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6. In the URL http://www.timestream.com/info/people/biotay/biotay1.html, which part is case sensitive?</a:t>
            </a:r>
          </a:p>
          <a:p>
            <a:pPr marL="0" indent="0">
              <a:buNone/>
            </a:pPr>
            <a:r>
              <a:rPr lang="en-PH" dirty="0"/>
              <a:t>a. the record type: “http://”</a:t>
            </a:r>
          </a:p>
          <a:p>
            <a:pPr marL="0" indent="0">
              <a:buNone/>
            </a:pPr>
            <a:r>
              <a:rPr lang="en-PH" dirty="0"/>
              <a:t>b. the domain name: “timestream.com”</a:t>
            </a:r>
          </a:p>
          <a:p>
            <a:pPr marL="0" indent="0">
              <a:buNone/>
            </a:pPr>
            <a:r>
              <a:rPr lang="en-PH" dirty="0"/>
              <a:t>c. the subdomain “www”</a:t>
            </a:r>
          </a:p>
          <a:p>
            <a:pPr marL="0" indent="0">
              <a:buNone/>
            </a:pPr>
            <a:r>
              <a:rPr lang="en-PH" dirty="0"/>
              <a:t>d. the document path: “info/people/</a:t>
            </a:r>
            <a:r>
              <a:rPr lang="en-PH" dirty="0" err="1"/>
              <a:t>biotay</a:t>
            </a:r>
            <a:r>
              <a:rPr lang="en-PH" dirty="0"/>
              <a:t>/biotay1.html”</a:t>
            </a:r>
          </a:p>
          <a:p>
            <a:pPr marL="0" indent="0">
              <a:buNone/>
            </a:pPr>
            <a:r>
              <a:rPr lang="en-PH" dirty="0"/>
              <a:t>e. all are case sensitive</a:t>
            </a:r>
          </a:p>
        </p:txBody>
      </p:sp>
    </p:spTree>
    <p:extLst>
      <p:ext uri="{BB962C8B-B14F-4D97-AF65-F5344CB8AC3E}">
        <p14:creationId xmlns:p14="http://schemas.microsoft.com/office/powerpoint/2010/main" val="1000828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1107</Words>
  <Application>Microsoft Office PowerPoint</Application>
  <PresentationFormat>On-screen Show (4:3)</PresentationFormat>
  <Paragraphs>140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Corbel</vt:lpstr>
      <vt:lpstr>Office Theme</vt:lpstr>
      <vt:lpstr>Chapter 2: Text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Answers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 Reyes</dc:creator>
  <cp:lastModifiedBy>Leonard Reyes</cp:lastModifiedBy>
  <cp:revision>6</cp:revision>
  <dcterms:created xsi:type="dcterms:W3CDTF">2017-02-23T05:48:46Z</dcterms:created>
  <dcterms:modified xsi:type="dcterms:W3CDTF">2017-02-23T07:59:46Z</dcterms:modified>
</cp:coreProperties>
</file>