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0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948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79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882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835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21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866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910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292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965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4010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24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E544-A692-4329-8BF7-B626D1A3CA4F}" type="datetimeFigureOut">
              <a:rPr lang="en-PH" smtClean="0"/>
              <a:t>28/02/2017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6FB3-DA47-4D87-8C28-DAD05A5FE87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612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H" dirty="0"/>
              <a:t>Image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/>
              <a:t>Chapter 04. </a:t>
            </a:r>
            <a:r>
              <a:rPr lang="en-PH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89090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7. Perhaps the single most significant advance in computer image processing during the late 1980s was the development of:</a:t>
            </a:r>
          </a:p>
          <a:p>
            <a:pPr marL="0" indent="0">
              <a:buNone/>
            </a:pPr>
            <a:r>
              <a:rPr lang="en-PH" dirty="0"/>
              <a:t>a. digital cameras</a:t>
            </a:r>
          </a:p>
          <a:p>
            <a:pPr marL="0" indent="0">
              <a:buNone/>
            </a:pPr>
            <a:r>
              <a:rPr lang="en-PH" dirty="0"/>
              <a:t>b. 3-D modeling programs</a:t>
            </a:r>
          </a:p>
          <a:p>
            <a:pPr marL="0" indent="0">
              <a:buNone/>
            </a:pPr>
            <a:r>
              <a:rPr lang="en-PH" dirty="0"/>
              <a:t>c. image-editing programs</a:t>
            </a:r>
          </a:p>
          <a:p>
            <a:pPr marL="0" indent="0">
              <a:buNone/>
            </a:pPr>
            <a:r>
              <a:rPr lang="en-PH" dirty="0"/>
              <a:t>d. scanners</a:t>
            </a:r>
          </a:p>
          <a:p>
            <a:pPr marL="0" indent="0">
              <a:buNone/>
            </a:pPr>
            <a:r>
              <a:rPr lang="en-PH" dirty="0"/>
              <a:t>e. electronic crayons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9879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8. When an image created on a Macintosh is viewed on a PC:</a:t>
            </a:r>
          </a:p>
          <a:p>
            <a:pPr marL="0" indent="0">
              <a:buNone/>
            </a:pPr>
            <a:r>
              <a:rPr lang="en-PH" dirty="0"/>
              <a:t>a. it appears darker and richer because the values have changed</a:t>
            </a:r>
          </a:p>
          <a:p>
            <a:pPr marL="0" indent="0">
              <a:buNone/>
            </a:pPr>
            <a:r>
              <a:rPr lang="en-PH" dirty="0"/>
              <a:t>b. it appears lighter and less saturated because the values have changed</a:t>
            </a:r>
          </a:p>
          <a:p>
            <a:pPr marL="0" indent="0">
              <a:buNone/>
            </a:pPr>
            <a:r>
              <a:rPr lang="en-PH" dirty="0"/>
              <a:t>c. it appears darker and richer even though the values have not changed</a:t>
            </a:r>
          </a:p>
          <a:p>
            <a:pPr marL="0" indent="0">
              <a:buNone/>
            </a:pPr>
            <a:r>
              <a:rPr lang="en-PH" dirty="0"/>
              <a:t>d. it appears lighter and less saturated even though the values have not changed</a:t>
            </a:r>
          </a:p>
          <a:p>
            <a:pPr marL="0" indent="0">
              <a:buNone/>
            </a:pPr>
            <a:r>
              <a:rPr lang="en-PH" dirty="0"/>
              <a:t>e. it appears exactly the same</a:t>
            </a:r>
          </a:p>
        </p:txBody>
      </p:sp>
    </p:spTree>
    <p:extLst>
      <p:ext uri="{BB962C8B-B14F-4D97-AF65-F5344CB8AC3E}">
        <p14:creationId xmlns:p14="http://schemas.microsoft.com/office/powerpoint/2010/main" val="1777857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9. Graphic artists designing for print media use vector-drawn objects because:</a:t>
            </a:r>
          </a:p>
          <a:p>
            <a:pPr marL="0" indent="0">
              <a:buNone/>
            </a:pPr>
            <a:r>
              <a:rPr lang="en-PH" dirty="0"/>
              <a:t>a. they can contain more subtle variations in shading than bitmap graphics</a:t>
            </a:r>
          </a:p>
          <a:p>
            <a:pPr marL="0" indent="0">
              <a:buNone/>
            </a:pPr>
            <a:r>
              <a:rPr lang="en-PH" dirty="0"/>
              <a:t>b. printing inks respond better to them</a:t>
            </a:r>
          </a:p>
          <a:p>
            <a:pPr marL="0" indent="0">
              <a:buNone/>
            </a:pPr>
            <a:r>
              <a:rPr lang="en-PH" dirty="0"/>
              <a:t>c. they can be converted across platforms more easily</a:t>
            </a:r>
          </a:p>
          <a:p>
            <a:pPr marL="0" indent="0">
              <a:buNone/>
            </a:pPr>
            <a:r>
              <a:rPr lang="en-PH" dirty="0"/>
              <a:t>d. they can be scaled to print at any size</a:t>
            </a:r>
          </a:p>
          <a:p>
            <a:pPr marL="0" indent="0">
              <a:buNone/>
            </a:pPr>
            <a:r>
              <a:rPr lang="en-PH" dirty="0"/>
              <a:t>e. they can be viewed directly in Web browsers</a:t>
            </a:r>
          </a:p>
        </p:txBody>
      </p:sp>
    </p:spTree>
    <p:extLst>
      <p:ext uri="{BB962C8B-B14F-4D97-AF65-F5344CB8AC3E}">
        <p14:creationId xmlns:p14="http://schemas.microsoft.com/office/powerpoint/2010/main" val="68764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10. The 3-D process of extending a plane surface some distance, either perpendicular to the shape’s outline or along a defined path, is called:</a:t>
            </a:r>
          </a:p>
          <a:p>
            <a:pPr marL="0" indent="0">
              <a:buNone/>
            </a:pPr>
            <a:r>
              <a:rPr lang="en-PH" dirty="0"/>
              <a:t>a. lathing</a:t>
            </a:r>
          </a:p>
          <a:p>
            <a:pPr marL="0" indent="0">
              <a:buNone/>
            </a:pPr>
            <a:r>
              <a:rPr lang="en-PH" dirty="0"/>
              <a:t>b. rendering</a:t>
            </a:r>
          </a:p>
          <a:p>
            <a:pPr marL="0" indent="0">
              <a:buNone/>
            </a:pPr>
            <a:r>
              <a:rPr lang="en-PH" dirty="0"/>
              <a:t>c. modeling</a:t>
            </a:r>
          </a:p>
          <a:p>
            <a:pPr marL="0" indent="0">
              <a:buNone/>
            </a:pPr>
            <a:r>
              <a:rPr lang="en-PH" dirty="0"/>
              <a:t>d. extruding</a:t>
            </a:r>
          </a:p>
          <a:p>
            <a:pPr marL="0" indent="0">
              <a:buNone/>
            </a:pPr>
            <a:r>
              <a:rPr lang="en-PH" dirty="0"/>
              <a:t>e. skinning</a:t>
            </a:r>
          </a:p>
        </p:txBody>
      </p:sp>
    </p:spTree>
    <p:extLst>
      <p:ext uri="{BB962C8B-B14F-4D97-AF65-F5344CB8AC3E}">
        <p14:creationId xmlns:p14="http://schemas.microsoft.com/office/powerpoint/2010/main" val="2702858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11. A GIF image may contain:</a:t>
            </a:r>
          </a:p>
          <a:p>
            <a:pPr marL="0" indent="0">
              <a:buNone/>
            </a:pPr>
            <a:r>
              <a:rPr lang="en-PH" dirty="0"/>
              <a:t>a. 8 bits of color information per pixel</a:t>
            </a:r>
          </a:p>
          <a:p>
            <a:pPr marL="0" indent="0">
              <a:buNone/>
            </a:pPr>
            <a:r>
              <a:rPr lang="en-PH" dirty="0"/>
              <a:t>b. 16 bits of color information per pixel</a:t>
            </a:r>
          </a:p>
          <a:p>
            <a:pPr marL="0" indent="0">
              <a:buNone/>
            </a:pPr>
            <a:r>
              <a:rPr lang="en-PH" dirty="0"/>
              <a:t>c. 24 bits of color information per pixel</a:t>
            </a:r>
          </a:p>
          <a:p>
            <a:pPr marL="0" indent="0">
              <a:buNone/>
            </a:pPr>
            <a:r>
              <a:rPr lang="en-PH" dirty="0"/>
              <a:t>d. 32 bits of color information per pixel</a:t>
            </a:r>
          </a:p>
          <a:p>
            <a:pPr marL="0" indent="0">
              <a:buNone/>
            </a:pPr>
            <a:r>
              <a:rPr lang="en-PH" dirty="0"/>
              <a:t>e. 48 bits of color information per pixel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8607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12. Which of these is the correct HTML hexadecimal representation of magenta (red + blue)?</a:t>
            </a:r>
          </a:p>
          <a:p>
            <a:pPr marL="0" indent="0">
              <a:buNone/>
            </a:pPr>
            <a:r>
              <a:rPr lang="en-PH" dirty="0"/>
              <a:t>a. 00GGHH</a:t>
            </a:r>
          </a:p>
          <a:p>
            <a:pPr marL="0" indent="0">
              <a:buNone/>
            </a:pPr>
            <a:r>
              <a:rPr lang="en-PH" dirty="0"/>
              <a:t>b. #FF00FF</a:t>
            </a:r>
          </a:p>
          <a:p>
            <a:pPr marL="0" indent="0">
              <a:buNone/>
            </a:pPr>
            <a:r>
              <a:rPr lang="en-PH" dirty="0"/>
              <a:t>c. 255,0,255</a:t>
            </a:r>
          </a:p>
          <a:p>
            <a:pPr marL="0" indent="0">
              <a:buNone/>
            </a:pPr>
            <a:r>
              <a:rPr lang="en-PH" dirty="0"/>
              <a:t>d. %R100-%G0-%B100</a:t>
            </a:r>
          </a:p>
          <a:p>
            <a:pPr marL="0" indent="0">
              <a:buNone/>
            </a:pPr>
            <a:r>
              <a:rPr lang="en-PH" dirty="0"/>
              <a:t>e. &lt;color = “magenta”&gt;</a:t>
            </a:r>
          </a:p>
        </p:txBody>
      </p:sp>
    </p:spTree>
    <p:extLst>
      <p:ext uri="{BB962C8B-B14F-4D97-AF65-F5344CB8AC3E}">
        <p14:creationId xmlns:p14="http://schemas.microsoft.com/office/powerpoint/2010/main" val="1212408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13. Which of the following is not a color specification format?</a:t>
            </a:r>
          </a:p>
          <a:p>
            <a:pPr marL="0" indent="0">
              <a:buNone/>
            </a:pPr>
            <a:r>
              <a:rPr lang="en-PH" dirty="0"/>
              <a:t>a. RGB</a:t>
            </a:r>
          </a:p>
          <a:p>
            <a:pPr marL="0" indent="0">
              <a:buNone/>
            </a:pPr>
            <a:r>
              <a:rPr lang="en-PH" dirty="0"/>
              <a:t>b. HSB</a:t>
            </a:r>
          </a:p>
          <a:p>
            <a:pPr marL="0" indent="0">
              <a:buNone/>
            </a:pPr>
            <a:r>
              <a:rPr lang="en-PH" dirty="0"/>
              <a:t>c. GIF</a:t>
            </a:r>
          </a:p>
          <a:p>
            <a:pPr marL="0" indent="0">
              <a:buNone/>
            </a:pPr>
            <a:r>
              <a:rPr lang="en-PH" dirty="0"/>
              <a:t>d. CMYK</a:t>
            </a:r>
          </a:p>
          <a:p>
            <a:pPr marL="0" indent="0">
              <a:buNone/>
            </a:pPr>
            <a:r>
              <a:rPr lang="en-PH" dirty="0"/>
              <a:t>e. CIE</a:t>
            </a:r>
          </a:p>
        </p:txBody>
      </p:sp>
    </p:spTree>
    <p:extLst>
      <p:ext uri="{BB962C8B-B14F-4D97-AF65-F5344CB8AC3E}">
        <p14:creationId xmlns:p14="http://schemas.microsoft.com/office/powerpoint/2010/main" val="74971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14. Which of the following is not a native Windows graphics file format?</a:t>
            </a:r>
          </a:p>
          <a:p>
            <a:pPr marL="0" indent="0">
              <a:buNone/>
            </a:pPr>
            <a:r>
              <a:rPr lang="en-PH" dirty="0"/>
              <a:t>a. BMP</a:t>
            </a:r>
          </a:p>
          <a:p>
            <a:pPr marL="0" indent="0">
              <a:buNone/>
            </a:pPr>
            <a:r>
              <a:rPr lang="en-PH" dirty="0"/>
              <a:t>b. RIFF</a:t>
            </a:r>
          </a:p>
          <a:p>
            <a:pPr marL="0" indent="0">
              <a:buNone/>
            </a:pPr>
            <a:r>
              <a:rPr lang="en-PH" dirty="0"/>
              <a:t>c. TIFF</a:t>
            </a:r>
          </a:p>
          <a:p>
            <a:pPr marL="0" indent="0">
              <a:buNone/>
            </a:pPr>
            <a:r>
              <a:rPr lang="en-PH" dirty="0"/>
              <a:t>d. PCX</a:t>
            </a:r>
          </a:p>
          <a:p>
            <a:pPr marL="0" indent="0">
              <a:buNone/>
            </a:pPr>
            <a:r>
              <a:rPr lang="en-PH" dirty="0"/>
              <a:t>e. PICT</a:t>
            </a:r>
          </a:p>
        </p:txBody>
      </p:sp>
    </p:spTree>
    <p:extLst>
      <p:ext uri="{BB962C8B-B14F-4D97-AF65-F5344CB8AC3E}">
        <p14:creationId xmlns:p14="http://schemas.microsoft.com/office/powerpoint/2010/main" val="683450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15. TIFF stands for:</a:t>
            </a:r>
          </a:p>
          <a:p>
            <a:pPr marL="0" indent="0">
              <a:buNone/>
            </a:pPr>
            <a:r>
              <a:rPr lang="en-PH" dirty="0"/>
              <a:t>a. Transitional Image File Format</a:t>
            </a:r>
          </a:p>
          <a:p>
            <a:pPr marL="0" indent="0">
              <a:buNone/>
            </a:pPr>
            <a:r>
              <a:rPr lang="en-PH" dirty="0"/>
              <a:t>b. Total Inclusion File Format</a:t>
            </a:r>
          </a:p>
          <a:p>
            <a:pPr marL="0" indent="0">
              <a:buNone/>
            </a:pPr>
            <a:r>
              <a:rPr lang="en-PH" dirty="0"/>
              <a:t>c. Tagged Interchange File Format</a:t>
            </a:r>
          </a:p>
          <a:p>
            <a:pPr marL="0" indent="0">
              <a:buNone/>
            </a:pPr>
            <a:r>
              <a:rPr lang="en-PH" dirty="0"/>
              <a:t>d. Temporary Instruction File Format</a:t>
            </a:r>
          </a:p>
          <a:p>
            <a:pPr marL="0" indent="0">
              <a:buNone/>
            </a:pPr>
            <a:r>
              <a:rPr lang="en-PH" dirty="0"/>
              <a:t>e. Table Index File Format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0537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Fill in the Blanks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PH" dirty="0"/>
              <a:t>Monitor</a:t>
            </a:r>
          </a:p>
          <a:p>
            <a:pPr marL="514350" indent="-514350">
              <a:buAutoNum type="arabicPeriod"/>
            </a:pPr>
            <a:r>
              <a:rPr lang="en-PH" dirty="0"/>
              <a:t>Bitmap</a:t>
            </a:r>
          </a:p>
          <a:p>
            <a:pPr marL="514350" indent="-514350">
              <a:buAutoNum type="arabicPeriod"/>
            </a:pPr>
            <a:r>
              <a:rPr lang="en-PH" dirty="0"/>
              <a:t>Vector/vector drawn</a:t>
            </a:r>
          </a:p>
          <a:p>
            <a:pPr marL="514350" indent="-514350">
              <a:buAutoNum type="arabicPeriod"/>
            </a:pPr>
            <a:r>
              <a:rPr lang="en-PH" dirty="0"/>
              <a:t>Pixel</a:t>
            </a:r>
          </a:p>
          <a:p>
            <a:pPr marL="514350" indent="-514350">
              <a:buAutoNum type="arabicPeriod"/>
            </a:pPr>
            <a:r>
              <a:rPr lang="en-PH" dirty="0"/>
              <a:t>Morphing</a:t>
            </a:r>
          </a:p>
          <a:p>
            <a:pPr marL="514350" indent="-514350">
              <a:buAutoNum type="arabicPeriod"/>
            </a:pPr>
            <a:r>
              <a:rPr lang="en-PH" dirty="0"/>
              <a:t>Auto tracing</a:t>
            </a:r>
          </a:p>
          <a:p>
            <a:pPr marL="514350" indent="-514350">
              <a:buAutoNum type="arabicPeriod"/>
            </a:pPr>
            <a:r>
              <a:rPr lang="en-PH" dirty="0"/>
              <a:t>Rendering</a:t>
            </a:r>
          </a:p>
          <a:p>
            <a:pPr marL="514350" indent="-514350">
              <a:buAutoNum type="arabicPeriod"/>
            </a:pPr>
            <a:r>
              <a:rPr lang="en-PH" dirty="0"/>
              <a:t>Pixelation</a:t>
            </a:r>
          </a:p>
          <a:p>
            <a:pPr marL="514350" indent="-514350">
              <a:buAutoNum type="arabicPeriod"/>
            </a:pPr>
            <a:r>
              <a:rPr lang="en-PH" dirty="0"/>
              <a:t>Palette</a:t>
            </a:r>
          </a:p>
          <a:p>
            <a:pPr marL="514350" indent="-514350">
              <a:buAutoNum type="arabicPeriod"/>
            </a:pPr>
            <a:r>
              <a:rPr lang="en-PH" dirty="0"/>
              <a:t>Dithering</a:t>
            </a:r>
          </a:p>
          <a:p>
            <a:pPr marL="514350" indent="-514350">
              <a:buAutoNum type="arabicPeriod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1988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PH" sz="2400" dirty="0"/>
              <a:t>The working area of a computer display is sometimes called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2. The type of image used for photo-realistic images and for complex drawings requiring fine detail is the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3. The type of image used for lines, boxes, circles, polygons, and other graphic shapes that can be mathematically expressed in angles, coordinates, and distances is the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4. The picture elements that make up a bitmap are called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5. _______________ allows you to smoothly blend two images so that one image seems to melt into the next.</a:t>
            </a:r>
          </a:p>
        </p:txBody>
      </p:sp>
    </p:spTree>
    <p:extLst>
      <p:ext uri="{BB962C8B-B14F-4D97-AF65-F5344CB8AC3E}">
        <p14:creationId xmlns:p14="http://schemas.microsoft.com/office/powerpoint/2010/main" val="357102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Multiple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pPr marL="514350" indent="-514350">
              <a:buAutoNum type="arabicPeriod"/>
            </a:pPr>
            <a:r>
              <a:rPr lang="en-PH" dirty="0"/>
              <a:t>A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  <a:p>
            <a:pPr marL="514350" indent="-514350">
              <a:buAutoNum type="arabicPeriod"/>
            </a:pPr>
            <a:r>
              <a:rPr lang="en-PH" dirty="0"/>
              <a:t>D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r>
              <a:rPr lang="en-PH" dirty="0"/>
              <a:t>E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  <a:p>
            <a:pPr marL="514350" indent="-514350">
              <a:buAutoNum type="arabicPeriod"/>
            </a:pPr>
            <a:r>
              <a:rPr lang="en-PH" dirty="0"/>
              <a:t>E</a:t>
            </a:r>
          </a:p>
          <a:p>
            <a:pPr marL="514350" indent="-514350">
              <a:buAutoNum type="arabicPeriod"/>
            </a:pPr>
            <a:r>
              <a:rPr lang="en-PH" dirty="0"/>
              <a:t>D</a:t>
            </a:r>
          </a:p>
          <a:p>
            <a:pPr marL="514350" indent="-514350">
              <a:buAutoNum type="arabicPeriod"/>
            </a:pPr>
            <a:r>
              <a:rPr lang="en-PH" dirty="0"/>
              <a:t>D</a:t>
            </a:r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endParaRPr lang="en-PH" dirty="0"/>
          </a:p>
          <a:p>
            <a:pPr marL="514350" indent="-514350">
              <a:buAutoNum type="arabicPeriod"/>
            </a:pPr>
            <a:r>
              <a:rPr lang="en-PH" dirty="0"/>
              <a:t>B</a:t>
            </a:r>
          </a:p>
          <a:p>
            <a:pPr marL="514350" indent="-514350">
              <a:buAutoNum type="arabicPeriod"/>
            </a:pPr>
            <a:r>
              <a:rPr lang="en-PH" dirty="0"/>
              <a:t>B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  <a:p>
            <a:pPr marL="514350" indent="-514350">
              <a:buAutoNum type="arabicPeriod"/>
            </a:pPr>
            <a:r>
              <a:rPr lang="en-PH" dirty="0"/>
              <a:t>D</a:t>
            </a:r>
          </a:p>
          <a:p>
            <a:pPr marL="514350" indent="-514350">
              <a:buAutoNum type="arabicPeriod"/>
            </a:pPr>
            <a:r>
              <a:rPr lang="en-PH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1412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sz="2400" dirty="0"/>
              <a:t>6. The process that computes the bounds of the shapes of colors within a bitmap image and then derives the polygon object that describes that image is called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7. _______________ is when the computer uses intricate algorithms to apply the effects you have specified on the objects you have created for a final 3-D image.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8. ________________ is the blocky, jagged look resulting from too little information in a bitmapped image.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9. A collection of color values available for display is called a _______________.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10. _______________ is a process whereby the color value of each pixel is changed to the closest matching color value in the target palette, using a mathematical algorithm.</a:t>
            </a:r>
          </a:p>
        </p:txBody>
      </p:sp>
    </p:spTree>
    <p:extLst>
      <p:ext uri="{BB962C8B-B14F-4D97-AF65-F5344CB8AC3E}">
        <p14:creationId xmlns:p14="http://schemas.microsoft.com/office/powerpoint/2010/main" val="40036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1. What is the best way to start creating your project’s interface?</a:t>
            </a:r>
          </a:p>
          <a:p>
            <a:pPr marL="0" indent="0">
              <a:buNone/>
            </a:pPr>
            <a:r>
              <a:rPr lang="en-PH" dirty="0"/>
              <a:t>a. Start with pencil, eraser, and paper.</a:t>
            </a:r>
          </a:p>
          <a:p>
            <a:pPr marL="0" indent="0">
              <a:buNone/>
            </a:pPr>
            <a:r>
              <a:rPr lang="en-PH" dirty="0"/>
              <a:t>b. Outline your project and graphic ideas.</a:t>
            </a:r>
          </a:p>
          <a:p>
            <a:pPr marL="0" indent="0">
              <a:buNone/>
            </a:pPr>
            <a:r>
              <a:rPr lang="en-PH" dirty="0"/>
              <a:t>c. Storyboard using stick figures.</a:t>
            </a:r>
          </a:p>
          <a:p>
            <a:pPr marL="0" indent="0">
              <a:buNone/>
            </a:pPr>
            <a:r>
              <a:rPr lang="en-PH" dirty="0"/>
              <a:t>d. Use three-by-five index cards and shuffle them.</a:t>
            </a:r>
          </a:p>
          <a:p>
            <a:pPr marL="0" indent="0">
              <a:buNone/>
            </a:pPr>
            <a:r>
              <a:rPr lang="en-PH" dirty="0"/>
              <a:t>e. 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339469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2. Which image file type is best for photographs?</a:t>
            </a:r>
          </a:p>
          <a:p>
            <a:pPr marL="0" indent="0">
              <a:buNone/>
            </a:pPr>
            <a:r>
              <a:rPr lang="en-PH" dirty="0"/>
              <a:t>a. vector</a:t>
            </a:r>
          </a:p>
          <a:p>
            <a:pPr marL="0" indent="0">
              <a:buNone/>
            </a:pPr>
            <a:r>
              <a:rPr lang="en-PH" dirty="0"/>
              <a:t>b. encapsulated PostScript</a:t>
            </a:r>
          </a:p>
          <a:p>
            <a:pPr marL="0" indent="0">
              <a:buNone/>
            </a:pPr>
            <a:r>
              <a:rPr lang="en-PH" dirty="0"/>
              <a:t>c. bitmap</a:t>
            </a:r>
          </a:p>
          <a:p>
            <a:pPr marL="0" indent="0">
              <a:buNone/>
            </a:pPr>
            <a:r>
              <a:rPr lang="en-PH" dirty="0"/>
              <a:t>d. Shockwave</a:t>
            </a:r>
          </a:p>
          <a:p>
            <a:pPr marL="0" indent="0">
              <a:buNone/>
            </a:pPr>
            <a:r>
              <a:rPr lang="en-PH" dirty="0"/>
              <a:t>e. laser</a:t>
            </a:r>
          </a:p>
        </p:txBody>
      </p:sp>
    </p:spTree>
    <p:extLst>
      <p:ext uri="{BB962C8B-B14F-4D97-AF65-F5344CB8AC3E}">
        <p14:creationId xmlns:p14="http://schemas.microsoft.com/office/powerpoint/2010/main" val="2969207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3. A 24-bit image is capable of representing how many different colors?</a:t>
            </a:r>
          </a:p>
          <a:p>
            <a:pPr marL="0" indent="0">
              <a:buNone/>
            </a:pPr>
            <a:r>
              <a:rPr lang="en-PH" dirty="0"/>
              <a:t>a. 2</a:t>
            </a:r>
          </a:p>
          <a:p>
            <a:pPr marL="0" indent="0">
              <a:buNone/>
            </a:pPr>
            <a:r>
              <a:rPr lang="en-PH" dirty="0"/>
              <a:t>b. 16</a:t>
            </a:r>
          </a:p>
          <a:p>
            <a:pPr marL="0" indent="0">
              <a:buNone/>
            </a:pPr>
            <a:r>
              <a:rPr lang="en-PH" dirty="0"/>
              <a:t>c. 256</a:t>
            </a:r>
          </a:p>
          <a:p>
            <a:pPr marL="0" indent="0">
              <a:buNone/>
            </a:pPr>
            <a:r>
              <a:rPr lang="en-PH" dirty="0"/>
              <a:t>d. 65,536</a:t>
            </a:r>
          </a:p>
          <a:p>
            <a:pPr marL="0" indent="0">
              <a:buNone/>
            </a:pPr>
            <a:r>
              <a:rPr lang="en-PH" dirty="0"/>
              <a:t>e. 16,772,216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16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4. Vector-drawn objects are used for all of the following except:</a:t>
            </a:r>
          </a:p>
          <a:p>
            <a:pPr marL="0" indent="0">
              <a:buNone/>
            </a:pPr>
            <a:r>
              <a:rPr lang="en-PH" dirty="0"/>
              <a:t>a. lines</a:t>
            </a:r>
          </a:p>
          <a:p>
            <a:pPr marL="0" indent="0">
              <a:buNone/>
            </a:pPr>
            <a:r>
              <a:rPr lang="en-PH" dirty="0"/>
              <a:t>b. circles</a:t>
            </a:r>
          </a:p>
          <a:p>
            <a:pPr marL="0" indent="0">
              <a:buNone/>
            </a:pPr>
            <a:r>
              <a:rPr lang="en-PH" dirty="0"/>
              <a:t>c. polygons</a:t>
            </a:r>
          </a:p>
          <a:p>
            <a:pPr marL="0" indent="0">
              <a:buNone/>
            </a:pPr>
            <a:r>
              <a:rPr lang="en-PH" dirty="0"/>
              <a:t>d. photographs</a:t>
            </a:r>
          </a:p>
          <a:p>
            <a:pPr marL="0" indent="0">
              <a:buNone/>
            </a:pPr>
            <a:r>
              <a:rPr lang="en-PH" dirty="0"/>
              <a:t>e. boxes</a:t>
            </a:r>
          </a:p>
        </p:txBody>
      </p:sp>
    </p:spTree>
    <p:extLst>
      <p:ext uri="{BB962C8B-B14F-4D97-AF65-F5344CB8AC3E}">
        <p14:creationId xmlns:p14="http://schemas.microsoft.com/office/powerpoint/2010/main" val="52094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5. “Unlimited use” of stock photography may actually impose a limitation on:</a:t>
            </a:r>
          </a:p>
          <a:p>
            <a:pPr marL="0" indent="0">
              <a:buNone/>
            </a:pPr>
            <a:r>
              <a:rPr lang="en-PH" dirty="0"/>
              <a:t>a. the number of units you can distribute without paying more.</a:t>
            </a:r>
          </a:p>
          <a:p>
            <a:pPr marL="0" indent="0">
              <a:buNone/>
            </a:pPr>
            <a:r>
              <a:rPr lang="en-PH" dirty="0"/>
              <a:t>b. the number of changes you can make to the image.</a:t>
            </a:r>
          </a:p>
          <a:p>
            <a:pPr marL="0" indent="0">
              <a:buNone/>
            </a:pPr>
            <a:r>
              <a:rPr lang="en-PH" dirty="0"/>
              <a:t>c. converting the image to another file format.</a:t>
            </a:r>
          </a:p>
          <a:p>
            <a:pPr marL="0" indent="0">
              <a:buNone/>
            </a:pPr>
            <a:r>
              <a:rPr lang="en-PH" dirty="0"/>
              <a:t>d. the filters you may use to alter the image.</a:t>
            </a:r>
          </a:p>
          <a:p>
            <a:pPr marL="0" indent="0">
              <a:buNone/>
            </a:pPr>
            <a:r>
              <a:rPr lang="en-PH" dirty="0"/>
              <a:t>e. the price you can charge for your product.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24873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5867"/>
            <a:ext cx="7886700" cy="5381096"/>
          </a:xfrm>
        </p:spPr>
        <p:txBody>
          <a:bodyPr/>
          <a:lstStyle/>
          <a:p>
            <a:pPr marL="0" indent="0">
              <a:buNone/>
            </a:pPr>
            <a:r>
              <a:rPr lang="en-PH" dirty="0"/>
              <a:t>6. Name the area of memory where data such as text and images is temporarily stored when you cut or copy within an application.</a:t>
            </a:r>
          </a:p>
          <a:p>
            <a:pPr marL="0" indent="0">
              <a:buNone/>
            </a:pPr>
            <a:r>
              <a:rPr lang="en-PH" dirty="0"/>
              <a:t>a. scrapbook</a:t>
            </a:r>
          </a:p>
          <a:p>
            <a:pPr marL="0" indent="0">
              <a:buNone/>
            </a:pPr>
            <a:r>
              <a:rPr lang="en-PH" dirty="0"/>
              <a:t>b. notepad</a:t>
            </a:r>
          </a:p>
          <a:p>
            <a:pPr marL="0" indent="0">
              <a:buNone/>
            </a:pPr>
            <a:r>
              <a:rPr lang="en-PH" dirty="0"/>
              <a:t>c. junkyard</a:t>
            </a:r>
          </a:p>
          <a:p>
            <a:pPr marL="0" indent="0">
              <a:buNone/>
            </a:pPr>
            <a:r>
              <a:rPr lang="en-PH" dirty="0"/>
              <a:t>d. </a:t>
            </a:r>
            <a:r>
              <a:rPr lang="en-PH" dirty="0" err="1"/>
              <a:t>filedump</a:t>
            </a:r>
            <a:endParaRPr lang="en-PH" dirty="0"/>
          </a:p>
          <a:p>
            <a:pPr marL="0" indent="0">
              <a:buNone/>
            </a:pPr>
            <a:r>
              <a:rPr lang="en-PH" dirty="0"/>
              <a:t>e. clipboard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315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936</Words>
  <Application>Microsoft Office PowerPoint</Application>
  <PresentationFormat>On-screen Show (4:3)</PresentationFormat>
  <Paragraphs>143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Fill in the Blanks</vt:lpstr>
      <vt:lpstr>Multiple Choice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Leonard Reyes</dc:creator>
  <cp:lastModifiedBy>Leonard Reyes</cp:lastModifiedBy>
  <cp:revision>5</cp:revision>
  <dcterms:created xsi:type="dcterms:W3CDTF">2017-02-28T06:13:35Z</dcterms:created>
  <dcterms:modified xsi:type="dcterms:W3CDTF">2017-02-28T07:03:08Z</dcterms:modified>
</cp:coreProperties>
</file>