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309" r:id="rId5"/>
    <p:sldId id="262" r:id="rId6"/>
    <p:sldId id="263" r:id="rId7"/>
    <p:sldId id="264" r:id="rId8"/>
    <p:sldId id="261" r:id="rId9"/>
    <p:sldId id="30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07" r:id="rId18"/>
    <p:sldId id="308" r:id="rId19"/>
    <p:sldId id="274" r:id="rId20"/>
    <p:sldId id="275" r:id="rId21"/>
    <p:sldId id="276" r:id="rId22"/>
    <p:sldId id="277" r:id="rId23"/>
    <p:sldId id="283" r:id="rId24"/>
    <p:sldId id="287" r:id="rId25"/>
    <p:sldId id="284" r:id="rId26"/>
    <p:sldId id="288" r:id="rId27"/>
    <p:sldId id="289" r:id="rId28"/>
    <p:sldId id="290" r:id="rId29"/>
    <p:sldId id="292" r:id="rId30"/>
    <p:sldId id="294" r:id="rId31"/>
    <p:sldId id="298" r:id="rId32"/>
    <p:sldId id="295" r:id="rId33"/>
    <p:sldId id="299" r:id="rId34"/>
    <p:sldId id="300" r:id="rId35"/>
    <p:sldId id="301" r:id="rId36"/>
    <p:sldId id="310" r:id="rId37"/>
    <p:sldId id="303" r:id="rId38"/>
    <p:sldId id="304" r:id="rId39"/>
    <p:sldId id="305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FF"/>
    <a:srgbClr val="009999"/>
    <a:srgbClr val="0066FF"/>
    <a:srgbClr val="CC0000"/>
    <a:srgbClr val="FF3300"/>
    <a:srgbClr val="33CC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6" autoAdjust="0"/>
    <p:restoredTop sz="94728" autoAdjust="0"/>
  </p:normalViewPr>
  <p:slideViewPr>
    <p:cSldViewPr>
      <p:cViewPr varScale="1">
        <p:scale>
          <a:sx n="75" d="100"/>
          <a:sy n="75" d="100"/>
        </p:scale>
        <p:origin x="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7DD869B0-7CE8-4754-9C1B-D7AC5E42AA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839A18-705E-46B8-AB61-171931CD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E1ECB-ACF5-4E99-9CEA-DA0EF2F66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535752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00CA1-1F3E-4605-9731-9E4B4A9359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5091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07D82-C9EC-45BD-B1AB-30F56E770F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41510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C4184-7726-4995-9295-82303BBCC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7305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66B33-D380-4093-9EF2-91ED491F6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31805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E46B-D986-4D3B-B20B-9AFAB81B98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12587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E477D-FA2F-490E-AE0B-9B35ED3CD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52712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8CAA3-AFBF-4366-9A3B-6E136FE0C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93969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72CEB-76E3-4CD6-909D-5C7944AD6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60549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FAF6-0A15-4F03-8030-A6729F788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29792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58F2A-A35D-462B-89D1-866E4834C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28535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BDD39C-1D8B-4454-AD02-CE97FD1FE8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305800" y="6400800"/>
            <a:ext cx="385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DA9A17-D3BF-4590-B348-A2C02703728B}" type="slidenum">
              <a:rPr lang="en-US" altLang="en-US" sz="1200">
                <a:latin typeface="Arial Black" panose="020B0A04020102020204" pitchFamily="34" charset="0"/>
              </a:rPr>
              <a:pPr/>
              <a:t>‹#›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://www.fi.edu/fellows/fellow2/apr99/soundsci.html" TargetMode="Externa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hyperlink" Target="http://www.fi.edu/fellows/fellow2/apr99/music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7200">
                <a:latin typeface="Impact" panose="020B0806030902050204" pitchFamily="34" charset="0"/>
              </a:rPr>
              <a:t>CHAPTER 4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7200">
                <a:latin typeface="Impact" panose="020B0806030902050204" pitchFamily="34" charset="0"/>
              </a:rPr>
              <a:t>SOUND</a:t>
            </a:r>
          </a:p>
        </p:txBody>
      </p:sp>
      <p:pic>
        <p:nvPicPr>
          <p:cNvPr id="8195" name="Picture 16" descr="win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3352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Characteristic of Sound Waves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1404938" y="2801938"/>
            <a:ext cx="1587" cy="1812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1350963" y="2701925"/>
            <a:ext cx="106362" cy="115888"/>
          </a:xfrm>
          <a:custGeom>
            <a:avLst/>
            <a:gdLst>
              <a:gd name="T0" fmla="*/ 0 w 73"/>
              <a:gd name="T1" fmla="*/ 2147483647 h 73"/>
              <a:gd name="T2" fmla="*/ 2147483647 w 73"/>
              <a:gd name="T3" fmla="*/ 0 h 73"/>
              <a:gd name="T4" fmla="*/ 2147483647 w 73"/>
              <a:gd name="T5" fmla="*/ 2147483647 h 73"/>
              <a:gd name="T6" fmla="*/ 0 w 73"/>
              <a:gd name="T7" fmla="*/ 2147483647 h 73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73"/>
              <a:gd name="T14" fmla="*/ 73 w 73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73">
                <a:moveTo>
                  <a:pt x="0" y="73"/>
                </a:moveTo>
                <a:lnTo>
                  <a:pt x="37" y="0"/>
                </a:lnTo>
                <a:lnTo>
                  <a:pt x="73" y="73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 rot="-5400000">
            <a:off x="1149350" y="3938588"/>
            <a:ext cx="365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400">
              <a:latin typeface="Tahoma" panose="020B0604030504040204" pitchFamily="34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404938" y="3649663"/>
            <a:ext cx="522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67" name="Freeform 7"/>
          <p:cNvSpPr>
            <a:spLocks/>
          </p:cNvSpPr>
          <p:nvPr/>
        </p:nvSpPr>
        <p:spPr bwMode="auto">
          <a:xfrm>
            <a:off x="6621463" y="3590925"/>
            <a:ext cx="107950" cy="115888"/>
          </a:xfrm>
          <a:custGeom>
            <a:avLst/>
            <a:gdLst>
              <a:gd name="T0" fmla="*/ 0 w 73"/>
              <a:gd name="T1" fmla="*/ 0 h 73"/>
              <a:gd name="T2" fmla="*/ 2147483647 w 73"/>
              <a:gd name="T3" fmla="*/ 2147483647 h 73"/>
              <a:gd name="T4" fmla="*/ 0 w 73"/>
              <a:gd name="T5" fmla="*/ 2147483647 h 73"/>
              <a:gd name="T6" fmla="*/ 0 w 73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  <a:gd name="T12" fmla="*/ 0 w 73"/>
              <a:gd name="T13" fmla="*/ 0 h 73"/>
              <a:gd name="T14" fmla="*/ 73 w 73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" h="73">
                <a:moveTo>
                  <a:pt x="0" y="0"/>
                </a:moveTo>
                <a:lnTo>
                  <a:pt x="73" y="37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1404938" y="3005138"/>
            <a:ext cx="593725" cy="644525"/>
          </a:xfrm>
          <a:custGeom>
            <a:avLst/>
            <a:gdLst>
              <a:gd name="T0" fmla="*/ 2147483647 w 405"/>
              <a:gd name="T1" fmla="*/ 0 h 406"/>
              <a:gd name="T2" fmla="*/ 2147483647 w 405"/>
              <a:gd name="T3" fmla="*/ 2147483647 h 406"/>
              <a:gd name="T4" fmla="*/ 2147483647 w 405"/>
              <a:gd name="T5" fmla="*/ 2147483647 h 406"/>
              <a:gd name="T6" fmla="*/ 2147483647 w 405"/>
              <a:gd name="T7" fmla="*/ 2147483647 h 406"/>
              <a:gd name="T8" fmla="*/ 2147483647 w 405"/>
              <a:gd name="T9" fmla="*/ 2147483647 h 406"/>
              <a:gd name="T10" fmla="*/ 2147483647 w 405"/>
              <a:gd name="T11" fmla="*/ 2147483647 h 406"/>
              <a:gd name="T12" fmla="*/ 2147483647 w 405"/>
              <a:gd name="T13" fmla="*/ 2147483647 h 406"/>
              <a:gd name="T14" fmla="*/ 2147483647 w 405"/>
              <a:gd name="T15" fmla="*/ 2147483647 h 406"/>
              <a:gd name="T16" fmla="*/ 2147483647 w 405"/>
              <a:gd name="T17" fmla="*/ 2147483647 h 406"/>
              <a:gd name="T18" fmla="*/ 2147483647 w 405"/>
              <a:gd name="T19" fmla="*/ 2147483647 h 406"/>
              <a:gd name="T20" fmla="*/ 2147483647 w 405"/>
              <a:gd name="T21" fmla="*/ 2147483647 h 406"/>
              <a:gd name="T22" fmla="*/ 2147483647 w 405"/>
              <a:gd name="T23" fmla="*/ 2147483647 h 406"/>
              <a:gd name="T24" fmla="*/ 2147483647 w 405"/>
              <a:gd name="T25" fmla="*/ 2147483647 h 406"/>
              <a:gd name="T26" fmla="*/ 2147483647 w 405"/>
              <a:gd name="T27" fmla="*/ 2147483647 h 406"/>
              <a:gd name="T28" fmla="*/ 2147483647 w 405"/>
              <a:gd name="T29" fmla="*/ 2147483647 h 406"/>
              <a:gd name="T30" fmla="*/ 2147483647 w 405"/>
              <a:gd name="T31" fmla="*/ 2147483647 h 406"/>
              <a:gd name="T32" fmla="*/ 2147483647 w 405"/>
              <a:gd name="T33" fmla="*/ 2147483647 h 406"/>
              <a:gd name="T34" fmla="*/ 2147483647 w 405"/>
              <a:gd name="T35" fmla="*/ 2147483647 h 406"/>
              <a:gd name="T36" fmla="*/ 2147483647 w 405"/>
              <a:gd name="T37" fmla="*/ 2147483647 h 406"/>
              <a:gd name="T38" fmla="*/ 2147483647 w 405"/>
              <a:gd name="T39" fmla="*/ 2147483647 h 406"/>
              <a:gd name="T40" fmla="*/ 0 w 405"/>
              <a:gd name="T41" fmla="*/ 2147483647 h 4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6"/>
              <a:gd name="T65" fmla="*/ 405 w 405"/>
              <a:gd name="T66" fmla="*/ 406 h 4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6">
                <a:moveTo>
                  <a:pt x="405" y="0"/>
                </a:moveTo>
                <a:lnTo>
                  <a:pt x="375" y="3"/>
                </a:lnTo>
                <a:lnTo>
                  <a:pt x="344" y="11"/>
                </a:lnTo>
                <a:lnTo>
                  <a:pt x="314" y="23"/>
                </a:lnTo>
                <a:lnTo>
                  <a:pt x="285" y="40"/>
                </a:lnTo>
                <a:lnTo>
                  <a:pt x="256" y="60"/>
                </a:lnTo>
                <a:lnTo>
                  <a:pt x="228" y="83"/>
                </a:lnTo>
                <a:lnTo>
                  <a:pt x="201" y="109"/>
                </a:lnTo>
                <a:lnTo>
                  <a:pt x="175" y="136"/>
                </a:lnTo>
                <a:lnTo>
                  <a:pt x="150" y="164"/>
                </a:lnTo>
                <a:lnTo>
                  <a:pt x="127" y="194"/>
                </a:lnTo>
                <a:lnTo>
                  <a:pt x="104" y="222"/>
                </a:lnTo>
                <a:lnTo>
                  <a:pt x="84" y="252"/>
                </a:lnTo>
                <a:lnTo>
                  <a:pt x="66" y="280"/>
                </a:lnTo>
                <a:lnTo>
                  <a:pt x="48" y="307"/>
                </a:lnTo>
                <a:lnTo>
                  <a:pt x="35" y="332"/>
                </a:lnTo>
                <a:lnTo>
                  <a:pt x="23" y="353"/>
                </a:lnTo>
                <a:lnTo>
                  <a:pt x="13" y="372"/>
                </a:lnTo>
                <a:lnTo>
                  <a:pt x="5" y="388"/>
                </a:lnTo>
                <a:lnTo>
                  <a:pt x="1" y="399"/>
                </a:lnTo>
                <a:lnTo>
                  <a:pt x="0" y="40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1998663" y="3005138"/>
            <a:ext cx="593725" cy="644525"/>
          </a:xfrm>
          <a:custGeom>
            <a:avLst/>
            <a:gdLst>
              <a:gd name="T0" fmla="*/ 0 w 405"/>
              <a:gd name="T1" fmla="*/ 0 h 406"/>
              <a:gd name="T2" fmla="*/ 2147483647 w 405"/>
              <a:gd name="T3" fmla="*/ 2147483647 h 406"/>
              <a:gd name="T4" fmla="*/ 2147483647 w 405"/>
              <a:gd name="T5" fmla="*/ 2147483647 h 406"/>
              <a:gd name="T6" fmla="*/ 2147483647 w 405"/>
              <a:gd name="T7" fmla="*/ 2147483647 h 406"/>
              <a:gd name="T8" fmla="*/ 2147483647 w 405"/>
              <a:gd name="T9" fmla="*/ 2147483647 h 406"/>
              <a:gd name="T10" fmla="*/ 2147483647 w 405"/>
              <a:gd name="T11" fmla="*/ 2147483647 h 406"/>
              <a:gd name="T12" fmla="*/ 2147483647 w 405"/>
              <a:gd name="T13" fmla="*/ 2147483647 h 406"/>
              <a:gd name="T14" fmla="*/ 2147483647 w 405"/>
              <a:gd name="T15" fmla="*/ 2147483647 h 406"/>
              <a:gd name="T16" fmla="*/ 2147483647 w 405"/>
              <a:gd name="T17" fmla="*/ 2147483647 h 406"/>
              <a:gd name="T18" fmla="*/ 2147483647 w 405"/>
              <a:gd name="T19" fmla="*/ 2147483647 h 406"/>
              <a:gd name="T20" fmla="*/ 2147483647 w 405"/>
              <a:gd name="T21" fmla="*/ 2147483647 h 406"/>
              <a:gd name="T22" fmla="*/ 2147483647 w 405"/>
              <a:gd name="T23" fmla="*/ 2147483647 h 406"/>
              <a:gd name="T24" fmla="*/ 2147483647 w 405"/>
              <a:gd name="T25" fmla="*/ 2147483647 h 406"/>
              <a:gd name="T26" fmla="*/ 2147483647 w 405"/>
              <a:gd name="T27" fmla="*/ 2147483647 h 406"/>
              <a:gd name="T28" fmla="*/ 2147483647 w 405"/>
              <a:gd name="T29" fmla="*/ 2147483647 h 406"/>
              <a:gd name="T30" fmla="*/ 2147483647 w 405"/>
              <a:gd name="T31" fmla="*/ 2147483647 h 406"/>
              <a:gd name="T32" fmla="*/ 2147483647 w 405"/>
              <a:gd name="T33" fmla="*/ 2147483647 h 406"/>
              <a:gd name="T34" fmla="*/ 2147483647 w 405"/>
              <a:gd name="T35" fmla="*/ 2147483647 h 406"/>
              <a:gd name="T36" fmla="*/ 2147483647 w 405"/>
              <a:gd name="T37" fmla="*/ 2147483647 h 406"/>
              <a:gd name="T38" fmla="*/ 2147483647 w 405"/>
              <a:gd name="T39" fmla="*/ 2147483647 h 406"/>
              <a:gd name="T40" fmla="*/ 2147483647 w 405"/>
              <a:gd name="T41" fmla="*/ 2147483647 h 4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6"/>
              <a:gd name="T65" fmla="*/ 405 w 405"/>
              <a:gd name="T66" fmla="*/ 406 h 4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6">
                <a:moveTo>
                  <a:pt x="0" y="0"/>
                </a:moveTo>
                <a:lnTo>
                  <a:pt x="29" y="3"/>
                </a:lnTo>
                <a:lnTo>
                  <a:pt x="60" y="11"/>
                </a:lnTo>
                <a:lnTo>
                  <a:pt x="90" y="23"/>
                </a:lnTo>
                <a:lnTo>
                  <a:pt x="120" y="40"/>
                </a:lnTo>
                <a:lnTo>
                  <a:pt x="148" y="60"/>
                </a:lnTo>
                <a:lnTo>
                  <a:pt x="177" y="83"/>
                </a:lnTo>
                <a:lnTo>
                  <a:pt x="204" y="109"/>
                </a:lnTo>
                <a:lnTo>
                  <a:pt x="229" y="136"/>
                </a:lnTo>
                <a:lnTo>
                  <a:pt x="255" y="164"/>
                </a:lnTo>
                <a:lnTo>
                  <a:pt x="278" y="194"/>
                </a:lnTo>
                <a:lnTo>
                  <a:pt x="301" y="222"/>
                </a:lnTo>
                <a:lnTo>
                  <a:pt x="321" y="252"/>
                </a:lnTo>
                <a:lnTo>
                  <a:pt x="338" y="280"/>
                </a:lnTo>
                <a:lnTo>
                  <a:pt x="356" y="307"/>
                </a:lnTo>
                <a:lnTo>
                  <a:pt x="370" y="332"/>
                </a:lnTo>
                <a:lnTo>
                  <a:pt x="382" y="353"/>
                </a:lnTo>
                <a:lnTo>
                  <a:pt x="391" y="372"/>
                </a:lnTo>
                <a:lnTo>
                  <a:pt x="399" y="388"/>
                </a:lnTo>
                <a:lnTo>
                  <a:pt x="403" y="399"/>
                </a:lnTo>
                <a:lnTo>
                  <a:pt x="405" y="40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2592388" y="3649663"/>
            <a:ext cx="592137" cy="642937"/>
          </a:xfrm>
          <a:custGeom>
            <a:avLst/>
            <a:gdLst>
              <a:gd name="T0" fmla="*/ 2147483647 w 404"/>
              <a:gd name="T1" fmla="*/ 2147483647 h 405"/>
              <a:gd name="T2" fmla="*/ 2147483647 w 404"/>
              <a:gd name="T3" fmla="*/ 2147483647 h 405"/>
              <a:gd name="T4" fmla="*/ 2147483647 w 404"/>
              <a:gd name="T5" fmla="*/ 2147483647 h 405"/>
              <a:gd name="T6" fmla="*/ 2147483647 w 404"/>
              <a:gd name="T7" fmla="*/ 2147483647 h 405"/>
              <a:gd name="T8" fmla="*/ 2147483647 w 404"/>
              <a:gd name="T9" fmla="*/ 2147483647 h 405"/>
              <a:gd name="T10" fmla="*/ 2147483647 w 404"/>
              <a:gd name="T11" fmla="*/ 2147483647 h 405"/>
              <a:gd name="T12" fmla="*/ 2147483647 w 404"/>
              <a:gd name="T13" fmla="*/ 2147483647 h 405"/>
              <a:gd name="T14" fmla="*/ 2147483647 w 404"/>
              <a:gd name="T15" fmla="*/ 2147483647 h 405"/>
              <a:gd name="T16" fmla="*/ 2147483647 w 404"/>
              <a:gd name="T17" fmla="*/ 2147483647 h 405"/>
              <a:gd name="T18" fmla="*/ 2147483647 w 404"/>
              <a:gd name="T19" fmla="*/ 2147483647 h 405"/>
              <a:gd name="T20" fmla="*/ 2147483647 w 404"/>
              <a:gd name="T21" fmla="*/ 2147483647 h 405"/>
              <a:gd name="T22" fmla="*/ 2147483647 w 404"/>
              <a:gd name="T23" fmla="*/ 2147483647 h 405"/>
              <a:gd name="T24" fmla="*/ 2147483647 w 404"/>
              <a:gd name="T25" fmla="*/ 2147483647 h 405"/>
              <a:gd name="T26" fmla="*/ 2147483647 w 404"/>
              <a:gd name="T27" fmla="*/ 2147483647 h 405"/>
              <a:gd name="T28" fmla="*/ 2147483647 w 404"/>
              <a:gd name="T29" fmla="*/ 2147483647 h 405"/>
              <a:gd name="T30" fmla="*/ 2147483647 w 404"/>
              <a:gd name="T31" fmla="*/ 2147483647 h 405"/>
              <a:gd name="T32" fmla="*/ 2147483647 w 404"/>
              <a:gd name="T33" fmla="*/ 2147483647 h 405"/>
              <a:gd name="T34" fmla="*/ 2147483647 w 404"/>
              <a:gd name="T35" fmla="*/ 2147483647 h 405"/>
              <a:gd name="T36" fmla="*/ 2147483647 w 404"/>
              <a:gd name="T37" fmla="*/ 2147483647 h 405"/>
              <a:gd name="T38" fmla="*/ 2147483647 w 404"/>
              <a:gd name="T39" fmla="*/ 2147483647 h 405"/>
              <a:gd name="T40" fmla="*/ 0 w 404"/>
              <a:gd name="T41" fmla="*/ 0 h 4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4"/>
              <a:gd name="T64" fmla="*/ 0 h 405"/>
              <a:gd name="T65" fmla="*/ 404 w 404"/>
              <a:gd name="T66" fmla="*/ 405 h 4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4" h="405">
                <a:moveTo>
                  <a:pt x="404" y="405"/>
                </a:moveTo>
                <a:lnTo>
                  <a:pt x="375" y="403"/>
                </a:lnTo>
                <a:lnTo>
                  <a:pt x="344" y="395"/>
                </a:lnTo>
                <a:lnTo>
                  <a:pt x="314" y="383"/>
                </a:lnTo>
                <a:lnTo>
                  <a:pt x="284" y="365"/>
                </a:lnTo>
                <a:lnTo>
                  <a:pt x="256" y="345"/>
                </a:lnTo>
                <a:lnTo>
                  <a:pt x="228" y="322"/>
                </a:lnTo>
                <a:lnTo>
                  <a:pt x="201" y="297"/>
                </a:lnTo>
                <a:lnTo>
                  <a:pt x="175" y="269"/>
                </a:lnTo>
                <a:lnTo>
                  <a:pt x="149" y="241"/>
                </a:lnTo>
                <a:lnTo>
                  <a:pt x="126" y="212"/>
                </a:lnTo>
                <a:lnTo>
                  <a:pt x="104" y="182"/>
                </a:lnTo>
                <a:lnTo>
                  <a:pt x="83" y="153"/>
                </a:lnTo>
                <a:lnTo>
                  <a:pt x="66" y="126"/>
                </a:lnTo>
                <a:lnTo>
                  <a:pt x="48" y="99"/>
                </a:lnTo>
                <a:lnTo>
                  <a:pt x="35" y="73"/>
                </a:lnTo>
                <a:lnTo>
                  <a:pt x="23" y="51"/>
                </a:lnTo>
                <a:lnTo>
                  <a:pt x="13" y="32"/>
                </a:lnTo>
                <a:lnTo>
                  <a:pt x="5" y="18"/>
                </a:lnTo>
                <a:lnTo>
                  <a:pt x="1" y="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3184525" y="3649663"/>
            <a:ext cx="593725" cy="642937"/>
          </a:xfrm>
          <a:custGeom>
            <a:avLst/>
            <a:gdLst>
              <a:gd name="T0" fmla="*/ 0 w 405"/>
              <a:gd name="T1" fmla="*/ 2147483647 h 405"/>
              <a:gd name="T2" fmla="*/ 2147483647 w 405"/>
              <a:gd name="T3" fmla="*/ 2147483647 h 405"/>
              <a:gd name="T4" fmla="*/ 2147483647 w 405"/>
              <a:gd name="T5" fmla="*/ 2147483647 h 405"/>
              <a:gd name="T6" fmla="*/ 2147483647 w 405"/>
              <a:gd name="T7" fmla="*/ 2147483647 h 405"/>
              <a:gd name="T8" fmla="*/ 2147483647 w 405"/>
              <a:gd name="T9" fmla="*/ 2147483647 h 405"/>
              <a:gd name="T10" fmla="*/ 2147483647 w 405"/>
              <a:gd name="T11" fmla="*/ 2147483647 h 405"/>
              <a:gd name="T12" fmla="*/ 2147483647 w 405"/>
              <a:gd name="T13" fmla="*/ 2147483647 h 405"/>
              <a:gd name="T14" fmla="*/ 2147483647 w 405"/>
              <a:gd name="T15" fmla="*/ 2147483647 h 405"/>
              <a:gd name="T16" fmla="*/ 2147483647 w 405"/>
              <a:gd name="T17" fmla="*/ 2147483647 h 405"/>
              <a:gd name="T18" fmla="*/ 2147483647 w 405"/>
              <a:gd name="T19" fmla="*/ 2147483647 h 405"/>
              <a:gd name="T20" fmla="*/ 2147483647 w 405"/>
              <a:gd name="T21" fmla="*/ 2147483647 h 405"/>
              <a:gd name="T22" fmla="*/ 2147483647 w 405"/>
              <a:gd name="T23" fmla="*/ 2147483647 h 405"/>
              <a:gd name="T24" fmla="*/ 2147483647 w 405"/>
              <a:gd name="T25" fmla="*/ 2147483647 h 405"/>
              <a:gd name="T26" fmla="*/ 2147483647 w 405"/>
              <a:gd name="T27" fmla="*/ 2147483647 h 405"/>
              <a:gd name="T28" fmla="*/ 2147483647 w 405"/>
              <a:gd name="T29" fmla="*/ 2147483647 h 405"/>
              <a:gd name="T30" fmla="*/ 2147483647 w 405"/>
              <a:gd name="T31" fmla="*/ 2147483647 h 405"/>
              <a:gd name="T32" fmla="*/ 2147483647 w 405"/>
              <a:gd name="T33" fmla="*/ 2147483647 h 405"/>
              <a:gd name="T34" fmla="*/ 2147483647 w 405"/>
              <a:gd name="T35" fmla="*/ 2147483647 h 405"/>
              <a:gd name="T36" fmla="*/ 2147483647 w 405"/>
              <a:gd name="T37" fmla="*/ 2147483647 h 405"/>
              <a:gd name="T38" fmla="*/ 2147483647 w 405"/>
              <a:gd name="T39" fmla="*/ 2147483647 h 405"/>
              <a:gd name="T40" fmla="*/ 2147483647 w 405"/>
              <a:gd name="T41" fmla="*/ 0 h 4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5"/>
              <a:gd name="T65" fmla="*/ 405 w 405"/>
              <a:gd name="T66" fmla="*/ 405 h 4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5">
                <a:moveTo>
                  <a:pt x="0" y="405"/>
                </a:moveTo>
                <a:lnTo>
                  <a:pt x="30" y="403"/>
                </a:lnTo>
                <a:lnTo>
                  <a:pt x="61" y="395"/>
                </a:lnTo>
                <a:lnTo>
                  <a:pt x="91" y="383"/>
                </a:lnTo>
                <a:lnTo>
                  <a:pt x="121" y="365"/>
                </a:lnTo>
                <a:lnTo>
                  <a:pt x="149" y="345"/>
                </a:lnTo>
                <a:lnTo>
                  <a:pt x="177" y="322"/>
                </a:lnTo>
                <a:lnTo>
                  <a:pt x="204" y="297"/>
                </a:lnTo>
                <a:lnTo>
                  <a:pt x="230" y="269"/>
                </a:lnTo>
                <a:lnTo>
                  <a:pt x="256" y="241"/>
                </a:lnTo>
                <a:lnTo>
                  <a:pt x="279" y="212"/>
                </a:lnTo>
                <a:lnTo>
                  <a:pt x="301" y="182"/>
                </a:lnTo>
                <a:lnTo>
                  <a:pt x="322" y="153"/>
                </a:lnTo>
                <a:lnTo>
                  <a:pt x="339" y="126"/>
                </a:lnTo>
                <a:lnTo>
                  <a:pt x="357" y="99"/>
                </a:lnTo>
                <a:lnTo>
                  <a:pt x="370" y="73"/>
                </a:lnTo>
                <a:lnTo>
                  <a:pt x="382" y="51"/>
                </a:lnTo>
                <a:lnTo>
                  <a:pt x="392" y="32"/>
                </a:lnTo>
                <a:lnTo>
                  <a:pt x="400" y="18"/>
                </a:lnTo>
                <a:lnTo>
                  <a:pt x="404" y="5"/>
                </a:lnTo>
                <a:lnTo>
                  <a:pt x="40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3778250" y="3005138"/>
            <a:ext cx="593725" cy="644525"/>
          </a:xfrm>
          <a:custGeom>
            <a:avLst/>
            <a:gdLst>
              <a:gd name="T0" fmla="*/ 2147483647 w 405"/>
              <a:gd name="T1" fmla="*/ 0 h 406"/>
              <a:gd name="T2" fmla="*/ 2147483647 w 405"/>
              <a:gd name="T3" fmla="*/ 2147483647 h 406"/>
              <a:gd name="T4" fmla="*/ 2147483647 w 405"/>
              <a:gd name="T5" fmla="*/ 2147483647 h 406"/>
              <a:gd name="T6" fmla="*/ 2147483647 w 405"/>
              <a:gd name="T7" fmla="*/ 2147483647 h 406"/>
              <a:gd name="T8" fmla="*/ 2147483647 w 405"/>
              <a:gd name="T9" fmla="*/ 2147483647 h 406"/>
              <a:gd name="T10" fmla="*/ 2147483647 w 405"/>
              <a:gd name="T11" fmla="*/ 2147483647 h 406"/>
              <a:gd name="T12" fmla="*/ 2147483647 w 405"/>
              <a:gd name="T13" fmla="*/ 2147483647 h 406"/>
              <a:gd name="T14" fmla="*/ 2147483647 w 405"/>
              <a:gd name="T15" fmla="*/ 2147483647 h 406"/>
              <a:gd name="T16" fmla="*/ 2147483647 w 405"/>
              <a:gd name="T17" fmla="*/ 2147483647 h 406"/>
              <a:gd name="T18" fmla="*/ 2147483647 w 405"/>
              <a:gd name="T19" fmla="*/ 2147483647 h 406"/>
              <a:gd name="T20" fmla="*/ 2147483647 w 405"/>
              <a:gd name="T21" fmla="*/ 2147483647 h 406"/>
              <a:gd name="T22" fmla="*/ 2147483647 w 405"/>
              <a:gd name="T23" fmla="*/ 2147483647 h 406"/>
              <a:gd name="T24" fmla="*/ 2147483647 w 405"/>
              <a:gd name="T25" fmla="*/ 2147483647 h 406"/>
              <a:gd name="T26" fmla="*/ 2147483647 w 405"/>
              <a:gd name="T27" fmla="*/ 2147483647 h 406"/>
              <a:gd name="T28" fmla="*/ 2147483647 w 405"/>
              <a:gd name="T29" fmla="*/ 2147483647 h 406"/>
              <a:gd name="T30" fmla="*/ 2147483647 w 405"/>
              <a:gd name="T31" fmla="*/ 2147483647 h 406"/>
              <a:gd name="T32" fmla="*/ 2147483647 w 405"/>
              <a:gd name="T33" fmla="*/ 2147483647 h 406"/>
              <a:gd name="T34" fmla="*/ 2147483647 w 405"/>
              <a:gd name="T35" fmla="*/ 2147483647 h 406"/>
              <a:gd name="T36" fmla="*/ 2147483647 w 405"/>
              <a:gd name="T37" fmla="*/ 2147483647 h 406"/>
              <a:gd name="T38" fmla="*/ 2147483647 w 405"/>
              <a:gd name="T39" fmla="*/ 2147483647 h 406"/>
              <a:gd name="T40" fmla="*/ 0 w 405"/>
              <a:gd name="T41" fmla="*/ 2147483647 h 4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6"/>
              <a:gd name="T65" fmla="*/ 405 w 405"/>
              <a:gd name="T66" fmla="*/ 406 h 4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6">
                <a:moveTo>
                  <a:pt x="405" y="0"/>
                </a:moveTo>
                <a:lnTo>
                  <a:pt x="376" y="3"/>
                </a:lnTo>
                <a:lnTo>
                  <a:pt x="345" y="11"/>
                </a:lnTo>
                <a:lnTo>
                  <a:pt x="315" y="23"/>
                </a:lnTo>
                <a:lnTo>
                  <a:pt x="285" y="40"/>
                </a:lnTo>
                <a:lnTo>
                  <a:pt x="257" y="60"/>
                </a:lnTo>
                <a:lnTo>
                  <a:pt x="228" y="83"/>
                </a:lnTo>
                <a:lnTo>
                  <a:pt x="201" y="109"/>
                </a:lnTo>
                <a:lnTo>
                  <a:pt x="176" y="136"/>
                </a:lnTo>
                <a:lnTo>
                  <a:pt x="150" y="164"/>
                </a:lnTo>
                <a:lnTo>
                  <a:pt x="127" y="194"/>
                </a:lnTo>
                <a:lnTo>
                  <a:pt x="104" y="222"/>
                </a:lnTo>
                <a:lnTo>
                  <a:pt x="84" y="252"/>
                </a:lnTo>
                <a:lnTo>
                  <a:pt x="66" y="280"/>
                </a:lnTo>
                <a:lnTo>
                  <a:pt x="49" y="307"/>
                </a:lnTo>
                <a:lnTo>
                  <a:pt x="35" y="332"/>
                </a:lnTo>
                <a:lnTo>
                  <a:pt x="23" y="353"/>
                </a:lnTo>
                <a:lnTo>
                  <a:pt x="14" y="372"/>
                </a:lnTo>
                <a:lnTo>
                  <a:pt x="6" y="388"/>
                </a:lnTo>
                <a:lnTo>
                  <a:pt x="2" y="399"/>
                </a:lnTo>
                <a:lnTo>
                  <a:pt x="0" y="40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4371975" y="3005138"/>
            <a:ext cx="592138" cy="644525"/>
          </a:xfrm>
          <a:custGeom>
            <a:avLst/>
            <a:gdLst>
              <a:gd name="T0" fmla="*/ 0 w 405"/>
              <a:gd name="T1" fmla="*/ 0 h 406"/>
              <a:gd name="T2" fmla="*/ 2147483647 w 405"/>
              <a:gd name="T3" fmla="*/ 2147483647 h 406"/>
              <a:gd name="T4" fmla="*/ 2147483647 w 405"/>
              <a:gd name="T5" fmla="*/ 2147483647 h 406"/>
              <a:gd name="T6" fmla="*/ 2147483647 w 405"/>
              <a:gd name="T7" fmla="*/ 2147483647 h 406"/>
              <a:gd name="T8" fmla="*/ 2147483647 w 405"/>
              <a:gd name="T9" fmla="*/ 2147483647 h 406"/>
              <a:gd name="T10" fmla="*/ 2147483647 w 405"/>
              <a:gd name="T11" fmla="*/ 2147483647 h 406"/>
              <a:gd name="T12" fmla="*/ 2147483647 w 405"/>
              <a:gd name="T13" fmla="*/ 2147483647 h 406"/>
              <a:gd name="T14" fmla="*/ 2147483647 w 405"/>
              <a:gd name="T15" fmla="*/ 2147483647 h 406"/>
              <a:gd name="T16" fmla="*/ 2147483647 w 405"/>
              <a:gd name="T17" fmla="*/ 2147483647 h 406"/>
              <a:gd name="T18" fmla="*/ 2147483647 w 405"/>
              <a:gd name="T19" fmla="*/ 2147483647 h 406"/>
              <a:gd name="T20" fmla="*/ 2147483647 w 405"/>
              <a:gd name="T21" fmla="*/ 2147483647 h 406"/>
              <a:gd name="T22" fmla="*/ 2147483647 w 405"/>
              <a:gd name="T23" fmla="*/ 2147483647 h 406"/>
              <a:gd name="T24" fmla="*/ 2147483647 w 405"/>
              <a:gd name="T25" fmla="*/ 2147483647 h 406"/>
              <a:gd name="T26" fmla="*/ 2147483647 w 405"/>
              <a:gd name="T27" fmla="*/ 2147483647 h 406"/>
              <a:gd name="T28" fmla="*/ 2147483647 w 405"/>
              <a:gd name="T29" fmla="*/ 2147483647 h 406"/>
              <a:gd name="T30" fmla="*/ 2147483647 w 405"/>
              <a:gd name="T31" fmla="*/ 2147483647 h 406"/>
              <a:gd name="T32" fmla="*/ 2147483647 w 405"/>
              <a:gd name="T33" fmla="*/ 2147483647 h 406"/>
              <a:gd name="T34" fmla="*/ 2147483647 w 405"/>
              <a:gd name="T35" fmla="*/ 2147483647 h 406"/>
              <a:gd name="T36" fmla="*/ 2147483647 w 405"/>
              <a:gd name="T37" fmla="*/ 2147483647 h 406"/>
              <a:gd name="T38" fmla="*/ 2147483647 w 405"/>
              <a:gd name="T39" fmla="*/ 2147483647 h 406"/>
              <a:gd name="T40" fmla="*/ 2147483647 w 405"/>
              <a:gd name="T41" fmla="*/ 2147483647 h 4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6"/>
              <a:gd name="T65" fmla="*/ 405 w 405"/>
              <a:gd name="T66" fmla="*/ 406 h 4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6">
                <a:moveTo>
                  <a:pt x="0" y="0"/>
                </a:moveTo>
                <a:lnTo>
                  <a:pt x="30" y="3"/>
                </a:lnTo>
                <a:lnTo>
                  <a:pt x="61" y="11"/>
                </a:lnTo>
                <a:lnTo>
                  <a:pt x="91" y="23"/>
                </a:lnTo>
                <a:lnTo>
                  <a:pt x="120" y="40"/>
                </a:lnTo>
                <a:lnTo>
                  <a:pt x="149" y="60"/>
                </a:lnTo>
                <a:lnTo>
                  <a:pt x="177" y="83"/>
                </a:lnTo>
                <a:lnTo>
                  <a:pt x="204" y="109"/>
                </a:lnTo>
                <a:lnTo>
                  <a:pt x="230" y="136"/>
                </a:lnTo>
                <a:lnTo>
                  <a:pt x="255" y="164"/>
                </a:lnTo>
                <a:lnTo>
                  <a:pt x="278" y="194"/>
                </a:lnTo>
                <a:lnTo>
                  <a:pt x="301" y="222"/>
                </a:lnTo>
                <a:lnTo>
                  <a:pt x="321" y="252"/>
                </a:lnTo>
                <a:lnTo>
                  <a:pt x="339" y="280"/>
                </a:lnTo>
                <a:lnTo>
                  <a:pt x="357" y="307"/>
                </a:lnTo>
                <a:lnTo>
                  <a:pt x="370" y="332"/>
                </a:lnTo>
                <a:lnTo>
                  <a:pt x="382" y="353"/>
                </a:lnTo>
                <a:lnTo>
                  <a:pt x="392" y="372"/>
                </a:lnTo>
                <a:lnTo>
                  <a:pt x="400" y="388"/>
                </a:lnTo>
                <a:lnTo>
                  <a:pt x="404" y="399"/>
                </a:lnTo>
                <a:lnTo>
                  <a:pt x="405" y="406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4964113" y="3649663"/>
            <a:ext cx="593725" cy="642937"/>
          </a:xfrm>
          <a:custGeom>
            <a:avLst/>
            <a:gdLst>
              <a:gd name="T0" fmla="*/ 2147483647 w 405"/>
              <a:gd name="T1" fmla="*/ 2147483647 h 405"/>
              <a:gd name="T2" fmla="*/ 2147483647 w 405"/>
              <a:gd name="T3" fmla="*/ 2147483647 h 405"/>
              <a:gd name="T4" fmla="*/ 2147483647 w 405"/>
              <a:gd name="T5" fmla="*/ 2147483647 h 405"/>
              <a:gd name="T6" fmla="*/ 2147483647 w 405"/>
              <a:gd name="T7" fmla="*/ 2147483647 h 405"/>
              <a:gd name="T8" fmla="*/ 2147483647 w 405"/>
              <a:gd name="T9" fmla="*/ 2147483647 h 405"/>
              <a:gd name="T10" fmla="*/ 2147483647 w 405"/>
              <a:gd name="T11" fmla="*/ 2147483647 h 405"/>
              <a:gd name="T12" fmla="*/ 2147483647 w 405"/>
              <a:gd name="T13" fmla="*/ 2147483647 h 405"/>
              <a:gd name="T14" fmla="*/ 2147483647 w 405"/>
              <a:gd name="T15" fmla="*/ 2147483647 h 405"/>
              <a:gd name="T16" fmla="*/ 2147483647 w 405"/>
              <a:gd name="T17" fmla="*/ 2147483647 h 405"/>
              <a:gd name="T18" fmla="*/ 2147483647 w 405"/>
              <a:gd name="T19" fmla="*/ 2147483647 h 405"/>
              <a:gd name="T20" fmla="*/ 2147483647 w 405"/>
              <a:gd name="T21" fmla="*/ 2147483647 h 405"/>
              <a:gd name="T22" fmla="*/ 2147483647 w 405"/>
              <a:gd name="T23" fmla="*/ 2147483647 h 405"/>
              <a:gd name="T24" fmla="*/ 2147483647 w 405"/>
              <a:gd name="T25" fmla="*/ 2147483647 h 405"/>
              <a:gd name="T26" fmla="*/ 2147483647 w 405"/>
              <a:gd name="T27" fmla="*/ 2147483647 h 405"/>
              <a:gd name="T28" fmla="*/ 2147483647 w 405"/>
              <a:gd name="T29" fmla="*/ 2147483647 h 405"/>
              <a:gd name="T30" fmla="*/ 2147483647 w 405"/>
              <a:gd name="T31" fmla="*/ 2147483647 h 405"/>
              <a:gd name="T32" fmla="*/ 2147483647 w 405"/>
              <a:gd name="T33" fmla="*/ 2147483647 h 405"/>
              <a:gd name="T34" fmla="*/ 2147483647 w 405"/>
              <a:gd name="T35" fmla="*/ 2147483647 h 405"/>
              <a:gd name="T36" fmla="*/ 2147483647 w 405"/>
              <a:gd name="T37" fmla="*/ 2147483647 h 405"/>
              <a:gd name="T38" fmla="*/ 2147483647 w 405"/>
              <a:gd name="T39" fmla="*/ 2147483647 h 405"/>
              <a:gd name="T40" fmla="*/ 0 w 405"/>
              <a:gd name="T41" fmla="*/ 0 h 4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5"/>
              <a:gd name="T65" fmla="*/ 405 w 405"/>
              <a:gd name="T66" fmla="*/ 405 h 4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5">
                <a:moveTo>
                  <a:pt x="405" y="405"/>
                </a:moveTo>
                <a:lnTo>
                  <a:pt x="375" y="403"/>
                </a:lnTo>
                <a:lnTo>
                  <a:pt x="344" y="395"/>
                </a:lnTo>
                <a:lnTo>
                  <a:pt x="315" y="383"/>
                </a:lnTo>
                <a:lnTo>
                  <a:pt x="285" y="365"/>
                </a:lnTo>
                <a:lnTo>
                  <a:pt x="257" y="345"/>
                </a:lnTo>
                <a:lnTo>
                  <a:pt x="228" y="322"/>
                </a:lnTo>
                <a:lnTo>
                  <a:pt x="201" y="297"/>
                </a:lnTo>
                <a:lnTo>
                  <a:pt x="176" y="269"/>
                </a:lnTo>
                <a:lnTo>
                  <a:pt x="150" y="241"/>
                </a:lnTo>
                <a:lnTo>
                  <a:pt x="127" y="212"/>
                </a:lnTo>
                <a:lnTo>
                  <a:pt x="104" y="182"/>
                </a:lnTo>
                <a:lnTo>
                  <a:pt x="84" y="153"/>
                </a:lnTo>
                <a:lnTo>
                  <a:pt x="66" y="126"/>
                </a:lnTo>
                <a:lnTo>
                  <a:pt x="49" y="99"/>
                </a:lnTo>
                <a:lnTo>
                  <a:pt x="35" y="73"/>
                </a:lnTo>
                <a:lnTo>
                  <a:pt x="23" y="51"/>
                </a:lnTo>
                <a:lnTo>
                  <a:pt x="14" y="32"/>
                </a:lnTo>
                <a:lnTo>
                  <a:pt x="6" y="18"/>
                </a:lnTo>
                <a:lnTo>
                  <a:pt x="1" y="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5557838" y="3649663"/>
            <a:ext cx="593725" cy="642937"/>
          </a:xfrm>
          <a:custGeom>
            <a:avLst/>
            <a:gdLst>
              <a:gd name="T0" fmla="*/ 0 w 405"/>
              <a:gd name="T1" fmla="*/ 2147483647 h 405"/>
              <a:gd name="T2" fmla="*/ 2147483647 w 405"/>
              <a:gd name="T3" fmla="*/ 2147483647 h 405"/>
              <a:gd name="T4" fmla="*/ 2147483647 w 405"/>
              <a:gd name="T5" fmla="*/ 2147483647 h 405"/>
              <a:gd name="T6" fmla="*/ 2147483647 w 405"/>
              <a:gd name="T7" fmla="*/ 2147483647 h 405"/>
              <a:gd name="T8" fmla="*/ 2147483647 w 405"/>
              <a:gd name="T9" fmla="*/ 2147483647 h 405"/>
              <a:gd name="T10" fmla="*/ 2147483647 w 405"/>
              <a:gd name="T11" fmla="*/ 2147483647 h 405"/>
              <a:gd name="T12" fmla="*/ 2147483647 w 405"/>
              <a:gd name="T13" fmla="*/ 2147483647 h 405"/>
              <a:gd name="T14" fmla="*/ 2147483647 w 405"/>
              <a:gd name="T15" fmla="*/ 2147483647 h 405"/>
              <a:gd name="T16" fmla="*/ 2147483647 w 405"/>
              <a:gd name="T17" fmla="*/ 2147483647 h 405"/>
              <a:gd name="T18" fmla="*/ 2147483647 w 405"/>
              <a:gd name="T19" fmla="*/ 2147483647 h 405"/>
              <a:gd name="T20" fmla="*/ 2147483647 w 405"/>
              <a:gd name="T21" fmla="*/ 2147483647 h 405"/>
              <a:gd name="T22" fmla="*/ 2147483647 w 405"/>
              <a:gd name="T23" fmla="*/ 2147483647 h 405"/>
              <a:gd name="T24" fmla="*/ 2147483647 w 405"/>
              <a:gd name="T25" fmla="*/ 2147483647 h 405"/>
              <a:gd name="T26" fmla="*/ 2147483647 w 405"/>
              <a:gd name="T27" fmla="*/ 2147483647 h 405"/>
              <a:gd name="T28" fmla="*/ 2147483647 w 405"/>
              <a:gd name="T29" fmla="*/ 2147483647 h 405"/>
              <a:gd name="T30" fmla="*/ 2147483647 w 405"/>
              <a:gd name="T31" fmla="*/ 2147483647 h 405"/>
              <a:gd name="T32" fmla="*/ 2147483647 w 405"/>
              <a:gd name="T33" fmla="*/ 2147483647 h 405"/>
              <a:gd name="T34" fmla="*/ 2147483647 w 405"/>
              <a:gd name="T35" fmla="*/ 2147483647 h 405"/>
              <a:gd name="T36" fmla="*/ 2147483647 w 405"/>
              <a:gd name="T37" fmla="*/ 2147483647 h 405"/>
              <a:gd name="T38" fmla="*/ 2147483647 w 405"/>
              <a:gd name="T39" fmla="*/ 2147483647 h 405"/>
              <a:gd name="T40" fmla="*/ 2147483647 w 405"/>
              <a:gd name="T41" fmla="*/ 0 h 4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5"/>
              <a:gd name="T64" fmla="*/ 0 h 405"/>
              <a:gd name="T65" fmla="*/ 405 w 405"/>
              <a:gd name="T66" fmla="*/ 405 h 4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5" h="405">
                <a:moveTo>
                  <a:pt x="0" y="405"/>
                </a:moveTo>
                <a:lnTo>
                  <a:pt x="30" y="403"/>
                </a:lnTo>
                <a:lnTo>
                  <a:pt x="61" y="395"/>
                </a:lnTo>
                <a:lnTo>
                  <a:pt x="90" y="383"/>
                </a:lnTo>
                <a:lnTo>
                  <a:pt x="120" y="365"/>
                </a:lnTo>
                <a:lnTo>
                  <a:pt x="148" y="345"/>
                </a:lnTo>
                <a:lnTo>
                  <a:pt x="177" y="322"/>
                </a:lnTo>
                <a:lnTo>
                  <a:pt x="204" y="297"/>
                </a:lnTo>
                <a:lnTo>
                  <a:pt x="229" y="269"/>
                </a:lnTo>
                <a:lnTo>
                  <a:pt x="255" y="241"/>
                </a:lnTo>
                <a:lnTo>
                  <a:pt x="278" y="212"/>
                </a:lnTo>
                <a:lnTo>
                  <a:pt x="301" y="182"/>
                </a:lnTo>
                <a:lnTo>
                  <a:pt x="321" y="153"/>
                </a:lnTo>
                <a:lnTo>
                  <a:pt x="339" y="126"/>
                </a:lnTo>
                <a:lnTo>
                  <a:pt x="356" y="99"/>
                </a:lnTo>
                <a:lnTo>
                  <a:pt x="370" y="73"/>
                </a:lnTo>
                <a:lnTo>
                  <a:pt x="382" y="51"/>
                </a:lnTo>
                <a:lnTo>
                  <a:pt x="391" y="32"/>
                </a:lnTo>
                <a:lnTo>
                  <a:pt x="399" y="18"/>
                </a:lnTo>
                <a:lnTo>
                  <a:pt x="404" y="5"/>
                </a:lnTo>
                <a:lnTo>
                  <a:pt x="405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592388" y="26844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592388" y="27352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592388" y="27876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2592388" y="28384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2592388" y="28892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592388" y="29416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592388" y="299243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592388" y="30448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2592388" y="30956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592388" y="31480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2592388" y="31988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2592388" y="32512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2592388" y="33020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592388" y="33528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2592388" y="34051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2592388" y="345598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2592388" y="35083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2592388" y="35591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592388" y="36115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592388" y="36623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2592388" y="37147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592388" y="37655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2592388" y="38163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2592388" y="38687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2592388" y="391953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2592388" y="39719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2592388" y="40227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2592388" y="40751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2592388" y="41259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2592388" y="417671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2592388" y="42291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2592388" y="42799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2592388" y="43322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2592388" y="43830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2592388" y="44354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2592388" y="44862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>
            <a:off x="2592388" y="45386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>
            <a:off x="2592388" y="45894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2592388" y="464026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2592388" y="46926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2592388" y="47434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2592388" y="47958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2592388" y="48466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2592388" y="48990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2592388" y="49498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2592388" y="50022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2592388" y="50530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2592388" y="510381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2592388" y="51562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2592388" y="52070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4964113" y="26844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7" name="Line 67"/>
          <p:cNvSpPr>
            <a:spLocks noChangeShapeType="1"/>
          </p:cNvSpPr>
          <p:nvPr/>
        </p:nvSpPr>
        <p:spPr bwMode="auto">
          <a:xfrm>
            <a:off x="4964113" y="27352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>
            <a:off x="4964113" y="27876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4964113" y="28384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0" name="Line 70"/>
          <p:cNvSpPr>
            <a:spLocks noChangeShapeType="1"/>
          </p:cNvSpPr>
          <p:nvPr/>
        </p:nvSpPr>
        <p:spPr bwMode="auto">
          <a:xfrm>
            <a:off x="4964113" y="28892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4964113" y="29416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4964113" y="299243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4964113" y="30448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4964113" y="30956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4964113" y="31480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4964113" y="31988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4964113" y="32512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964113" y="33020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4964113" y="33528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4964113" y="34051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4964113" y="345598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964113" y="35083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964113" y="35591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4964113" y="36115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4964113" y="36623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4964113" y="37147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4964113" y="37655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4964113" y="38163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49" name="Line 89"/>
          <p:cNvSpPr>
            <a:spLocks noChangeShapeType="1"/>
          </p:cNvSpPr>
          <p:nvPr/>
        </p:nvSpPr>
        <p:spPr bwMode="auto">
          <a:xfrm>
            <a:off x="4964113" y="38687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0" name="Line 90"/>
          <p:cNvSpPr>
            <a:spLocks noChangeShapeType="1"/>
          </p:cNvSpPr>
          <p:nvPr/>
        </p:nvSpPr>
        <p:spPr bwMode="auto">
          <a:xfrm>
            <a:off x="4964113" y="391953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>
            <a:off x="4964113" y="39719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>
            <a:off x="4964113" y="40227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3" name="Line 93"/>
          <p:cNvSpPr>
            <a:spLocks noChangeShapeType="1"/>
          </p:cNvSpPr>
          <p:nvPr/>
        </p:nvSpPr>
        <p:spPr bwMode="auto">
          <a:xfrm>
            <a:off x="4964113" y="40751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>
            <a:off x="4964113" y="41259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5" name="Line 95"/>
          <p:cNvSpPr>
            <a:spLocks noChangeShapeType="1"/>
          </p:cNvSpPr>
          <p:nvPr/>
        </p:nvSpPr>
        <p:spPr bwMode="auto">
          <a:xfrm>
            <a:off x="4964113" y="417671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6" name="Line 96"/>
          <p:cNvSpPr>
            <a:spLocks noChangeShapeType="1"/>
          </p:cNvSpPr>
          <p:nvPr/>
        </p:nvSpPr>
        <p:spPr bwMode="auto">
          <a:xfrm>
            <a:off x="4964113" y="42291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7" name="Line 97"/>
          <p:cNvSpPr>
            <a:spLocks noChangeShapeType="1"/>
          </p:cNvSpPr>
          <p:nvPr/>
        </p:nvSpPr>
        <p:spPr bwMode="auto">
          <a:xfrm>
            <a:off x="4964113" y="42799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8" name="Line 98"/>
          <p:cNvSpPr>
            <a:spLocks noChangeShapeType="1"/>
          </p:cNvSpPr>
          <p:nvPr/>
        </p:nvSpPr>
        <p:spPr bwMode="auto">
          <a:xfrm>
            <a:off x="4964113" y="43322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59" name="Line 99"/>
          <p:cNvSpPr>
            <a:spLocks noChangeShapeType="1"/>
          </p:cNvSpPr>
          <p:nvPr/>
        </p:nvSpPr>
        <p:spPr bwMode="auto">
          <a:xfrm>
            <a:off x="4964113" y="43830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0" name="Line 100"/>
          <p:cNvSpPr>
            <a:spLocks noChangeShapeType="1"/>
          </p:cNvSpPr>
          <p:nvPr/>
        </p:nvSpPr>
        <p:spPr bwMode="auto">
          <a:xfrm>
            <a:off x="4964113" y="44354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1" name="Line 101"/>
          <p:cNvSpPr>
            <a:spLocks noChangeShapeType="1"/>
          </p:cNvSpPr>
          <p:nvPr/>
        </p:nvSpPr>
        <p:spPr bwMode="auto">
          <a:xfrm>
            <a:off x="4964113" y="44862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2" name="Line 102"/>
          <p:cNvSpPr>
            <a:spLocks noChangeShapeType="1"/>
          </p:cNvSpPr>
          <p:nvPr/>
        </p:nvSpPr>
        <p:spPr bwMode="auto">
          <a:xfrm>
            <a:off x="4964113" y="45386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3" name="Line 103"/>
          <p:cNvSpPr>
            <a:spLocks noChangeShapeType="1"/>
          </p:cNvSpPr>
          <p:nvPr/>
        </p:nvSpPr>
        <p:spPr bwMode="auto">
          <a:xfrm>
            <a:off x="4964113" y="45894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4" name="Line 104"/>
          <p:cNvSpPr>
            <a:spLocks noChangeShapeType="1"/>
          </p:cNvSpPr>
          <p:nvPr/>
        </p:nvSpPr>
        <p:spPr bwMode="auto">
          <a:xfrm>
            <a:off x="4964113" y="464026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5" name="Line 105"/>
          <p:cNvSpPr>
            <a:spLocks noChangeShapeType="1"/>
          </p:cNvSpPr>
          <p:nvPr/>
        </p:nvSpPr>
        <p:spPr bwMode="auto">
          <a:xfrm>
            <a:off x="4964113" y="46926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6" name="Line 106"/>
          <p:cNvSpPr>
            <a:spLocks noChangeShapeType="1"/>
          </p:cNvSpPr>
          <p:nvPr/>
        </p:nvSpPr>
        <p:spPr bwMode="auto">
          <a:xfrm>
            <a:off x="4964113" y="47434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7" name="Line 107"/>
          <p:cNvSpPr>
            <a:spLocks noChangeShapeType="1"/>
          </p:cNvSpPr>
          <p:nvPr/>
        </p:nvSpPr>
        <p:spPr bwMode="auto">
          <a:xfrm>
            <a:off x="4964113" y="47958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8" name="Line 108"/>
          <p:cNvSpPr>
            <a:spLocks noChangeShapeType="1"/>
          </p:cNvSpPr>
          <p:nvPr/>
        </p:nvSpPr>
        <p:spPr bwMode="auto">
          <a:xfrm>
            <a:off x="4964113" y="48466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69" name="Line 109"/>
          <p:cNvSpPr>
            <a:spLocks noChangeShapeType="1"/>
          </p:cNvSpPr>
          <p:nvPr/>
        </p:nvSpPr>
        <p:spPr bwMode="auto">
          <a:xfrm>
            <a:off x="4964113" y="48990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0" name="Line 110"/>
          <p:cNvSpPr>
            <a:spLocks noChangeShapeType="1"/>
          </p:cNvSpPr>
          <p:nvPr/>
        </p:nvSpPr>
        <p:spPr bwMode="auto">
          <a:xfrm>
            <a:off x="4964113" y="49498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1" name="Line 111"/>
          <p:cNvSpPr>
            <a:spLocks noChangeShapeType="1"/>
          </p:cNvSpPr>
          <p:nvPr/>
        </p:nvSpPr>
        <p:spPr bwMode="auto">
          <a:xfrm>
            <a:off x="4964113" y="50022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2" name="Line 112"/>
          <p:cNvSpPr>
            <a:spLocks noChangeShapeType="1"/>
          </p:cNvSpPr>
          <p:nvPr/>
        </p:nvSpPr>
        <p:spPr bwMode="auto">
          <a:xfrm>
            <a:off x="4964113" y="50530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3" name="Line 113"/>
          <p:cNvSpPr>
            <a:spLocks noChangeShapeType="1"/>
          </p:cNvSpPr>
          <p:nvPr/>
        </p:nvSpPr>
        <p:spPr bwMode="auto">
          <a:xfrm>
            <a:off x="4964113" y="510381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4" name="Line 114"/>
          <p:cNvSpPr>
            <a:spLocks noChangeShapeType="1"/>
          </p:cNvSpPr>
          <p:nvPr/>
        </p:nvSpPr>
        <p:spPr bwMode="auto">
          <a:xfrm>
            <a:off x="4964113" y="51562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5" name="Line 115"/>
          <p:cNvSpPr>
            <a:spLocks noChangeShapeType="1"/>
          </p:cNvSpPr>
          <p:nvPr/>
        </p:nvSpPr>
        <p:spPr bwMode="auto">
          <a:xfrm>
            <a:off x="4964113" y="52070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6" name="Line 116"/>
          <p:cNvSpPr>
            <a:spLocks noChangeShapeType="1"/>
          </p:cNvSpPr>
          <p:nvPr/>
        </p:nvSpPr>
        <p:spPr bwMode="auto">
          <a:xfrm>
            <a:off x="6151563" y="23622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7" name="Line 117"/>
          <p:cNvSpPr>
            <a:spLocks noChangeShapeType="1"/>
          </p:cNvSpPr>
          <p:nvPr/>
        </p:nvSpPr>
        <p:spPr bwMode="auto">
          <a:xfrm>
            <a:off x="6151563" y="24130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8" name="Line 118"/>
          <p:cNvSpPr>
            <a:spLocks noChangeShapeType="1"/>
          </p:cNvSpPr>
          <p:nvPr/>
        </p:nvSpPr>
        <p:spPr bwMode="auto">
          <a:xfrm>
            <a:off x="6151563" y="24653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79" name="Line 119"/>
          <p:cNvSpPr>
            <a:spLocks noChangeShapeType="1"/>
          </p:cNvSpPr>
          <p:nvPr/>
        </p:nvSpPr>
        <p:spPr bwMode="auto">
          <a:xfrm>
            <a:off x="6151563" y="25161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0" name="Line 120"/>
          <p:cNvSpPr>
            <a:spLocks noChangeShapeType="1"/>
          </p:cNvSpPr>
          <p:nvPr/>
        </p:nvSpPr>
        <p:spPr bwMode="auto">
          <a:xfrm>
            <a:off x="6151563" y="25685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1" name="Line 121"/>
          <p:cNvSpPr>
            <a:spLocks noChangeShapeType="1"/>
          </p:cNvSpPr>
          <p:nvPr/>
        </p:nvSpPr>
        <p:spPr bwMode="auto">
          <a:xfrm>
            <a:off x="6151563" y="22844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2" name="Line 122"/>
          <p:cNvSpPr>
            <a:spLocks noChangeShapeType="1"/>
          </p:cNvSpPr>
          <p:nvPr/>
        </p:nvSpPr>
        <p:spPr bwMode="auto">
          <a:xfrm>
            <a:off x="6151563" y="23368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3" name="Line 123"/>
          <p:cNvSpPr>
            <a:spLocks noChangeShapeType="1"/>
          </p:cNvSpPr>
          <p:nvPr/>
        </p:nvSpPr>
        <p:spPr bwMode="auto">
          <a:xfrm>
            <a:off x="6151563" y="23876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4" name="Line 124"/>
          <p:cNvSpPr>
            <a:spLocks noChangeShapeType="1"/>
          </p:cNvSpPr>
          <p:nvPr/>
        </p:nvSpPr>
        <p:spPr bwMode="auto">
          <a:xfrm>
            <a:off x="6151563" y="24384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5" name="Line 125"/>
          <p:cNvSpPr>
            <a:spLocks noChangeShapeType="1"/>
          </p:cNvSpPr>
          <p:nvPr/>
        </p:nvSpPr>
        <p:spPr bwMode="auto">
          <a:xfrm>
            <a:off x="6151563" y="24907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6" name="Line 126"/>
          <p:cNvSpPr>
            <a:spLocks noChangeShapeType="1"/>
          </p:cNvSpPr>
          <p:nvPr/>
        </p:nvSpPr>
        <p:spPr bwMode="auto">
          <a:xfrm>
            <a:off x="6151563" y="254158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7" name="Line 127"/>
          <p:cNvSpPr>
            <a:spLocks noChangeShapeType="1"/>
          </p:cNvSpPr>
          <p:nvPr/>
        </p:nvSpPr>
        <p:spPr bwMode="auto">
          <a:xfrm>
            <a:off x="6151563" y="25939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8" name="Line 128"/>
          <p:cNvSpPr>
            <a:spLocks noChangeShapeType="1"/>
          </p:cNvSpPr>
          <p:nvPr/>
        </p:nvSpPr>
        <p:spPr bwMode="auto">
          <a:xfrm>
            <a:off x="6151563" y="26447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89" name="Line 129"/>
          <p:cNvSpPr>
            <a:spLocks noChangeShapeType="1"/>
          </p:cNvSpPr>
          <p:nvPr/>
        </p:nvSpPr>
        <p:spPr bwMode="auto">
          <a:xfrm>
            <a:off x="6151563" y="26971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0" name="Line 130"/>
          <p:cNvSpPr>
            <a:spLocks noChangeShapeType="1"/>
          </p:cNvSpPr>
          <p:nvPr/>
        </p:nvSpPr>
        <p:spPr bwMode="auto">
          <a:xfrm>
            <a:off x="6151563" y="27479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1" name="Line 131"/>
          <p:cNvSpPr>
            <a:spLocks noChangeShapeType="1"/>
          </p:cNvSpPr>
          <p:nvPr/>
        </p:nvSpPr>
        <p:spPr bwMode="auto">
          <a:xfrm>
            <a:off x="6151563" y="28003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2" name="Line 132"/>
          <p:cNvSpPr>
            <a:spLocks noChangeShapeType="1"/>
          </p:cNvSpPr>
          <p:nvPr/>
        </p:nvSpPr>
        <p:spPr bwMode="auto">
          <a:xfrm>
            <a:off x="6151563" y="28511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3" name="Line 133"/>
          <p:cNvSpPr>
            <a:spLocks noChangeShapeType="1"/>
          </p:cNvSpPr>
          <p:nvPr/>
        </p:nvSpPr>
        <p:spPr bwMode="auto">
          <a:xfrm>
            <a:off x="6151563" y="29019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4" name="Line 134"/>
          <p:cNvSpPr>
            <a:spLocks noChangeShapeType="1"/>
          </p:cNvSpPr>
          <p:nvPr/>
        </p:nvSpPr>
        <p:spPr bwMode="auto">
          <a:xfrm>
            <a:off x="6151563" y="29543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5" name="Line 135"/>
          <p:cNvSpPr>
            <a:spLocks noChangeShapeType="1"/>
          </p:cNvSpPr>
          <p:nvPr/>
        </p:nvSpPr>
        <p:spPr bwMode="auto">
          <a:xfrm>
            <a:off x="6151563" y="300513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6" name="Line 136"/>
          <p:cNvSpPr>
            <a:spLocks noChangeShapeType="1"/>
          </p:cNvSpPr>
          <p:nvPr/>
        </p:nvSpPr>
        <p:spPr bwMode="auto">
          <a:xfrm>
            <a:off x="6151563" y="30575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7" name="Line 137"/>
          <p:cNvSpPr>
            <a:spLocks noChangeShapeType="1"/>
          </p:cNvSpPr>
          <p:nvPr/>
        </p:nvSpPr>
        <p:spPr bwMode="auto">
          <a:xfrm>
            <a:off x="6151563" y="31083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8" name="Line 138"/>
          <p:cNvSpPr>
            <a:spLocks noChangeShapeType="1"/>
          </p:cNvSpPr>
          <p:nvPr/>
        </p:nvSpPr>
        <p:spPr bwMode="auto">
          <a:xfrm>
            <a:off x="6151563" y="31607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499" name="Line 139"/>
          <p:cNvSpPr>
            <a:spLocks noChangeShapeType="1"/>
          </p:cNvSpPr>
          <p:nvPr/>
        </p:nvSpPr>
        <p:spPr bwMode="auto">
          <a:xfrm>
            <a:off x="6151563" y="32115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151563" y="32639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6151563" y="33147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6151563" y="336550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6151563" y="341788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151563" y="3468688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>
            <a:off x="6151563" y="35210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6151563" y="357187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7" name="Line 147"/>
          <p:cNvSpPr>
            <a:spLocks noChangeShapeType="1"/>
          </p:cNvSpPr>
          <p:nvPr/>
        </p:nvSpPr>
        <p:spPr bwMode="auto">
          <a:xfrm>
            <a:off x="6151563" y="36242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6151563" y="367506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6151563" y="37274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0" name="Line 150"/>
          <p:cNvSpPr>
            <a:spLocks noChangeShapeType="1"/>
          </p:cNvSpPr>
          <p:nvPr/>
        </p:nvSpPr>
        <p:spPr bwMode="auto">
          <a:xfrm>
            <a:off x="6151563" y="377825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6151563" y="3829050"/>
            <a:ext cx="15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2" name="Line 152"/>
          <p:cNvSpPr>
            <a:spLocks noChangeShapeType="1"/>
          </p:cNvSpPr>
          <p:nvPr/>
        </p:nvSpPr>
        <p:spPr bwMode="auto">
          <a:xfrm>
            <a:off x="6151563" y="38814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3" name="Line 153"/>
          <p:cNvSpPr>
            <a:spLocks noChangeShapeType="1"/>
          </p:cNvSpPr>
          <p:nvPr/>
        </p:nvSpPr>
        <p:spPr bwMode="auto">
          <a:xfrm>
            <a:off x="6151563" y="3932238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4" name="Line 154"/>
          <p:cNvSpPr>
            <a:spLocks noChangeShapeType="1"/>
          </p:cNvSpPr>
          <p:nvPr/>
        </p:nvSpPr>
        <p:spPr bwMode="auto">
          <a:xfrm>
            <a:off x="6151563" y="39846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5" name="Line 155"/>
          <p:cNvSpPr>
            <a:spLocks noChangeShapeType="1"/>
          </p:cNvSpPr>
          <p:nvPr/>
        </p:nvSpPr>
        <p:spPr bwMode="auto">
          <a:xfrm>
            <a:off x="6151563" y="4035425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6" name="Line 156"/>
          <p:cNvSpPr>
            <a:spLocks noChangeShapeType="1"/>
          </p:cNvSpPr>
          <p:nvPr/>
        </p:nvSpPr>
        <p:spPr bwMode="auto">
          <a:xfrm>
            <a:off x="6151563" y="40878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6151563" y="4138613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>
            <a:off x="6151563" y="4189413"/>
            <a:ext cx="1587" cy="26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>
            <a:off x="6151563" y="4241800"/>
            <a:ext cx="15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20" name="Rectangle 160"/>
          <p:cNvSpPr>
            <a:spLocks noChangeArrowheads="1"/>
          </p:cNvSpPr>
          <p:nvPr/>
        </p:nvSpPr>
        <p:spPr bwMode="auto">
          <a:xfrm>
            <a:off x="6410325" y="2751138"/>
            <a:ext cx="742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700">
                <a:solidFill>
                  <a:srgbClr val="000000"/>
                </a:solidFill>
              </a:rPr>
              <a:t>distance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5521" name="Rectangle 161"/>
          <p:cNvSpPr>
            <a:spLocks noChangeArrowheads="1"/>
          </p:cNvSpPr>
          <p:nvPr/>
        </p:nvSpPr>
        <p:spPr bwMode="auto">
          <a:xfrm>
            <a:off x="6275388" y="3009900"/>
            <a:ext cx="1011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700">
                <a:solidFill>
                  <a:srgbClr val="000000"/>
                </a:solidFill>
              </a:rPr>
              <a:t>along wave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>
            <a:off x="3781425" y="1943100"/>
            <a:ext cx="0" cy="3810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PH"/>
          </a:p>
        </p:txBody>
      </p:sp>
      <p:sp>
        <p:nvSpPr>
          <p:cNvPr id="15523" name="Rectangle 163"/>
          <p:cNvSpPr>
            <a:spLocks noChangeArrowheads="1"/>
          </p:cNvSpPr>
          <p:nvPr/>
        </p:nvSpPr>
        <p:spPr bwMode="auto">
          <a:xfrm>
            <a:off x="4284663" y="3322638"/>
            <a:ext cx="4984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700">
                <a:solidFill>
                  <a:srgbClr val="000000"/>
                </a:solidFill>
              </a:rPr>
              <a:t>Cycle</a:t>
            </a:r>
            <a:endParaRPr lang="en-US" altLang="en-US" sz="1700">
              <a:latin typeface="Tahoma" panose="020B0604030504040204" pitchFamily="34" charset="0"/>
            </a:endParaRPr>
          </a:p>
        </p:txBody>
      </p:sp>
      <p:sp>
        <p:nvSpPr>
          <p:cNvPr id="15524" name="Rectangle 164"/>
          <p:cNvSpPr>
            <a:spLocks noChangeArrowheads="1"/>
          </p:cNvSpPr>
          <p:nvPr/>
        </p:nvSpPr>
        <p:spPr bwMode="auto">
          <a:xfrm>
            <a:off x="4149725" y="2179638"/>
            <a:ext cx="1631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700">
                <a:solidFill>
                  <a:srgbClr val="000000"/>
                </a:solidFill>
              </a:rPr>
              <a:t>Time for one cycle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>
            <a:off x="5838825" y="232410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PH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3903663" y="2324100"/>
            <a:ext cx="211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PH"/>
          </a:p>
        </p:txBody>
      </p:sp>
      <p:sp>
        <p:nvSpPr>
          <p:cNvPr id="15527" name="Rectangle 167"/>
          <p:cNvSpPr>
            <a:spLocks noChangeArrowheads="1"/>
          </p:cNvSpPr>
          <p:nvPr/>
        </p:nvSpPr>
        <p:spPr bwMode="auto">
          <a:xfrm>
            <a:off x="1195388" y="2743200"/>
            <a:ext cx="889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700">
                <a:solidFill>
                  <a:srgbClr val="000000"/>
                </a:solidFill>
              </a:rPr>
              <a:t>Amplitude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5528" name="Line 168"/>
          <p:cNvSpPr>
            <a:spLocks noChangeShapeType="1"/>
          </p:cNvSpPr>
          <p:nvPr/>
        </p:nvSpPr>
        <p:spPr bwMode="auto">
          <a:xfrm>
            <a:off x="1970088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529" name="Rectangle 169"/>
          <p:cNvSpPr>
            <a:spLocks noChangeArrowheads="1"/>
          </p:cNvSpPr>
          <p:nvPr/>
        </p:nvSpPr>
        <p:spPr bwMode="auto">
          <a:xfrm>
            <a:off x="2630488" y="2819400"/>
            <a:ext cx="10953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700">
                <a:solidFill>
                  <a:srgbClr val="000000"/>
                </a:solidFill>
              </a:rPr>
              <a:t>wavelength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5530" name="Line 170"/>
          <p:cNvSpPr>
            <a:spLocks noChangeShapeType="1"/>
          </p:cNvSpPr>
          <p:nvPr/>
        </p:nvSpPr>
        <p:spPr bwMode="auto">
          <a:xfrm>
            <a:off x="4051300" y="2963863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PH"/>
          </a:p>
        </p:txBody>
      </p:sp>
      <p:sp>
        <p:nvSpPr>
          <p:cNvPr id="15531" name="Line 171"/>
          <p:cNvSpPr>
            <a:spLocks noChangeShapeType="1"/>
          </p:cNvSpPr>
          <p:nvPr/>
        </p:nvSpPr>
        <p:spPr bwMode="auto">
          <a:xfrm>
            <a:off x="2116138" y="2963863"/>
            <a:ext cx="2111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P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4.2 The Power of Sound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u="sng"/>
              <a:t>Audio in Macintosh and Windows</a:t>
            </a:r>
            <a:endParaRPr lang="en-US" altLang="en-US" sz="28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Both Macintosh and Windows PC platform, have the default</a:t>
            </a:r>
            <a:r>
              <a:rPr lang="en-US" altLang="en-US" sz="2400" b="1"/>
              <a:t> </a:t>
            </a:r>
            <a:r>
              <a:rPr lang="en-US" altLang="en-US" sz="2400" b="1" i="1"/>
              <a:t>system sounds</a:t>
            </a:r>
            <a:r>
              <a:rPr lang="en-US" altLang="en-US" sz="2400" b="1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/>
              <a:t>MACINTOSH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 i="1">
                <a:sym typeface="Wingdings" panose="05000000000000000000" pitchFamily="2" charset="2"/>
              </a:rPr>
              <a:t>Chu Toy, Glass, indigo, Laugh,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 i="1">
                <a:sym typeface="Wingdings" panose="05000000000000000000" pitchFamily="2" charset="2"/>
              </a:rPr>
              <a:t>Simple Beep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>
                <a:sym typeface="Wingdings" panose="05000000000000000000" pitchFamily="2" charset="2"/>
              </a:rPr>
              <a:t>WINDOWS PC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 i="1">
                <a:sym typeface="Wingdings" panose="05000000000000000000" pitchFamily="2" charset="2"/>
              </a:rPr>
              <a:t>ding.wav, chimes.wav, logoff.</a:t>
            </a:r>
            <a:r>
              <a:rPr lang="en-US" altLang="en-US" sz="2400">
                <a:sym typeface="Wingdings" panose="05000000000000000000" pitchFamily="2" charset="2"/>
              </a:rPr>
              <a:t>wav,start</a:t>
            </a:r>
            <a:r>
              <a:rPr lang="en-US" altLang="en-US" sz="2400" i="1">
                <a:sym typeface="Wingdings" panose="05000000000000000000" pitchFamily="2" charset="2"/>
              </a:rPr>
              <a:t>.wav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 u="sng"/>
              <a:t>Basic Recording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Both MACINTOSH and WINDOWS have basic recording software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Audio Recording Software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3200400"/>
            <a:ext cx="80772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u="sng"/>
              <a:t>Sound Recorders for Windows</a:t>
            </a:r>
            <a:endParaRPr lang="en-US" altLang="en-US" sz="20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Both Macintosh and Windows PC platform have the default sound.</a:t>
            </a:r>
            <a:endParaRPr lang="en-US" altLang="en-US" sz="20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This basic application could: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Record our own sounds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Edit &amp; mix *.wav files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Simple Splicing and assembly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Increase volume &amp; speed of *.wav files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Reverse the sound.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Add Echo effects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>
                <a:sym typeface="Wingdings" panose="05000000000000000000" pitchFamily="2" charset="2"/>
              </a:rPr>
              <a:t>Some XP Version also provide wav to mp3 conversion.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i="1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  <p:pic>
        <p:nvPicPr>
          <p:cNvPr id="390147" name="Picture 3" descr="I09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556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895600" y="2895600"/>
            <a:ext cx="3538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MACINTOSH                           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6953250" y="3505200"/>
          <a:ext cx="252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126716" imgH="203031" progId="Photoshop.Image.6">
                  <p:embed/>
                </p:oleObj>
              </mc:Choice>
              <mc:Fallback>
                <p:oleObj name="Image" r:id="rId3" imgW="126716" imgH="203031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505200"/>
                        <a:ext cx="2524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4" descr="men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001000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Basic Sound Recorder</a:t>
            </a:r>
          </a:p>
        </p:txBody>
      </p:sp>
      <p:pic>
        <p:nvPicPr>
          <p:cNvPr id="18435" name="Picture 5" descr="srec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168116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6" descr="melm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454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 descr="melwa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24606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 descr="sdreceff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8600"/>
            <a:ext cx="26003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28194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52578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3429000" y="3352800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Sound conversion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3657600" y="57912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Basic Effects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Analogue to Digital Audio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077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Analogue audio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 name for an electronic signal that carries its information of sound as continuous fluctuating voltage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non digital tape or audio tape recording of sound.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u="sng"/>
              <a:t>Digitizing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process of converting an analog signal to a digital one.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A sound is recorded by making a </a:t>
            </a:r>
            <a:r>
              <a:rPr lang="en-US" altLang="en-US" sz="1800" b="1" u="sng">
                <a:solidFill>
                  <a:srgbClr val="000000"/>
                </a:solidFill>
              </a:rPr>
              <a:t>measurement of the amplitude</a:t>
            </a:r>
            <a:r>
              <a:rPr lang="en-US" altLang="en-US" sz="1800">
                <a:solidFill>
                  <a:srgbClr val="000000"/>
                </a:solidFill>
              </a:rPr>
              <a:t> of the sound at regular intervals which are defined by the </a:t>
            </a:r>
            <a:r>
              <a:rPr lang="en-US" altLang="en-US" sz="1800" u="sng">
                <a:solidFill>
                  <a:srgbClr val="000000"/>
                </a:solidFill>
              </a:rPr>
              <a:t>"sample rate".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</a:rPr>
              <a:t>The act of taking the measurement is often called </a:t>
            </a:r>
            <a:r>
              <a:rPr lang="en-US" altLang="en-US" sz="1800" u="sng">
                <a:solidFill>
                  <a:srgbClr val="000000"/>
                </a:solidFill>
              </a:rPr>
              <a:t>"sampling"</a:t>
            </a:r>
            <a:r>
              <a:rPr lang="en-US" altLang="en-US" sz="1800">
                <a:solidFill>
                  <a:srgbClr val="000000"/>
                </a:solidFill>
              </a:rPr>
              <a:t> and each measurement is called a "sample point".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</p:txBody>
      </p:sp>
      <p:pic>
        <p:nvPicPr>
          <p:cNvPr id="19460" name="Picture 4" descr="cass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1219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14033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352800" y="3810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/>
              <a:t>Capture &amp; Playback of Digital Audio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5913" y="1706563"/>
            <a:ext cx="2992437" cy="1323975"/>
            <a:chOff x="144" y="624"/>
            <a:chExt cx="2042" cy="834"/>
          </a:xfrm>
        </p:grpSpPr>
        <p:sp>
          <p:nvSpPr>
            <p:cNvPr id="4126" name="Freeform 4"/>
            <p:cNvSpPr>
              <a:spLocks/>
            </p:cNvSpPr>
            <p:nvPr/>
          </p:nvSpPr>
          <p:spPr bwMode="auto">
            <a:xfrm>
              <a:off x="1008" y="720"/>
              <a:ext cx="1178" cy="738"/>
            </a:xfrm>
            <a:custGeom>
              <a:avLst/>
              <a:gdLst>
                <a:gd name="T0" fmla="*/ 0 w 1178"/>
                <a:gd name="T1" fmla="*/ 7325 h 374"/>
                <a:gd name="T2" fmla="*/ 67 w 1178"/>
                <a:gd name="T3" fmla="*/ 5004 h 374"/>
                <a:gd name="T4" fmla="*/ 167 w 1178"/>
                <a:gd name="T5" fmla="*/ 685 h 374"/>
                <a:gd name="T6" fmla="*/ 267 w 1178"/>
                <a:gd name="T7" fmla="*/ 4673 h 374"/>
                <a:gd name="T8" fmla="*/ 300 w 1178"/>
                <a:gd name="T9" fmla="*/ 10642 h 374"/>
                <a:gd name="T10" fmla="*/ 334 w 1178"/>
                <a:gd name="T11" fmla="*/ 10981 h 374"/>
                <a:gd name="T12" fmla="*/ 367 w 1178"/>
                <a:gd name="T13" fmla="*/ 6016 h 374"/>
                <a:gd name="T14" fmla="*/ 378 w 1178"/>
                <a:gd name="T15" fmla="*/ 3688 h 374"/>
                <a:gd name="T16" fmla="*/ 411 w 1178"/>
                <a:gd name="T17" fmla="*/ 3349 h 374"/>
                <a:gd name="T18" fmla="*/ 423 w 1178"/>
                <a:gd name="T19" fmla="*/ 4333 h 374"/>
                <a:gd name="T20" fmla="*/ 434 w 1178"/>
                <a:gd name="T21" fmla="*/ 5353 h 374"/>
                <a:gd name="T22" fmla="*/ 456 w 1178"/>
                <a:gd name="T23" fmla="*/ 3349 h 374"/>
                <a:gd name="T24" fmla="*/ 500 w 1178"/>
                <a:gd name="T25" fmla="*/ 7325 h 374"/>
                <a:gd name="T26" fmla="*/ 556 w 1178"/>
                <a:gd name="T27" fmla="*/ 6016 h 374"/>
                <a:gd name="T28" fmla="*/ 567 w 1178"/>
                <a:gd name="T29" fmla="*/ 7009 h 374"/>
                <a:gd name="T30" fmla="*/ 589 w 1178"/>
                <a:gd name="T31" fmla="*/ 5004 h 374"/>
                <a:gd name="T32" fmla="*/ 634 w 1178"/>
                <a:gd name="T33" fmla="*/ 1681 h 374"/>
                <a:gd name="T34" fmla="*/ 645 w 1178"/>
                <a:gd name="T35" fmla="*/ 363 h 374"/>
                <a:gd name="T36" fmla="*/ 667 w 1178"/>
                <a:gd name="T37" fmla="*/ 3017 h 374"/>
                <a:gd name="T38" fmla="*/ 678 w 1178"/>
                <a:gd name="T39" fmla="*/ 9341 h 374"/>
                <a:gd name="T40" fmla="*/ 689 w 1178"/>
                <a:gd name="T41" fmla="*/ 10981 h 374"/>
                <a:gd name="T42" fmla="*/ 711 w 1178"/>
                <a:gd name="T43" fmla="*/ 9987 h 374"/>
                <a:gd name="T44" fmla="*/ 745 w 1178"/>
                <a:gd name="T45" fmla="*/ 7009 h 374"/>
                <a:gd name="T46" fmla="*/ 756 w 1178"/>
                <a:gd name="T47" fmla="*/ 6016 h 374"/>
                <a:gd name="T48" fmla="*/ 778 w 1178"/>
                <a:gd name="T49" fmla="*/ 7009 h 374"/>
                <a:gd name="T50" fmla="*/ 789 w 1178"/>
                <a:gd name="T51" fmla="*/ 7990 h 374"/>
                <a:gd name="T52" fmla="*/ 812 w 1178"/>
                <a:gd name="T53" fmla="*/ 7325 h 374"/>
                <a:gd name="T54" fmla="*/ 867 w 1178"/>
                <a:gd name="T55" fmla="*/ 3017 h 374"/>
                <a:gd name="T56" fmla="*/ 923 w 1178"/>
                <a:gd name="T57" fmla="*/ 5685 h 374"/>
                <a:gd name="T58" fmla="*/ 1000 w 1178"/>
                <a:gd name="T59" fmla="*/ 3688 h 374"/>
                <a:gd name="T60" fmla="*/ 1056 w 1178"/>
                <a:gd name="T61" fmla="*/ 4004 h 374"/>
                <a:gd name="T62" fmla="*/ 1123 w 1178"/>
                <a:gd name="T63" fmla="*/ 7325 h 374"/>
                <a:gd name="T64" fmla="*/ 1178 w 1178"/>
                <a:gd name="T65" fmla="*/ 7325 h 3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8"/>
                <a:gd name="T100" fmla="*/ 0 h 374"/>
                <a:gd name="T101" fmla="*/ 1178 w 1178"/>
                <a:gd name="T102" fmla="*/ 374 h 3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8" h="374">
                  <a:moveTo>
                    <a:pt x="0" y="245"/>
                  </a:moveTo>
                  <a:cubicBezTo>
                    <a:pt x="25" y="221"/>
                    <a:pt x="43" y="192"/>
                    <a:pt x="67" y="167"/>
                  </a:cubicBezTo>
                  <a:cubicBezTo>
                    <a:pt x="88" y="105"/>
                    <a:pt x="113" y="59"/>
                    <a:pt x="167" y="23"/>
                  </a:cubicBezTo>
                  <a:cubicBezTo>
                    <a:pt x="242" y="48"/>
                    <a:pt x="228" y="98"/>
                    <a:pt x="267" y="156"/>
                  </a:cubicBezTo>
                  <a:cubicBezTo>
                    <a:pt x="272" y="192"/>
                    <a:pt x="277" y="334"/>
                    <a:pt x="300" y="356"/>
                  </a:cubicBezTo>
                  <a:cubicBezTo>
                    <a:pt x="309" y="364"/>
                    <a:pt x="323" y="363"/>
                    <a:pt x="334" y="367"/>
                  </a:cubicBezTo>
                  <a:cubicBezTo>
                    <a:pt x="342" y="311"/>
                    <a:pt x="359" y="257"/>
                    <a:pt x="367" y="201"/>
                  </a:cubicBezTo>
                  <a:cubicBezTo>
                    <a:pt x="371" y="175"/>
                    <a:pt x="366" y="147"/>
                    <a:pt x="378" y="123"/>
                  </a:cubicBezTo>
                  <a:cubicBezTo>
                    <a:pt x="383" y="113"/>
                    <a:pt x="400" y="116"/>
                    <a:pt x="411" y="112"/>
                  </a:cubicBezTo>
                  <a:cubicBezTo>
                    <a:pt x="415" y="123"/>
                    <a:pt x="419" y="134"/>
                    <a:pt x="423" y="145"/>
                  </a:cubicBezTo>
                  <a:cubicBezTo>
                    <a:pt x="427" y="156"/>
                    <a:pt x="426" y="187"/>
                    <a:pt x="434" y="179"/>
                  </a:cubicBezTo>
                  <a:cubicBezTo>
                    <a:pt x="451" y="162"/>
                    <a:pt x="456" y="112"/>
                    <a:pt x="456" y="112"/>
                  </a:cubicBezTo>
                  <a:cubicBezTo>
                    <a:pt x="484" y="154"/>
                    <a:pt x="488" y="196"/>
                    <a:pt x="500" y="245"/>
                  </a:cubicBezTo>
                  <a:cubicBezTo>
                    <a:pt x="527" y="167"/>
                    <a:pt x="504" y="166"/>
                    <a:pt x="556" y="201"/>
                  </a:cubicBezTo>
                  <a:cubicBezTo>
                    <a:pt x="560" y="212"/>
                    <a:pt x="559" y="242"/>
                    <a:pt x="567" y="234"/>
                  </a:cubicBezTo>
                  <a:cubicBezTo>
                    <a:pt x="583" y="217"/>
                    <a:pt x="582" y="189"/>
                    <a:pt x="589" y="167"/>
                  </a:cubicBezTo>
                  <a:cubicBezTo>
                    <a:pt x="602" y="127"/>
                    <a:pt x="610" y="92"/>
                    <a:pt x="634" y="56"/>
                  </a:cubicBezTo>
                  <a:cubicBezTo>
                    <a:pt x="638" y="41"/>
                    <a:pt x="636" y="0"/>
                    <a:pt x="645" y="12"/>
                  </a:cubicBezTo>
                  <a:cubicBezTo>
                    <a:pt x="663" y="37"/>
                    <a:pt x="667" y="101"/>
                    <a:pt x="667" y="101"/>
                  </a:cubicBezTo>
                  <a:cubicBezTo>
                    <a:pt x="671" y="171"/>
                    <a:pt x="672" y="242"/>
                    <a:pt x="678" y="312"/>
                  </a:cubicBezTo>
                  <a:cubicBezTo>
                    <a:pt x="680" y="331"/>
                    <a:pt x="673" y="357"/>
                    <a:pt x="689" y="367"/>
                  </a:cubicBezTo>
                  <a:cubicBezTo>
                    <a:pt x="700" y="374"/>
                    <a:pt x="705" y="346"/>
                    <a:pt x="711" y="334"/>
                  </a:cubicBezTo>
                  <a:cubicBezTo>
                    <a:pt x="727" y="303"/>
                    <a:pt x="734" y="267"/>
                    <a:pt x="745" y="234"/>
                  </a:cubicBezTo>
                  <a:cubicBezTo>
                    <a:pt x="749" y="223"/>
                    <a:pt x="756" y="201"/>
                    <a:pt x="756" y="201"/>
                  </a:cubicBezTo>
                  <a:cubicBezTo>
                    <a:pt x="763" y="212"/>
                    <a:pt x="772" y="222"/>
                    <a:pt x="778" y="234"/>
                  </a:cubicBezTo>
                  <a:cubicBezTo>
                    <a:pt x="783" y="244"/>
                    <a:pt x="778" y="263"/>
                    <a:pt x="789" y="267"/>
                  </a:cubicBezTo>
                  <a:cubicBezTo>
                    <a:pt x="799" y="270"/>
                    <a:pt x="804" y="252"/>
                    <a:pt x="812" y="245"/>
                  </a:cubicBezTo>
                  <a:cubicBezTo>
                    <a:pt x="829" y="194"/>
                    <a:pt x="837" y="147"/>
                    <a:pt x="867" y="101"/>
                  </a:cubicBezTo>
                  <a:cubicBezTo>
                    <a:pt x="880" y="139"/>
                    <a:pt x="895" y="162"/>
                    <a:pt x="923" y="190"/>
                  </a:cubicBezTo>
                  <a:cubicBezTo>
                    <a:pt x="966" y="176"/>
                    <a:pt x="975" y="160"/>
                    <a:pt x="1000" y="123"/>
                  </a:cubicBezTo>
                  <a:cubicBezTo>
                    <a:pt x="1019" y="127"/>
                    <a:pt x="1039" y="126"/>
                    <a:pt x="1056" y="134"/>
                  </a:cubicBezTo>
                  <a:cubicBezTo>
                    <a:pt x="1108" y="160"/>
                    <a:pt x="1074" y="231"/>
                    <a:pt x="1123" y="245"/>
                  </a:cubicBezTo>
                  <a:cubicBezTo>
                    <a:pt x="1141" y="250"/>
                    <a:pt x="1160" y="245"/>
                    <a:pt x="1178" y="2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7" name="Text Box 5"/>
            <p:cNvSpPr txBox="1">
              <a:spLocks noChangeArrowheads="1"/>
            </p:cNvSpPr>
            <p:nvPr/>
          </p:nvSpPr>
          <p:spPr bwMode="auto">
            <a:xfrm>
              <a:off x="144" y="624"/>
              <a:ext cx="8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Air pressure</a:t>
              </a:r>
            </a:p>
            <a:p>
              <a:pPr algn="ctr"/>
              <a:r>
                <a:rPr lang="en-GB" altLang="en-US"/>
                <a:t>variations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7338" y="3154363"/>
            <a:ext cx="4287837" cy="1447800"/>
            <a:chOff x="124" y="1536"/>
            <a:chExt cx="2926" cy="912"/>
          </a:xfrm>
        </p:grpSpPr>
        <p:graphicFrame>
          <p:nvGraphicFramePr>
            <p:cNvPr id="4099" name="Object 7"/>
            <p:cNvGraphicFramePr>
              <a:graphicFrameLocks noChangeAspect="1"/>
            </p:cNvGraphicFramePr>
            <p:nvPr/>
          </p:nvGraphicFramePr>
          <p:xfrm>
            <a:off x="1248" y="1728"/>
            <a:ext cx="58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Clip" r:id="rId3" imgW="2101199" imgH="2594002" progId="MS_ClipArt_Gallery.2">
                    <p:embed/>
                  </p:oleObj>
                </mc:Choice>
                <mc:Fallback>
                  <p:oleObj name="Clip" r:id="rId3" imgW="2101199" imgH="259400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728"/>
                          <a:ext cx="58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Text Box 8"/>
            <p:cNvSpPr txBox="1">
              <a:spLocks noChangeArrowheads="1"/>
            </p:cNvSpPr>
            <p:nvPr/>
          </p:nvSpPr>
          <p:spPr bwMode="auto">
            <a:xfrm>
              <a:off x="124" y="1728"/>
              <a:ext cx="9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Captured via</a:t>
              </a:r>
            </a:p>
            <a:p>
              <a:pPr algn="ctr"/>
              <a:r>
                <a:rPr lang="en-GB" altLang="en-US"/>
                <a:t>microphone</a:t>
              </a:r>
            </a:p>
          </p:txBody>
        </p:sp>
        <p:sp>
          <p:nvSpPr>
            <p:cNvPr id="4124" name="Freeform 9"/>
            <p:cNvSpPr>
              <a:spLocks/>
            </p:cNvSpPr>
            <p:nvPr/>
          </p:nvSpPr>
          <p:spPr bwMode="auto">
            <a:xfrm>
              <a:off x="1872" y="1872"/>
              <a:ext cx="1178" cy="210"/>
            </a:xfrm>
            <a:custGeom>
              <a:avLst/>
              <a:gdLst>
                <a:gd name="T0" fmla="*/ 0 w 1178"/>
                <a:gd name="T1" fmla="*/ 13 h 374"/>
                <a:gd name="T2" fmla="*/ 67 w 1178"/>
                <a:gd name="T3" fmla="*/ 10 h 374"/>
                <a:gd name="T4" fmla="*/ 167 w 1178"/>
                <a:gd name="T5" fmla="*/ 1 h 374"/>
                <a:gd name="T6" fmla="*/ 267 w 1178"/>
                <a:gd name="T7" fmla="*/ 9 h 374"/>
                <a:gd name="T8" fmla="*/ 300 w 1178"/>
                <a:gd name="T9" fmla="*/ 20 h 374"/>
                <a:gd name="T10" fmla="*/ 334 w 1178"/>
                <a:gd name="T11" fmla="*/ 20 h 374"/>
                <a:gd name="T12" fmla="*/ 367 w 1178"/>
                <a:gd name="T13" fmla="*/ 11 h 374"/>
                <a:gd name="T14" fmla="*/ 378 w 1178"/>
                <a:gd name="T15" fmla="*/ 7 h 374"/>
                <a:gd name="T16" fmla="*/ 411 w 1178"/>
                <a:gd name="T17" fmla="*/ 6 h 374"/>
                <a:gd name="T18" fmla="*/ 423 w 1178"/>
                <a:gd name="T19" fmla="*/ 8 h 374"/>
                <a:gd name="T20" fmla="*/ 434 w 1178"/>
                <a:gd name="T21" fmla="*/ 10 h 374"/>
                <a:gd name="T22" fmla="*/ 456 w 1178"/>
                <a:gd name="T23" fmla="*/ 6 h 374"/>
                <a:gd name="T24" fmla="*/ 500 w 1178"/>
                <a:gd name="T25" fmla="*/ 13 h 374"/>
                <a:gd name="T26" fmla="*/ 556 w 1178"/>
                <a:gd name="T27" fmla="*/ 11 h 374"/>
                <a:gd name="T28" fmla="*/ 567 w 1178"/>
                <a:gd name="T29" fmla="*/ 13 h 374"/>
                <a:gd name="T30" fmla="*/ 589 w 1178"/>
                <a:gd name="T31" fmla="*/ 10 h 374"/>
                <a:gd name="T32" fmla="*/ 634 w 1178"/>
                <a:gd name="T33" fmla="*/ 3 h 374"/>
                <a:gd name="T34" fmla="*/ 645 w 1178"/>
                <a:gd name="T35" fmla="*/ 1 h 374"/>
                <a:gd name="T36" fmla="*/ 667 w 1178"/>
                <a:gd name="T37" fmla="*/ 6 h 374"/>
                <a:gd name="T38" fmla="*/ 678 w 1178"/>
                <a:gd name="T39" fmla="*/ 17 h 374"/>
                <a:gd name="T40" fmla="*/ 689 w 1178"/>
                <a:gd name="T41" fmla="*/ 20 h 374"/>
                <a:gd name="T42" fmla="*/ 711 w 1178"/>
                <a:gd name="T43" fmla="*/ 19 h 374"/>
                <a:gd name="T44" fmla="*/ 745 w 1178"/>
                <a:gd name="T45" fmla="*/ 13 h 374"/>
                <a:gd name="T46" fmla="*/ 756 w 1178"/>
                <a:gd name="T47" fmla="*/ 11 h 374"/>
                <a:gd name="T48" fmla="*/ 778 w 1178"/>
                <a:gd name="T49" fmla="*/ 13 h 374"/>
                <a:gd name="T50" fmla="*/ 789 w 1178"/>
                <a:gd name="T51" fmla="*/ 15 h 374"/>
                <a:gd name="T52" fmla="*/ 812 w 1178"/>
                <a:gd name="T53" fmla="*/ 13 h 374"/>
                <a:gd name="T54" fmla="*/ 867 w 1178"/>
                <a:gd name="T55" fmla="*/ 6 h 374"/>
                <a:gd name="T56" fmla="*/ 923 w 1178"/>
                <a:gd name="T57" fmla="*/ 11 h 374"/>
                <a:gd name="T58" fmla="*/ 1000 w 1178"/>
                <a:gd name="T59" fmla="*/ 7 h 374"/>
                <a:gd name="T60" fmla="*/ 1056 w 1178"/>
                <a:gd name="T61" fmla="*/ 7 h 374"/>
                <a:gd name="T62" fmla="*/ 1123 w 1178"/>
                <a:gd name="T63" fmla="*/ 13 h 374"/>
                <a:gd name="T64" fmla="*/ 1178 w 1178"/>
                <a:gd name="T65" fmla="*/ 13 h 37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8"/>
                <a:gd name="T100" fmla="*/ 0 h 374"/>
                <a:gd name="T101" fmla="*/ 1178 w 1178"/>
                <a:gd name="T102" fmla="*/ 374 h 37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8" h="374">
                  <a:moveTo>
                    <a:pt x="0" y="245"/>
                  </a:moveTo>
                  <a:cubicBezTo>
                    <a:pt x="25" y="221"/>
                    <a:pt x="43" y="192"/>
                    <a:pt x="67" y="167"/>
                  </a:cubicBezTo>
                  <a:cubicBezTo>
                    <a:pt x="88" y="105"/>
                    <a:pt x="113" y="59"/>
                    <a:pt x="167" y="23"/>
                  </a:cubicBezTo>
                  <a:cubicBezTo>
                    <a:pt x="242" y="48"/>
                    <a:pt x="228" y="98"/>
                    <a:pt x="267" y="156"/>
                  </a:cubicBezTo>
                  <a:cubicBezTo>
                    <a:pt x="272" y="192"/>
                    <a:pt x="277" y="334"/>
                    <a:pt x="300" y="356"/>
                  </a:cubicBezTo>
                  <a:cubicBezTo>
                    <a:pt x="309" y="364"/>
                    <a:pt x="323" y="363"/>
                    <a:pt x="334" y="367"/>
                  </a:cubicBezTo>
                  <a:cubicBezTo>
                    <a:pt x="342" y="311"/>
                    <a:pt x="359" y="257"/>
                    <a:pt x="367" y="201"/>
                  </a:cubicBezTo>
                  <a:cubicBezTo>
                    <a:pt x="371" y="175"/>
                    <a:pt x="366" y="147"/>
                    <a:pt x="378" y="123"/>
                  </a:cubicBezTo>
                  <a:cubicBezTo>
                    <a:pt x="383" y="113"/>
                    <a:pt x="400" y="116"/>
                    <a:pt x="411" y="112"/>
                  </a:cubicBezTo>
                  <a:cubicBezTo>
                    <a:pt x="415" y="123"/>
                    <a:pt x="419" y="134"/>
                    <a:pt x="423" y="145"/>
                  </a:cubicBezTo>
                  <a:cubicBezTo>
                    <a:pt x="427" y="156"/>
                    <a:pt x="426" y="187"/>
                    <a:pt x="434" y="179"/>
                  </a:cubicBezTo>
                  <a:cubicBezTo>
                    <a:pt x="451" y="162"/>
                    <a:pt x="456" y="112"/>
                    <a:pt x="456" y="112"/>
                  </a:cubicBezTo>
                  <a:cubicBezTo>
                    <a:pt x="484" y="154"/>
                    <a:pt x="488" y="196"/>
                    <a:pt x="500" y="245"/>
                  </a:cubicBezTo>
                  <a:cubicBezTo>
                    <a:pt x="527" y="167"/>
                    <a:pt x="504" y="166"/>
                    <a:pt x="556" y="201"/>
                  </a:cubicBezTo>
                  <a:cubicBezTo>
                    <a:pt x="560" y="212"/>
                    <a:pt x="559" y="242"/>
                    <a:pt x="567" y="234"/>
                  </a:cubicBezTo>
                  <a:cubicBezTo>
                    <a:pt x="583" y="217"/>
                    <a:pt x="582" y="189"/>
                    <a:pt x="589" y="167"/>
                  </a:cubicBezTo>
                  <a:cubicBezTo>
                    <a:pt x="602" y="127"/>
                    <a:pt x="610" y="92"/>
                    <a:pt x="634" y="56"/>
                  </a:cubicBezTo>
                  <a:cubicBezTo>
                    <a:pt x="638" y="41"/>
                    <a:pt x="636" y="0"/>
                    <a:pt x="645" y="12"/>
                  </a:cubicBezTo>
                  <a:cubicBezTo>
                    <a:pt x="663" y="37"/>
                    <a:pt x="667" y="101"/>
                    <a:pt x="667" y="101"/>
                  </a:cubicBezTo>
                  <a:cubicBezTo>
                    <a:pt x="671" y="171"/>
                    <a:pt x="672" y="242"/>
                    <a:pt x="678" y="312"/>
                  </a:cubicBezTo>
                  <a:cubicBezTo>
                    <a:pt x="680" y="331"/>
                    <a:pt x="673" y="357"/>
                    <a:pt x="689" y="367"/>
                  </a:cubicBezTo>
                  <a:cubicBezTo>
                    <a:pt x="700" y="374"/>
                    <a:pt x="705" y="346"/>
                    <a:pt x="711" y="334"/>
                  </a:cubicBezTo>
                  <a:cubicBezTo>
                    <a:pt x="727" y="303"/>
                    <a:pt x="734" y="267"/>
                    <a:pt x="745" y="234"/>
                  </a:cubicBezTo>
                  <a:cubicBezTo>
                    <a:pt x="749" y="223"/>
                    <a:pt x="756" y="201"/>
                    <a:pt x="756" y="201"/>
                  </a:cubicBezTo>
                  <a:cubicBezTo>
                    <a:pt x="763" y="212"/>
                    <a:pt x="772" y="222"/>
                    <a:pt x="778" y="234"/>
                  </a:cubicBezTo>
                  <a:cubicBezTo>
                    <a:pt x="783" y="244"/>
                    <a:pt x="778" y="263"/>
                    <a:pt x="789" y="267"/>
                  </a:cubicBezTo>
                  <a:cubicBezTo>
                    <a:pt x="799" y="270"/>
                    <a:pt x="804" y="252"/>
                    <a:pt x="812" y="245"/>
                  </a:cubicBezTo>
                  <a:cubicBezTo>
                    <a:pt x="829" y="194"/>
                    <a:pt x="837" y="147"/>
                    <a:pt x="867" y="101"/>
                  </a:cubicBezTo>
                  <a:cubicBezTo>
                    <a:pt x="880" y="139"/>
                    <a:pt x="895" y="162"/>
                    <a:pt x="923" y="190"/>
                  </a:cubicBezTo>
                  <a:cubicBezTo>
                    <a:pt x="966" y="176"/>
                    <a:pt x="975" y="160"/>
                    <a:pt x="1000" y="123"/>
                  </a:cubicBezTo>
                  <a:cubicBezTo>
                    <a:pt x="1019" y="127"/>
                    <a:pt x="1039" y="126"/>
                    <a:pt x="1056" y="134"/>
                  </a:cubicBezTo>
                  <a:cubicBezTo>
                    <a:pt x="1108" y="160"/>
                    <a:pt x="1074" y="231"/>
                    <a:pt x="1123" y="245"/>
                  </a:cubicBezTo>
                  <a:cubicBezTo>
                    <a:pt x="1141" y="250"/>
                    <a:pt x="1160" y="245"/>
                    <a:pt x="1178" y="2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5" name="Line 10"/>
            <p:cNvSpPr>
              <a:spLocks noChangeShapeType="1"/>
            </p:cNvSpPr>
            <p:nvPr/>
          </p:nvSpPr>
          <p:spPr bwMode="auto">
            <a:xfrm>
              <a:off x="1488" y="15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64125" y="4038600"/>
            <a:ext cx="2427288" cy="2190750"/>
            <a:chOff x="3456" y="2544"/>
            <a:chExt cx="1656" cy="1380"/>
          </a:xfrm>
        </p:grpSpPr>
        <p:graphicFrame>
          <p:nvGraphicFramePr>
            <p:cNvPr id="4098" name="Object 12"/>
            <p:cNvGraphicFramePr>
              <a:graphicFrameLocks noChangeAspect="1"/>
            </p:cNvGraphicFramePr>
            <p:nvPr/>
          </p:nvGraphicFramePr>
          <p:xfrm>
            <a:off x="4272" y="3072"/>
            <a:ext cx="840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Clip" r:id="rId5" imgW="1332392" imgH="1353530" progId="MS_ClipArt_Gallery.2">
                    <p:embed/>
                  </p:oleObj>
                </mc:Choice>
                <mc:Fallback>
                  <p:oleObj name="Clip" r:id="rId5" imgW="1332392" imgH="135353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072"/>
                          <a:ext cx="840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Text Box 13"/>
            <p:cNvSpPr txBox="1">
              <a:spLocks noChangeArrowheads="1"/>
            </p:cNvSpPr>
            <p:nvPr/>
          </p:nvSpPr>
          <p:spPr bwMode="auto">
            <a:xfrm>
              <a:off x="3456" y="3486"/>
              <a:ext cx="8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/>
                <a:t>Air pressure</a:t>
              </a:r>
            </a:p>
            <a:p>
              <a:pPr algn="ctr"/>
              <a:r>
                <a:rPr lang="en-GB" altLang="en-US"/>
                <a:t>variations</a:t>
              </a:r>
            </a:p>
          </p:txBody>
        </p:sp>
        <p:sp>
          <p:nvSpPr>
            <p:cNvPr id="4122" name="Line 14"/>
            <p:cNvSpPr>
              <a:spLocks noChangeShapeType="1"/>
            </p:cNvSpPr>
            <p:nvPr/>
          </p:nvSpPr>
          <p:spPr bwMode="auto">
            <a:xfrm>
              <a:off x="456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34950" y="4451350"/>
            <a:ext cx="4124325" cy="1739900"/>
            <a:chOff x="160" y="2804"/>
            <a:chExt cx="2815" cy="1096"/>
          </a:xfrm>
        </p:grpSpPr>
        <p:grpSp>
          <p:nvGrpSpPr>
            <p:cNvPr id="4116" name="Group 16"/>
            <p:cNvGrpSpPr>
              <a:grpSpLocks/>
            </p:cNvGrpSpPr>
            <p:nvPr/>
          </p:nvGrpSpPr>
          <p:grpSpPr bwMode="auto">
            <a:xfrm>
              <a:off x="1104" y="2804"/>
              <a:ext cx="1871" cy="1096"/>
              <a:chOff x="3984" y="1816"/>
              <a:chExt cx="1744" cy="1096"/>
            </a:xfrm>
          </p:grpSpPr>
          <p:sp>
            <p:nvSpPr>
              <p:cNvPr id="4118" name="Rectangle 17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816" cy="52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2400" b="1">
                    <a:solidFill>
                      <a:schemeClr val="bg1"/>
                    </a:solidFill>
                  </a:rPr>
                  <a:t>ADC</a:t>
                </a:r>
              </a:p>
            </p:txBody>
          </p:sp>
          <p:sp>
            <p:nvSpPr>
              <p:cNvPr id="4119" name="Line 18"/>
              <p:cNvSpPr>
                <a:spLocks noChangeShapeType="1"/>
              </p:cNvSpPr>
              <p:nvPr/>
            </p:nvSpPr>
            <p:spPr bwMode="auto">
              <a:xfrm>
                <a:off x="4416" y="201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20" name="Text Box 19"/>
              <p:cNvSpPr txBox="1">
                <a:spLocks noChangeArrowheads="1"/>
              </p:cNvSpPr>
              <p:nvPr/>
            </p:nvSpPr>
            <p:spPr bwMode="auto">
              <a:xfrm>
                <a:off x="4755" y="1816"/>
                <a:ext cx="973" cy="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/>
                  <a:t>Signal is</a:t>
                </a:r>
              </a:p>
              <a:p>
                <a:pPr algn="ctr"/>
                <a:r>
                  <a:rPr lang="en-GB" altLang="en-US"/>
                  <a:t>converted into</a:t>
                </a:r>
              </a:p>
              <a:p>
                <a:pPr algn="ctr"/>
                <a:r>
                  <a:rPr lang="en-GB" altLang="en-US"/>
                  <a:t>binary</a:t>
                </a:r>
                <a:br>
                  <a:rPr lang="en-GB" altLang="en-US"/>
                </a:br>
                <a:r>
                  <a:rPr lang="en-GB" altLang="en-US"/>
                  <a:t>(discrete form)</a:t>
                </a:r>
              </a:p>
              <a:p>
                <a:pPr algn="ctr"/>
                <a:r>
                  <a:rPr lang="en-GB" altLang="en-US">
                    <a:latin typeface="Courier New" panose="02070309020205020404" pitchFamily="49" charset="0"/>
                  </a:rPr>
                  <a:t>0101001101</a:t>
                </a:r>
              </a:p>
              <a:p>
                <a:pPr algn="ctr"/>
                <a:r>
                  <a:rPr lang="en-GB" altLang="en-US">
                    <a:latin typeface="Courier New" panose="02070309020205020404" pitchFamily="49" charset="0"/>
                  </a:rPr>
                  <a:t>0110101111</a:t>
                </a:r>
                <a:endParaRPr lang="en-GB" altLang="en-US"/>
              </a:p>
            </p:txBody>
          </p:sp>
        </p:grpSp>
        <p:sp>
          <p:nvSpPr>
            <p:cNvPr id="4117" name="Text Box 20"/>
            <p:cNvSpPr txBox="1">
              <a:spLocks noChangeArrowheads="1"/>
            </p:cNvSpPr>
            <p:nvPr/>
          </p:nvSpPr>
          <p:spPr bwMode="auto">
            <a:xfrm>
              <a:off x="160" y="3234"/>
              <a:ext cx="91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latin typeface="Tahoma" panose="020B0604030504040204" pitchFamily="34" charset="0"/>
                </a:rPr>
                <a:t>Analogue</a:t>
              </a:r>
            </a:p>
            <a:p>
              <a:pPr algn="ctr"/>
              <a:r>
                <a:rPr lang="en-GB" altLang="en-US" sz="2000" b="1">
                  <a:latin typeface="Tahoma" panose="020B0604030504040204" pitchFamily="34" charset="0"/>
                </a:rPr>
                <a:t>to Digital</a:t>
              </a:r>
            </a:p>
            <a:p>
              <a:pPr algn="ctr"/>
              <a:r>
                <a:rPr lang="en-GB" altLang="en-US" sz="2000" b="1">
                  <a:latin typeface="Tahoma" panose="020B0604030504040204" pitchFamily="34" charset="0"/>
                </a:rPr>
                <a:t>Converter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286000" y="1981200"/>
            <a:ext cx="5800725" cy="4449763"/>
            <a:chOff x="1560" y="1248"/>
            <a:chExt cx="3959" cy="2803"/>
          </a:xfrm>
        </p:grpSpPr>
        <p:grpSp>
          <p:nvGrpSpPr>
            <p:cNvPr id="4106" name="Group 22"/>
            <p:cNvGrpSpPr>
              <a:grpSpLocks/>
            </p:cNvGrpSpPr>
            <p:nvPr/>
          </p:nvGrpSpPr>
          <p:grpSpPr bwMode="auto">
            <a:xfrm>
              <a:off x="1560" y="1315"/>
              <a:ext cx="3528" cy="2736"/>
              <a:chOff x="1560" y="1315"/>
              <a:chExt cx="3528" cy="2736"/>
            </a:xfrm>
          </p:grpSpPr>
          <p:sp>
            <p:nvSpPr>
              <p:cNvPr id="4108" name="Line 23"/>
              <p:cNvSpPr>
                <a:spLocks noChangeShapeType="1"/>
              </p:cNvSpPr>
              <p:nvPr/>
            </p:nvSpPr>
            <p:spPr bwMode="auto">
              <a:xfrm>
                <a:off x="1560" y="3840"/>
                <a:ext cx="0" cy="21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09" name="Line 24"/>
              <p:cNvSpPr>
                <a:spLocks noChangeShapeType="1"/>
              </p:cNvSpPr>
              <p:nvPr/>
            </p:nvSpPr>
            <p:spPr bwMode="auto">
              <a:xfrm>
                <a:off x="1560" y="4051"/>
                <a:ext cx="168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10" name="Line 25"/>
              <p:cNvSpPr>
                <a:spLocks noChangeShapeType="1"/>
              </p:cNvSpPr>
              <p:nvPr/>
            </p:nvSpPr>
            <p:spPr bwMode="auto">
              <a:xfrm flipV="1">
                <a:off x="3240" y="1315"/>
                <a:ext cx="0" cy="273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11" name="Line 26"/>
              <p:cNvSpPr>
                <a:spLocks noChangeShapeType="1"/>
              </p:cNvSpPr>
              <p:nvPr/>
            </p:nvSpPr>
            <p:spPr bwMode="auto">
              <a:xfrm>
                <a:off x="3240" y="1315"/>
                <a:ext cx="1296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12" name="Line 27"/>
              <p:cNvSpPr>
                <a:spLocks noChangeShapeType="1"/>
              </p:cNvSpPr>
              <p:nvPr/>
            </p:nvSpPr>
            <p:spPr bwMode="auto">
              <a:xfrm>
                <a:off x="4536" y="1315"/>
                <a:ext cx="0" cy="52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PH"/>
              </a:p>
            </p:txBody>
          </p:sp>
          <p:sp>
            <p:nvSpPr>
              <p:cNvPr id="4113" name="Rectangle 28"/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816" cy="52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GB" altLang="en-US" sz="2400" b="1">
                    <a:solidFill>
                      <a:schemeClr val="bg1"/>
                    </a:solidFill>
                  </a:rPr>
                  <a:t>DAC</a:t>
                </a:r>
              </a:p>
            </p:txBody>
          </p:sp>
          <p:sp>
            <p:nvSpPr>
              <p:cNvPr id="4114" name="Text Box 29"/>
              <p:cNvSpPr txBox="1">
                <a:spLocks noChangeArrowheads="1"/>
              </p:cNvSpPr>
              <p:nvPr/>
            </p:nvSpPr>
            <p:spPr bwMode="auto">
              <a:xfrm>
                <a:off x="3456" y="1776"/>
                <a:ext cx="720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/>
                <a:r>
                  <a:rPr lang="en-GB" altLang="en-US"/>
                  <a:t>Converts back into voltage</a:t>
                </a:r>
              </a:p>
            </p:txBody>
          </p:sp>
          <p:sp>
            <p:nvSpPr>
              <p:cNvPr id="4115" name="Freeform 30"/>
              <p:cNvSpPr>
                <a:spLocks/>
              </p:cNvSpPr>
              <p:nvPr/>
            </p:nvSpPr>
            <p:spPr bwMode="auto">
              <a:xfrm>
                <a:off x="3360" y="2352"/>
                <a:ext cx="1178" cy="480"/>
              </a:xfrm>
              <a:custGeom>
                <a:avLst/>
                <a:gdLst>
                  <a:gd name="T0" fmla="*/ 0 w 1178"/>
                  <a:gd name="T1" fmla="*/ 852 h 374"/>
                  <a:gd name="T2" fmla="*/ 67 w 1178"/>
                  <a:gd name="T3" fmla="*/ 581 h 374"/>
                  <a:gd name="T4" fmla="*/ 167 w 1178"/>
                  <a:gd name="T5" fmla="*/ 82 h 374"/>
                  <a:gd name="T6" fmla="*/ 267 w 1178"/>
                  <a:gd name="T7" fmla="*/ 544 h 374"/>
                  <a:gd name="T8" fmla="*/ 300 w 1178"/>
                  <a:gd name="T9" fmla="*/ 1240 h 374"/>
                  <a:gd name="T10" fmla="*/ 334 w 1178"/>
                  <a:gd name="T11" fmla="*/ 1277 h 374"/>
                  <a:gd name="T12" fmla="*/ 367 w 1178"/>
                  <a:gd name="T13" fmla="*/ 699 h 374"/>
                  <a:gd name="T14" fmla="*/ 378 w 1178"/>
                  <a:gd name="T15" fmla="*/ 430 h 374"/>
                  <a:gd name="T16" fmla="*/ 411 w 1178"/>
                  <a:gd name="T17" fmla="*/ 390 h 374"/>
                  <a:gd name="T18" fmla="*/ 423 w 1178"/>
                  <a:gd name="T19" fmla="*/ 506 h 374"/>
                  <a:gd name="T20" fmla="*/ 434 w 1178"/>
                  <a:gd name="T21" fmla="*/ 624 h 374"/>
                  <a:gd name="T22" fmla="*/ 456 w 1178"/>
                  <a:gd name="T23" fmla="*/ 390 h 374"/>
                  <a:gd name="T24" fmla="*/ 500 w 1178"/>
                  <a:gd name="T25" fmla="*/ 852 h 374"/>
                  <a:gd name="T26" fmla="*/ 556 w 1178"/>
                  <a:gd name="T27" fmla="*/ 699 h 374"/>
                  <a:gd name="T28" fmla="*/ 567 w 1178"/>
                  <a:gd name="T29" fmla="*/ 814 h 374"/>
                  <a:gd name="T30" fmla="*/ 589 w 1178"/>
                  <a:gd name="T31" fmla="*/ 581 h 374"/>
                  <a:gd name="T32" fmla="*/ 634 w 1178"/>
                  <a:gd name="T33" fmla="*/ 194 h 374"/>
                  <a:gd name="T34" fmla="*/ 645 w 1178"/>
                  <a:gd name="T35" fmla="*/ 40 h 374"/>
                  <a:gd name="T36" fmla="*/ 667 w 1178"/>
                  <a:gd name="T37" fmla="*/ 353 h 374"/>
                  <a:gd name="T38" fmla="*/ 678 w 1178"/>
                  <a:gd name="T39" fmla="*/ 1083 h 374"/>
                  <a:gd name="T40" fmla="*/ 689 w 1178"/>
                  <a:gd name="T41" fmla="*/ 1277 h 374"/>
                  <a:gd name="T42" fmla="*/ 711 w 1178"/>
                  <a:gd name="T43" fmla="*/ 1164 h 374"/>
                  <a:gd name="T44" fmla="*/ 745 w 1178"/>
                  <a:gd name="T45" fmla="*/ 814 h 374"/>
                  <a:gd name="T46" fmla="*/ 756 w 1178"/>
                  <a:gd name="T47" fmla="*/ 699 h 374"/>
                  <a:gd name="T48" fmla="*/ 778 w 1178"/>
                  <a:gd name="T49" fmla="*/ 814 h 374"/>
                  <a:gd name="T50" fmla="*/ 789 w 1178"/>
                  <a:gd name="T51" fmla="*/ 930 h 374"/>
                  <a:gd name="T52" fmla="*/ 812 w 1178"/>
                  <a:gd name="T53" fmla="*/ 852 h 374"/>
                  <a:gd name="T54" fmla="*/ 867 w 1178"/>
                  <a:gd name="T55" fmla="*/ 353 h 374"/>
                  <a:gd name="T56" fmla="*/ 923 w 1178"/>
                  <a:gd name="T57" fmla="*/ 662 h 374"/>
                  <a:gd name="T58" fmla="*/ 1000 w 1178"/>
                  <a:gd name="T59" fmla="*/ 430 h 374"/>
                  <a:gd name="T60" fmla="*/ 1056 w 1178"/>
                  <a:gd name="T61" fmla="*/ 467 h 374"/>
                  <a:gd name="T62" fmla="*/ 1123 w 1178"/>
                  <a:gd name="T63" fmla="*/ 852 h 374"/>
                  <a:gd name="T64" fmla="*/ 1178 w 1178"/>
                  <a:gd name="T65" fmla="*/ 852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78"/>
                  <a:gd name="T100" fmla="*/ 0 h 374"/>
                  <a:gd name="T101" fmla="*/ 1178 w 1178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78" h="374">
                    <a:moveTo>
                      <a:pt x="0" y="245"/>
                    </a:moveTo>
                    <a:cubicBezTo>
                      <a:pt x="25" y="221"/>
                      <a:pt x="43" y="192"/>
                      <a:pt x="67" y="167"/>
                    </a:cubicBezTo>
                    <a:cubicBezTo>
                      <a:pt x="88" y="105"/>
                      <a:pt x="113" y="59"/>
                      <a:pt x="167" y="23"/>
                    </a:cubicBezTo>
                    <a:cubicBezTo>
                      <a:pt x="242" y="48"/>
                      <a:pt x="228" y="98"/>
                      <a:pt x="267" y="156"/>
                    </a:cubicBezTo>
                    <a:cubicBezTo>
                      <a:pt x="272" y="192"/>
                      <a:pt x="277" y="334"/>
                      <a:pt x="300" y="356"/>
                    </a:cubicBezTo>
                    <a:cubicBezTo>
                      <a:pt x="309" y="364"/>
                      <a:pt x="323" y="363"/>
                      <a:pt x="334" y="367"/>
                    </a:cubicBezTo>
                    <a:cubicBezTo>
                      <a:pt x="342" y="311"/>
                      <a:pt x="359" y="257"/>
                      <a:pt x="367" y="201"/>
                    </a:cubicBezTo>
                    <a:cubicBezTo>
                      <a:pt x="371" y="175"/>
                      <a:pt x="366" y="147"/>
                      <a:pt x="378" y="123"/>
                    </a:cubicBezTo>
                    <a:cubicBezTo>
                      <a:pt x="383" y="113"/>
                      <a:pt x="400" y="116"/>
                      <a:pt x="411" y="112"/>
                    </a:cubicBezTo>
                    <a:cubicBezTo>
                      <a:pt x="415" y="123"/>
                      <a:pt x="419" y="134"/>
                      <a:pt x="423" y="145"/>
                    </a:cubicBezTo>
                    <a:cubicBezTo>
                      <a:pt x="427" y="156"/>
                      <a:pt x="426" y="187"/>
                      <a:pt x="434" y="179"/>
                    </a:cubicBezTo>
                    <a:cubicBezTo>
                      <a:pt x="451" y="162"/>
                      <a:pt x="456" y="112"/>
                      <a:pt x="456" y="112"/>
                    </a:cubicBezTo>
                    <a:cubicBezTo>
                      <a:pt x="484" y="154"/>
                      <a:pt x="488" y="196"/>
                      <a:pt x="500" y="245"/>
                    </a:cubicBezTo>
                    <a:cubicBezTo>
                      <a:pt x="527" y="167"/>
                      <a:pt x="504" y="166"/>
                      <a:pt x="556" y="201"/>
                    </a:cubicBezTo>
                    <a:cubicBezTo>
                      <a:pt x="560" y="212"/>
                      <a:pt x="559" y="242"/>
                      <a:pt x="567" y="234"/>
                    </a:cubicBezTo>
                    <a:cubicBezTo>
                      <a:pt x="583" y="217"/>
                      <a:pt x="582" y="189"/>
                      <a:pt x="589" y="167"/>
                    </a:cubicBezTo>
                    <a:cubicBezTo>
                      <a:pt x="602" y="127"/>
                      <a:pt x="610" y="92"/>
                      <a:pt x="634" y="56"/>
                    </a:cubicBezTo>
                    <a:cubicBezTo>
                      <a:pt x="638" y="41"/>
                      <a:pt x="636" y="0"/>
                      <a:pt x="645" y="12"/>
                    </a:cubicBezTo>
                    <a:cubicBezTo>
                      <a:pt x="663" y="37"/>
                      <a:pt x="667" y="101"/>
                      <a:pt x="667" y="101"/>
                    </a:cubicBezTo>
                    <a:cubicBezTo>
                      <a:pt x="671" y="171"/>
                      <a:pt x="672" y="242"/>
                      <a:pt x="678" y="312"/>
                    </a:cubicBezTo>
                    <a:cubicBezTo>
                      <a:pt x="680" y="331"/>
                      <a:pt x="673" y="357"/>
                      <a:pt x="689" y="367"/>
                    </a:cubicBezTo>
                    <a:cubicBezTo>
                      <a:pt x="700" y="374"/>
                      <a:pt x="705" y="346"/>
                      <a:pt x="711" y="334"/>
                    </a:cubicBezTo>
                    <a:cubicBezTo>
                      <a:pt x="727" y="303"/>
                      <a:pt x="734" y="267"/>
                      <a:pt x="745" y="234"/>
                    </a:cubicBezTo>
                    <a:cubicBezTo>
                      <a:pt x="749" y="223"/>
                      <a:pt x="756" y="201"/>
                      <a:pt x="756" y="201"/>
                    </a:cubicBezTo>
                    <a:cubicBezTo>
                      <a:pt x="763" y="212"/>
                      <a:pt x="772" y="222"/>
                      <a:pt x="778" y="234"/>
                    </a:cubicBezTo>
                    <a:cubicBezTo>
                      <a:pt x="783" y="244"/>
                      <a:pt x="778" y="263"/>
                      <a:pt x="789" y="267"/>
                    </a:cubicBezTo>
                    <a:cubicBezTo>
                      <a:pt x="799" y="270"/>
                      <a:pt x="804" y="252"/>
                      <a:pt x="812" y="245"/>
                    </a:cubicBezTo>
                    <a:cubicBezTo>
                      <a:pt x="829" y="194"/>
                      <a:pt x="837" y="147"/>
                      <a:pt x="867" y="101"/>
                    </a:cubicBezTo>
                    <a:cubicBezTo>
                      <a:pt x="880" y="139"/>
                      <a:pt x="895" y="162"/>
                      <a:pt x="923" y="190"/>
                    </a:cubicBezTo>
                    <a:cubicBezTo>
                      <a:pt x="966" y="176"/>
                      <a:pt x="975" y="160"/>
                      <a:pt x="1000" y="123"/>
                    </a:cubicBezTo>
                    <a:cubicBezTo>
                      <a:pt x="1019" y="127"/>
                      <a:pt x="1039" y="126"/>
                      <a:pt x="1056" y="134"/>
                    </a:cubicBezTo>
                    <a:cubicBezTo>
                      <a:pt x="1108" y="160"/>
                      <a:pt x="1074" y="231"/>
                      <a:pt x="1123" y="245"/>
                    </a:cubicBezTo>
                    <a:cubicBezTo>
                      <a:pt x="1141" y="250"/>
                      <a:pt x="1160" y="245"/>
                      <a:pt x="1178" y="2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10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91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latin typeface="Tahoma" panose="020B0604030504040204" pitchFamily="34" charset="0"/>
                </a:rPr>
                <a:t>Digital to</a:t>
              </a:r>
            </a:p>
            <a:p>
              <a:pPr algn="ctr"/>
              <a:r>
                <a:rPr lang="en-GB" altLang="en-US" sz="2000" b="1">
                  <a:latin typeface="Tahoma" panose="020B0604030504040204" pitchFamily="34" charset="0"/>
                </a:rPr>
                <a:t>Analogue</a:t>
              </a:r>
            </a:p>
            <a:p>
              <a:pPr algn="ctr"/>
              <a:r>
                <a:rPr lang="en-GB" altLang="en-US" sz="2000" b="1">
                  <a:latin typeface="Tahoma" panose="020B0604030504040204" pitchFamily="34" charset="0"/>
                </a:rPr>
                <a:t>Converter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Recording Audio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Recording Audio Files on the pc</a:t>
            </a:r>
            <a:endParaRPr lang="en-US" altLang="en-US" sz="2000"/>
          </a:p>
          <a:p>
            <a:pPr marL="1035050" lvl="1" indent="-577850"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Uses either:</a:t>
            </a:r>
          </a:p>
          <a:p>
            <a:pPr marL="1035050" lvl="1" indent="-577850" eaLnBrk="1" hangingPunct="1">
              <a:buClr>
                <a:schemeClr val="tx1"/>
              </a:buClr>
              <a:buFont typeface="Wingdings" panose="05000000000000000000" pitchFamily="2" charset="2"/>
              <a:buAutoNum type="romanLcPeriod"/>
            </a:pPr>
            <a:r>
              <a:rPr lang="en-US" altLang="en-US" sz="1800" b="1">
                <a:solidFill>
                  <a:srgbClr val="000099"/>
                </a:solidFill>
              </a:rPr>
              <a:t>Microphone</a:t>
            </a:r>
          </a:p>
          <a:p>
            <a:pPr marL="1409700" lvl="2" indent="-495300" eaLnBrk="1" hangingPunct="1"/>
            <a:r>
              <a:rPr lang="en-US" altLang="en-US" sz="1800"/>
              <a:t>connect microphone to the microphone port and record using sound recorder</a:t>
            </a:r>
          </a:p>
          <a:p>
            <a:pPr marL="1035050" lvl="1" indent="-577850"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37973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75260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microphone2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10969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7526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2860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657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Recording Audio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buClr>
                <a:schemeClr val="tx1"/>
              </a:buClr>
              <a:buFont typeface="Wingdings" panose="05000000000000000000" pitchFamily="2" charset="2"/>
              <a:buAutoNum type="romanLcPeriod" startAt="2"/>
            </a:pPr>
            <a:r>
              <a:rPr lang="en-US" altLang="en-US" sz="2000" b="1">
                <a:solidFill>
                  <a:srgbClr val="000099"/>
                </a:solidFill>
              </a:rPr>
              <a:t>CD-ROM Drive</a:t>
            </a:r>
          </a:p>
          <a:p>
            <a:pPr marL="1035050" lvl="1" indent="-577850" eaLnBrk="1" hangingPunct="1"/>
            <a:r>
              <a:rPr lang="en-US" altLang="en-US" sz="2000"/>
              <a:t>Move music files from CD to hard drive or;</a:t>
            </a:r>
          </a:p>
          <a:p>
            <a:pPr marL="1035050" lvl="1" indent="-577850" eaLnBrk="1" hangingPunct="1"/>
            <a:r>
              <a:rPr lang="en-US" altLang="en-US" sz="2000"/>
              <a:t>Play the cd and then record using the sound recorder.</a:t>
            </a:r>
          </a:p>
          <a:p>
            <a:pPr marL="1035050" lvl="1" indent="-577850" eaLnBrk="1" hangingPunct="1"/>
            <a:endParaRPr lang="en-US" altLang="en-US" sz="2000"/>
          </a:p>
          <a:p>
            <a:pPr marL="660400" indent="-660400" eaLnBrk="1" hangingPunct="1">
              <a:buClr>
                <a:schemeClr val="tx1"/>
              </a:buClr>
              <a:buFont typeface="Wingdings" panose="05000000000000000000" pitchFamily="2" charset="2"/>
              <a:buAutoNum type="romanLcPeriod" startAt="3"/>
            </a:pPr>
            <a:r>
              <a:rPr lang="en-US" altLang="en-US" sz="2000" b="1">
                <a:solidFill>
                  <a:srgbClr val="000099"/>
                </a:solidFill>
              </a:rPr>
              <a:t>Line-in</a:t>
            </a:r>
          </a:p>
          <a:p>
            <a:pPr marL="1035050" lvl="1" indent="-577850" eaLnBrk="1" hangingPunct="1"/>
            <a:r>
              <a:rPr lang="en-US" altLang="en-US" sz="2000"/>
              <a:t>pressing play on the audio source, which is connected to the computer’s audio line-in socket. Record using the sound recorder.</a:t>
            </a:r>
            <a:endParaRPr lang="en-US" altLang="en-US" sz="2000" b="1"/>
          </a:p>
          <a:p>
            <a:pPr marL="1035050" lvl="1" indent="-577850" eaLnBrk="1" hangingPunct="1"/>
            <a:endParaRPr lang="en-US" altLang="en-US" sz="2000"/>
          </a:p>
        </p:txBody>
      </p:sp>
      <p:pic>
        <p:nvPicPr>
          <p:cNvPr id="21508" name="Picture 4" descr="conectar_pc_equipo_musica_798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198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conectar_pc_equipo_musica_799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67200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c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171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Line_O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14097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 descr="dvd-p350k-normal-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10953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9144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914400" y="548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565525" y="58277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Audio cable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239000" y="4724400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 in port on the pc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4.3 Digital Audio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924800" cy="1600200"/>
          </a:xfrm>
        </p:spPr>
        <p:txBody>
          <a:bodyPr/>
          <a:lstStyle/>
          <a:p>
            <a:pPr eaLnBrk="1" hangingPunct="1"/>
            <a:r>
              <a:rPr lang="en-US" altLang="en-US" sz="2000"/>
              <a:t>Digital audio data is the representation of sound, stored in the </a:t>
            </a:r>
            <a:r>
              <a:rPr lang="en-US" altLang="en-US" sz="2000" b="1" u="sng"/>
              <a:t>form of samples point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Quality of digital recording depends on the </a:t>
            </a:r>
            <a:r>
              <a:rPr lang="en-US" altLang="en-US" sz="2000" b="1" i="1" u="sng"/>
              <a:t>sampling rate</a:t>
            </a:r>
            <a:r>
              <a:rPr lang="en-US" altLang="en-US" sz="2000"/>
              <a:t>, that is, </a:t>
            </a:r>
            <a:r>
              <a:rPr lang="en-US" altLang="en-US" sz="2000" u="sng"/>
              <a:t>the number of samples point taken per second (Hz)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 sz="2000"/>
          </a:p>
        </p:txBody>
      </p:sp>
      <p:pic>
        <p:nvPicPr>
          <p:cNvPr id="22532" name="Picture 4" descr="wav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180975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wav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0"/>
            <a:ext cx="18288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wave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2547938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wave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23812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wave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0"/>
            <a:ext cx="19050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23622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3622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4800600" y="3429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800600" y="5257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895600" y="4114800"/>
            <a:ext cx="221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High Sampling Rate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895600" y="57912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Low Sampling Rate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791200" y="4114800"/>
            <a:ext cx="268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Samples stored in digital form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57200" y="5029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waveform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What is SOUND?</a:t>
            </a:r>
          </a:p>
        </p:txBody>
      </p:sp>
      <p:sp>
        <p:nvSpPr>
          <p:cNvPr id="102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/>
              <a:t>Sound comprises the spoken word, voices, music and even noise.</a:t>
            </a:r>
          </a:p>
          <a:p>
            <a:pPr eaLnBrk="1" hangingPunct="1"/>
            <a:r>
              <a:rPr lang="en-GB" altLang="en-US" sz="2000"/>
              <a:t>It is a complex relationship involving: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/>
          </a:p>
          <a:p>
            <a:pPr lvl="1" eaLnBrk="1" hangingPunct="1">
              <a:spcBef>
                <a:spcPct val="0"/>
              </a:spcBef>
            </a:pPr>
            <a:r>
              <a:rPr lang="en-GB" altLang="en-US" sz="2000"/>
              <a:t>a </a:t>
            </a:r>
            <a:r>
              <a:rPr lang="en-GB" altLang="en-US" sz="2000" b="1"/>
              <a:t>vibrating object</a:t>
            </a:r>
            <a:r>
              <a:rPr lang="en-GB" altLang="en-US" sz="2000"/>
              <a:t> (sound source)</a:t>
            </a:r>
          </a:p>
          <a:p>
            <a:pPr lvl="1" eaLnBrk="1" hangingPunct="1">
              <a:spcBef>
                <a:spcPct val="0"/>
              </a:spcBef>
            </a:pPr>
            <a:endParaRPr lang="en-GB" altLang="en-US" sz="2000"/>
          </a:p>
          <a:p>
            <a:pPr lvl="1" eaLnBrk="1" hangingPunct="1">
              <a:spcBef>
                <a:spcPct val="0"/>
              </a:spcBef>
            </a:pPr>
            <a:r>
              <a:rPr lang="en-GB" altLang="en-US" sz="2000"/>
              <a:t>a </a:t>
            </a:r>
            <a:r>
              <a:rPr lang="en-GB" altLang="en-US" sz="2000" b="1"/>
              <a:t>transmission medium</a:t>
            </a:r>
            <a:r>
              <a:rPr lang="en-GB" altLang="en-US" sz="2000"/>
              <a:t> (usually air)</a:t>
            </a:r>
          </a:p>
          <a:p>
            <a:pPr lvl="1" eaLnBrk="1" hangingPunct="1">
              <a:spcBef>
                <a:spcPct val="0"/>
              </a:spcBef>
            </a:pPr>
            <a:endParaRPr lang="en-GB" altLang="en-US" sz="2000"/>
          </a:p>
          <a:p>
            <a:pPr lvl="1" eaLnBrk="1" hangingPunct="1">
              <a:spcBef>
                <a:spcPct val="0"/>
              </a:spcBef>
            </a:pPr>
            <a:r>
              <a:rPr lang="en-GB" altLang="en-US" sz="2000"/>
              <a:t>a </a:t>
            </a:r>
            <a:r>
              <a:rPr lang="en-GB" altLang="en-US" sz="2000" b="1"/>
              <a:t>receiver</a:t>
            </a:r>
            <a:r>
              <a:rPr lang="en-GB" altLang="en-US" sz="2000"/>
              <a:t> (ear) and;</a:t>
            </a:r>
          </a:p>
          <a:p>
            <a:pPr lvl="1" eaLnBrk="1" hangingPunct="1">
              <a:spcBef>
                <a:spcPct val="0"/>
              </a:spcBef>
            </a:pPr>
            <a:endParaRPr lang="en-GB" altLang="en-US" sz="2000"/>
          </a:p>
          <a:p>
            <a:pPr lvl="1" eaLnBrk="1" hangingPunct="1">
              <a:spcBef>
                <a:spcPct val="0"/>
              </a:spcBef>
            </a:pPr>
            <a:r>
              <a:rPr lang="en-GB" altLang="en-US" sz="2000"/>
              <a:t>a </a:t>
            </a:r>
            <a:r>
              <a:rPr lang="en-GB" altLang="en-US" sz="2000" b="1"/>
              <a:t>preceptor</a:t>
            </a:r>
            <a:r>
              <a:rPr lang="en-GB" altLang="en-US" sz="2000"/>
              <a:t> (brain). </a:t>
            </a:r>
            <a:endParaRPr lang="en-US" altLang="en-US" sz="2000"/>
          </a:p>
        </p:txBody>
      </p:sp>
      <p:pic>
        <p:nvPicPr>
          <p:cNvPr id="1029" name="Picture 1028" descr="tunefork1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62200"/>
            <a:ext cx="7731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29" descr="Loce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635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30" descr="HumanE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0"/>
            <a:ext cx="11303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31" descr="bra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7200"/>
            <a:ext cx="1104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1038"/>
          <p:cNvGraphicFramePr>
            <a:graphicFrameLocks noChangeAspect="1"/>
          </p:cNvGraphicFramePr>
          <p:nvPr/>
        </p:nvGraphicFramePr>
        <p:xfrm>
          <a:off x="5943600" y="3200400"/>
          <a:ext cx="15763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8" imgW="1361905" imgH="1219048" progId="Photoshop.Image.6">
                  <p:embed/>
                </p:oleObj>
              </mc:Choice>
              <mc:Fallback>
                <p:oleObj name="Image" r:id="rId8" imgW="1361905" imgH="1219048" progId="Photoshop.Image.6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15763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Digital Sampling</a:t>
            </a:r>
          </a:p>
        </p:txBody>
      </p:sp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152400" y="1447800"/>
          <a:ext cx="87534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3" imgW="4447440" imgH="1475640" progId="Visio.Drawing.5">
                  <p:embed/>
                </p:oleObj>
              </mc:Choice>
              <mc:Fallback>
                <p:oleObj name="VISIO" r:id="rId3" imgW="4447440" imgH="147564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8753475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6825" y="1676400"/>
            <a:ext cx="6751638" cy="2590800"/>
            <a:chOff x="720" y="816"/>
            <a:chExt cx="4608" cy="1632"/>
          </a:xfrm>
        </p:grpSpPr>
        <p:sp>
          <p:nvSpPr>
            <p:cNvPr id="5175" name="Line 5"/>
            <p:cNvSpPr>
              <a:spLocks noChangeShapeType="1"/>
            </p:cNvSpPr>
            <p:nvPr/>
          </p:nvSpPr>
          <p:spPr bwMode="auto">
            <a:xfrm flipV="1">
              <a:off x="720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76" name="Line 6"/>
            <p:cNvSpPr>
              <a:spLocks noChangeShapeType="1"/>
            </p:cNvSpPr>
            <p:nvPr/>
          </p:nvSpPr>
          <p:spPr bwMode="auto">
            <a:xfrm flipV="1">
              <a:off x="1008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77" name="Line 7"/>
            <p:cNvSpPr>
              <a:spLocks noChangeShapeType="1"/>
            </p:cNvSpPr>
            <p:nvPr/>
          </p:nvSpPr>
          <p:spPr bwMode="auto">
            <a:xfrm flipV="1">
              <a:off x="1296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78" name="Line 8"/>
            <p:cNvSpPr>
              <a:spLocks noChangeShapeType="1"/>
            </p:cNvSpPr>
            <p:nvPr/>
          </p:nvSpPr>
          <p:spPr bwMode="auto">
            <a:xfrm flipV="1">
              <a:off x="1584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79" name="Line 9"/>
            <p:cNvSpPr>
              <a:spLocks noChangeShapeType="1"/>
            </p:cNvSpPr>
            <p:nvPr/>
          </p:nvSpPr>
          <p:spPr bwMode="auto">
            <a:xfrm flipV="1">
              <a:off x="1872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0" name="Line 10"/>
            <p:cNvSpPr>
              <a:spLocks noChangeShapeType="1"/>
            </p:cNvSpPr>
            <p:nvPr/>
          </p:nvSpPr>
          <p:spPr bwMode="auto">
            <a:xfrm flipV="1">
              <a:off x="2160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1" name="Line 11"/>
            <p:cNvSpPr>
              <a:spLocks noChangeShapeType="1"/>
            </p:cNvSpPr>
            <p:nvPr/>
          </p:nvSpPr>
          <p:spPr bwMode="auto">
            <a:xfrm flipV="1">
              <a:off x="2448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2" name="Line 12"/>
            <p:cNvSpPr>
              <a:spLocks noChangeShapeType="1"/>
            </p:cNvSpPr>
            <p:nvPr/>
          </p:nvSpPr>
          <p:spPr bwMode="auto">
            <a:xfrm flipV="1">
              <a:off x="2736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3" name="Line 13"/>
            <p:cNvSpPr>
              <a:spLocks noChangeShapeType="1"/>
            </p:cNvSpPr>
            <p:nvPr/>
          </p:nvSpPr>
          <p:spPr bwMode="auto">
            <a:xfrm flipV="1">
              <a:off x="3024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4" name="Line 14"/>
            <p:cNvSpPr>
              <a:spLocks noChangeShapeType="1"/>
            </p:cNvSpPr>
            <p:nvPr/>
          </p:nvSpPr>
          <p:spPr bwMode="auto">
            <a:xfrm flipV="1">
              <a:off x="3312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5" name="Line 15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6" name="Line 16"/>
            <p:cNvSpPr>
              <a:spLocks noChangeShapeType="1"/>
            </p:cNvSpPr>
            <p:nvPr/>
          </p:nvSpPr>
          <p:spPr bwMode="auto">
            <a:xfrm flipV="1">
              <a:off x="3888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7" name="Line 17"/>
            <p:cNvSpPr>
              <a:spLocks noChangeShapeType="1"/>
            </p:cNvSpPr>
            <p:nvPr/>
          </p:nvSpPr>
          <p:spPr bwMode="auto">
            <a:xfrm flipV="1">
              <a:off x="4176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8" name="Line 18"/>
            <p:cNvSpPr>
              <a:spLocks noChangeShapeType="1"/>
            </p:cNvSpPr>
            <p:nvPr/>
          </p:nvSpPr>
          <p:spPr bwMode="auto">
            <a:xfrm flipV="1">
              <a:off x="4464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89" name="Line 19"/>
            <p:cNvSpPr>
              <a:spLocks noChangeShapeType="1"/>
            </p:cNvSpPr>
            <p:nvPr/>
          </p:nvSpPr>
          <p:spPr bwMode="auto">
            <a:xfrm flipV="1">
              <a:off x="4752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90" name="Line 20"/>
            <p:cNvSpPr>
              <a:spLocks noChangeShapeType="1"/>
            </p:cNvSpPr>
            <p:nvPr/>
          </p:nvSpPr>
          <p:spPr bwMode="auto">
            <a:xfrm flipV="1">
              <a:off x="5040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91" name="Line 21"/>
            <p:cNvSpPr>
              <a:spLocks noChangeShapeType="1"/>
            </p:cNvSpPr>
            <p:nvPr/>
          </p:nvSpPr>
          <p:spPr bwMode="auto">
            <a:xfrm flipV="1">
              <a:off x="5328" y="816"/>
              <a:ext cx="0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73113" y="4267200"/>
            <a:ext cx="6472237" cy="1981200"/>
            <a:chOff x="384" y="1008"/>
            <a:chExt cx="4416" cy="1248"/>
          </a:xfrm>
        </p:grpSpPr>
        <p:sp>
          <p:nvSpPr>
            <p:cNvPr id="5159" name="Oval 23"/>
            <p:cNvSpPr>
              <a:spLocks noChangeArrowheads="1"/>
            </p:cNvSpPr>
            <p:nvPr/>
          </p:nvSpPr>
          <p:spPr bwMode="auto">
            <a:xfrm>
              <a:off x="384" y="158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0" name="Oval 24"/>
            <p:cNvSpPr>
              <a:spLocks noChangeArrowheads="1"/>
            </p:cNvSpPr>
            <p:nvPr/>
          </p:nvSpPr>
          <p:spPr bwMode="auto">
            <a:xfrm>
              <a:off x="672" y="11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1" name="Oval 25"/>
            <p:cNvSpPr>
              <a:spLocks noChangeArrowheads="1"/>
            </p:cNvSpPr>
            <p:nvPr/>
          </p:nvSpPr>
          <p:spPr bwMode="auto">
            <a:xfrm>
              <a:off x="960" y="10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2" name="Oval 26"/>
            <p:cNvSpPr>
              <a:spLocks noChangeArrowheads="1"/>
            </p:cNvSpPr>
            <p:nvPr/>
          </p:nvSpPr>
          <p:spPr bwMode="auto">
            <a:xfrm>
              <a:off x="1248" y="11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3" name="Oval 27"/>
            <p:cNvSpPr>
              <a:spLocks noChangeArrowheads="1"/>
            </p:cNvSpPr>
            <p:nvPr/>
          </p:nvSpPr>
          <p:spPr bwMode="auto">
            <a:xfrm>
              <a:off x="1536" y="158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4" name="Oval 28"/>
            <p:cNvSpPr>
              <a:spLocks noChangeArrowheads="1"/>
            </p:cNvSpPr>
            <p:nvPr/>
          </p:nvSpPr>
          <p:spPr bwMode="auto">
            <a:xfrm>
              <a:off x="1824" y="201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5" name="Oval 29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6" name="Oval 30"/>
            <p:cNvSpPr>
              <a:spLocks noChangeArrowheads="1"/>
            </p:cNvSpPr>
            <p:nvPr/>
          </p:nvSpPr>
          <p:spPr bwMode="auto">
            <a:xfrm>
              <a:off x="2400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7" name="Oval 31"/>
            <p:cNvSpPr>
              <a:spLocks noChangeArrowheads="1"/>
            </p:cNvSpPr>
            <p:nvPr/>
          </p:nvSpPr>
          <p:spPr bwMode="auto">
            <a:xfrm>
              <a:off x="2688" y="148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8" name="Oval 32"/>
            <p:cNvSpPr>
              <a:spLocks noChangeArrowheads="1"/>
            </p:cNvSpPr>
            <p:nvPr/>
          </p:nvSpPr>
          <p:spPr bwMode="auto">
            <a:xfrm>
              <a:off x="2976" y="11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9" name="Oval 33"/>
            <p:cNvSpPr>
              <a:spLocks noChangeArrowheads="1"/>
            </p:cNvSpPr>
            <p:nvPr/>
          </p:nvSpPr>
          <p:spPr bwMode="auto">
            <a:xfrm>
              <a:off x="3552" y="12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0" name="Oval 34"/>
            <p:cNvSpPr>
              <a:spLocks noChangeArrowheads="1"/>
            </p:cNvSpPr>
            <p:nvPr/>
          </p:nvSpPr>
          <p:spPr bwMode="auto">
            <a:xfrm>
              <a:off x="3264" y="10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1" name="Oval 35"/>
            <p:cNvSpPr>
              <a:spLocks noChangeArrowheads="1"/>
            </p:cNvSpPr>
            <p:nvPr/>
          </p:nvSpPr>
          <p:spPr bwMode="auto">
            <a:xfrm>
              <a:off x="3840" y="168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2" name="Oval 36"/>
            <p:cNvSpPr>
              <a:spLocks noChangeArrowheads="1"/>
            </p:cNvSpPr>
            <p:nvPr/>
          </p:nvSpPr>
          <p:spPr bwMode="auto">
            <a:xfrm>
              <a:off x="4128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3" name="Oval 37"/>
            <p:cNvSpPr>
              <a:spLocks noChangeArrowheads="1"/>
            </p:cNvSpPr>
            <p:nvPr/>
          </p:nvSpPr>
          <p:spPr bwMode="auto">
            <a:xfrm>
              <a:off x="4416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4" name="Oval 38"/>
            <p:cNvSpPr>
              <a:spLocks noChangeArrowheads="1"/>
            </p:cNvSpPr>
            <p:nvPr/>
          </p:nvSpPr>
          <p:spPr bwMode="auto">
            <a:xfrm>
              <a:off x="4704" y="192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844550" y="4343400"/>
            <a:ext cx="6329363" cy="1828800"/>
            <a:chOff x="432" y="2640"/>
            <a:chExt cx="4320" cy="1152"/>
          </a:xfrm>
        </p:grpSpPr>
        <p:sp>
          <p:nvSpPr>
            <p:cNvPr id="5144" name="Line 40"/>
            <p:cNvSpPr>
              <a:spLocks noChangeShapeType="1"/>
            </p:cNvSpPr>
            <p:nvPr/>
          </p:nvSpPr>
          <p:spPr bwMode="auto">
            <a:xfrm flipV="1">
              <a:off x="432" y="278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45" name="Line 41"/>
            <p:cNvSpPr>
              <a:spLocks noChangeShapeType="1"/>
            </p:cNvSpPr>
            <p:nvPr/>
          </p:nvSpPr>
          <p:spPr bwMode="auto">
            <a:xfrm flipV="1">
              <a:off x="720" y="264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46" name="Line 42"/>
            <p:cNvSpPr>
              <a:spLocks noChangeShapeType="1"/>
            </p:cNvSpPr>
            <p:nvPr/>
          </p:nvSpPr>
          <p:spPr bwMode="auto">
            <a:xfrm>
              <a:off x="1008" y="264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>
              <a:off x="1296" y="278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48" name="Line 44"/>
            <p:cNvSpPr>
              <a:spLocks noChangeShapeType="1"/>
            </p:cNvSpPr>
            <p:nvPr/>
          </p:nvSpPr>
          <p:spPr bwMode="auto">
            <a:xfrm>
              <a:off x="1584" y="3216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>
              <a:off x="1872" y="3648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0" name="Line 46"/>
            <p:cNvSpPr>
              <a:spLocks noChangeShapeType="1"/>
            </p:cNvSpPr>
            <p:nvPr/>
          </p:nvSpPr>
          <p:spPr bwMode="auto">
            <a:xfrm flipV="1">
              <a:off x="2160" y="360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 flipV="1">
              <a:off x="2448" y="3120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2" name="Line 48"/>
            <p:cNvSpPr>
              <a:spLocks noChangeShapeType="1"/>
            </p:cNvSpPr>
            <p:nvPr/>
          </p:nvSpPr>
          <p:spPr bwMode="auto">
            <a:xfrm flipV="1">
              <a:off x="2736" y="2784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3" name="Line 49"/>
            <p:cNvSpPr>
              <a:spLocks noChangeShapeType="1"/>
            </p:cNvSpPr>
            <p:nvPr/>
          </p:nvSpPr>
          <p:spPr bwMode="auto">
            <a:xfrm flipV="1">
              <a:off x="3024" y="264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4" name="Line 50"/>
            <p:cNvSpPr>
              <a:spLocks noChangeShapeType="1"/>
            </p:cNvSpPr>
            <p:nvPr/>
          </p:nvSpPr>
          <p:spPr bwMode="auto">
            <a:xfrm>
              <a:off x="3312" y="264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5" name="Line 51"/>
            <p:cNvSpPr>
              <a:spLocks noChangeShapeType="1"/>
            </p:cNvSpPr>
            <p:nvPr/>
          </p:nvSpPr>
          <p:spPr bwMode="auto">
            <a:xfrm>
              <a:off x="3600" y="2832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6" name="Line 52"/>
            <p:cNvSpPr>
              <a:spLocks noChangeShapeType="1"/>
            </p:cNvSpPr>
            <p:nvPr/>
          </p:nvSpPr>
          <p:spPr bwMode="auto">
            <a:xfrm>
              <a:off x="3888" y="3312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7" name="Line 53"/>
            <p:cNvSpPr>
              <a:spLocks noChangeShapeType="1"/>
            </p:cNvSpPr>
            <p:nvPr/>
          </p:nvSpPr>
          <p:spPr bwMode="auto">
            <a:xfrm>
              <a:off x="4176" y="3696"/>
              <a:ext cx="28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5158" name="Line 54"/>
            <p:cNvSpPr>
              <a:spLocks noChangeShapeType="1"/>
            </p:cNvSpPr>
            <p:nvPr/>
          </p:nvSpPr>
          <p:spPr bwMode="auto">
            <a:xfrm flipV="1">
              <a:off x="4464" y="3552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  <p:sp>
        <p:nvSpPr>
          <p:cNvPr id="5127" name="Oval 56"/>
          <p:cNvSpPr>
            <a:spLocks noChangeArrowheads="1"/>
          </p:cNvSpPr>
          <p:nvPr/>
        </p:nvSpPr>
        <p:spPr bwMode="auto">
          <a:xfrm>
            <a:off x="685800" y="28956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Oval 57"/>
          <p:cNvSpPr>
            <a:spLocks noChangeArrowheads="1"/>
          </p:cNvSpPr>
          <p:nvPr/>
        </p:nvSpPr>
        <p:spPr bwMode="auto">
          <a:xfrm>
            <a:off x="1108075" y="22098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Oval 58"/>
          <p:cNvSpPr>
            <a:spLocks noChangeArrowheads="1"/>
          </p:cNvSpPr>
          <p:nvPr/>
        </p:nvSpPr>
        <p:spPr bwMode="auto">
          <a:xfrm>
            <a:off x="1530350" y="1981200"/>
            <a:ext cx="1397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" name="Oval 59"/>
          <p:cNvSpPr>
            <a:spLocks noChangeArrowheads="1"/>
          </p:cNvSpPr>
          <p:nvPr/>
        </p:nvSpPr>
        <p:spPr bwMode="auto">
          <a:xfrm>
            <a:off x="1952625" y="2209800"/>
            <a:ext cx="1397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1" name="Oval 60"/>
          <p:cNvSpPr>
            <a:spLocks noChangeArrowheads="1"/>
          </p:cNvSpPr>
          <p:nvPr/>
        </p:nvSpPr>
        <p:spPr bwMode="auto">
          <a:xfrm>
            <a:off x="2514600" y="2819400"/>
            <a:ext cx="1397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2" name="Oval 61"/>
          <p:cNvSpPr>
            <a:spLocks noChangeArrowheads="1"/>
          </p:cNvSpPr>
          <p:nvPr/>
        </p:nvSpPr>
        <p:spPr bwMode="auto">
          <a:xfrm>
            <a:off x="2895600" y="34290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3" name="Oval 62"/>
          <p:cNvSpPr>
            <a:spLocks noChangeArrowheads="1"/>
          </p:cNvSpPr>
          <p:nvPr/>
        </p:nvSpPr>
        <p:spPr bwMode="auto">
          <a:xfrm>
            <a:off x="3352800" y="37338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4" name="Oval 63"/>
          <p:cNvSpPr>
            <a:spLocks noChangeArrowheads="1"/>
          </p:cNvSpPr>
          <p:nvPr/>
        </p:nvSpPr>
        <p:spPr bwMode="auto">
          <a:xfrm>
            <a:off x="3733800" y="35052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5" name="Oval 64"/>
          <p:cNvSpPr>
            <a:spLocks noChangeArrowheads="1"/>
          </p:cNvSpPr>
          <p:nvPr/>
        </p:nvSpPr>
        <p:spPr bwMode="auto">
          <a:xfrm>
            <a:off x="4191000" y="28194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6" name="Oval 65"/>
          <p:cNvSpPr>
            <a:spLocks noChangeArrowheads="1"/>
          </p:cNvSpPr>
          <p:nvPr/>
        </p:nvSpPr>
        <p:spPr bwMode="auto">
          <a:xfrm>
            <a:off x="4572000" y="22860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7" name="Oval 66"/>
          <p:cNvSpPr>
            <a:spLocks noChangeArrowheads="1"/>
          </p:cNvSpPr>
          <p:nvPr/>
        </p:nvSpPr>
        <p:spPr bwMode="auto">
          <a:xfrm>
            <a:off x="5410200" y="2057400"/>
            <a:ext cx="1397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8" name="Oval 67"/>
          <p:cNvSpPr>
            <a:spLocks noChangeArrowheads="1"/>
          </p:cNvSpPr>
          <p:nvPr/>
        </p:nvSpPr>
        <p:spPr bwMode="auto">
          <a:xfrm>
            <a:off x="4953000" y="19050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9" name="Oval 68"/>
          <p:cNvSpPr>
            <a:spLocks noChangeArrowheads="1"/>
          </p:cNvSpPr>
          <p:nvPr/>
        </p:nvSpPr>
        <p:spPr bwMode="auto">
          <a:xfrm>
            <a:off x="5867400" y="2438400"/>
            <a:ext cx="1397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40" name="Oval 69"/>
          <p:cNvSpPr>
            <a:spLocks noChangeArrowheads="1"/>
          </p:cNvSpPr>
          <p:nvPr/>
        </p:nvSpPr>
        <p:spPr bwMode="auto">
          <a:xfrm>
            <a:off x="6248400" y="3200400"/>
            <a:ext cx="1397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41" name="Oval 70"/>
          <p:cNvSpPr>
            <a:spLocks noChangeArrowheads="1"/>
          </p:cNvSpPr>
          <p:nvPr/>
        </p:nvSpPr>
        <p:spPr bwMode="auto">
          <a:xfrm>
            <a:off x="6629400" y="35814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42" name="Oval 71"/>
          <p:cNvSpPr>
            <a:spLocks noChangeArrowheads="1"/>
          </p:cNvSpPr>
          <p:nvPr/>
        </p:nvSpPr>
        <p:spPr bwMode="auto">
          <a:xfrm>
            <a:off x="7086600" y="36576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43" name="Oval 72"/>
          <p:cNvSpPr>
            <a:spLocks noChangeArrowheads="1"/>
          </p:cNvSpPr>
          <p:nvPr/>
        </p:nvSpPr>
        <p:spPr bwMode="auto">
          <a:xfrm>
            <a:off x="7543800" y="3276600"/>
            <a:ext cx="141288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Digital Sampling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457200" y="3038475"/>
            <a:ext cx="77184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8156575" y="2957513"/>
            <a:ext cx="149225" cy="161925"/>
          </a:xfrm>
          <a:custGeom>
            <a:avLst/>
            <a:gdLst>
              <a:gd name="T0" fmla="*/ 0 w 102"/>
              <a:gd name="T1" fmla="*/ 0 h 102"/>
              <a:gd name="T2" fmla="*/ 2147483647 w 102"/>
              <a:gd name="T3" fmla="*/ 2147483647 h 102"/>
              <a:gd name="T4" fmla="*/ 0 w 102"/>
              <a:gd name="T5" fmla="*/ 2147483647 h 102"/>
              <a:gd name="T6" fmla="*/ 0 w 102"/>
              <a:gd name="T7" fmla="*/ 0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02"/>
              <a:gd name="T14" fmla="*/ 102 w 102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02">
                <a:moveTo>
                  <a:pt x="0" y="0"/>
                </a:moveTo>
                <a:lnTo>
                  <a:pt x="102" y="51"/>
                </a:lnTo>
                <a:lnTo>
                  <a:pt x="0" y="1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869950" y="2139950"/>
            <a:ext cx="830263" cy="898525"/>
          </a:xfrm>
          <a:custGeom>
            <a:avLst/>
            <a:gdLst>
              <a:gd name="T0" fmla="*/ 2147483647 w 566"/>
              <a:gd name="T1" fmla="*/ 0 h 566"/>
              <a:gd name="T2" fmla="*/ 2147483647 w 566"/>
              <a:gd name="T3" fmla="*/ 2147483647 h 566"/>
              <a:gd name="T4" fmla="*/ 2147483647 w 566"/>
              <a:gd name="T5" fmla="*/ 2147483647 h 566"/>
              <a:gd name="T6" fmla="*/ 2147483647 w 566"/>
              <a:gd name="T7" fmla="*/ 2147483647 h 566"/>
              <a:gd name="T8" fmla="*/ 2147483647 w 566"/>
              <a:gd name="T9" fmla="*/ 2147483647 h 566"/>
              <a:gd name="T10" fmla="*/ 2147483647 w 566"/>
              <a:gd name="T11" fmla="*/ 2147483647 h 566"/>
              <a:gd name="T12" fmla="*/ 2147483647 w 566"/>
              <a:gd name="T13" fmla="*/ 2147483647 h 566"/>
              <a:gd name="T14" fmla="*/ 2147483647 w 566"/>
              <a:gd name="T15" fmla="*/ 2147483647 h 566"/>
              <a:gd name="T16" fmla="*/ 2147483647 w 566"/>
              <a:gd name="T17" fmla="*/ 2147483647 h 566"/>
              <a:gd name="T18" fmla="*/ 2147483647 w 566"/>
              <a:gd name="T19" fmla="*/ 2147483647 h 566"/>
              <a:gd name="T20" fmla="*/ 2147483647 w 566"/>
              <a:gd name="T21" fmla="*/ 2147483647 h 566"/>
              <a:gd name="T22" fmla="*/ 2147483647 w 566"/>
              <a:gd name="T23" fmla="*/ 2147483647 h 566"/>
              <a:gd name="T24" fmla="*/ 2147483647 w 566"/>
              <a:gd name="T25" fmla="*/ 2147483647 h 566"/>
              <a:gd name="T26" fmla="*/ 2147483647 w 566"/>
              <a:gd name="T27" fmla="*/ 2147483647 h 566"/>
              <a:gd name="T28" fmla="*/ 2147483647 w 566"/>
              <a:gd name="T29" fmla="*/ 2147483647 h 566"/>
              <a:gd name="T30" fmla="*/ 2147483647 w 566"/>
              <a:gd name="T31" fmla="*/ 2147483647 h 566"/>
              <a:gd name="T32" fmla="*/ 2147483647 w 566"/>
              <a:gd name="T33" fmla="*/ 2147483647 h 566"/>
              <a:gd name="T34" fmla="*/ 2147483647 w 566"/>
              <a:gd name="T35" fmla="*/ 2147483647 h 566"/>
              <a:gd name="T36" fmla="*/ 2147483647 w 566"/>
              <a:gd name="T37" fmla="*/ 2147483647 h 566"/>
              <a:gd name="T38" fmla="*/ 2147483647 w 566"/>
              <a:gd name="T39" fmla="*/ 2147483647 h 566"/>
              <a:gd name="T40" fmla="*/ 0 w 566"/>
              <a:gd name="T41" fmla="*/ 2147483647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6"/>
              <a:gd name="T64" fmla="*/ 0 h 566"/>
              <a:gd name="T65" fmla="*/ 566 w 566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6" h="566">
                <a:moveTo>
                  <a:pt x="566" y="0"/>
                </a:moveTo>
                <a:lnTo>
                  <a:pt x="524" y="3"/>
                </a:lnTo>
                <a:lnTo>
                  <a:pt x="481" y="15"/>
                </a:lnTo>
                <a:lnTo>
                  <a:pt x="439" y="32"/>
                </a:lnTo>
                <a:lnTo>
                  <a:pt x="398" y="54"/>
                </a:lnTo>
                <a:lnTo>
                  <a:pt x="358" y="83"/>
                </a:lnTo>
                <a:lnTo>
                  <a:pt x="319" y="115"/>
                </a:lnTo>
                <a:lnTo>
                  <a:pt x="281" y="151"/>
                </a:lnTo>
                <a:lnTo>
                  <a:pt x="245" y="188"/>
                </a:lnTo>
                <a:lnTo>
                  <a:pt x="209" y="228"/>
                </a:lnTo>
                <a:lnTo>
                  <a:pt x="177" y="269"/>
                </a:lnTo>
                <a:lnTo>
                  <a:pt x="147" y="311"/>
                </a:lnTo>
                <a:lnTo>
                  <a:pt x="119" y="350"/>
                </a:lnTo>
                <a:lnTo>
                  <a:pt x="93" y="390"/>
                </a:lnTo>
                <a:lnTo>
                  <a:pt x="70" y="428"/>
                </a:lnTo>
                <a:lnTo>
                  <a:pt x="49" y="462"/>
                </a:lnTo>
                <a:lnTo>
                  <a:pt x="32" y="494"/>
                </a:lnTo>
                <a:lnTo>
                  <a:pt x="19" y="520"/>
                </a:lnTo>
                <a:lnTo>
                  <a:pt x="10" y="541"/>
                </a:lnTo>
                <a:lnTo>
                  <a:pt x="2" y="556"/>
                </a:lnTo>
                <a:lnTo>
                  <a:pt x="0" y="566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1700213" y="2139950"/>
            <a:ext cx="827087" cy="898525"/>
          </a:xfrm>
          <a:custGeom>
            <a:avLst/>
            <a:gdLst>
              <a:gd name="T0" fmla="*/ 0 w 565"/>
              <a:gd name="T1" fmla="*/ 0 h 566"/>
              <a:gd name="T2" fmla="*/ 2147483647 w 565"/>
              <a:gd name="T3" fmla="*/ 2147483647 h 566"/>
              <a:gd name="T4" fmla="*/ 2147483647 w 565"/>
              <a:gd name="T5" fmla="*/ 2147483647 h 566"/>
              <a:gd name="T6" fmla="*/ 2147483647 w 565"/>
              <a:gd name="T7" fmla="*/ 2147483647 h 566"/>
              <a:gd name="T8" fmla="*/ 2147483647 w 565"/>
              <a:gd name="T9" fmla="*/ 2147483647 h 566"/>
              <a:gd name="T10" fmla="*/ 2147483647 w 565"/>
              <a:gd name="T11" fmla="*/ 2147483647 h 566"/>
              <a:gd name="T12" fmla="*/ 2147483647 w 565"/>
              <a:gd name="T13" fmla="*/ 2147483647 h 566"/>
              <a:gd name="T14" fmla="*/ 2147483647 w 565"/>
              <a:gd name="T15" fmla="*/ 2147483647 h 566"/>
              <a:gd name="T16" fmla="*/ 2147483647 w 565"/>
              <a:gd name="T17" fmla="*/ 2147483647 h 566"/>
              <a:gd name="T18" fmla="*/ 2147483647 w 565"/>
              <a:gd name="T19" fmla="*/ 2147483647 h 566"/>
              <a:gd name="T20" fmla="*/ 2147483647 w 565"/>
              <a:gd name="T21" fmla="*/ 2147483647 h 566"/>
              <a:gd name="T22" fmla="*/ 2147483647 w 565"/>
              <a:gd name="T23" fmla="*/ 2147483647 h 566"/>
              <a:gd name="T24" fmla="*/ 2147483647 w 565"/>
              <a:gd name="T25" fmla="*/ 2147483647 h 566"/>
              <a:gd name="T26" fmla="*/ 2147483647 w 565"/>
              <a:gd name="T27" fmla="*/ 2147483647 h 566"/>
              <a:gd name="T28" fmla="*/ 2147483647 w 565"/>
              <a:gd name="T29" fmla="*/ 2147483647 h 566"/>
              <a:gd name="T30" fmla="*/ 2147483647 w 565"/>
              <a:gd name="T31" fmla="*/ 2147483647 h 566"/>
              <a:gd name="T32" fmla="*/ 2147483647 w 565"/>
              <a:gd name="T33" fmla="*/ 2147483647 h 566"/>
              <a:gd name="T34" fmla="*/ 2147483647 w 565"/>
              <a:gd name="T35" fmla="*/ 2147483647 h 566"/>
              <a:gd name="T36" fmla="*/ 2147483647 w 565"/>
              <a:gd name="T37" fmla="*/ 2147483647 h 566"/>
              <a:gd name="T38" fmla="*/ 2147483647 w 565"/>
              <a:gd name="T39" fmla="*/ 2147483647 h 566"/>
              <a:gd name="T40" fmla="*/ 2147483647 w 565"/>
              <a:gd name="T41" fmla="*/ 2147483647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5"/>
              <a:gd name="T64" fmla="*/ 0 h 566"/>
              <a:gd name="T65" fmla="*/ 565 w 565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5" h="566">
                <a:moveTo>
                  <a:pt x="0" y="0"/>
                </a:moveTo>
                <a:lnTo>
                  <a:pt x="43" y="3"/>
                </a:lnTo>
                <a:lnTo>
                  <a:pt x="84" y="15"/>
                </a:lnTo>
                <a:lnTo>
                  <a:pt x="126" y="32"/>
                </a:lnTo>
                <a:lnTo>
                  <a:pt x="167" y="54"/>
                </a:lnTo>
                <a:lnTo>
                  <a:pt x="207" y="83"/>
                </a:lnTo>
                <a:lnTo>
                  <a:pt x="247" y="115"/>
                </a:lnTo>
                <a:lnTo>
                  <a:pt x="284" y="151"/>
                </a:lnTo>
                <a:lnTo>
                  <a:pt x="322" y="188"/>
                </a:lnTo>
                <a:lnTo>
                  <a:pt x="356" y="228"/>
                </a:lnTo>
                <a:lnTo>
                  <a:pt x="388" y="269"/>
                </a:lnTo>
                <a:lnTo>
                  <a:pt x="420" y="311"/>
                </a:lnTo>
                <a:lnTo>
                  <a:pt x="448" y="350"/>
                </a:lnTo>
                <a:lnTo>
                  <a:pt x="473" y="390"/>
                </a:lnTo>
                <a:lnTo>
                  <a:pt x="497" y="428"/>
                </a:lnTo>
                <a:lnTo>
                  <a:pt x="516" y="462"/>
                </a:lnTo>
                <a:lnTo>
                  <a:pt x="533" y="494"/>
                </a:lnTo>
                <a:lnTo>
                  <a:pt x="548" y="520"/>
                </a:lnTo>
                <a:lnTo>
                  <a:pt x="558" y="541"/>
                </a:lnTo>
                <a:lnTo>
                  <a:pt x="563" y="556"/>
                </a:lnTo>
                <a:lnTo>
                  <a:pt x="565" y="566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2527300" y="3038475"/>
            <a:ext cx="828675" cy="898525"/>
          </a:xfrm>
          <a:custGeom>
            <a:avLst/>
            <a:gdLst>
              <a:gd name="T0" fmla="*/ 2147483647 w 565"/>
              <a:gd name="T1" fmla="*/ 2147483647 h 566"/>
              <a:gd name="T2" fmla="*/ 2147483647 w 565"/>
              <a:gd name="T3" fmla="*/ 2147483647 h 566"/>
              <a:gd name="T4" fmla="*/ 2147483647 w 565"/>
              <a:gd name="T5" fmla="*/ 2147483647 h 566"/>
              <a:gd name="T6" fmla="*/ 2147483647 w 565"/>
              <a:gd name="T7" fmla="*/ 2147483647 h 566"/>
              <a:gd name="T8" fmla="*/ 2147483647 w 565"/>
              <a:gd name="T9" fmla="*/ 2147483647 h 566"/>
              <a:gd name="T10" fmla="*/ 2147483647 w 565"/>
              <a:gd name="T11" fmla="*/ 2147483647 h 566"/>
              <a:gd name="T12" fmla="*/ 2147483647 w 565"/>
              <a:gd name="T13" fmla="*/ 2147483647 h 566"/>
              <a:gd name="T14" fmla="*/ 2147483647 w 565"/>
              <a:gd name="T15" fmla="*/ 2147483647 h 566"/>
              <a:gd name="T16" fmla="*/ 2147483647 w 565"/>
              <a:gd name="T17" fmla="*/ 2147483647 h 566"/>
              <a:gd name="T18" fmla="*/ 2147483647 w 565"/>
              <a:gd name="T19" fmla="*/ 2147483647 h 566"/>
              <a:gd name="T20" fmla="*/ 2147483647 w 565"/>
              <a:gd name="T21" fmla="*/ 2147483647 h 566"/>
              <a:gd name="T22" fmla="*/ 2147483647 w 565"/>
              <a:gd name="T23" fmla="*/ 2147483647 h 566"/>
              <a:gd name="T24" fmla="*/ 2147483647 w 565"/>
              <a:gd name="T25" fmla="*/ 2147483647 h 566"/>
              <a:gd name="T26" fmla="*/ 2147483647 w 565"/>
              <a:gd name="T27" fmla="*/ 2147483647 h 566"/>
              <a:gd name="T28" fmla="*/ 2147483647 w 565"/>
              <a:gd name="T29" fmla="*/ 2147483647 h 566"/>
              <a:gd name="T30" fmla="*/ 2147483647 w 565"/>
              <a:gd name="T31" fmla="*/ 2147483647 h 566"/>
              <a:gd name="T32" fmla="*/ 2147483647 w 565"/>
              <a:gd name="T33" fmla="*/ 2147483647 h 566"/>
              <a:gd name="T34" fmla="*/ 2147483647 w 565"/>
              <a:gd name="T35" fmla="*/ 2147483647 h 566"/>
              <a:gd name="T36" fmla="*/ 2147483647 w 565"/>
              <a:gd name="T37" fmla="*/ 2147483647 h 566"/>
              <a:gd name="T38" fmla="*/ 2147483647 w 565"/>
              <a:gd name="T39" fmla="*/ 2147483647 h 566"/>
              <a:gd name="T40" fmla="*/ 0 w 565"/>
              <a:gd name="T41" fmla="*/ 0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5"/>
              <a:gd name="T64" fmla="*/ 0 h 566"/>
              <a:gd name="T65" fmla="*/ 565 w 565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5" h="566">
                <a:moveTo>
                  <a:pt x="565" y="566"/>
                </a:moveTo>
                <a:lnTo>
                  <a:pt x="524" y="562"/>
                </a:lnTo>
                <a:lnTo>
                  <a:pt x="481" y="550"/>
                </a:lnTo>
                <a:lnTo>
                  <a:pt x="439" y="533"/>
                </a:lnTo>
                <a:lnTo>
                  <a:pt x="398" y="511"/>
                </a:lnTo>
                <a:lnTo>
                  <a:pt x="358" y="483"/>
                </a:lnTo>
                <a:lnTo>
                  <a:pt x="319" y="450"/>
                </a:lnTo>
                <a:lnTo>
                  <a:pt x="281" y="415"/>
                </a:lnTo>
                <a:lnTo>
                  <a:pt x="245" y="377"/>
                </a:lnTo>
                <a:lnTo>
                  <a:pt x="209" y="337"/>
                </a:lnTo>
                <a:lnTo>
                  <a:pt x="177" y="296"/>
                </a:lnTo>
                <a:lnTo>
                  <a:pt x="147" y="254"/>
                </a:lnTo>
                <a:lnTo>
                  <a:pt x="119" y="215"/>
                </a:lnTo>
                <a:lnTo>
                  <a:pt x="92" y="175"/>
                </a:lnTo>
                <a:lnTo>
                  <a:pt x="70" y="137"/>
                </a:lnTo>
                <a:lnTo>
                  <a:pt x="49" y="103"/>
                </a:lnTo>
                <a:lnTo>
                  <a:pt x="32" y="71"/>
                </a:lnTo>
                <a:lnTo>
                  <a:pt x="19" y="45"/>
                </a:lnTo>
                <a:lnTo>
                  <a:pt x="9" y="24"/>
                </a:lnTo>
                <a:lnTo>
                  <a:pt x="2" y="9"/>
                </a:lnTo>
                <a:lnTo>
                  <a:pt x="0" y="0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3355975" y="3038475"/>
            <a:ext cx="828675" cy="898525"/>
          </a:xfrm>
          <a:custGeom>
            <a:avLst/>
            <a:gdLst>
              <a:gd name="T0" fmla="*/ 0 w 566"/>
              <a:gd name="T1" fmla="*/ 2147483647 h 566"/>
              <a:gd name="T2" fmla="*/ 2147483647 w 566"/>
              <a:gd name="T3" fmla="*/ 2147483647 h 566"/>
              <a:gd name="T4" fmla="*/ 2147483647 w 566"/>
              <a:gd name="T5" fmla="*/ 2147483647 h 566"/>
              <a:gd name="T6" fmla="*/ 2147483647 w 566"/>
              <a:gd name="T7" fmla="*/ 2147483647 h 566"/>
              <a:gd name="T8" fmla="*/ 2147483647 w 566"/>
              <a:gd name="T9" fmla="*/ 2147483647 h 566"/>
              <a:gd name="T10" fmla="*/ 2147483647 w 566"/>
              <a:gd name="T11" fmla="*/ 2147483647 h 566"/>
              <a:gd name="T12" fmla="*/ 2147483647 w 566"/>
              <a:gd name="T13" fmla="*/ 2147483647 h 566"/>
              <a:gd name="T14" fmla="*/ 2147483647 w 566"/>
              <a:gd name="T15" fmla="*/ 2147483647 h 566"/>
              <a:gd name="T16" fmla="*/ 2147483647 w 566"/>
              <a:gd name="T17" fmla="*/ 2147483647 h 566"/>
              <a:gd name="T18" fmla="*/ 2147483647 w 566"/>
              <a:gd name="T19" fmla="*/ 2147483647 h 566"/>
              <a:gd name="T20" fmla="*/ 2147483647 w 566"/>
              <a:gd name="T21" fmla="*/ 2147483647 h 566"/>
              <a:gd name="T22" fmla="*/ 2147483647 w 566"/>
              <a:gd name="T23" fmla="*/ 2147483647 h 566"/>
              <a:gd name="T24" fmla="*/ 2147483647 w 566"/>
              <a:gd name="T25" fmla="*/ 2147483647 h 566"/>
              <a:gd name="T26" fmla="*/ 2147483647 w 566"/>
              <a:gd name="T27" fmla="*/ 2147483647 h 566"/>
              <a:gd name="T28" fmla="*/ 2147483647 w 566"/>
              <a:gd name="T29" fmla="*/ 2147483647 h 566"/>
              <a:gd name="T30" fmla="*/ 2147483647 w 566"/>
              <a:gd name="T31" fmla="*/ 2147483647 h 566"/>
              <a:gd name="T32" fmla="*/ 2147483647 w 566"/>
              <a:gd name="T33" fmla="*/ 2147483647 h 566"/>
              <a:gd name="T34" fmla="*/ 2147483647 w 566"/>
              <a:gd name="T35" fmla="*/ 2147483647 h 566"/>
              <a:gd name="T36" fmla="*/ 2147483647 w 566"/>
              <a:gd name="T37" fmla="*/ 2147483647 h 566"/>
              <a:gd name="T38" fmla="*/ 2147483647 w 566"/>
              <a:gd name="T39" fmla="*/ 2147483647 h 566"/>
              <a:gd name="T40" fmla="*/ 2147483647 w 566"/>
              <a:gd name="T41" fmla="*/ 0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6"/>
              <a:gd name="T64" fmla="*/ 0 h 566"/>
              <a:gd name="T65" fmla="*/ 566 w 566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6" h="566">
                <a:moveTo>
                  <a:pt x="0" y="566"/>
                </a:moveTo>
                <a:lnTo>
                  <a:pt x="44" y="562"/>
                </a:lnTo>
                <a:lnTo>
                  <a:pt x="85" y="550"/>
                </a:lnTo>
                <a:lnTo>
                  <a:pt x="127" y="533"/>
                </a:lnTo>
                <a:lnTo>
                  <a:pt x="168" y="511"/>
                </a:lnTo>
                <a:lnTo>
                  <a:pt x="208" y="483"/>
                </a:lnTo>
                <a:lnTo>
                  <a:pt x="247" y="450"/>
                </a:lnTo>
                <a:lnTo>
                  <a:pt x="285" y="415"/>
                </a:lnTo>
                <a:lnTo>
                  <a:pt x="323" y="377"/>
                </a:lnTo>
                <a:lnTo>
                  <a:pt x="357" y="337"/>
                </a:lnTo>
                <a:lnTo>
                  <a:pt x="389" y="296"/>
                </a:lnTo>
                <a:lnTo>
                  <a:pt x="421" y="254"/>
                </a:lnTo>
                <a:lnTo>
                  <a:pt x="449" y="215"/>
                </a:lnTo>
                <a:lnTo>
                  <a:pt x="473" y="175"/>
                </a:lnTo>
                <a:lnTo>
                  <a:pt x="498" y="137"/>
                </a:lnTo>
                <a:lnTo>
                  <a:pt x="517" y="103"/>
                </a:lnTo>
                <a:lnTo>
                  <a:pt x="534" y="71"/>
                </a:lnTo>
                <a:lnTo>
                  <a:pt x="549" y="45"/>
                </a:lnTo>
                <a:lnTo>
                  <a:pt x="558" y="24"/>
                </a:lnTo>
                <a:lnTo>
                  <a:pt x="564" y="9"/>
                </a:lnTo>
                <a:lnTo>
                  <a:pt x="566" y="0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4184650" y="2139950"/>
            <a:ext cx="828675" cy="898525"/>
          </a:xfrm>
          <a:custGeom>
            <a:avLst/>
            <a:gdLst>
              <a:gd name="T0" fmla="*/ 2147483647 w 565"/>
              <a:gd name="T1" fmla="*/ 0 h 566"/>
              <a:gd name="T2" fmla="*/ 2147483647 w 565"/>
              <a:gd name="T3" fmla="*/ 2147483647 h 566"/>
              <a:gd name="T4" fmla="*/ 2147483647 w 565"/>
              <a:gd name="T5" fmla="*/ 2147483647 h 566"/>
              <a:gd name="T6" fmla="*/ 2147483647 w 565"/>
              <a:gd name="T7" fmla="*/ 2147483647 h 566"/>
              <a:gd name="T8" fmla="*/ 2147483647 w 565"/>
              <a:gd name="T9" fmla="*/ 2147483647 h 566"/>
              <a:gd name="T10" fmla="*/ 2147483647 w 565"/>
              <a:gd name="T11" fmla="*/ 2147483647 h 566"/>
              <a:gd name="T12" fmla="*/ 2147483647 w 565"/>
              <a:gd name="T13" fmla="*/ 2147483647 h 566"/>
              <a:gd name="T14" fmla="*/ 2147483647 w 565"/>
              <a:gd name="T15" fmla="*/ 2147483647 h 566"/>
              <a:gd name="T16" fmla="*/ 2147483647 w 565"/>
              <a:gd name="T17" fmla="*/ 2147483647 h 566"/>
              <a:gd name="T18" fmla="*/ 2147483647 w 565"/>
              <a:gd name="T19" fmla="*/ 2147483647 h 566"/>
              <a:gd name="T20" fmla="*/ 2147483647 w 565"/>
              <a:gd name="T21" fmla="*/ 2147483647 h 566"/>
              <a:gd name="T22" fmla="*/ 2147483647 w 565"/>
              <a:gd name="T23" fmla="*/ 2147483647 h 566"/>
              <a:gd name="T24" fmla="*/ 2147483647 w 565"/>
              <a:gd name="T25" fmla="*/ 2147483647 h 566"/>
              <a:gd name="T26" fmla="*/ 2147483647 w 565"/>
              <a:gd name="T27" fmla="*/ 2147483647 h 566"/>
              <a:gd name="T28" fmla="*/ 2147483647 w 565"/>
              <a:gd name="T29" fmla="*/ 2147483647 h 566"/>
              <a:gd name="T30" fmla="*/ 2147483647 w 565"/>
              <a:gd name="T31" fmla="*/ 2147483647 h 566"/>
              <a:gd name="T32" fmla="*/ 2147483647 w 565"/>
              <a:gd name="T33" fmla="*/ 2147483647 h 566"/>
              <a:gd name="T34" fmla="*/ 2147483647 w 565"/>
              <a:gd name="T35" fmla="*/ 2147483647 h 566"/>
              <a:gd name="T36" fmla="*/ 2147483647 w 565"/>
              <a:gd name="T37" fmla="*/ 2147483647 h 566"/>
              <a:gd name="T38" fmla="*/ 2147483647 w 565"/>
              <a:gd name="T39" fmla="*/ 2147483647 h 566"/>
              <a:gd name="T40" fmla="*/ 0 w 565"/>
              <a:gd name="T41" fmla="*/ 2147483647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5"/>
              <a:gd name="T64" fmla="*/ 0 h 566"/>
              <a:gd name="T65" fmla="*/ 565 w 565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5" h="566">
                <a:moveTo>
                  <a:pt x="565" y="0"/>
                </a:moveTo>
                <a:lnTo>
                  <a:pt x="524" y="3"/>
                </a:lnTo>
                <a:lnTo>
                  <a:pt x="480" y="15"/>
                </a:lnTo>
                <a:lnTo>
                  <a:pt x="439" y="32"/>
                </a:lnTo>
                <a:lnTo>
                  <a:pt x="397" y="54"/>
                </a:lnTo>
                <a:lnTo>
                  <a:pt x="358" y="83"/>
                </a:lnTo>
                <a:lnTo>
                  <a:pt x="318" y="115"/>
                </a:lnTo>
                <a:lnTo>
                  <a:pt x="281" y="151"/>
                </a:lnTo>
                <a:lnTo>
                  <a:pt x="245" y="188"/>
                </a:lnTo>
                <a:lnTo>
                  <a:pt x="209" y="228"/>
                </a:lnTo>
                <a:lnTo>
                  <a:pt x="177" y="269"/>
                </a:lnTo>
                <a:lnTo>
                  <a:pt x="147" y="311"/>
                </a:lnTo>
                <a:lnTo>
                  <a:pt x="119" y="350"/>
                </a:lnTo>
                <a:lnTo>
                  <a:pt x="92" y="390"/>
                </a:lnTo>
                <a:lnTo>
                  <a:pt x="70" y="428"/>
                </a:lnTo>
                <a:lnTo>
                  <a:pt x="49" y="462"/>
                </a:lnTo>
                <a:lnTo>
                  <a:pt x="32" y="494"/>
                </a:lnTo>
                <a:lnTo>
                  <a:pt x="19" y="520"/>
                </a:lnTo>
                <a:lnTo>
                  <a:pt x="9" y="541"/>
                </a:lnTo>
                <a:lnTo>
                  <a:pt x="2" y="556"/>
                </a:lnTo>
                <a:lnTo>
                  <a:pt x="0" y="566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Freeform 10"/>
          <p:cNvSpPr>
            <a:spLocks/>
          </p:cNvSpPr>
          <p:nvPr/>
        </p:nvSpPr>
        <p:spPr bwMode="auto">
          <a:xfrm>
            <a:off x="5013325" y="2139950"/>
            <a:ext cx="828675" cy="898525"/>
          </a:xfrm>
          <a:custGeom>
            <a:avLst/>
            <a:gdLst>
              <a:gd name="T0" fmla="*/ 0 w 566"/>
              <a:gd name="T1" fmla="*/ 0 h 566"/>
              <a:gd name="T2" fmla="*/ 2147483647 w 566"/>
              <a:gd name="T3" fmla="*/ 2147483647 h 566"/>
              <a:gd name="T4" fmla="*/ 2147483647 w 566"/>
              <a:gd name="T5" fmla="*/ 2147483647 h 566"/>
              <a:gd name="T6" fmla="*/ 2147483647 w 566"/>
              <a:gd name="T7" fmla="*/ 2147483647 h 566"/>
              <a:gd name="T8" fmla="*/ 2147483647 w 566"/>
              <a:gd name="T9" fmla="*/ 2147483647 h 566"/>
              <a:gd name="T10" fmla="*/ 2147483647 w 566"/>
              <a:gd name="T11" fmla="*/ 2147483647 h 566"/>
              <a:gd name="T12" fmla="*/ 2147483647 w 566"/>
              <a:gd name="T13" fmla="*/ 2147483647 h 566"/>
              <a:gd name="T14" fmla="*/ 2147483647 w 566"/>
              <a:gd name="T15" fmla="*/ 2147483647 h 566"/>
              <a:gd name="T16" fmla="*/ 2147483647 w 566"/>
              <a:gd name="T17" fmla="*/ 2147483647 h 566"/>
              <a:gd name="T18" fmla="*/ 2147483647 w 566"/>
              <a:gd name="T19" fmla="*/ 2147483647 h 566"/>
              <a:gd name="T20" fmla="*/ 2147483647 w 566"/>
              <a:gd name="T21" fmla="*/ 2147483647 h 566"/>
              <a:gd name="T22" fmla="*/ 2147483647 w 566"/>
              <a:gd name="T23" fmla="*/ 2147483647 h 566"/>
              <a:gd name="T24" fmla="*/ 2147483647 w 566"/>
              <a:gd name="T25" fmla="*/ 2147483647 h 566"/>
              <a:gd name="T26" fmla="*/ 2147483647 w 566"/>
              <a:gd name="T27" fmla="*/ 2147483647 h 566"/>
              <a:gd name="T28" fmla="*/ 2147483647 w 566"/>
              <a:gd name="T29" fmla="*/ 2147483647 h 566"/>
              <a:gd name="T30" fmla="*/ 2147483647 w 566"/>
              <a:gd name="T31" fmla="*/ 2147483647 h 566"/>
              <a:gd name="T32" fmla="*/ 2147483647 w 566"/>
              <a:gd name="T33" fmla="*/ 2147483647 h 566"/>
              <a:gd name="T34" fmla="*/ 2147483647 w 566"/>
              <a:gd name="T35" fmla="*/ 2147483647 h 566"/>
              <a:gd name="T36" fmla="*/ 2147483647 w 566"/>
              <a:gd name="T37" fmla="*/ 2147483647 h 566"/>
              <a:gd name="T38" fmla="*/ 2147483647 w 566"/>
              <a:gd name="T39" fmla="*/ 2147483647 h 566"/>
              <a:gd name="T40" fmla="*/ 2147483647 w 566"/>
              <a:gd name="T41" fmla="*/ 2147483647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6"/>
              <a:gd name="T64" fmla="*/ 0 h 566"/>
              <a:gd name="T65" fmla="*/ 566 w 566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6" h="566">
                <a:moveTo>
                  <a:pt x="0" y="0"/>
                </a:moveTo>
                <a:lnTo>
                  <a:pt x="44" y="3"/>
                </a:lnTo>
                <a:lnTo>
                  <a:pt x="85" y="15"/>
                </a:lnTo>
                <a:lnTo>
                  <a:pt x="126" y="32"/>
                </a:lnTo>
                <a:lnTo>
                  <a:pt x="168" y="54"/>
                </a:lnTo>
                <a:lnTo>
                  <a:pt x="208" y="83"/>
                </a:lnTo>
                <a:lnTo>
                  <a:pt x="247" y="115"/>
                </a:lnTo>
                <a:lnTo>
                  <a:pt x="285" y="151"/>
                </a:lnTo>
                <a:lnTo>
                  <a:pt x="322" y="188"/>
                </a:lnTo>
                <a:lnTo>
                  <a:pt x="356" y="228"/>
                </a:lnTo>
                <a:lnTo>
                  <a:pt x="388" y="269"/>
                </a:lnTo>
                <a:lnTo>
                  <a:pt x="420" y="311"/>
                </a:lnTo>
                <a:lnTo>
                  <a:pt x="449" y="350"/>
                </a:lnTo>
                <a:lnTo>
                  <a:pt x="473" y="390"/>
                </a:lnTo>
                <a:lnTo>
                  <a:pt x="498" y="428"/>
                </a:lnTo>
                <a:lnTo>
                  <a:pt x="517" y="462"/>
                </a:lnTo>
                <a:lnTo>
                  <a:pt x="534" y="494"/>
                </a:lnTo>
                <a:lnTo>
                  <a:pt x="549" y="520"/>
                </a:lnTo>
                <a:lnTo>
                  <a:pt x="558" y="541"/>
                </a:lnTo>
                <a:lnTo>
                  <a:pt x="564" y="556"/>
                </a:lnTo>
                <a:lnTo>
                  <a:pt x="566" y="566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5842000" y="3038475"/>
            <a:ext cx="828675" cy="898525"/>
          </a:xfrm>
          <a:custGeom>
            <a:avLst/>
            <a:gdLst>
              <a:gd name="T0" fmla="*/ 2147483647 w 565"/>
              <a:gd name="T1" fmla="*/ 2147483647 h 566"/>
              <a:gd name="T2" fmla="*/ 2147483647 w 565"/>
              <a:gd name="T3" fmla="*/ 2147483647 h 566"/>
              <a:gd name="T4" fmla="*/ 2147483647 w 565"/>
              <a:gd name="T5" fmla="*/ 2147483647 h 566"/>
              <a:gd name="T6" fmla="*/ 2147483647 w 565"/>
              <a:gd name="T7" fmla="*/ 2147483647 h 566"/>
              <a:gd name="T8" fmla="*/ 2147483647 w 565"/>
              <a:gd name="T9" fmla="*/ 2147483647 h 566"/>
              <a:gd name="T10" fmla="*/ 2147483647 w 565"/>
              <a:gd name="T11" fmla="*/ 2147483647 h 566"/>
              <a:gd name="T12" fmla="*/ 2147483647 w 565"/>
              <a:gd name="T13" fmla="*/ 2147483647 h 566"/>
              <a:gd name="T14" fmla="*/ 2147483647 w 565"/>
              <a:gd name="T15" fmla="*/ 2147483647 h 566"/>
              <a:gd name="T16" fmla="*/ 2147483647 w 565"/>
              <a:gd name="T17" fmla="*/ 2147483647 h 566"/>
              <a:gd name="T18" fmla="*/ 2147483647 w 565"/>
              <a:gd name="T19" fmla="*/ 2147483647 h 566"/>
              <a:gd name="T20" fmla="*/ 2147483647 w 565"/>
              <a:gd name="T21" fmla="*/ 2147483647 h 566"/>
              <a:gd name="T22" fmla="*/ 2147483647 w 565"/>
              <a:gd name="T23" fmla="*/ 2147483647 h 566"/>
              <a:gd name="T24" fmla="*/ 2147483647 w 565"/>
              <a:gd name="T25" fmla="*/ 2147483647 h 566"/>
              <a:gd name="T26" fmla="*/ 2147483647 w 565"/>
              <a:gd name="T27" fmla="*/ 2147483647 h 566"/>
              <a:gd name="T28" fmla="*/ 2147483647 w 565"/>
              <a:gd name="T29" fmla="*/ 2147483647 h 566"/>
              <a:gd name="T30" fmla="*/ 2147483647 w 565"/>
              <a:gd name="T31" fmla="*/ 2147483647 h 566"/>
              <a:gd name="T32" fmla="*/ 2147483647 w 565"/>
              <a:gd name="T33" fmla="*/ 2147483647 h 566"/>
              <a:gd name="T34" fmla="*/ 2147483647 w 565"/>
              <a:gd name="T35" fmla="*/ 2147483647 h 566"/>
              <a:gd name="T36" fmla="*/ 2147483647 w 565"/>
              <a:gd name="T37" fmla="*/ 2147483647 h 566"/>
              <a:gd name="T38" fmla="*/ 2147483647 w 565"/>
              <a:gd name="T39" fmla="*/ 2147483647 h 566"/>
              <a:gd name="T40" fmla="*/ 0 w 565"/>
              <a:gd name="T41" fmla="*/ 0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5"/>
              <a:gd name="T64" fmla="*/ 0 h 566"/>
              <a:gd name="T65" fmla="*/ 565 w 565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5" h="566">
                <a:moveTo>
                  <a:pt x="565" y="566"/>
                </a:moveTo>
                <a:lnTo>
                  <a:pt x="524" y="562"/>
                </a:lnTo>
                <a:lnTo>
                  <a:pt x="480" y="550"/>
                </a:lnTo>
                <a:lnTo>
                  <a:pt x="439" y="533"/>
                </a:lnTo>
                <a:lnTo>
                  <a:pt x="397" y="511"/>
                </a:lnTo>
                <a:lnTo>
                  <a:pt x="358" y="483"/>
                </a:lnTo>
                <a:lnTo>
                  <a:pt x="318" y="450"/>
                </a:lnTo>
                <a:lnTo>
                  <a:pt x="280" y="415"/>
                </a:lnTo>
                <a:lnTo>
                  <a:pt x="245" y="377"/>
                </a:lnTo>
                <a:lnTo>
                  <a:pt x="209" y="337"/>
                </a:lnTo>
                <a:lnTo>
                  <a:pt x="177" y="296"/>
                </a:lnTo>
                <a:lnTo>
                  <a:pt x="147" y="254"/>
                </a:lnTo>
                <a:lnTo>
                  <a:pt x="118" y="215"/>
                </a:lnTo>
                <a:lnTo>
                  <a:pt x="92" y="175"/>
                </a:lnTo>
                <a:lnTo>
                  <a:pt x="69" y="137"/>
                </a:lnTo>
                <a:lnTo>
                  <a:pt x="49" y="103"/>
                </a:lnTo>
                <a:lnTo>
                  <a:pt x="32" y="71"/>
                </a:lnTo>
                <a:lnTo>
                  <a:pt x="18" y="45"/>
                </a:lnTo>
                <a:lnTo>
                  <a:pt x="9" y="24"/>
                </a:lnTo>
                <a:lnTo>
                  <a:pt x="1" y="9"/>
                </a:lnTo>
                <a:lnTo>
                  <a:pt x="0" y="0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Freeform 12"/>
          <p:cNvSpPr>
            <a:spLocks/>
          </p:cNvSpPr>
          <p:nvPr/>
        </p:nvSpPr>
        <p:spPr bwMode="auto">
          <a:xfrm>
            <a:off x="6670675" y="3038475"/>
            <a:ext cx="827088" cy="898525"/>
          </a:xfrm>
          <a:custGeom>
            <a:avLst/>
            <a:gdLst>
              <a:gd name="T0" fmla="*/ 0 w 565"/>
              <a:gd name="T1" fmla="*/ 2147483647 h 566"/>
              <a:gd name="T2" fmla="*/ 2147483647 w 565"/>
              <a:gd name="T3" fmla="*/ 2147483647 h 566"/>
              <a:gd name="T4" fmla="*/ 2147483647 w 565"/>
              <a:gd name="T5" fmla="*/ 2147483647 h 566"/>
              <a:gd name="T6" fmla="*/ 2147483647 w 565"/>
              <a:gd name="T7" fmla="*/ 2147483647 h 566"/>
              <a:gd name="T8" fmla="*/ 2147483647 w 565"/>
              <a:gd name="T9" fmla="*/ 2147483647 h 566"/>
              <a:gd name="T10" fmla="*/ 2147483647 w 565"/>
              <a:gd name="T11" fmla="*/ 2147483647 h 566"/>
              <a:gd name="T12" fmla="*/ 2147483647 w 565"/>
              <a:gd name="T13" fmla="*/ 2147483647 h 566"/>
              <a:gd name="T14" fmla="*/ 2147483647 w 565"/>
              <a:gd name="T15" fmla="*/ 2147483647 h 566"/>
              <a:gd name="T16" fmla="*/ 2147483647 w 565"/>
              <a:gd name="T17" fmla="*/ 2147483647 h 566"/>
              <a:gd name="T18" fmla="*/ 2147483647 w 565"/>
              <a:gd name="T19" fmla="*/ 2147483647 h 566"/>
              <a:gd name="T20" fmla="*/ 2147483647 w 565"/>
              <a:gd name="T21" fmla="*/ 2147483647 h 566"/>
              <a:gd name="T22" fmla="*/ 2147483647 w 565"/>
              <a:gd name="T23" fmla="*/ 2147483647 h 566"/>
              <a:gd name="T24" fmla="*/ 2147483647 w 565"/>
              <a:gd name="T25" fmla="*/ 2147483647 h 566"/>
              <a:gd name="T26" fmla="*/ 2147483647 w 565"/>
              <a:gd name="T27" fmla="*/ 2147483647 h 566"/>
              <a:gd name="T28" fmla="*/ 2147483647 w 565"/>
              <a:gd name="T29" fmla="*/ 2147483647 h 566"/>
              <a:gd name="T30" fmla="*/ 2147483647 w 565"/>
              <a:gd name="T31" fmla="*/ 2147483647 h 566"/>
              <a:gd name="T32" fmla="*/ 2147483647 w 565"/>
              <a:gd name="T33" fmla="*/ 2147483647 h 566"/>
              <a:gd name="T34" fmla="*/ 2147483647 w 565"/>
              <a:gd name="T35" fmla="*/ 2147483647 h 566"/>
              <a:gd name="T36" fmla="*/ 2147483647 w 565"/>
              <a:gd name="T37" fmla="*/ 2147483647 h 566"/>
              <a:gd name="T38" fmla="*/ 2147483647 w 565"/>
              <a:gd name="T39" fmla="*/ 2147483647 h 566"/>
              <a:gd name="T40" fmla="*/ 2147483647 w 565"/>
              <a:gd name="T41" fmla="*/ 0 h 5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5"/>
              <a:gd name="T64" fmla="*/ 0 h 566"/>
              <a:gd name="T65" fmla="*/ 565 w 565"/>
              <a:gd name="T66" fmla="*/ 566 h 5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5" h="566">
                <a:moveTo>
                  <a:pt x="0" y="566"/>
                </a:moveTo>
                <a:lnTo>
                  <a:pt x="43" y="562"/>
                </a:lnTo>
                <a:lnTo>
                  <a:pt x="85" y="550"/>
                </a:lnTo>
                <a:lnTo>
                  <a:pt x="126" y="533"/>
                </a:lnTo>
                <a:lnTo>
                  <a:pt x="168" y="511"/>
                </a:lnTo>
                <a:lnTo>
                  <a:pt x="207" y="483"/>
                </a:lnTo>
                <a:lnTo>
                  <a:pt x="247" y="450"/>
                </a:lnTo>
                <a:lnTo>
                  <a:pt x="285" y="415"/>
                </a:lnTo>
                <a:lnTo>
                  <a:pt x="322" y="377"/>
                </a:lnTo>
                <a:lnTo>
                  <a:pt x="356" y="337"/>
                </a:lnTo>
                <a:lnTo>
                  <a:pt x="388" y="296"/>
                </a:lnTo>
                <a:lnTo>
                  <a:pt x="420" y="254"/>
                </a:lnTo>
                <a:lnTo>
                  <a:pt x="449" y="215"/>
                </a:lnTo>
                <a:lnTo>
                  <a:pt x="473" y="175"/>
                </a:lnTo>
                <a:lnTo>
                  <a:pt x="498" y="137"/>
                </a:lnTo>
                <a:lnTo>
                  <a:pt x="516" y="103"/>
                </a:lnTo>
                <a:lnTo>
                  <a:pt x="533" y="71"/>
                </a:lnTo>
                <a:lnTo>
                  <a:pt x="548" y="45"/>
                </a:lnTo>
                <a:lnTo>
                  <a:pt x="558" y="24"/>
                </a:lnTo>
                <a:lnTo>
                  <a:pt x="563" y="9"/>
                </a:lnTo>
                <a:lnTo>
                  <a:pt x="565" y="0"/>
                </a:lnTo>
              </a:path>
            </a:pathLst>
          </a:custGeom>
          <a:noFill/>
          <a:ln w="539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869950" y="1854200"/>
            <a:ext cx="1588" cy="25320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795338" y="1714500"/>
            <a:ext cx="149225" cy="161925"/>
          </a:xfrm>
          <a:custGeom>
            <a:avLst/>
            <a:gdLst>
              <a:gd name="T0" fmla="*/ 0 w 102"/>
              <a:gd name="T1" fmla="*/ 2147483647 h 102"/>
              <a:gd name="T2" fmla="*/ 2147483647 w 102"/>
              <a:gd name="T3" fmla="*/ 0 h 102"/>
              <a:gd name="T4" fmla="*/ 2147483647 w 102"/>
              <a:gd name="T5" fmla="*/ 2147483647 h 102"/>
              <a:gd name="T6" fmla="*/ 0 w 102"/>
              <a:gd name="T7" fmla="*/ 2147483647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02"/>
              <a:gd name="T14" fmla="*/ 102 w 102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02">
                <a:moveTo>
                  <a:pt x="0" y="102"/>
                </a:moveTo>
                <a:lnTo>
                  <a:pt x="51" y="0"/>
                </a:lnTo>
                <a:lnTo>
                  <a:pt x="102" y="102"/>
                </a:lnTo>
                <a:lnTo>
                  <a:pt x="0" y="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105568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126682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147637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168751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189865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210978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232092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253206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274320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295433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V="1">
            <a:off x="316547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337661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58775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379888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V="1">
            <a:off x="401002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 flipV="1">
            <a:off x="421957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V="1">
            <a:off x="443071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464185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V="1">
            <a:off x="485298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V="1">
            <a:off x="506412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527526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548640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V="1">
            <a:off x="569753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V="1">
            <a:off x="590867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V="1">
            <a:off x="611981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 flipV="1">
            <a:off x="633095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V="1">
            <a:off x="654208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V="1">
            <a:off x="675322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V="1">
            <a:off x="696277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V="1">
            <a:off x="717391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V="1">
            <a:off x="7385050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 flipV="1">
            <a:off x="7596188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V="1">
            <a:off x="7807325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V="1">
            <a:off x="8018463" y="1752600"/>
            <a:ext cx="0" cy="2590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H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773113" y="2057400"/>
            <a:ext cx="6683375" cy="1981200"/>
            <a:chOff x="384" y="1488"/>
            <a:chExt cx="4560" cy="1248"/>
          </a:xfrm>
        </p:grpSpPr>
        <p:sp>
          <p:nvSpPr>
            <p:cNvPr id="23667" name="Oval 50"/>
            <p:cNvSpPr>
              <a:spLocks noChangeArrowheads="1"/>
            </p:cNvSpPr>
            <p:nvPr/>
          </p:nvSpPr>
          <p:spPr bwMode="auto">
            <a:xfrm>
              <a:off x="384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8" name="Oval 51"/>
            <p:cNvSpPr>
              <a:spLocks noChangeArrowheads="1"/>
            </p:cNvSpPr>
            <p:nvPr/>
          </p:nvSpPr>
          <p:spPr bwMode="auto">
            <a:xfrm>
              <a:off x="528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9" name="Oval 52"/>
            <p:cNvSpPr>
              <a:spLocks noChangeArrowheads="1"/>
            </p:cNvSpPr>
            <p:nvPr/>
          </p:nvSpPr>
          <p:spPr bwMode="auto">
            <a:xfrm>
              <a:off x="672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0" name="Oval 53"/>
            <p:cNvSpPr>
              <a:spLocks noChangeArrowheads="1"/>
            </p:cNvSpPr>
            <p:nvPr/>
          </p:nvSpPr>
          <p:spPr bwMode="auto">
            <a:xfrm>
              <a:off x="816" y="15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1" name="Oval 54"/>
            <p:cNvSpPr>
              <a:spLocks noChangeArrowheads="1"/>
            </p:cNvSpPr>
            <p:nvPr/>
          </p:nvSpPr>
          <p:spPr bwMode="auto">
            <a:xfrm>
              <a:off x="960" y="148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2" name="Oval 55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3" name="Oval 56"/>
            <p:cNvSpPr>
              <a:spLocks noChangeArrowheads="1"/>
            </p:cNvSpPr>
            <p:nvPr/>
          </p:nvSpPr>
          <p:spPr bwMode="auto">
            <a:xfrm>
              <a:off x="1248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4" name="Oval 57"/>
            <p:cNvSpPr>
              <a:spLocks noChangeArrowheads="1"/>
            </p:cNvSpPr>
            <p:nvPr/>
          </p:nvSpPr>
          <p:spPr bwMode="auto">
            <a:xfrm>
              <a:off x="1392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5" name="Oval 58"/>
            <p:cNvSpPr>
              <a:spLocks noChangeArrowheads="1"/>
            </p:cNvSpPr>
            <p:nvPr/>
          </p:nvSpPr>
          <p:spPr bwMode="auto">
            <a:xfrm>
              <a:off x="1536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6" name="Oval 59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7" name="Oval 60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8" name="Oval 61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79" name="Oval 6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0" name="Oval 63"/>
            <p:cNvSpPr>
              <a:spLocks noChangeArrowheads="1"/>
            </p:cNvSpPr>
            <p:nvPr/>
          </p:nvSpPr>
          <p:spPr bwMode="auto">
            <a:xfrm>
              <a:off x="2256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1" name="Oval 64"/>
            <p:cNvSpPr>
              <a:spLocks noChangeArrowheads="1"/>
            </p:cNvSpPr>
            <p:nvPr/>
          </p:nvSpPr>
          <p:spPr bwMode="auto">
            <a:xfrm>
              <a:off x="2400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2" name="Oval 65"/>
            <p:cNvSpPr>
              <a:spLocks noChangeArrowheads="1"/>
            </p:cNvSpPr>
            <p:nvPr/>
          </p:nvSpPr>
          <p:spPr bwMode="auto">
            <a:xfrm>
              <a:off x="2544" y="225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3" name="Oval 66"/>
            <p:cNvSpPr>
              <a:spLocks noChangeArrowheads="1"/>
            </p:cNvSpPr>
            <p:nvPr/>
          </p:nvSpPr>
          <p:spPr bwMode="auto">
            <a:xfrm>
              <a:off x="2688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4" name="Oval 67"/>
            <p:cNvSpPr>
              <a:spLocks noChangeArrowheads="1"/>
            </p:cNvSpPr>
            <p:nvPr/>
          </p:nvSpPr>
          <p:spPr bwMode="auto">
            <a:xfrm>
              <a:off x="2832" y="177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5" name="Oval 68"/>
            <p:cNvSpPr>
              <a:spLocks noChangeArrowheads="1"/>
            </p:cNvSpPr>
            <p:nvPr/>
          </p:nvSpPr>
          <p:spPr bwMode="auto">
            <a:xfrm>
              <a:off x="2976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6" name="Oval 69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7" name="Oval 70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8" name="Oval 71"/>
            <p:cNvSpPr>
              <a:spLocks noChangeArrowheads="1"/>
            </p:cNvSpPr>
            <p:nvPr/>
          </p:nvSpPr>
          <p:spPr bwMode="auto">
            <a:xfrm>
              <a:off x="3408" y="158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89" name="Oval 72"/>
            <p:cNvSpPr>
              <a:spLocks noChangeArrowheads="1"/>
            </p:cNvSpPr>
            <p:nvPr/>
          </p:nvSpPr>
          <p:spPr bwMode="auto">
            <a:xfrm>
              <a:off x="3120" y="15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0" name="Oval 73"/>
            <p:cNvSpPr>
              <a:spLocks noChangeArrowheads="1"/>
            </p:cNvSpPr>
            <p:nvPr/>
          </p:nvSpPr>
          <p:spPr bwMode="auto">
            <a:xfrm>
              <a:off x="3696" y="187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1" name="Oval 74"/>
            <p:cNvSpPr>
              <a:spLocks noChangeArrowheads="1"/>
            </p:cNvSpPr>
            <p:nvPr/>
          </p:nvSpPr>
          <p:spPr bwMode="auto">
            <a:xfrm>
              <a:off x="3840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2" name="Oval 75"/>
            <p:cNvSpPr>
              <a:spLocks noChangeArrowheads="1"/>
            </p:cNvSpPr>
            <p:nvPr/>
          </p:nvSpPr>
          <p:spPr bwMode="auto">
            <a:xfrm>
              <a:off x="3984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3" name="Oval 76"/>
            <p:cNvSpPr>
              <a:spLocks noChangeArrowheads="1"/>
            </p:cNvSpPr>
            <p:nvPr/>
          </p:nvSpPr>
          <p:spPr bwMode="auto">
            <a:xfrm>
              <a:off x="4128" y="254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4" name="Oval 77"/>
            <p:cNvSpPr>
              <a:spLocks noChangeArrowheads="1"/>
            </p:cNvSpPr>
            <p:nvPr/>
          </p:nvSpPr>
          <p:spPr bwMode="auto">
            <a:xfrm>
              <a:off x="4272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5" name="Oval 78"/>
            <p:cNvSpPr>
              <a:spLocks noChangeArrowheads="1"/>
            </p:cNvSpPr>
            <p:nvPr/>
          </p:nvSpPr>
          <p:spPr bwMode="auto">
            <a:xfrm>
              <a:off x="4416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6" name="Oval 79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7" name="Oval 80"/>
            <p:cNvSpPr>
              <a:spLocks noChangeArrowheads="1"/>
            </p:cNvSpPr>
            <p:nvPr/>
          </p:nvSpPr>
          <p:spPr bwMode="auto">
            <a:xfrm>
              <a:off x="4704" y="24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98" name="Oval 81"/>
            <p:cNvSpPr>
              <a:spLocks noChangeArrowheads="1"/>
            </p:cNvSpPr>
            <p:nvPr/>
          </p:nvSpPr>
          <p:spPr bwMode="auto">
            <a:xfrm>
              <a:off x="4848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844550" y="4343400"/>
            <a:ext cx="6681788" cy="1981200"/>
            <a:chOff x="384" y="1488"/>
            <a:chExt cx="4560" cy="1248"/>
          </a:xfrm>
        </p:grpSpPr>
        <p:sp>
          <p:nvSpPr>
            <p:cNvPr id="23635" name="Oval 83"/>
            <p:cNvSpPr>
              <a:spLocks noChangeArrowheads="1"/>
            </p:cNvSpPr>
            <p:nvPr/>
          </p:nvSpPr>
          <p:spPr bwMode="auto">
            <a:xfrm>
              <a:off x="384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6" name="Oval 84"/>
            <p:cNvSpPr>
              <a:spLocks noChangeArrowheads="1"/>
            </p:cNvSpPr>
            <p:nvPr/>
          </p:nvSpPr>
          <p:spPr bwMode="auto">
            <a:xfrm>
              <a:off x="528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7" name="Oval 85"/>
            <p:cNvSpPr>
              <a:spLocks noChangeArrowheads="1"/>
            </p:cNvSpPr>
            <p:nvPr/>
          </p:nvSpPr>
          <p:spPr bwMode="auto">
            <a:xfrm>
              <a:off x="672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8" name="Oval 86"/>
            <p:cNvSpPr>
              <a:spLocks noChangeArrowheads="1"/>
            </p:cNvSpPr>
            <p:nvPr/>
          </p:nvSpPr>
          <p:spPr bwMode="auto">
            <a:xfrm>
              <a:off x="816" y="15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39" name="Oval 87"/>
            <p:cNvSpPr>
              <a:spLocks noChangeArrowheads="1"/>
            </p:cNvSpPr>
            <p:nvPr/>
          </p:nvSpPr>
          <p:spPr bwMode="auto">
            <a:xfrm>
              <a:off x="960" y="148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1" name="Oval 89"/>
            <p:cNvSpPr>
              <a:spLocks noChangeArrowheads="1"/>
            </p:cNvSpPr>
            <p:nvPr/>
          </p:nvSpPr>
          <p:spPr bwMode="auto">
            <a:xfrm>
              <a:off x="1248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2" name="Oval 90"/>
            <p:cNvSpPr>
              <a:spLocks noChangeArrowheads="1"/>
            </p:cNvSpPr>
            <p:nvPr/>
          </p:nvSpPr>
          <p:spPr bwMode="auto">
            <a:xfrm>
              <a:off x="1392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3" name="Oval 91"/>
            <p:cNvSpPr>
              <a:spLocks noChangeArrowheads="1"/>
            </p:cNvSpPr>
            <p:nvPr/>
          </p:nvSpPr>
          <p:spPr bwMode="auto">
            <a:xfrm>
              <a:off x="1536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4" name="Oval 92"/>
            <p:cNvSpPr>
              <a:spLocks noChangeArrowheads="1"/>
            </p:cNvSpPr>
            <p:nvPr/>
          </p:nvSpPr>
          <p:spPr bwMode="auto">
            <a:xfrm>
              <a:off x="1680" y="230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5" name="Oval 93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6" name="Oval 94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7" name="Oval 9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8" name="Oval 96"/>
            <p:cNvSpPr>
              <a:spLocks noChangeArrowheads="1"/>
            </p:cNvSpPr>
            <p:nvPr/>
          </p:nvSpPr>
          <p:spPr bwMode="auto">
            <a:xfrm>
              <a:off x="2256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49" name="Oval 97"/>
            <p:cNvSpPr>
              <a:spLocks noChangeArrowheads="1"/>
            </p:cNvSpPr>
            <p:nvPr/>
          </p:nvSpPr>
          <p:spPr bwMode="auto">
            <a:xfrm>
              <a:off x="2400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0" name="Oval 98"/>
            <p:cNvSpPr>
              <a:spLocks noChangeArrowheads="1"/>
            </p:cNvSpPr>
            <p:nvPr/>
          </p:nvSpPr>
          <p:spPr bwMode="auto">
            <a:xfrm>
              <a:off x="2544" y="225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1" name="Oval 99"/>
            <p:cNvSpPr>
              <a:spLocks noChangeArrowheads="1"/>
            </p:cNvSpPr>
            <p:nvPr/>
          </p:nvSpPr>
          <p:spPr bwMode="auto">
            <a:xfrm>
              <a:off x="2688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2" name="Oval 100"/>
            <p:cNvSpPr>
              <a:spLocks noChangeArrowheads="1"/>
            </p:cNvSpPr>
            <p:nvPr/>
          </p:nvSpPr>
          <p:spPr bwMode="auto">
            <a:xfrm>
              <a:off x="2832" y="177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3" name="Oval 101"/>
            <p:cNvSpPr>
              <a:spLocks noChangeArrowheads="1"/>
            </p:cNvSpPr>
            <p:nvPr/>
          </p:nvSpPr>
          <p:spPr bwMode="auto">
            <a:xfrm>
              <a:off x="2976" y="16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4" name="Oval 102"/>
            <p:cNvSpPr>
              <a:spLocks noChangeArrowheads="1"/>
            </p:cNvSpPr>
            <p:nvPr/>
          </p:nvSpPr>
          <p:spPr bwMode="auto">
            <a:xfrm>
              <a:off x="3552" y="168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5" name="Oval 103"/>
            <p:cNvSpPr>
              <a:spLocks noChangeArrowheads="1"/>
            </p:cNvSpPr>
            <p:nvPr/>
          </p:nvSpPr>
          <p:spPr bwMode="auto">
            <a:xfrm>
              <a:off x="3264" y="148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6" name="Oval 104"/>
            <p:cNvSpPr>
              <a:spLocks noChangeArrowheads="1"/>
            </p:cNvSpPr>
            <p:nvPr/>
          </p:nvSpPr>
          <p:spPr bwMode="auto">
            <a:xfrm>
              <a:off x="3408" y="158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7" name="Oval 105"/>
            <p:cNvSpPr>
              <a:spLocks noChangeArrowheads="1"/>
            </p:cNvSpPr>
            <p:nvPr/>
          </p:nvSpPr>
          <p:spPr bwMode="auto">
            <a:xfrm>
              <a:off x="3120" y="153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8" name="Oval 106"/>
            <p:cNvSpPr>
              <a:spLocks noChangeArrowheads="1"/>
            </p:cNvSpPr>
            <p:nvPr/>
          </p:nvSpPr>
          <p:spPr bwMode="auto">
            <a:xfrm>
              <a:off x="3696" y="187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59" name="Oval 107"/>
            <p:cNvSpPr>
              <a:spLocks noChangeArrowheads="1"/>
            </p:cNvSpPr>
            <p:nvPr/>
          </p:nvSpPr>
          <p:spPr bwMode="auto">
            <a:xfrm>
              <a:off x="3840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0" name="Oval 108"/>
            <p:cNvSpPr>
              <a:spLocks noChangeArrowheads="1"/>
            </p:cNvSpPr>
            <p:nvPr/>
          </p:nvSpPr>
          <p:spPr bwMode="auto">
            <a:xfrm>
              <a:off x="3984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1" name="Oval 109"/>
            <p:cNvSpPr>
              <a:spLocks noChangeArrowheads="1"/>
            </p:cNvSpPr>
            <p:nvPr/>
          </p:nvSpPr>
          <p:spPr bwMode="auto">
            <a:xfrm>
              <a:off x="4128" y="254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2" name="Oval 110"/>
            <p:cNvSpPr>
              <a:spLocks noChangeArrowheads="1"/>
            </p:cNvSpPr>
            <p:nvPr/>
          </p:nvSpPr>
          <p:spPr bwMode="auto">
            <a:xfrm>
              <a:off x="4272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3" name="Oval 111"/>
            <p:cNvSpPr>
              <a:spLocks noChangeArrowheads="1"/>
            </p:cNvSpPr>
            <p:nvPr/>
          </p:nvSpPr>
          <p:spPr bwMode="auto">
            <a:xfrm>
              <a:off x="4416" y="259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4" name="Oval 112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5" name="Oval 113"/>
            <p:cNvSpPr>
              <a:spLocks noChangeArrowheads="1"/>
            </p:cNvSpPr>
            <p:nvPr/>
          </p:nvSpPr>
          <p:spPr bwMode="auto">
            <a:xfrm>
              <a:off x="4704" y="24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66" name="Oval 114"/>
            <p:cNvSpPr>
              <a:spLocks noChangeArrowheads="1"/>
            </p:cNvSpPr>
            <p:nvPr/>
          </p:nvSpPr>
          <p:spPr bwMode="auto">
            <a:xfrm>
              <a:off x="4848" y="22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914400" y="4419600"/>
            <a:ext cx="6542088" cy="1828800"/>
            <a:chOff x="480" y="2688"/>
            <a:chExt cx="4464" cy="1152"/>
          </a:xfrm>
        </p:grpSpPr>
        <p:sp>
          <p:nvSpPr>
            <p:cNvPr id="23604" name="Line 116"/>
            <p:cNvSpPr>
              <a:spLocks noChangeShapeType="1"/>
            </p:cNvSpPr>
            <p:nvPr/>
          </p:nvSpPr>
          <p:spPr bwMode="auto">
            <a:xfrm flipV="1">
              <a:off x="480" y="30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05" name="Line 117"/>
            <p:cNvSpPr>
              <a:spLocks noChangeShapeType="1"/>
            </p:cNvSpPr>
            <p:nvPr/>
          </p:nvSpPr>
          <p:spPr bwMode="auto">
            <a:xfrm flipV="1">
              <a:off x="624" y="283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06" name="Line 118"/>
            <p:cNvSpPr>
              <a:spLocks noChangeShapeType="1"/>
            </p:cNvSpPr>
            <p:nvPr/>
          </p:nvSpPr>
          <p:spPr bwMode="auto">
            <a:xfrm flipV="1">
              <a:off x="768" y="273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07" name="Line 119"/>
            <p:cNvSpPr>
              <a:spLocks noChangeShapeType="1"/>
            </p:cNvSpPr>
            <p:nvPr/>
          </p:nvSpPr>
          <p:spPr bwMode="auto">
            <a:xfrm flipV="1">
              <a:off x="912" y="268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08" name="Line 120"/>
            <p:cNvSpPr>
              <a:spLocks noChangeShapeType="1"/>
            </p:cNvSpPr>
            <p:nvPr/>
          </p:nvSpPr>
          <p:spPr bwMode="auto">
            <a:xfrm>
              <a:off x="1056" y="268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09" name="Line 121"/>
            <p:cNvSpPr>
              <a:spLocks noChangeShapeType="1"/>
            </p:cNvSpPr>
            <p:nvPr/>
          </p:nvSpPr>
          <p:spPr bwMode="auto">
            <a:xfrm>
              <a:off x="1200" y="273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0" name="Line 122"/>
            <p:cNvSpPr>
              <a:spLocks noChangeShapeType="1"/>
            </p:cNvSpPr>
            <p:nvPr/>
          </p:nvSpPr>
          <p:spPr bwMode="auto">
            <a:xfrm>
              <a:off x="1344" y="283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1" name="Line 123"/>
            <p:cNvSpPr>
              <a:spLocks noChangeShapeType="1"/>
            </p:cNvSpPr>
            <p:nvPr/>
          </p:nvSpPr>
          <p:spPr bwMode="auto">
            <a:xfrm>
              <a:off x="1488" y="30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2" name="Line 124"/>
            <p:cNvSpPr>
              <a:spLocks noChangeShapeType="1"/>
            </p:cNvSpPr>
            <p:nvPr/>
          </p:nvSpPr>
          <p:spPr bwMode="auto">
            <a:xfrm>
              <a:off x="1632" y="326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3" name="Line 125"/>
            <p:cNvSpPr>
              <a:spLocks noChangeShapeType="1"/>
            </p:cNvSpPr>
            <p:nvPr/>
          </p:nvSpPr>
          <p:spPr bwMode="auto">
            <a:xfrm>
              <a:off x="1776" y="3504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4" name="Line 126"/>
            <p:cNvSpPr>
              <a:spLocks noChangeShapeType="1"/>
            </p:cNvSpPr>
            <p:nvPr/>
          </p:nvSpPr>
          <p:spPr bwMode="auto">
            <a:xfrm>
              <a:off x="1920" y="369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5" name="Line 127"/>
            <p:cNvSpPr>
              <a:spLocks noChangeShapeType="1"/>
            </p:cNvSpPr>
            <p:nvPr/>
          </p:nvSpPr>
          <p:spPr bwMode="auto">
            <a:xfrm>
              <a:off x="2064" y="3792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6" name="Line 128"/>
            <p:cNvSpPr>
              <a:spLocks noChangeShapeType="1"/>
            </p:cNvSpPr>
            <p:nvPr/>
          </p:nvSpPr>
          <p:spPr bwMode="auto">
            <a:xfrm flipV="1">
              <a:off x="2208" y="3792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7" name="Line 129"/>
            <p:cNvSpPr>
              <a:spLocks noChangeShapeType="1"/>
            </p:cNvSpPr>
            <p:nvPr/>
          </p:nvSpPr>
          <p:spPr bwMode="auto">
            <a:xfrm flipV="1">
              <a:off x="2352" y="36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8" name="Line 130"/>
            <p:cNvSpPr>
              <a:spLocks noChangeShapeType="1"/>
            </p:cNvSpPr>
            <p:nvPr/>
          </p:nvSpPr>
          <p:spPr bwMode="auto">
            <a:xfrm flipV="1">
              <a:off x="2496" y="3456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19" name="Line 131"/>
            <p:cNvSpPr>
              <a:spLocks noChangeShapeType="1"/>
            </p:cNvSpPr>
            <p:nvPr/>
          </p:nvSpPr>
          <p:spPr bwMode="auto">
            <a:xfrm flipV="1">
              <a:off x="2640" y="3168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0" name="Line 132"/>
            <p:cNvSpPr>
              <a:spLocks noChangeShapeType="1"/>
            </p:cNvSpPr>
            <p:nvPr/>
          </p:nvSpPr>
          <p:spPr bwMode="auto">
            <a:xfrm flipV="1">
              <a:off x="2784" y="2976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1" name="Line 133"/>
            <p:cNvSpPr>
              <a:spLocks noChangeShapeType="1"/>
            </p:cNvSpPr>
            <p:nvPr/>
          </p:nvSpPr>
          <p:spPr bwMode="auto">
            <a:xfrm flipV="1">
              <a:off x="2928" y="2832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2" name="Line 134"/>
            <p:cNvSpPr>
              <a:spLocks noChangeShapeType="1"/>
            </p:cNvSpPr>
            <p:nvPr/>
          </p:nvSpPr>
          <p:spPr bwMode="auto">
            <a:xfrm flipV="1">
              <a:off x="3072" y="273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3" name="Line 135"/>
            <p:cNvSpPr>
              <a:spLocks noChangeShapeType="1"/>
            </p:cNvSpPr>
            <p:nvPr/>
          </p:nvSpPr>
          <p:spPr bwMode="auto">
            <a:xfrm flipV="1">
              <a:off x="3216" y="268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4" name="Line 136"/>
            <p:cNvSpPr>
              <a:spLocks noChangeShapeType="1"/>
            </p:cNvSpPr>
            <p:nvPr/>
          </p:nvSpPr>
          <p:spPr bwMode="auto">
            <a:xfrm>
              <a:off x="3360" y="268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5" name="Line 137"/>
            <p:cNvSpPr>
              <a:spLocks noChangeShapeType="1"/>
            </p:cNvSpPr>
            <p:nvPr/>
          </p:nvSpPr>
          <p:spPr bwMode="auto">
            <a:xfrm>
              <a:off x="3504" y="278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6" name="Line 138"/>
            <p:cNvSpPr>
              <a:spLocks noChangeShapeType="1"/>
            </p:cNvSpPr>
            <p:nvPr/>
          </p:nvSpPr>
          <p:spPr bwMode="auto">
            <a:xfrm>
              <a:off x="3648" y="2880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7" name="Line 139"/>
            <p:cNvSpPr>
              <a:spLocks noChangeShapeType="1"/>
            </p:cNvSpPr>
            <p:nvPr/>
          </p:nvSpPr>
          <p:spPr bwMode="auto">
            <a:xfrm>
              <a:off x="3792" y="3072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8" name="Line 140"/>
            <p:cNvSpPr>
              <a:spLocks noChangeShapeType="1"/>
            </p:cNvSpPr>
            <p:nvPr/>
          </p:nvSpPr>
          <p:spPr bwMode="auto">
            <a:xfrm>
              <a:off x="3936" y="3360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29" name="Line 141"/>
            <p:cNvSpPr>
              <a:spLocks noChangeShapeType="1"/>
            </p:cNvSpPr>
            <p:nvPr/>
          </p:nvSpPr>
          <p:spPr bwMode="auto">
            <a:xfrm>
              <a:off x="4080" y="355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30" name="Line 142"/>
            <p:cNvSpPr>
              <a:spLocks noChangeShapeType="1"/>
            </p:cNvSpPr>
            <p:nvPr/>
          </p:nvSpPr>
          <p:spPr bwMode="auto">
            <a:xfrm>
              <a:off x="4224" y="3744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31" name="Line 143"/>
            <p:cNvSpPr>
              <a:spLocks noChangeShapeType="1"/>
            </p:cNvSpPr>
            <p:nvPr/>
          </p:nvSpPr>
          <p:spPr bwMode="auto">
            <a:xfrm>
              <a:off x="4368" y="3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32" name="Line 144"/>
            <p:cNvSpPr>
              <a:spLocks noChangeShapeType="1"/>
            </p:cNvSpPr>
            <p:nvPr/>
          </p:nvSpPr>
          <p:spPr bwMode="auto">
            <a:xfrm flipV="1">
              <a:off x="4512" y="3744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33" name="Line 145"/>
            <p:cNvSpPr>
              <a:spLocks noChangeShapeType="1"/>
            </p:cNvSpPr>
            <p:nvPr/>
          </p:nvSpPr>
          <p:spPr bwMode="auto">
            <a:xfrm flipV="1">
              <a:off x="4656" y="360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  <p:sp>
          <p:nvSpPr>
            <p:cNvPr id="23634" name="Line 146"/>
            <p:cNvSpPr>
              <a:spLocks noChangeShapeType="1"/>
            </p:cNvSpPr>
            <p:nvPr/>
          </p:nvSpPr>
          <p:spPr bwMode="auto">
            <a:xfrm flipV="1">
              <a:off x="4800" y="340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P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4.4 Digital Audio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three sampling frequencies most often used in multimedia are  </a:t>
            </a:r>
            <a:r>
              <a:rPr lang="en-US" altLang="en-US" sz="2400"/>
              <a:t>44.1 </a:t>
            </a:r>
            <a:r>
              <a:rPr lang="en-US" altLang="en-US" sz="2400" b="1"/>
              <a:t>kHz, 22.05 kHz and 11.025 kHz.</a:t>
            </a:r>
            <a:endParaRPr lang="en-US" altLang="en-US" sz="2000" b="1"/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</a:rPr>
              <a:t>The </a:t>
            </a:r>
            <a:r>
              <a:rPr lang="en-US" altLang="en-US" sz="1800" b="1" u="sng">
                <a:solidFill>
                  <a:srgbClr val="000000"/>
                </a:solidFill>
              </a:rPr>
              <a:t>higher the sampling rate</a:t>
            </a:r>
            <a:r>
              <a:rPr lang="en-US" altLang="en-US" sz="1800">
                <a:solidFill>
                  <a:srgbClr val="000000"/>
                </a:solidFill>
              </a:rPr>
              <a:t>, the </a:t>
            </a:r>
            <a:r>
              <a:rPr lang="en-US" altLang="en-US" sz="1800" b="1" u="sng">
                <a:solidFill>
                  <a:srgbClr val="000000"/>
                </a:solidFill>
              </a:rPr>
              <a:t>more the measurements</a:t>
            </a:r>
            <a:r>
              <a:rPr lang="en-US" altLang="en-US" sz="1800">
                <a:solidFill>
                  <a:srgbClr val="000000"/>
                </a:solidFill>
              </a:rPr>
              <a:t> are taken (better quality).</a:t>
            </a:r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</a:rPr>
              <a:t>The </a:t>
            </a:r>
            <a:r>
              <a:rPr lang="en-US" altLang="en-US" sz="1800" b="1">
                <a:solidFill>
                  <a:srgbClr val="000000"/>
                </a:solidFill>
              </a:rPr>
              <a:t>lower the sampling rate</a:t>
            </a:r>
            <a:r>
              <a:rPr lang="en-US" altLang="en-US" sz="1800">
                <a:solidFill>
                  <a:srgbClr val="000000"/>
                </a:solidFill>
              </a:rPr>
              <a:t>, the </a:t>
            </a:r>
            <a:r>
              <a:rPr lang="en-US" altLang="en-US" sz="1800" b="1">
                <a:solidFill>
                  <a:srgbClr val="000000"/>
                </a:solidFill>
              </a:rPr>
              <a:t>lesser the measurements</a:t>
            </a:r>
            <a:r>
              <a:rPr lang="en-US" altLang="en-US" sz="1800">
                <a:solidFill>
                  <a:srgbClr val="000000"/>
                </a:solidFill>
              </a:rPr>
              <a:t> are taken (low quality).</a:t>
            </a:r>
            <a:r>
              <a:rPr lang="en-US" altLang="en-US" sz="1800"/>
              <a:t> </a:t>
            </a:r>
          </a:p>
        </p:txBody>
      </p:sp>
      <p:pic>
        <p:nvPicPr>
          <p:cNvPr id="24580" name="Picture 4" descr="wav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23812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wav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6200"/>
            <a:ext cx="2547938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24400" y="55626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Low Sampling Rate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95400" y="5486400"/>
            <a:ext cx="221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High Sampling Rate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4.4 Digital Audio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924800" cy="4419600"/>
          </a:xfrm>
        </p:spPr>
        <p:txBody>
          <a:bodyPr/>
          <a:lstStyle/>
          <a:p>
            <a:pPr marL="609600" indent="-609600" eaLnBrk="1" hangingPunct="1"/>
            <a:r>
              <a:rPr lang="en-US" altLang="en-US" sz="2000" b="1" u="sng"/>
              <a:t>Quality factors</a:t>
            </a:r>
            <a:r>
              <a:rPr lang="en-US" altLang="en-US" sz="2000"/>
              <a:t> for digital audio file :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en-US" sz="2000"/>
              <a:t>Sampling Rate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en-US" sz="2000"/>
              <a:t>Sample Size (resolution)</a:t>
            </a:r>
          </a:p>
          <a:p>
            <a:pPr marL="1371600" lvl="2" indent="-457200" eaLnBrk="1" hangingPunct="1"/>
            <a:r>
              <a:rPr lang="en-US" altLang="en-US" sz="2000"/>
              <a:t>the number of bits used to record the value of a sample in a digitized signal.</a:t>
            </a:r>
          </a:p>
        </p:txBody>
      </p:sp>
      <p:grpSp>
        <p:nvGrpSpPr>
          <p:cNvPr id="25604" name="Group 9"/>
          <p:cNvGrpSpPr>
            <a:grpSpLocks/>
          </p:cNvGrpSpPr>
          <p:nvPr/>
        </p:nvGrpSpPr>
        <p:grpSpPr bwMode="auto">
          <a:xfrm>
            <a:off x="381000" y="3200400"/>
            <a:ext cx="5619750" cy="2881313"/>
            <a:chOff x="1152" y="2016"/>
            <a:chExt cx="3540" cy="1815"/>
          </a:xfrm>
        </p:grpSpPr>
        <p:pic>
          <p:nvPicPr>
            <p:cNvPr id="25609" name="Picture 4" descr="rec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016"/>
              <a:ext cx="3312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Line 5"/>
            <p:cNvSpPr>
              <a:spLocks noChangeShapeType="1"/>
            </p:cNvSpPr>
            <p:nvPr/>
          </p:nvSpPr>
          <p:spPr bwMode="auto">
            <a:xfrm flipH="1">
              <a:off x="3120" y="32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PH"/>
            </a:p>
          </p:txBody>
        </p:sp>
        <p:sp>
          <p:nvSpPr>
            <p:cNvPr id="25611" name="Line 6"/>
            <p:cNvSpPr>
              <a:spLocks noChangeShapeType="1"/>
            </p:cNvSpPr>
            <p:nvPr/>
          </p:nvSpPr>
          <p:spPr bwMode="auto">
            <a:xfrm>
              <a:off x="3744" y="326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PH"/>
            </a:p>
          </p:txBody>
        </p:sp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2352" y="3600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Sampling Rate</a:t>
              </a:r>
            </a:p>
          </p:txBody>
        </p:sp>
        <p:sp>
          <p:nvSpPr>
            <p:cNvPr id="25613" name="Text Box 8"/>
            <p:cNvSpPr txBox="1">
              <a:spLocks noChangeArrowheads="1"/>
            </p:cNvSpPr>
            <p:nvPr/>
          </p:nvSpPr>
          <p:spPr bwMode="auto">
            <a:xfrm>
              <a:off x="3792" y="360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Sample size</a:t>
              </a:r>
            </a:p>
          </p:txBody>
        </p:sp>
      </p:grpSp>
      <p:pic>
        <p:nvPicPr>
          <p:cNvPr id="25605" name="Picture 10" descr="recq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23837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Line 11"/>
          <p:cNvSpPr>
            <a:spLocks noChangeShapeType="1"/>
          </p:cNvSpPr>
          <p:nvPr/>
        </p:nvSpPr>
        <p:spPr bwMode="auto">
          <a:xfrm flipV="1">
            <a:off x="5638800" y="3962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sp>
        <p:nvSpPr>
          <p:cNvPr id="25607" name="Line 12"/>
          <p:cNvSpPr>
            <a:spLocks noChangeShapeType="1"/>
          </p:cNvSpPr>
          <p:nvPr/>
        </p:nvSpPr>
        <p:spPr bwMode="auto">
          <a:xfrm>
            <a:off x="5638800" y="4572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H"/>
          </a:p>
        </p:txBody>
      </p:sp>
      <p:pic>
        <p:nvPicPr>
          <p:cNvPr id="25608" name="Picture 13" descr="recq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19600"/>
            <a:ext cx="2286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4.4 Digital Audio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than that, it also depends on: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sz="3200" b="1"/>
              <a:t>quality of original </a:t>
            </a:r>
            <a:r>
              <a:rPr lang="en-US" altLang="en-US"/>
              <a:t>audio source.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sz="3200" b="1"/>
              <a:t>quality of capture device </a:t>
            </a:r>
            <a:r>
              <a:rPr lang="en-US" altLang="en-US"/>
              <a:t>&amp; supporting hardware.</a:t>
            </a:r>
          </a:p>
          <a:p>
            <a:pPr lvl="1" eaLnBrk="1" hangingPunct="1"/>
            <a:r>
              <a:rPr lang="en-US" altLang="en-US"/>
              <a:t>The characteristics used for capture.</a:t>
            </a:r>
          </a:p>
          <a:p>
            <a:pPr lvl="1" eaLnBrk="1" hangingPunct="1"/>
            <a:r>
              <a:rPr lang="en-US" altLang="en-US"/>
              <a:t>The capability of the playback environment.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4.4 Digital Audio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en-US" sz="2000"/>
              <a:t>More advanced Digital audio editing software:</a:t>
            </a:r>
          </a:p>
          <a:p>
            <a:pPr lvl="1" eaLnBrk="1" hangingPunct="1"/>
            <a:r>
              <a:rPr lang="en-GB" altLang="en-US" sz="2000"/>
              <a:t>One of the most powerful and professional PC-based packages is a tool called </a:t>
            </a:r>
            <a:r>
              <a:rPr lang="en-GB" altLang="en-US" sz="2000" b="1"/>
              <a:t>Sound Forge</a:t>
            </a:r>
            <a:endParaRPr lang="en-GB" altLang="en-US" sz="2000"/>
          </a:p>
          <a:p>
            <a:pPr eaLnBrk="1" hangingPunct="1"/>
            <a:endParaRPr lang="en-US" altLang="en-US" sz="200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18923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28956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800600" y="42672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GB" altLang="en-US"/>
              <a:t>http://www.sonicfoundry.com/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57200" y="45720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GB" altLang="en-US"/>
              <a:t>Others audio editing software: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GB" altLang="en-US"/>
              <a:t>COOL Edit Pro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GB" altLang="en-US"/>
              <a:t>Gold Wave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GB" altLang="en-US"/>
              <a:t>PROSONIQ SonicWORX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GB" altLang="en-US"/>
              <a:t>Samplitude Studio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4.5 Midi Audio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Musical Instrument Digital Interface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Before there was a wide use of mp3 and high bandwidth network, MIDI format audio is popular when an audio is required to be put on a website.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000"/>
              <a:t>Provides a standardized and efficient means of conveying musical performance information as electronic data.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Is a easiest and quickest way to compose our own score.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(provided we have knowledge of musical instrument and composing)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 is in the form of music score and not samples or recording.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20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28676" name="Picture 4" descr="notes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638800"/>
            <a:ext cx="21812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 Midi Audio: Requirements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GB" altLang="en-US"/>
              <a:t>To make MIDI score, we need: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GB" altLang="en-US"/>
              <a:t>Midi keyboard / Midi keyboard software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GB" altLang="en-US"/>
              <a:t>Sequencer software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GB" altLang="en-US"/>
              <a:t>Sound synthesizer (built-in in to sound card)</a:t>
            </a:r>
          </a:p>
          <a:p>
            <a:pPr marL="990600" lvl="1" indent="-533400" eaLnBrk="1" hangingPunct="1"/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 Midi Keyboard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MIDI keyboard is used to </a:t>
            </a:r>
            <a:r>
              <a:rPr lang="en-US" altLang="en-US" sz="2400" b="1"/>
              <a:t>simplify the creation of music scores (MIDI information)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MIDI information is </a:t>
            </a:r>
            <a:r>
              <a:rPr lang="en-US" altLang="en-US" sz="2400" b="1">
                <a:solidFill>
                  <a:srgbClr val="FF0000"/>
                </a:solidFill>
              </a:rPr>
              <a:t>transmitted in "MIDI messages", </a:t>
            </a:r>
            <a:r>
              <a:rPr lang="en-US" altLang="en-US" sz="2400"/>
              <a:t>which can be thought of as instructions which tell a music synthesizer how to play a piece of music.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synthesizer receiving the MIDI data must generate the actual sounds.</a:t>
            </a:r>
            <a:endParaRPr lang="en-GB" altLang="en-US" sz="2400"/>
          </a:p>
        </p:txBody>
      </p:sp>
      <p:pic>
        <p:nvPicPr>
          <p:cNvPr id="30724" name="Picture 4" descr="midi_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 Midi Sequencer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524000"/>
          </a:xfrm>
        </p:spPr>
        <p:txBody>
          <a:bodyPr/>
          <a:lstStyle/>
          <a:p>
            <a:pPr eaLnBrk="1" hangingPunct="1"/>
            <a:r>
              <a:rPr lang="en-GB" altLang="en-US" sz="2000"/>
              <a:t>A </a:t>
            </a:r>
            <a:r>
              <a:rPr lang="en-GB" altLang="en-US" sz="2000" b="1"/>
              <a:t>MIDI sequencer</a:t>
            </a:r>
            <a:r>
              <a:rPr lang="en-GB" altLang="en-US" sz="2000"/>
              <a:t> software lets us to record and edit MIDI data like a word processor</a:t>
            </a:r>
          </a:p>
          <a:p>
            <a:pPr lvl="1" eaLnBrk="1" hangingPunct="1"/>
            <a:r>
              <a:rPr lang="en-GB" altLang="en-US" sz="2000"/>
              <a:t>Cut and paste</a:t>
            </a:r>
          </a:p>
          <a:p>
            <a:pPr lvl="1" eaLnBrk="1" hangingPunct="1"/>
            <a:r>
              <a:rPr lang="en-GB" altLang="en-US" sz="2000"/>
              <a:t>Insert / delete</a:t>
            </a: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14600"/>
            <a:ext cx="44958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4.1 The Power of Sound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en-US" sz="2800"/>
              <a:t>Sound pressure is measured in </a:t>
            </a:r>
            <a:r>
              <a:rPr lang="en-US" altLang="en-US" sz="2800">
                <a:sym typeface="Wingdings" panose="05000000000000000000" pitchFamily="2" charset="2"/>
              </a:rPr>
              <a:t> </a:t>
            </a:r>
            <a:r>
              <a:rPr lang="en-US" altLang="en-US" sz="2800" b="1">
                <a:sym typeface="Wingdings" panose="05000000000000000000" pitchFamily="2" charset="2"/>
              </a:rPr>
              <a:t>dB (decibel)</a:t>
            </a:r>
          </a:p>
          <a:p>
            <a:pPr eaLnBrk="1" hangingPunct="1"/>
            <a:r>
              <a:rPr lang="en-GB" altLang="en-US" sz="2800"/>
              <a:t>Sound waves are known as </a:t>
            </a:r>
            <a:r>
              <a:rPr lang="en-GB" altLang="en-US" sz="2800" b="1"/>
              <a:t>waveforms.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>
              <a:sym typeface="Wingdings" panose="05000000000000000000" pitchFamily="2" charset="2"/>
            </a:endParaRPr>
          </a:p>
        </p:txBody>
      </p:sp>
      <p:pic>
        <p:nvPicPr>
          <p:cNvPr id="2053" name="Picture 4" descr="Loc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981200"/>
            <a:ext cx="11541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667000" y="1905000"/>
          <a:ext cx="302418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4" imgW="1361905" imgH="1219048" progId="Photoshop.Image.6">
                  <p:embed/>
                </p:oleObj>
              </mc:Choice>
              <mc:Fallback>
                <p:oleObj name="Image" r:id="rId4" imgW="1361905" imgH="1219048" progId="Photoshop.Image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024188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1828800"/>
            <a:ext cx="12334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295400" y="3597275"/>
            <a:ext cx="197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Something vibrates</a:t>
            </a:r>
          </a:p>
          <a:p>
            <a:pPr algn="ctr" eaLnBrk="1" hangingPunct="1"/>
            <a:r>
              <a:rPr lang="en-US" altLang="en-US"/>
              <a:t>in the air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546475" y="3657600"/>
            <a:ext cx="1928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Waves of pressure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514975" y="3657600"/>
            <a:ext cx="2362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Ear drums will translate</a:t>
            </a:r>
          </a:p>
          <a:p>
            <a:pPr algn="ctr" eaLnBrk="1" hangingPunct="1"/>
            <a:r>
              <a:rPr lang="en-US" altLang="en-US"/>
              <a:t>these changes in wave</a:t>
            </a:r>
          </a:p>
          <a:p>
            <a:pPr algn="ctr" eaLnBrk="1" hangingPunct="1"/>
            <a:r>
              <a:rPr lang="en-US" altLang="en-US"/>
              <a:t>Forms as sound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Midi Audio Facts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981200"/>
          </a:xfrm>
        </p:spPr>
        <p:txBody>
          <a:bodyPr/>
          <a:lstStyle/>
          <a:p>
            <a:pPr eaLnBrk="1" hangingPunct="1"/>
            <a:r>
              <a:rPr lang="en-US" altLang="en-US" sz="2000"/>
              <a:t>Since they are small, MIDI files embedded in web pages load and play.</a:t>
            </a:r>
          </a:p>
          <a:p>
            <a:pPr eaLnBrk="1" hangingPunct="1"/>
            <a:r>
              <a:rPr lang="en-US" altLang="en-US" sz="2000"/>
              <a:t>Length of a MIDI file can be changed without affecting the pitch of the music or degrading audio quality.</a:t>
            </a:r>
          </a:p>
          <a:p>
            <a:pPr eaLnBrk="1" hangingPunct="1"/>
            <a:r>
              <a:rPr lang="en-US" altLang="en-US" sz="2000"/>
              <a:t>Working with MIDI requires knowledge of music theory.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981200" y="3810000"/>
            <a:ext cx="5257800" cy="1447800"/>
            <a:chOff x="2961" y="9988"/>
            <a:chExt cx="7680" cy="1683"/>
          </a:xfrm>
        </p:grpSpPr>
        <p:pic>
          <p:nvPicPr>
            <p:cNvPr id="32773" name="Picture 5" descr="..\..\..\..\My Documents\My Pictures\audio\pit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" y="9988"/>
              <a:ext cx="2820" cy="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6" descr="..\..\..\..\My Documents\My Pictures\audio\musmoz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10444"/>
              <a:ext cx="3780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Recording MIDI Files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Recording MIDI Files</a:t>
            </a:r>
          </a:p>
          <a:p>
            <a:pPr eaLnBrk="1" hangingPunct="1"/>
            <a:r>
              <a:rPr lang="en-US" altLang="en-US"/>
              <a:t>MIDI files can be generated:</a:t>
            </a:r>
          </a:p>
          <a:p>
            <a:pPr lvl="1" eaLnBrk="1" hangingPunct="1"/>
            <a:r>
              <a:rPr lang="en-US" altLang="en-US"/>
              <a:t>by recording the MIDI data from a MIDI  instrument (electronic keyboard) as it is played.</a:t>
            </a:r>
          </a:p>
          <a:p>
            <a:pPr lvl="1" eaLnBrk="1" hangingPunct="1"/>
            <a:r>
              <a:rPr lang="en-US" altLang="en-US"/>
              <a:t>by using a MIDI sequencer software application.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Audio File Formats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MIDI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ym typeface="Wingdings" panose="05000000000000000000" pitchFamily="2" charset="2"/>
              </a:rPr>
              <a:t>*.MID, *.KAR, *.MIDI, *.SMF</a:t>
            </a:r>
            <a:endParaRPr lang="en-US" altLang="en-US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AUDIO DIGITAL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WINDOWS  </a:t>
            </a:r>
            <a:r>
              <a:rPr lang="en-US" altLang="en-US" b="1">
                <a:sym typeface="Wingdings" panose="05000000000000000000" pitchFamily="2" charset="2"/>
              </a:rPr>
              <a:t>*.WAV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MACINTOSH  </a:t>
            </a:r>
            <a:r>
              <a:rPr lang="en-US" altLang="en-US" b="1">
                <a:sym typeface="Wingdings" panose="05000000000000000000" pitchFamily="2" charset="2"/>
              </a:rPr>
              <a:t>*.AIFF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UNIX  </a:t>
            </a:r>
            <a:r>
              <a:rPr lang="en-US" altLang="en-US" b="1">
                <a:sym typeface="Wingdings" panose="05000000000000000000" pitchFamily="2" charset="2"/>
              </a:rPr>
              <a:t>*.AU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REALAUDIO  </a:t>
            </a:r>
            <a:r>
              <a:rPr lang="en-US" altLang="en-US" b="1">
                <a:sym typeface="Wingdings" panose="05000000000000000000" pitchFamily="2" charset="2"/>
              </a:rPr>
              <a:t>*.RA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MPEG3  </a:t>
            </a:r>
            <a:r>
              <a:rPr lang="en-US" altLang="en-US" b="1">
                <a:sym typeface="Wingdings" panose="05000000000000000000" pitchFamily="2" charset="2"/>
              </a:rPr>
              <a:t>*.MP3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MIDI versus Digital Audio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MIDI over digital audio:</a:t>
            </a:r>
          </a:p>
          <a:p>
            <a:pPr lvl="1" eaLnBrk="1" hangingPunct="1"/>
            <a:r>
              <a:rPr lang="en-US" altLang="en-US"/>
              <a:t>MIDI files smaller that digital audio files.</a:t>
            </a:r>
          </a:p>
          <a:p>
            <a:pPr lvl="1" eaLnBrk="1" hangingPunct="1"/>
            <a:r>
              <a:rPr lang="en-US" altLang="en-US"/>
              <a:t>Because small file, MIDI files embedded in web pages load and play more quickly.</a:t>
            </a:r>
          </a:p>
          <a:p>
            <a:pPr lvl="1" eaLnBrk="1" hangingPunct="1"/>
            <a:r>
              <a:rPr lang="en-US" altLang="en-US"/>
              <a:t>If MIDI sound source are high quality – sound better.</a:t>
            </a:r>
          </a:p>
          <a:p>
            <a:pPr lvl="1" eaLnBrk="1" hangingPunct="1"/>
            <a:r>
              <a:rPr lang="en-US" altLang="en-US"/>
              <a:t>Can change the length of MIDI files without changing the pitch of the music or degrading the audio quality.</a:t>
            </a:r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MIDI versus Digital Audio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 of MIDI over digital audio:</a:t>
            </a:r>
          </a:p>
          <a:p>
            <a:pPr lvl="1" eaLnBrk="1" hangingPunct="1"/>
            <a:r>
              <a:rPr lang="en-US" altLang="en-US"/>
              <a:t>Because MIDI data does not represent the sound but musical instruments, playback will be accurate only if the MIDI playback (instrument) is identical to the device used in the production.</a:t>
            </a:r>
          </a:p>
          <a:p>
            <a:pPr lvl="1" eaLnBrk="1" hangingPunct="1"/>
            <a:r>
              <a:rPr lang="en-GB" altLang="en-US"/>
              <a:t>Higher cost and requires skill to edit.</a:t>
            </a:r>
          </a:p>
          <a:p>
            <a:pPr lvl="1" eaLnBrk="1" hangingPunct="1"/>
            <a:r>
              <a:rPr lang="en-GB" altLang="en-US"/>
              <a:t>Cannot emulate voice, other effects.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4.6 Factors considered before adding Sound to MM Project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3716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b="1" u="sng"/>
              <a:t>File formats</a:t>
            </a:r>
            <a:r>
              <a:rPr lang="en-US" altLang="en-US" sz="2400"/>
              <a:t> compatible with multimedia authoring software being used along with delivery mediums, must be determined.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/>
              <a:t>Sound </a:t>
            </a:r>
            <a:r>
              <a:rPr lang="en-US" altLang="en-US" sz="2400" b="1" u="sng"/>
              <a:t>playback capabilities</a:t>
            </a:r>
            <a:r>
              <a:rPr lang="en-US" altLang="en-US" sz="2400"/>
              <a:t> offered by end user’s system must be studied.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00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37338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 startAt="3"/>
              <a:defRPr/>
            </a:pPr>
            <a:r>
              <a:rPr lang="en-US" sz="2400" dirty="0">
                <a:latin typeface="+mn-lt"/>
              </a:rPr>
              <a:t>The </a:t>
            </a:r>
            <a:r>
              <a:rPr lang="en-US" sz="2400" b="1" u="sng" dirty="0">
                <a:latin typeface="+mn-lt"/>
              </a:rPr>
              <a:t>type of sound</a:t>
            </a:r>
            <a:r>
              <a:rPr lang="en-US" sz="2400" dirty="0">
                <a:latin typeface="+mn-lt"/>
              </a:rPr>
              <a:t>, whether background music, special sound effects, or spoken dialog, must be decided.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 startAt="3"/>
              <a:defRPr/>
            </a:pPr>
            <a:r>
              <a:rPr lang="en-US" sz="2400" b="1" u="sng" dirty="0">
                <a:latin typeface="+mn-lt"/>
              </a:rPr>
              <a:t>Digital audio or MIDI</a:t>
            </a:r>
            <a:r>
              <a:rPr lang="en-US" sz="2400" dirty="0">
                <a:latin typeface="+mn-lt"/>
              </a:rPr>
              <a:t> data should be selected on the basis of the location and time of use.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AutoNum type="arabicPeriod" startAt="3"/>
              <a:defRPr/>
            </a:pPr>
            <a:endParaRPr lang="en-US" sz="2000" dirty="0">
              <a:latin typeface="Arial" charset="0"/>
            </a:endParaRPr>
          </a:p>
        </p:txBody>
      </p:sp>
      <p:pic>
        <p:nvPicPr>
          <p:cNvPr id="37893" name="Picture 5" descr="3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anispeake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5448300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Function of Audio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7924800" cy="1371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Content/ information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Background music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Ambience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8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38917" name="Picture 5" descr="3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 descr="anispeake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600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/>
              <a:t>Advantages &amp; Disadvantages of Using Audio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GB" altLang="en-US" sz="2800">
                <a:cs typeface="Arial" panose="020B0604020202020204" pitchFamily="34" charset="0"/>
              </a:rPr>
              <a:t>Sound adds life to any multimedia application and plays important role in effective marketing presentations.</a:t>
            </a:r>
          </a:p>
          <a:p>
            <a:pPr eaLnBrk="1" hangingPunct="1"/>
            <a:r>
              <a:rPr lang="en-GB" altLang="en-US" sz="2800" b="1">
                <a:cs typeface="Arial" panose="020B0604020202020204" pitchFamily="34" charset="0"/>
              </a:rPr>
              <a:t>Advantages</a:t>
            </a:r>
          </a:p>
          <a:p>
            <a:pPr lvl="1" eaLnBrk="1" hangingPunct="1"/>
            <a:r>
              <a:rPr lang="en-GB" altLang="en-US"/>
              <a:t>Ensure important information is noticed.</a:t>
            </a:r>
          </a:p>
          <a:p>
            <a:pPr lvl="1" eaLnBrk="1" hangingPunct="1"/>
            <a:r>
              <a:rPr lang="en-GB" altLang="en-US"/>
              <a:t>Add interest. </a:t>
            </a:r>
          </a:p>
          <a:p>
            <a:pPr lvl="1" eaLnBrk="1" hangingPunct="1"/>
            <a:r>
              <a:rPr lang="en-GB" altLang="en-US"/>
              <a:t>Can communicate more directly than other media.</a:t>
            </a:r>
            <a:r>
              <a:rPr lang="en-GB" altLang="en-US" sz="2400"/>
              <a:t>	</a:t>
            </a:r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b="1" dirty="0"/>
              <a:t>Advantages &amp; Disadvantages of Using Audio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GB" altLang="en-US" b="1">
                <a:cs typeface="Arial" panose="020B0604020202020204" pitchFamily="34" charset="0"/>
              </a:rPr>
              <a:t>Disadvantages</a:t>
            </a:r>
          </a:p>
          <a:p>
            <a:pPr lvl="1" eaLnBrk="1" hangingPunct="1"/>
            <a:r>
              <a:rPr lang="en-GB" altLang="en-US"/>
              <a:t>Easily overused.</a:t>
            </a:r>
          </a:p>
          <a:p>
            <a:pPr lvl="1" eaLnBrk="1" hangingPunct="1"/>
            <a:r>
              <a:rPr lang="en-GB" altLang="en-US"/>
              <a:t>Requires special equipment for quality production.</a:t>
            </a:r>
          </a:p>
          <a:p>
            <a:pPr lvl="1" eaLnBrk="1" hangingPunct="1"/>
            <a:r>
              <a:rPr lang="en-GB" altLang="en-US"/>
              <a:t>Not as memorable as visual media.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altLang="en-US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There are two main types of digital audio</a:t>
            </a:r>
          </a:p>
          <a:p>
            <a:pPr lvl="1" eaLnBrk="1" hangingPunct="1"/>
            <a:r>
              <a:rPr lang="en-GB" altLang="en-US" b="1"/>
              <a:t>Sampled audio</a:t>
            </a:r>
          </a:p>
          <a:p>
            <a:pPr lvl="2" eaLnBrk="1" hangingPunct="1"/>
            <a:r>
              <a:rPr lang="en-GB" altLang="en-US" sz="2800"/>
              <a:t>Captured by sampling an analogue waveform at a set rate</a:t>
            </a:r>
          </a:p>
          <a:p>
            <a:pPr lvl="1" eaLnBrk="1" hangingPunct="1"/>
            <a:r>
              <a:rPr lang="en-GB" altLang="en-US" b="1"/>
              <a:t>MIDI data</a:t>
            </a:r>
          </a:p>
          <a:p>
            <a:pPr lvl="2" eaLnBrk="1" hangingPunct="1"/>
            <a:r>
              <a:rPr lang="en-GB" altLang="en-US" sz="2800"/>
              <a:t>Instructions on how to perform some musical composition</a:t>
            </a:r>
          </a:p>
          <a:p>
            <a:pPr eaLnBrk="1" hangingPunct="1"/>
            <a:r>
              <a:rPr lang="en-GB" altLang="en-US" sz="2800"/>
              <a:t>Sampled audio requires more storage space than MIDI information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GB" altLang="en-US" sz="3200"/>
          </a:p>
          <a:p>
            <a:pPr eaLnBrk="1" hangingPunct="1"/>
            <a:endParaRPr lang="en-GB" altLang="en-US" sz="2800" b="1">
              <a:cs typeface="Arial" panose="020B0604020202020204" pitchFamily="34" charset="0"/>
            </a:endParaRP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015288" cy="914400"/>
          </a:xfrm>
        </p:spPr>
        <p:txBody>
          <a:bodyPr/>
          <a:lstStyle/>
          <a:p>
            <a:pPr eaLnBrk="1" hangingPunct="1"/>
            <a:r>
              <a:rPr lang="en-US" altLang="en-US" b="1"/>
              <a:t>Decibel Table</a:t>
            </a:r>
          </a:p>
        </p:txBody>
      </p:sp>
      <p:pic>
        <p:nvPicPr>
          <p:cNvPr id="9219" name="Picture 12" descr="dB_Table_2942B1FB-03E1-8938-802F099EFCFA0D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3" r="16705"/>
          <a:stretch>
            <a:fillRect/>
          </a:stretch>
        </p:blipFill>
        <p:spPr bwMode="auto">
          <a:xfrm>
            <a:off x="685800" y="1600200"/>
            <a:ext cx="2971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3" descr="decibel-le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50673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Example of Waveforms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2275" y="1524000"/>
            <a:ext cx="6496050" cy="2451100"/>
            <a:chOff x="672" y="816"/>
            <a:chExt cx="3869" cy="1161"/>
          </a:xfrm>
        </p:grpSpPr>
        <p:pic>
          <p:nvPicPr>
            <p:cNvPr id="1025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16"/>
              <a:ext cx="2928" cy="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2981" name="Text Box 5"/>
            <p:cNvSpPr txBox="1">
              <a:spLocks noChangeArrowheads="1"/>
            </p:cNvSpPr>
            <p:nvPr/>
          </p:nvSpPr>
          <p:spPr bwMode="auto">
            <a:xfrm>
              <a:off x="3984" y="1175"/>
              <a:ext cx="557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  <a:flatTx/>
            </a:bodyPr>
            <a:lstStyle/>
            <a:p>
              <a:pPr>
                <a:defRPr/>
              </a:pPr>
              <a:r>
                <a:rPr lang="en-GB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Piano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39938" y="2895600"/>
            <a:ext cx="6181725" cy="2124075"/>
            <a:chOff x="1296" y="1728"/>
            <a:chExt cx="3752" cy="1050"/>
          </a:xfrm>
        </p:grpSpPr>
        <p:pic>
          <p:nvPicPr>
            <p:cNvPr id="1024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728"/>
              <a:ext cx="264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2984" name="Text Box 8"/>
            <p:cNvSpPr txBox="1">
              <a:spLocks noChangeArrowheads="1"/>
            </p:cNvSpPr>
            <p:nvPr/>
          </p:nvSpPr>
          <p:spPr bwMode="auto">
            <a:xfrm>
              <a:off x="4224" y="2126"/>
              <a:ext cx="824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  <a:flatTx/>
            </a:bodyPr>
            <a:lstStyle/>
            <a:p>
              <a:pPr>
                <a:defRPr/>
              </a:pPr>
              <a:r>
                <a:rPr lang="en-GB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Pan flute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55688" y="4495800"/>
            <a:ext cx="7104062" cy="2149475"/>
            <a:chOff x="624" y="2592"/>
            <a:chExt cx="3984" cy="1047"/>
          </a:xfrm>
        </p:grpSpPr>
        <p:pic>
          <p:nvPicPr>
            <p:cNvPr id="10246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92"/>
              <a:ext cx="264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624" y="3185"/>
              <a:ext cx="972" cy="2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  <a:flatTx/>
            </a:bodyPr>
            <a:lstStyle/>
            <a:p>
              <a:pPr>
                <a:defRPr/>
              </a:pPr>
              <a:r>
                <a:rPr lang="en-GB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Snare drum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Sound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62200"/>
            <a:ext cx="79248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pleasant sound has a regular wave pattern. The pattern is repeated over and over.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11268" name="Picture 4" descr="pleas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359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no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5146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" y="49530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400"/>
              <a:t>But the waves of noise are irregular. They do not have a repeated pattern.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Characteristic of Sound Waves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Sound is described in terms of two characteristics:</a:t>
            </a:r>
          </a:p>
          <a:p>
            <a:pPr lvl="1" eaLnBrk="1" hangingPunct="1"/>
            <a:r>
              <a:rPr lang="en-GB" altLang="en-US" b="1"/>
              <a:t>Frequency </a:t>
            </a:r>
            <a:r>
              <a:rPr lang="en-GB" altLang="en-US"/>
              <a:t>(or pitch)</a:t>
            </a:r>
          </a:p>
          <a:p>
            <a:pPr lvl="1" eaLnBrk="1" hangingPunct="1"/>
            <a:r>
              <a:rPr lang="en-GB" altLang="en-US" b="1"/>
              <a:t>Amplitude</a:t>
            </a:r>
            <a:r>
              <a:rPr lang="en-GB" altLang="en-US"/>
              <a:t> (or loudness)</a:t>
            </a:r>
            <a:r>
              <a:rPr lang="en-GB" altLang="en-US" b="1"/>
              <a:t>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altLang="en-US" sz="2800" b="1"/>
          </a:p>
          <a:p>
            <a:pPr lvl="1" eaLnBrk="1" hangingPunct="1">
              <a:buSzPct val="50000"/>
              <a:buFont typeface="Wingdings" panose="05000000000000000000" pitchFamily="2" charset="2"/>
              <a:buNone/>
            </a:pPr>
            <a:endParaRPr lang="en-GB" altLang="en-US" b="1"/>
          </a:p>
          <a:p>
            <a:pPr lvl="1" eaLnBrk="1" hangingPunct="1">
              <a:buSzPct val="50000"/>
              <a:buFont typeface="Wingdings" panose="05000000000000000000" pitchFamily="2" charset="2"/>
              <a:buNone/>
            </a:pPr>
            <a:endParaRPr lang="en-GB" altLang="en-US"/>
          </a:p>
          <a:p>
            <a:pPr lvl="1" eaLnBrk="1" hangingPunct="1">
              <a:buSzPct val="50000"/>
              <a:buFont typeface="Wingdings" panose="05000000000000000000" pitchFamily="2" charset="2"/>
              <a:buNone/>
            </a:pPr>
            <a:endParaRPr lang="en-GB" altLang="en-US" b="1"/>
          </a:p>
          <a:p>
            <a:pPr eaLnBrk="1" hangingPunct="1"/>
            <a:endParaRPr lang="en-US" altLang="en-US"/>
          </a:p>
        </p:txBody>
      </p:sp>
      <p:pic>
        <p:nvPicPr>
          <p:cNvPr id="12292" name="Picture 4" descr="w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27432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Frequency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371600"/>
          </a:xfrm>
        </p:spPr>
        <p:txBody>
          <a:bodyPr/>
          <a:lstStyle/>
          <a:p>
            <a:pPr eaLnBrk="1" hangingPunct="1"/>
            <a:r>
              <a:rPr lang="en-US" altLang="en-US" sz="2000" b="1" i="1" u="sng">
                <a:solidFill>
                  <a:srgbClr val="000000"/>
                </a:solidFill>
              </a:rPr>
              <a:t>Frequency</a:t>
            </a:r>
            <a:r>
              <a:rPr lang="en-US" altLang="en-US" sz="2000">
                <a:solidFill>
                  <a:srgbClr val="000000"/>
                </a:solidFill>
              </a:rPr>
              <a:t> is a measure of how many vibrations occur in one second. This is measured in </a:t>
            </a:r>
            <a:r>
              <a:rPr lang="en-US" altLang="en-US" sz="2000" i="1">
                <a:solidFill>
                  <a:srgbClr val="000000"/>
                </a:solidFill>
              </a:rPr>
              <a:t>Hertz</a:t>
            </a:r>
            <a:r>
              <a:rPr lang="en-US" altLang="en-US" sz="2000">
                <a:solidFill>
                  <a:srgbClr val="000000"/>
                </a:solidFill>
              </a:rPr>
              <a:t> (abbreviation Hz) and directly corresponds to the </a:t>
            </a:r>
            <a:r>
              <a:rPr lang="en-US" altLang="en-US" sz="2000" b="1" i="1">
                <a:solidFill>
                  <a:srgbClr val="000000"/>
                </a:solidFill>
              </a:rPr>
              <a:t>pitch</a:t>
            </a:r>
            <a:r>
              <a:rPr lang="en-US" altLang="en-US" sz="2000">
                <a:solidFill>
                  <a:srgbClr val="000000"/>
                </a:solidFill>
              </a:rPr>
              <a:t> of a sound.</a:t>
            </a:r>
            <a:r>
              <a:rPr lang="en-US" altLang="en-US" sz="2000"/>
              <a:t> </a:t>
            </a:r>
          </a:p>
          <a:p>
            <a:pPr lvl="1" eaLnBrk="1" hangingPunct="1"/>
            <a:r>
              <a:rPr lang="en-US" altLang="en-US" sz="1800"/>
              <a:t>The </a:t>
            </a:r>
            <a:r>
              <a:rPr lang="en-US" altLang="en-US" sz="1800" u="sng"/>
              <a:t>more</a:t>
            </a:r>
            <a:r>
              <a:rPr lang="en-US" altLang="en-US" sz="1800"/>
              <a:t> frequent </a:t>
            </a:r>
            <a:r>
              <a:rPr lang="en-US" altLang="en-US" sz="1800" u="sng"/>
              <a:t>vibration</a:t>
            </a:r>
            <a:r>
              <a:rPr lang="en-US" altLang="en-US" sz="1800"/>
              <a:t> occurs </a:t>
            </a:r>
            <a:r>
              <a:rPr lang="en-US" altLang="en-US" sz="1800" u="sng"/>
              <a:t>the higher the pitch</a:t>
            </a:r>
            <a:r>
              <a:rPr lang="en-US" altLang="en-US" sz="1800"/>
              <a:t> of the sound.</a:t>
            </a:r>
          </a:p>
          <a:p>
            <a:pPr lvl="1" eaLnBrk="1" hangingPunct="1"/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pic>
        <p:nvPicPr>
          <p:cNvPr id="13316" name="Picture 169" descr="low_p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17621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70"/>
          <p:cNvSpPr>
            <a:spLocks noChangeArrowheads="1"/>
          </p:cNvSpPr>
          <p:nvPr/>
        </p:nvSpPr>
        <p:spPr bwMode="auto">
          <a:xfrm>
            <a:off x="1600200" y="5082646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000">
                <a:solidFill>
                  <a:srgbClr val="000000"/>
                </a:solidFill>
              </a:rPr>
              <a:t>Optimally, people can hear from </a:t>
            </a:r>
            <a:r>
              <a:rPr lang="en-US" altLang="en-US" sz="2000" b="1" u="sng">
                <a:solidFill>
                  <a:srgbClr val="000000"/>
                </a:solidFill>
              </a:rPr>
              <a:t>20 Hz to 20,000</a:t>
            </a:r>
            <a:r>
              <a:rPr lang="en-US" altLang="en-US" sz="2000">
                <a:solidFill>
                  <a:srgbClr val="000000"/>
                </a:solidFill>
              </a:rPr>
              <a:t> Hz (20 kHz)</a:t>
            </a:r>
            <a:r>
              <a:rPr lang="en-US" altLang="en-US" sz="2000"/>
              <a:t> </a:t>
            </a:r>
            <a:endParaRPr lang="en-GB" altLang="en-US" sz="20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>
                <a:solidFill>
                  <a:srgbClr val="000000"/>
                </a:solidFill>
              </a:rPr>
              <a:t>Sounds below 20 Hz are infrasonic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>
                <a:solidFill>
                  <a:srgbClr val="000000"/>
                </a:solidFill>
              </a:rPr>
              <a:t>sounds above 20 kHz are ultrasonic.</a:t>
            </a:r>
            <a:r>
              <a:rPr lang="en-US" altLang="en-US"/>
              <a:t> </a:t>
            </a:r>
          </a:p>
        </p:txBody>
      </p:sp>
      <p:pic>
        <p:nvPicPr>
          <p:cNvPr id="13318" name="Picture 171" descr="high_p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2057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72"/>
          <p:cNvSpPr txBox="1">
            <a:spLocks noChangeArrowheads="1"/>
          </p:cNvSpPr>
          <p:nvPr/>
        </p:nvSpPr>
        <p:spPr bwMode="auto">
          <a:xfrm>
            <a:off x="2743200" y="47244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Low pitch</a:t>
            </a:r>
          </a:p>
        </p:txBody>
      </p:sp>
      <p:sp>
        <p:nvSpPr>
          <p:cNvPr id="13320" name="Text Box 173"/>
          <p:cNvSpPr txBox="1">
            <a:spLocks noChangeArrowheads="1"/>
          </p:cNvSpPr>
          <p:nvPr/>
        </p:nvSpPr>
        <p:spPr bwMode="auto">
          <a:xfrm>
            <a:off x="4572000" y="4724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High pitch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Amplitude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24800" cy="1371600"/>
          </a:xfrm>
        </p:spPr>
        <p:txBody>
          <a:bodyPr/>
          <a:lstStyle/>
          <a:p>
            <a:pPr eaLnBrk="1" hangingPunct="1"/>
            <a:r>
              <a:rPr lang="en-US" altLang="en-US" sz="2000" b="1" i="1" u="sng">
                <a:solidFill>
                  <a:srgbClr val="000000"/>
                </a:solidFill>
              </a:rPr>
              <a:t>Amplitude</a:t>
            </a:r>
            <a:r>
              <a:rPr lang="en-US" altLang="en-US" sz="2000">
                <a:solidFill>
                  <a:srgbClr val="000000"/>
                </a:solidFill>
              </a:rPr>
              <a:t> is the </a:t>
            </a:r>
            <a:r>
              <a:rPr lang="en-US" altLang="en-US" sz="2000" i="1">
                <a:solidFill>
                  <a:srgbClr val="000000"/>
                </a:solidFill>
              </a:rPr>
              <a:t>maximum displacement</a:t>
            </a:r>
            <a:r>
              <a:rPr lang="en-US" altLang="en-US" sz="2000">
                <a:solidFill>
                  <a:srgbClr val="000000"/>
                </a:solidFill>
              </a:rPr>
              <a:t> of a wave from an equilibrium position. </a:t>
            </a:r>
            <a:endParaRPr lang="en-US" altLang="en-US" sz="2000"/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</a:rPr>
              <a:t>The louder a sound, the more energy it has. This means loud sounds have a </a:t>
            </a:r>
            <a:r>
              <a:rPr lang="en-US" altLang="en-US" sz="1800">
                <a:solidFill>
                  <a:srgbClr val="0000FF"/>
                </a:solidFill>
              </a:rPr>
              <a:t>large amplitude</a:t>
            </a:r>
            <a:r>
              <a:rPr lang="en-US" altLang="en-US" sz="1800">
                <a:solidFill>
                  <a:srgbClr val="000000"/>
                </a:solidFill>
              </a:rPr>
              <a:t>.</a:t>
            </a:r>
            <a:r>
              <a:rPr lang="en-US" altLang="en-US" sz="18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403475" y="6019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>
                <a:solidFill>
                  <a:srgbClr val="000000"/>
                </a:solidFill>
              </a:rPr>
              <a:t>The amplitude relates to how loud a sound is. </a:t>
            </a:r>
          </a:p>
        </p:txBody>
      </p:sp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1905000" y="3962400"/>
            <a:ext cx="4038600" cy="1981200"/>
            <a:chOff x="1344" y="1959"/>
            <a:chExt cx="2544" cy="1248"/>
          </a:xfrm>
        </p:grpSpPr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1488" y="2976"/>
              <a:ext cx="10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Low amplitude</a:t>
              </a: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2784" y="2976"/>
              <a:ext cx="10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High Amplitude</a:t>
              </a:r>
            </a:p>
          </p:txBody>
        </p:sp>
        <p:pic>
          <p:nvPicPr>
            <p:cNvPr id="14347" name="Picture 9" descr="qui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959"/>
              <a:ext cx="1206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10" descr="lou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968"/>
              <a:ext cx="1248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2" name="Picture 12" descr="amplitu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0862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669925" y="460851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Quiet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19800" y="46482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Theme8</Template>
  <TotalTime>6936</TotalTime>
  <Words>1539</Words>
  <Application>Microsoft Office PowerPoint</Application>
  <PresentationFormat>On-screen Show (4:3)</PresentationFormat>
  <Paragraphs>250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Arial Narrow</vt:lpstr>
      <vt:lpstr>Arial Black</vt:lpstr>
      <vt:lpstr>Impact</vt:lpstr>
      <vt:lpstr>Wingdings</vt:lpstr>
      <vt:lpstr>Tahoma</vt:lpstr>
      <vt:lpstr>Courier New</vt:lpstr>
      <vt:lpstr>Theme8</vt:lpstr>
      <vt:lpstr>Adobe Photoshop Image</vt:lpstr>
      <vt:lpstr>Microsoft Clip Gallery</vt:lpstr>
      <vt:lpstr>VISIO 5 Drawing</vt:lpstr>
      <vt:lpstr>PowerPoint Presentation</vt:lpstr>
      <vt:lpstr>What is SOUND?</vt:lpstr>
      <vt:lpstr>4.1 The Power of Sound</vt:lpstr>
      <vt:lpstr>Decibel Table</vt:lpstr>
      <vt:lpstr>Example of Waveforms</vt:lpstr>
      <vt:lpstr>Sound</vt:lpstr>
      <vt:lpstr>Characteristic of Sound Waves</vt:lpstr>
      <vt:lpstr>Frequency</vt:lpstr>
      <vt:lpstr>Amplitude</vt:lpstr>
      <vt:lpstr>Characteristic of Sound Waves</vt:lpstr>
      <vt:lpstr>4.2 The Power of Sound</vt:lpstr>
      <vt:lpstr>Audio Recording Software</vt:lpstr>
      <vt:lpstr>PowerPoint Presentation</vt:lpstr>
      <vt:lpstr>Basic Sound Recorder</vt:lpstr>
      <vt:lpstr>Analogue to Digital Audio</vt:lpstr>
      <vt:lpstr>Capture &amp; Playback of Digital Audio</vt:lpstr>
      <vt:lpstr>Recording Audio Files</vt:lpstr>
      <vt:lpstr>Recording Audio Files</vt:lpstr>
      <vt:lpstr>4.3 Digital Audio</vt:lpstr>
      <vt:lpstr>Digital Sampling</vt:lpstr>
      <vt:lpstr>Digital Sampling</vt:lpstr>
      <vt:lpstr>4.4 Digital Audio</vt:lpstr>
      <vt:lpstr>4.4 Digital Audio</vt:lpstr>
      <vt:lpstr>4.4 Digital Audio</vt:lpstr>
      <vt:lpstr>4.4 Digital Audio</vt:lpstr>
      <vt:lpstr>4.5 Midi Audio</vt:lpstr>
      <vt:lpstr> Midi Audio: Requirements</vt:lpstr>
      <vt:lpstr> Midi Keyboard</vt:lpstr>
      <vt:lpstr> Midi Sequencer</vt:lpstr>
      <vt:lpstr>Midi Audio Facts</vt:lpstr>
      <vt:lpstr>Recording MIDI Files</vt:lpstr>
      <vt:lpstr>Audio File Formats</vt:lpstr>
      <vt:lpstr>MIDI versus Digital Audio</vt:lpstr>
      <vt:lpstr>MIDI versus Digital Audio</vt:lpstr>
      <vt:lpstr>4.6 Factors considered before adding Sound to MM Project</vt:lpstr>
      <vt:lpstr>Function of Audio </vt:lpstr>
      <vt:lpstr>Advantages &amp; Disadvantages of Using Audio</vt:lpstr>
      <vt:lpstr>Advantages &amp; Disadvantages of Using Audio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</dc:title>
  <dc:creator>FSKTM</dc:creator>
  <cp:lastModifiedBy>Leonard Reyes</cp:lastModifiedBy>
  <cp:revision>131</cp:revision>
  <cp:lastPrinted>1601-01-01T00:00:00Z</cp:lastPrinted>
  <dcterms:created xsi:type="dcterms:W3CDTF">2005-12-27T07:53:47Z</dcterms:created>
  <dcterms:modified xsi:type="dcterms:W3CDTF">2017-02-22T04:44:15Z</dcterms:modified>
</cp:coreProperties>
</file>