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50"/>
  </p:notesMasterIdLst>
  <p:handoutMasterIdLst>
    <p:handoutMasterId r:id="rId51"/>
  </p:handoutMasterIdLst>
  <p:sldIdLst>
    <p:sldId id="256" r:id="rId2"/>
    <p:sldId id="260" r:id="rId3"/>
    <p:sldId id="261" r:id="rId4"/>
    <p:sldId id="262" r:id="rId5"/>
    <p:sldId id="268" r:id="rId6"/>
    <p:sldId id="271" r:id="rId7"/>
    <p:sldId id="272" r:id="rId8"/>
    <p:sldId id="273" r:id="rId9"/>
    <p:sldId id="330" r:id="rId10"/>
    <p:sldId id="274" r:id="rId11"/>
    <p:sldId id="277" r:id="rId12"/>
    <p:sldId id="276" r:id="rId13"/>
    <p:sldId id="278" r:id="rId14"/>
    <p:sldId id="280" r:id="rId15"/>
    <p:sldId id="331" r:id="rId16"/>
    <p:sldId id="332" r:id="rId17"/>
    <p:sldId id="279" r:id="rId18"/>
    <p:sldId id="322" r:id="rId19"/>
    <p:sldId id="275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23" r:id="rId41"/>
    <p:sldId id="306" r:id="rId42"/>
    <p:sldId id="307" r:id="rId43"/>
    <p:sldId id="324" r:id="rId44"/>
    <p:sldId id="325" r:id="rId45"/>
    <p:sldId id="309" r:id="rId46"/>
    <p:sldId id="315" r:id="rId47"/>
    <p:sldId id="317" r:id="rId48"/>
    <p:sldId id="326" r:id="rId49"/>
  </p:sldIdLst>
  <p:sldSz cx="9144000" cy="6858000" type="screen4x3"/>
  <p:notesSz cx="6858000" cy="91011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2B3"/>
    <a:srgbClr val="FAC9A4"/>
    <a:srgbClr val="F8B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0" autoAdjust="0"/>
    <p:restoredTop sz="94660"/>
  </p:normalViewPr>
  <p:slideViewPr>
    <p:cSldViewPr>
      <p:cViewPr varScale="1">
        <p:scale>
          <a:sx n="70" d="100"/>
          <a:sy n="70" d="100"/>
        </p:scale>
        <p:origin x="8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4781188F-9F0B-4892-864D-3D591DCE28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788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54113" y="682625"/>
            <a:ext cx="4551362" cy="3413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22763"/>
            <a:ext cx="54864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4393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219CEF4-E9FE-4841-B3DE-35FAEC3B05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729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ig01-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4038600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01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9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9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95400"/>
            <a:ext cx="4419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419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8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95400"/>
            <a:ext cx="4419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419600" cy="2338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86188"/>
            <a:ext cx="4419600" cy="233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4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230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19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419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7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8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6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34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382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8991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>
            <a:off x="0" y="1219200"/>
            <a:ext cx="7467600" cy="0"/>
          </a:xfrm>
          <a:prstGeom prst="line">
            <a:avLst/>
          </a:prstGeom>
          <a:noFill/>
          <a:ln w="57150">
            <a:solidFill>
              <a:srgbClr val="E4A13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0" y="1295400"/>
            <a:ext cx="7467600" cy="0"/>
          </a:xfrm>
          <a:prstGeom prst="line">
            <a:avLst/>
          </a:prstGeom>
          <a:noFill/>
          <a:ln w="28575">
            <a:solidFill>
              <a:srgbClr val="E4A13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97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975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975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975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975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975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975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975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975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975"/>
        </a:buClr>
        <a:buFont typeface="Wingdings" panose="05000000000000000000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975"/>
        </a:buClr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975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975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975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975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975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975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975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ompnetworking.about.com/od/internetaccessbestuses/g/bldef_dialup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ompnetworking.about.com/od/speedtests/g/bldef_bandwidth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533400" y="1219200"/>
            <a:ext cx="815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 Introduction to Web Design and Development: Environment and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Dedicated Lines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i="1" smtClean="0"/>
              <a:t>dedicated line</a:t>
            </a:r>
            <a:r>
              <a:rPr lang="en-US" altLang="en-US" smtClean="0"/>
              <a:t> is a connection that always is established between two communications devices</a:t>
            </a:r>
          </a:p>
          <a:p>
            <a:pPr eaLnBrk="1" hangingPunct="1"/>
            <a:r>
              <a:rPr lang="en-US" altLang="en-US" smtClean="0"/>
              <a:t>Can be analog or digital</a:t>
            </a:r>
          </a:p>
          <a:p>
            <a:pPr eaLnBrk="1" hangingPunct="1"/>
            <a:r>
              <a:rPr lang="en-US" altLang="en-US" smtClean="0"/>
              <a:t>Quality, consistency, and speed of the connection are better than a dial-up line</a:t>
            </a:r>
          </a:p>
          <a:p>
            <a:pPr eaLnBrk="1" hangingPunct="1"/>
            <a:r>
              <a:rPr lang="en-US" altLang="en-US" smtClean="0"/>
              <a:t>Businesses often use dedicated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Dedicated Lines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Three popular types of digital dedicated lines</a:t>
            </a:r>
          </a:p>
          <a:p>
            <a:pPr lvl="1" eaLnBrk="1" hangingPunct="1"/>
            <a:r>
              <a:rPr lang="en-US" altLang="en-US" smtClean="0"/>
              <a:t>ISDN lines</a:t>
            </a:r>
          </a:p>
          <a:p>
            <a:pPr lvl="1" eaLnBrk="1" hangingPunct="1"/>
            <a:r>
              <a:rPr lang="en-US" altLang="en-US" smtClean="0"/>
              <a:t>Digital Subscriber Lines</a:t>
            </a:r>
          </a:p>
          <a:p>
            <a:pPr lvl="1" eaLnBrk="1" hangingPunct="1"/>
            <a:r>
              <a:rPr lang="en-US" altLang="en-US" smtClean="0"/>
              <a:t>T-carrier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ISDN Lines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Integrated Services Digital Network</a:t>
            </a:r>
          </a:p>
          <a:p>
            <a:pPr eaLnBrk="1" hangingPunct="1"/>
            <a:r>
              <a:rPr lang="en-US" altLang="en-US" smtClean="0"/>
              <a:t>ISDN allows a single telephone line to carry three or more signals (</a:t>
            </a:r>
            <a:r>
              <a:rPr lang="en-US" altLang="en-US" i="1" smtClean="0"/>
              <a:t>multiplexing)</a:t>
            </a:r>
          </a:p>
          <a:p>
            <a:pPr eaLnBrk="1" hangingPunct="1"/>
            <a:r>
              <a:rPr lang="en-US" altLang="en-US" smtClean="0"/>
              <a:t>Faster than dial-up</a:t>
            </a:r>
          </a:p>
          <a:p>
            <a:pPr eaLnBrk="1" hangingPunct="1"/>
            <a:r>
              <a:rPr lang="en-US" altLang="en-US" smtClean="0"/>
              <a:t>ISDN emerged as an alternative to traditional </a:t>
            </a:r>
            <a:r>
              <a:rPr lang="en-US" altLang="en-US" u="sng" smtClean="0">
                <a:hlinkClick r:id="rId2"/>
              </a:rPr>
              <a:t>dialup</a:t>
            </a:r>
            <a:r>
              <a:rPr lang="en-US" altLang="en-US" smtClean="0"/>
              <a:t> networking during the 1990s.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DSL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Digital Subscriber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Transmits at fast speeds on existing standard copper telephone wiring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Some installations can also provide a dial tone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Asymmetric Digital Subscriber Line (ADSL)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Faster to receive data than to send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Ideal for Internet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T-carrier Lines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Any of several types of digital lines that carry multiple signals over a single communications line</a:t>
            </a:r>
          </a:p>
          <a:p>
            <a:pPr eaLnBrk="1" hangingPunct="1"/>
            <a:r>
              <a:rPr lang="en-US" altLang="en-US" smtClean="0"/>
              <a:t>Extremely fast data transfer rates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T-carrier Lines – T1 Lines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T1 Line</a:t>
            </a:r>
          </a:p>
          <a:p>
            <a:pPr lvl="1" eaLnBrk="1" hangingPunct="1"/>
            <a:r>
              <a:rPr lang="en-US" altLang="en-US" smtClean="0"/>
              <a:t>Most popular T-carrier line</a:t>
            </a:r>
          </a:p>
          <a:p>
            <a:pPr lvl="1" eaLnBrk="1" hangingPunct="1"/>
            <a:r>
              <a:rPr lang="en-US" altLang="en-US" smtClean="0"/>
              <a:t>Can be copper or fiber optic cable</a:t>
            </a:r>
          </a:p>
          <a:p>
            <a:pPr lvl="1" eaLnBrk="1" hangingPunct="1"/>
            <a:r>
              <a:rPr lang="en-US" altLang="en-US" smtClean="0"/>
              <a:t>can carry 24 digitized voice channels, or it can </a:t>
            </a:r>
          </a:p>
          <a:p>
            <a:pPr lvl="1" eaLnBrk="1" hangingPunct="1"/>
            <a:r>
              <a:rPr lang="en-US" altLang="en-US" smtClean="0"/>
              <a:t>carry data at a rate of 1.544 megabits per second. </a:t>
            </a:r>
            <a:endParaRPr lang="en-US" altLang="en-US" i="1" smtClean="0"/>
          </a:p>
          <a:p>
            <a:pPr lvl="2" eaLnBrk="1" hangingPunct="1">
              <a:buFontTx/>
              <a:buNone/>
            </a:pPr>
            <a:endParaRPr lang="en-US" altLang="en-US" i="1" smtClean="0"/>
          </a:p>
          <a:p>
            <a:pPr lvl="2" eaLnBrk="1" hangingPunct="1"/>
            <a:r>
              <a:rPr lang="en-US" altLang="en-US" sz="2800" i="1" smtClean="0"/>
              <a:t>Fractional T1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i="1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T-carrier Lines – T3 Lines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i="1" smtClean="0"/>
              <a:t>T3 Line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- a common aggregation of 28 T1 circuits that yields 44.736 Mbps total </a:t>
            </a:r>
            <a:r>
              <a:rPr lang="en-US" altLang="en-US" sz="2400" u="sng" smtClean="0">
                <a:hlinkClick r:id="rId2"/>
              </a:rPr>
              <a:t>network bandwidth</a:t>
            </a:r>
            <a:r>
              <a:rPr lang="en-US" altLang="en-US" sz="2400" smtClean="0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- Besides being used for long-distance traffic, T3 lines are also often used to build the core of a business network at its headquarters.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- A T3 line typically costs more than $3000 USD per month.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smtClean="0"/>
              <a:t>Other Circuits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	- The concept of T2, T4 and T5 aggregated lines also exist in telecommunications, but these are much less commonly used in practice.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i="1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Cable Television Lines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Allows users to connect to the Internet through their cable line</a:t>
            </a:r>
          </a:p>
          <a:p>
            <a:pPr eaLnBrk="1" hangingPunct="1"/>
            <a:r>
              <a:rPr lang="en-US" altLang="en-US" smtClean="0"/>
              <a:t>Rapid transfer rates using a cable modem connected to a CATV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Fixed Wireless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Internet connectivity for users who do not have access to services such as DSL or cable</a:t>
            </a:r>
          </a:p>
          <a:p>
            <a:pPr eaLnBrk="1" hangingPunct="1"/>
            <a:r>
              <a:rPr lang="en-US" altLang="en-US" smtClean="0"/>
              <a:t>Satellite technology used instead of telephone lines</a:t>
            </a:r>
          </a:p>
          <a:p>
            <a:pPr eaLnBrk="1" hangingPunct="1"/>
            <a:r>
              <a:rPr lang="en-US" altLang="en-US" smtClean="0"/>
              <a:t>Radio signals provide high-speed connection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Dedicated Lines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8458200" cy="48307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A </a:t>
            </a:r>
            <a:r>
              <a:rPr lang="en-US" altLang="en-US" sz="2800" i="1" smtClean="0"/>
              <a:t>transfer rate</a:t>
            </a:r>
            <a:r>
              <a:rPr lang="en-US" altLang="en-US" sz="2800" smtClean="0"/>
              <a:t> is the speed at which a line carries data and information</a:t>
            </a:r>
          </a:p>
          <a:p>
            <a:pPr lvl="1" eaLnBrk="1" hangingPunct="1"/>
            <a:r>
              <a:rPr lang="en-US" altLang="en-US" sz="2400" smtClean="0"/>
              <a:t>Measured in </a:t>
            </a:r>
            <a:r>
              <a:rPr lang="en-US" altLang="en-US" sz="2400" i="1" smtClean="0"/>
              <a:t>bits per second (bps)</a:t>
            </a:r>
          </a:p>
          <a:p>
            <a:pPr lvl="2" eaLnBrk="1" hangingPunct="1"/>
            <a:r>
              <a:rPr lang="en-US" altLang="en-US" sz="2000" smtClean="0"/>
              <a:t>Kbps</a:t>
            </a:r>
          </a:p>
          <a:p>
            <a:pPr lvl="2" eaLnBrk="1" hangingPunct="1"/>
            <a:r>
              <a:rPr lang="en-US" altLang="en-US" sz="2000" smtClean="0"/>
              <a:t>Mbps</a:t>
            </a:r>
          </a:p>
          <a:p>
            <a:pPr lvl="2" eaLnBrk="1" hangingPunct="1"/>
            <a:endParaRPr lang="en-US" altLang="en-US" sz="2000" smtClean="0"/>
          </a:p>
        </p:txBody>
      </p:sp>
      <p:pic>
        <p:nvPicPr>
          <p:cNvPr id="21508" name="Picture 7" descr="Fig01-05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3352800"/>
            <a:ext cx="8153400" cy="3236913"/>
          </a:xfrm>
          <a:noFill/>
        </p:spPr>
      </p:pic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4800600" y="3352800"/>
            <a:ext cx="4114800" cy="3200400"/>
          </a:xfrm>
          <a:prstGeom prst="rect">
            <a:avLst/>
          </a:prstGeom>
          <a:solidFill>
            <a:srgbClr val="FBD2B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4876800" y="3657600"/>
            <a:ext cx="38862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OC3 - 155 megabits per second (84 T1s)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OC12 - 622 megabits per second (4 OC3s)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OC48 - 2.5 gigabits per seconds (4 OC12s)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OC192 - 9.6 gigabits per second (4 OC48s)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The Internet and the World Wide Web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405313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The </a:t>
            </a:r>
            <a:r>
              <a:rPr lang="en-US" altLang="en-US" sz="2800" i="1" smtClean="0"/>
              <a:t>Internet</a:t>
            </a:r>
            <a:r>
              <a:rPr lang="en-US" altLang="en-US" sz="2800" smtClean="0"/>
              <a:t> is a worldwide collection of networks, each of which is composed of a collection of smaller networks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 </a:t>
            </a:r>
            <a:r>
              <a:rPr lang="en-US" altLang="en-US" sz="2800" i="1" smtClean="0"/>
              <a:t>network</a:t>
            </a:r>
            <a:r>
              <a:rPr lang="en-US" altLang="en-US" sz="2800" smtClean="0"/>
              <a:t> is composed of several computers connected together to share resources and data</a:t>
            </a:r>
          </a:p>
        </p:txBody>
      </p:sp>
      <p:pic>
        <p:nvPicPr>
          <p:cNvPr id="4100" name="Picture 7" descr="Fig01-01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687513"/>
            <a:ext cx="4419600" cy="40449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Selecting a Service Provider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Internet Service Provider (ISP)</a:t>
            </a:r>
          </a:p>
          <a:p>
            <a:pPr lvl="1" eaLnBrk="1" hangingPunct="1"/>
            <a:r>
              <a:rPr lang="en-US" altLang="en-US" smtClean="0"/>
              <a:t>Is a company or organization that provides temporary connections free or for a fee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Service Providers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Online Service Provider (OSP)</a:t>
            </a:r>
          </a:p>
          <a:p>
            <a:pPr lvl="1" eaLnBrk="1" hangingPunct="1"/>
            <a:r>
              <a:rPr lang="en-US" altLang="en-US" smtClean="0"/>
              <a:t>Supplies Internet access and members-only features</a:t>
            </a:r>
          </a:p>
          <a:p>
            <a:pPr lvl="2" eaLnBrk="1" hangingPunct="1"/>
            <a:r>
              <a:rPr lang="en-US" altLang="en-US" smtClean="0"/>
              <a:t>News, weather, financial data, games, travel guides</a:t>
            </a:r>
          </a:p>
          <a:p>
            <a:pPr lvl="2" eaLnBrk="1" hangingPunct="1"/>
            <a:r>
              <a:rPr lang="en-US" altLang="en-US" smtClean="0"/>
              <a:t>America Online and The Microsoft Network</a:t>
            </a:r>
          </a:p>
          <a:p>
            <a:pPr lvl="1" eaLnBrk="1" hangingPunct="1"/>
            <a:r>
              <a:rPr lang="en-US" altLang="en-US" smtClean="0"/>
              <a:t>Fees are slightly higher for an OSP than ISP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Service Providers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Wireless Service Provider (WSP)</a:t>
            </a:r>
          </a:p>
          <a:p>
            <a:pPr lvl="1" eaLnBrk="1" hangingPunct="1"/>
            <a:r>
              <a:rPr lang="en-US" altLang="en-US" smtClean="0"/>
              <a:t>Company that provides wireless Internet access to users with wireless modems or Web-enabled handheld computers or devices</a:t>
            </a:r>
          </a:p>
          <a:p>
            <a:pPr lvl="1" eaLnBrk="1" hangingPunct="1"/>
            <a:r>
              <a:rPr lang="en-US" altLang="en-US" smtClean="0"/>
              <a:t>AT&amp;T Wireless, SprintPCS</a:t>
            </a:r>
          </a:p>
          <a:p>
            <a:pPr eaLnBrk="1" hangingPunct="1"/>
            <a:r>
              <a:rPr lang="en-US" altLang="en-US" i="1" smtClean="0"/>
              <a:t>Bluetooth</a:t>
            </a:r>
            <a:r>
              <a:rPr lang="en-US" altLang="en-US" smtClean="0"/>
              <a:t> is a short-range wireless connection that utilizes radio frequency to transmit data between two electronic devices</a:t>
            </a:r>
            <a:endParaRPr lang="en-US" alt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Service Providers </a:t>
            </a:r>
          </a:p>
        </p:txBody>
      </p:sp>
      <p:pic>
        <p:nvPicPr>
          <p:cNvPr id="25603" name="Picture 4" descr="1-07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371600"/>
            <a:ext cx="6791325" cy="47688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Web Browsers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i="1" smtClean="0"/>
              <a:t>Web browser</a:t>
            </a:r>
            <a:r>
              <a:rPr lang="en-US" altLang="en-US" smtClean="0"/>
              <a:t> is a specific software program required to display Web pages</a:t>
            </a:r>
          </a:p>
        </p:txBody>
      </p:sp>
      <p:pic>
        <p:nvPicPr>
          <p:cNvPr id="26628" name="Picture 13" descr="Fig01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48006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Web Browsers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 Web pages by entering its </a:t>
            </a:r>
            <a:r>
              <a:rPr lang="en-US" altLang="en-US" i="1" smtClean="0"/>
              <a:t>Uniform Resource Locator</a:t>
            </a:r>
            <a:r>
              <a:rPr lang="en-US" altLang="en-US" smtClean="0"/>
              <a:t> (URL) into the Web browser’s address bar</a:t>
            </a:r>
          </a:p>
          <a:p>
            <a:pPr eaLnBrk="1" hangingPunct="1"/>
            <a:r>
              <a:rPr lang="en-US" altLang="en-US" smtClean="0"/>
              <a:t>URL is comprised of the </a:t>
            </a:r>
            <a:r>
              <a:rPr lang="en-US" altLang="en-US" i="1" smtClean="0"/>
              <a:t>protocol</a:t>
            </a:r>
            <a:r>
              <a:rPr lang="en-US" altLang="en-US" smtClean="0"/>
              <a:t>, followed by the </a:t>
            </a:r>
            <a:r>
              <a:rPr lang="en-US" altLang="en-US" i="1" smtClean="0"/>
              <a:t>domain name</a:t>
            </a:r>
          </a:p>
          <a:p>
            <a:pPr lvl="1" eaLnBrk="1" hangingPunct="1"/>
            <a:r>
              <a:rPr lang="en-US" altLang="en-US" i="1" smtClean="0"/>
              <a:t>Hypertext Transfer Protocol</a:t>
            </a:r>
          </a:p>
          <a:p>
            <a:pPr lvl="1" eaLnBrk="1" hangingPunct="1"/>
            <a:r>
              <a:rPr lang="en-US" altLang="en-US" smtClean="0"/>
              <a:t>Domain name can be an </a:t>
            </a:r>
            <a:r>
              <a:rPr lang="en-US" altLang="en-US" i="1" smtClean="0"/>
              <a:t>IP address</a:t>
            </a:r>
            <a:r>
              <a:rPr lang="en-US" altLang="en-US" smtClean="0"/>
              <a:t> or a text version of this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Web Browsers </a:t>
            </a:r>
          </a:p>
        </p:txBody>
      </p:sp>
      <p:pic>
        <p:nvPicPr>
          <p:cNvPr id="28675" name="Picture 11" descr="Fig01-08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1524000"/>
            <a:ext cx="3413125" cy="4373563"/>
          </a:xfrm>
          <a:noFill/>
        </p:spPr>
      </p:pic>
      <p:sp>
        <p:nvSpPr>
          <p:cNvPr id="28676" name="Text Box 12"/>
          <p:cNvSpPr txBox="1">
            <a:spLocks noChangeArrowheads="1"/>
          </p:cNvSpPr>
          <p:nvPr/>
        </p:nvSpPr>
        <p:spPr bwMode="auto">
          <a:xfrm>
            <a:off x="136525" y="3389313"/>
            <a:ext cx="35750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0"/>
              <a:t>http://pucinfo.calumet.purdue.edu</a:t>
            </a:r>
          </a:p>
          <a:p>
            <a:pPr eaLnBrk="1" hangingPunct="1"/>
            <a:endParaRPr lang="en-US" altLang="en-US" sz="1800" b="0"/>
          </a:p>
          <a:p>
            <a:pPr eaLnBrk="1" hangingPunct="1"/>
            <a:r>
              <a:rPr lang="en-US" altLang="en-US" sz="1800" b="0"/>
              <a:t>http://205.216.71.230</a:t>
            </a:r>
          </a:p>
        </p:txBody>
      </p:sp>
      <p:sp>
        <p:nvSpPr>
          <p:cNvPr id="62477" name="AutoShape 13"/>
          <p:cNvSpPr>
            <a:spLocks/>
          </p:cNvSpPr>
          <p:nvPr/>
        </p:nvSpPr>
        <p:spPr bwMode="auto">
          <a:xfrm rot="16200000">
            <a:off x="381000" y="4114800"/>
            <a:ext cx="76200" cy="381000"/>
          </a:xfrm>
          <a:prstGeom prst="leftBracket">
            <a:avLst>
              <a:gd name="adj" fmla="val 41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2478" name="AutoShape 14"/>
          <p:cNvSpPr>
            <a:spLocks/>
          </p:cNvSpPr>
          <p:nvPr/>
        </p:nvSpPr>
        <p:spPr bwMode="auto">
          <a:xfrm rot="16200000">
            <a:off x="1524000" y="3505200"/>
            <a:ext cx="76200" cy="1600200"/>
          </a:xfrm>
          <a:prstGeom prst="leftBracket">
            <a:avLst>
              <a:gd name="adj" fmla="val 17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8679" name="AutoShape 15"/>
          <p:cNvSpPr>
            <a:spLocks/>
          </p:cNvSpPr>
          <p:nvPr/>
        </p:nvSpPr>
        <p:spPr bwMode="auto">
          <a:xfrm>
            <a:off x="457200" y="4876800"/>
            <a:ext cx="914400" cy="266700"/>
          </a:xfrm>
          <a:prstGeom prst="borderCallout2">
            <a:avLst>
              <a:gd name="adj1" fmla="val 42856"/>
              <a:gd name="adj2" fmla="val -8333"/>
              <a:gd name="adj3" fmla="val 42856"/>
              <a:gd name="adj4" fmla="val -8333"/>
              <a:gd name="adj5" fmla="val -200000"/>
              <a:gd name="adj6" fmla="val -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protocol</a:t>
            </a:r>
          </a:p>
        </p:txBody>
      </p:sp>
      <p:sp>
        <p:nvSpPr>
          <p:cNvPr id="28680" name="AutoShape 16"/>
          <p:cNvSpPr>
            <a:spLocks/>
          </p:cNvSpPr>
          <p:nvPr/>
        </p:nvSpPr>
        <p:spPr bwMode="auto">
          <a:xfrm>
            <a:off x="1828800" y="4686300"/>
            <a:ext cx="914400" cy="266700"/>
          </a:xfrm>
          <a:prstGeom prst="borderCallout2">
            <a:avLst>
              <a:gd name="adj1" fmla="val 42856"/>
              <a:gd name="adj2" fmla="val -8333"/>
              <a:gd name="adj3" fmla="val 42856"/>
              <a:gd name="adj4" fmla="val -20662"/>
              <a:gd name="adj5" fmla="val -128569"/>
              <a:gd name="adj6" fmla="val -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IP address</a:t>
            </a:r>
          </a:p>
        </p:txBody>
      </p:sp>
      <p:sp>
        <p:nvSpPr>
          <p:cNvPr id="62481" name="AutoShape 17"/>
          <p:cNvSpPr>
            <a:spLocks/>
          </p:cNvSpPr>
          <p:nvPr/>
        </p:nvSpPr>
        <p:spPr bwMode="auto">
          <a:xfrm rot="5400000">
            <a:off x="381000" y="3200400"/>
            <a:ext cx="76200" cy="381000"/>
          </a:xfrm>
          <a:prstGeom prst="leftBracket">
            <a:avLst>
              <a:gd name="adj" fmla="val 41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2482" name="AutoShape 18"/>
          <p:cNvSpPr>
            <a:spLocks/>
          </p:cNvSpPr>
          <p:nvPr/>
        </p:nvSpPr>
        <p:spPr bwMode="auto">
          <a:xfrm rot="5400000">
            <a:off x="2104231" y="2010569"/>
            <a:ext cx="134938" cy="2819400"/>
          </a:xfrm>
          <a:prstGeom prst="leftBracket">
            <a:avLst>
              <a:gd name="adj" fmla="val 17411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8683" name="AutoShape 19"/>
          <p:cNvSpPr>
            <a:spLocks/>
          </p:cNvSpPr>
          <p:nvPr/>
        </p:nvSpPr>
        <p:spPr bwMode="auto">
          <a:xfrm>
            <a:off x="609600" y="2400300"/>
            <a:ext cx="914400" cy="266700"/>
          </a:xfrm>
          <a:prstGeom prst="borderCallout2">
            <a:avLst>
              <a:gd name="adj1" fmla="val 42856"/>
              <a:gd name="adj2" fmla="val -8333"/>
              <a:gd name="adj3" fmla="val 42856"/>
              <a:gd name="adj4" fmla="val -16495"/>
              <a:gd name="adj5" fmla="val 357144"/>
              <a:gd name="adj6" fmla="val -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protocol</a:t>
            </a:r>
          </a:p>
        </p:txBody>
      </p:sp>
      <p:sp>
        <p:nvSpPr>
          <p:cNvPr id="28684" name="AutoShape 20"/>
          <p:cNvSpPr>
            <a:spLocks/>
          </p:cNvSpPr>
          <p:nvPr/>
        </p:nvSpPr>
        <p:spPr bwMode="auto">
          <a:xfrm>
            <a:off x="2286000" y="2324100"/>
            <a:ext cx="914400" cy="419100"/>
          </a:xfrm>
          <a:prstGeom prst="borderCallout2">
            <a:avLst>
              <a:gd name="adj1" fmla="val 27273"/>
              <a:gd name="adj2" fmla="val -8333"/>
              <a:gd name="adj3" fmla="val 27273"/>
              <a:gd name="adj4" fmla="val -12500"/>
              <a:gd name="adj5" fmla="val 245454"/>
              <a:gd name="adj6" fmla="val -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domain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Alternative Web Page Viewing Devices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 smtClean="0"/>
              <a:t>Smart phones</a:t>
            </a:r>
          </a:p>
          <a:p>
            <a:pPr lvl="1" eaLnBrk="1" hangingPunct="1"/>
            <a:r>
              <a:rPr lang="en-US" altLang="en-US" sz="2400" smtClean="0"/>
              <a:t>Can be used as a regular cell phone and offer e-mail and Web access</a:t>
            </a:r>
          </a:p>
          <a:p>
            <a:pPr eaLnBrk="1" hangingPunct="1"/>
            <a:r>
              <a:rPr lang="en-US" altLang="en-US" sz="2800" i="1" smtClean="0"/>
              <a:t>Handheld computers</a:t>
            </a:r>
          </a:p>
          <a:p>
            <a:pPr lvl="1" eaLnBrk="1" hangingPunct="1"/>
            <a:r>
              <a:rPr lang="en-US" altLang="en-US" sz="2400" smtClean="0"/>
              <a:t>Wireless, portable computers designed to fit in a user’s hand</a:t>
            </a:r>
          </a:p>
          <a:p>
            <a:pPr lvl="1" eaLnBrk="1" hangingPunct="1"/>
            <a:r>
              <a:rPr lang="en-US" altLang="en-US" sz="2400" i="1" smtClean="0"/>
              <a:t>Personal Digital Assistant (PDA)</a:t>
            </a:r>
          </a:p>
        </p:txBody>
      </p:sp>
      <p:pic>
        <p:nvPicPr>
          <p:cNvPr id="29700" name="Picture 9" descr="Fig01-09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1371600"/>
            <a:ext cx="1244600" cy="2338388"/>
          </a:xfrm>
          <a:noFill/>
        </p:spPr>
      </p:pic>
      <p:pic>
        <p:nvPicPr>
          <p:cNvPr id="29701" name="Picture 10" descr="Fig01-10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0800" y="3810000"/>
            <a:ext cx="2324100" cy="23399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 Engines / Portals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405313" cy="48307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Software programs that find Web sites and Web pages</a:t>
            </a:r>
          </a:p>
          <a:p>
            <a:pPr eaLnBrk="1" hangingPunct="1"/>
            <a:r>
              <a:rPr lang="en-US" altLang="en-US" sz="2400" smtClean="0"/>
              <a:t>Enter a </a:t>
            </a:r>
            <a:r>
              <a:rPr lang="en-US" altLang="en-US" sz="2400" i="1" smtClean="0"/>
              <a:t>keyword</a:t>
            </a:r>
            <a:r>
              <a:rPr lang="en-US" altLang="en-US" sz="2400" smtClean="0"/>
              <a:t> into a search engine’s text box to locate a Web page about a particular topic</a:t>
            </a:r>
          </a:p>
          <a:p>
            <a:pPr eaLnBrk="1" hangingPunct="1"/>
            <a:r>
              <a:rPr lang="en-US" altLang="en-US" sz="2400" i="1" smtClean="0"/>
              <a:t>Directories</a:t>
            </a:r>
            <a:r>
              <a:rPr lang="en-US" altLang="en-US" sz="2400" smtClean="0"/>
              <a:t> classify Web pages into various categories</a:t>
            </a:r>
            <a:endParaRPr lang="en-US" altLang="en-US" sz="2400" i="1" smtClean="0"/>
          </a:p>
        </p:txBody>
      </p:sp>
      <p:pic>
        <p:nvPicPr>
          <p:cNvPr id="30724" name="Picture 7" descr="Fig01-11a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2054225"/>
            <a:ext cx="4419600" cy="33115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 Engines / Portals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405313" cy="48307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Search services create their own Web site databases in different ways</a:t>
            </a:r>
          </a:p>
          <a:p>
            <a:pPr lvl="1" eaLnBrk="1" hangingPunct="1"/>
            <a:r>
              <a:rPr lang="en-US" altLang="en-US" sz="2400" i="1" smtClean="0"/>
              <a:t>Spiders </a:t>
            </a:r>
            <a:r>
              <a:rPr lang="en-US" altLang="en-US" sz="2400" smtClean="0"/>
              <a:t>or </a:t>
            </a:r>
            <a:r>
              <a:rPr lang="en-US" altLang="en-US" sz="2400" i="1" smtClean="0"/>
              <a:t>robots</a:t>
            </a:r>
          </a:p>
          <a:p>
            <a:pPr lvl="1" eaLnBrk="1" hangingPunct="1"/>
            <a:r>
              <a:rPr lang="en-US" altLang="en-US" sz="2400" i="1" smtClean="0"/>
              <a:t>Meta tags</a:t>
            </a:r>
          </a:p>
          <a:p>
            <a:pPr lvl="2" eaLnBrk="1" hangingPunct="1"/>
            <a:r>
              <a:rPr lang="en-US" altLang="en-US" sz="2000" smtClean="0"/>
              <a:t>Special tags added to Web pages containing information on content</a:t>
            </a:r>
          </a:p>
        </p:txBody>
      </p:sp>
      <p:pic>
        <p:nvPicPr>
          <p:cNvPr id="31748" name="Picture 12" descr="Fig01-12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2054225"/>
            <a:ext cx="4419600" cy="33115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The Internet and the World Wide Web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i="1" smtClean="0"/>
              <a:t>Internet 2 </a:t>
            </a:r>
            <a:r>
              <a:rPr lang="en-US" altLang="en-US" sz="2800" smtClean="0"/>
              <a:t>is a major cooperative initiative among academia, industry, and the government to increase the Internet’s possibilities and correct some of its challenges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Bottlenecking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400" smtClean="0"/>
          </a:p>
        </p:txBody>
      </p:sp>
      <p:pic>
        <p:nvPicPr>
          <p:cNvPr id="5124" name="Picture 5" descr="Fig01-02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2054225"/>
            <a:ext cx="4419600" cy="33115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Search Engines / Portals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 smtClean="0"/>
              <a:t>Portals </a:t>
            </a:r>
            <a:r>
              <a:rPr lang="en-US" altLang="en-US" sz="2800" smtClean="0"/>
              <a:t>are web sites that offer more than just search services</a:t>
            </a:r>
          </a:p>
          <a:p>
            <a:pPr lvl="1" eaLnBrk="1" hangingPunct="1"/>
            <a:r>
              <a:rPr lang="en-US" altLang="en-US" sz="2400" smtClean="0"/>
              <a:t>E-mail, chat rooms, news and sports, etc.</a:t>
            </a:r>
          </a:p>
          <a:p>
            <a:pPr lvl="1" eaLnBrk="1" hangingPunct="1"/>
            <a:r>
              <a:rPr lang="en-US" altLang="en-US" sz="2400" smtClean="0"/>
              <a:t>Google, MSN, and Yahoo!</a:t>
            </a:r>
          </a:p>
        </p:txBody>
      </p:sp>
      <p:pic>
        <p:nvPicPr>
          <p:cNvPr id="32772" name="Picture 10" descr="Fig01-13a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2054225"/>
            <a:ext cx="4419600" cy="33115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Impact of the Internet and the Web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Communication</a:t>
            </a:r>
          </a:p>
          <a:p>
            <a:pPr eaLnBrk="1" hangingPunct="1"/>
            <a:r>
              <a:rPr lang="en-US" altLang="en-US" smtClean="0"/>
              <a:t>Education</a:t>
            </a:r>
          </a:p>
          <a:p>
            <a:pPr eaLnBrk="1" hangingPunct="1"/>
            <a:r>
              <a:rPr lang="en-US" altLang="en-US" smtClean="0"/>
              <a:t>Entertainment</a:t>
            </a:r>
          </a:p>
          <a:p>
            <a:pPr eaLnBrk="1" hangingPunct="1"/>
            <a:r>
              <a:rPr lang="en-US" altLang="en-US" smtClean="0"/>
              <a:t>Business</a:t>
            </a:r>
          </a:p>
        </p:txBody>
      </p:sp>
      <p:pic>
        <p:nvPicPr>
          <p:cNvPr id="33796" name="Picture 9" descr="Fig01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00200"/>
            <a:ext cx="3352800" cy="251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0" descr="Fig01-1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57600"/>
            <a:ext cx="3352800" cy="251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8" descr="Fig01-16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57600"/>
            <a:ext cx="3352800" cy="251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Communication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Email</a:t>
            </a:r>
          </a:p>
          <a:p>
            <a:pPr lvl="1" eaLnBrk="1" hangingPunct="1"/>
            <a:r>
              <a:rPr lang="en-US" altLang="en-US" smtClean="0"/>
              <a:t>Transfers messages and files</a:t>
            </a:r>
          </a:p>
          <a:p>
            <a:pPr lvl="1" eaLnBrk="1" hangingPunct="1"/>
            <a:r>
              <a:rPr lang="en-US" altLang="en-US" smtClean="0"/>
              <a:t>Message can be communicated positively or negatively</a:t>
            </a:r>
          </a:p>
          <a:p>
            <a:pPr eaLnBrk="1" hangingPunct="1"/>
            <a:r>
              <a:rPr lang="en-US" altLang="en-US" smtClean="0"/>
              <a:t>Web sites</a:t>
            </a:r>
          </a:p>
          <a:p>
            <a:pPr lvl="1" eaLnBrk="1" hangingPunct="1"/>
            <a:r>
              <a:rPr lang="en-US" altLang="en-US" smtClean="0"/>
              <a:t>Delivers messages successfully and persuasively</a:t>
            </a:r>
          </a:p>
          <a:p>
            <a:pPr lvl="1" eaLnBrk="1" hangingPunct="1"/>
            <a:r>
              <a:rPr lang="en-US" altLang="en-US" smtClean="0"/>
              <a:t>Site design requires much planning</a:t>
            </a:r>
          </a:p>
          <a:p>
            <a:pPr lvl="2" eaLnBrk="1" hangingPunct="1"/>
            <a:r>
              <a:rPr lang="en-US" altLang="en-US" smtClean="0"/>
              <a:t>Trustworthiness, currency, and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Education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Formal and informal teaching and learning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Enhances traditional teaching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Instructors often publish syllabi, grades, and helpful information for research</a:t>
            </a:r>
          </a:p>
        </p:txBody>
      </p:sp>
      <p:pic>
        <p:nvPicPr>
          <p:cNvPr id="35844" name="Picture 9" descr="Fig01-15a"/>
          <p:cNvPicPr>
            <a:picLocks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1371600"/>
            <a:ext cx="3121025" cy="2338388"/>
          </a:xfrm>
          <a:noFill/>
        </p:spPr>
      </p:pic>
      <p:pic>
        <p:nvPicPr>
          <p:cNvPr id="35845" name="Picture 10" descr="Fig01-15b"/>
          <p:cNvPicPr>
            <a:picLocks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6213" y="3862388"/>
            <a:ext cx="3122612" cy="23399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Entertainment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Entertainment web sites include music, videos, sports, games, and more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It is important to identify what would appeal to your audience when developing an entertainment element</a:t>
            </a:r>
          </a:p>
        </p:txBody>
      </p:sp>
      <p:pic>
        <p:nvPicPr>
          <p:cNvPr id="36868" name="Picture 14" descr="Fig01-16a"/>
          <p:cNvPicPr>
            <a:picLocks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1371600"/>
            <a:ext cx="3121025" cy="2338388"/>
          </a:xfrm>
          <a:noFill/>
        </p:spPr>
      </p:pic>
      <p:pic>
        <p:nvPicPr>
          <p:cNvPr id="36869" name="Picture 15" descr="Fig01-16b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6213" y="3862388"/>
            <a:ext cx="3122612" cy="23399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Business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 smtClean="0"/>
              <a:t>Electronic commerce (e-commerce)</a:t>
            </a:r>
            <a:r>
              <a:rPr lang="en-US" altLang="en-US" sz="2400" smtClean="0"/>
              <a:t> is the practice of conducting business activities online, such as shopping</a:t>
            </a:r>
          </a:p>
          <a:p>
            <a:pPr lvl="1" eaLnBrk="1" hangingPunct="1"/>
            <a:r>
              <a:rPr lang="en-US" altLang="en-US" sz="2000" i="1" smtClean="0"/>
              <a:t>Business-to-consumer (B2C)</a:t>
            </a:r>
          </a:p>
          <a:p>
            <a:pPr lvl="1" eaLnBrk="1" hangingPunct="1"/>
            <a:r>
              <a:rPr lang="en-US" altLang="en-US" sz="2000" i="1" smtClean="0"/>
              <a:t>Business-to-business (B2B)</a:t>
            </a:r>
          </a:p>
          <a:p>
            <a:pPr lvl="1" eaLnBrk="1" hangingPunct="1"/>
            <a:r>
              <a:rPr lang="en-US" altLang="en-US" sz="2000" i="1" smtClean="0"/>
              <a:t>Consumer-to-consumer (C2C)</a:t>
            </a:r>
          </a:p>
        </p:txBody>
      </p:sp>
      <p:pic>
        <p:nvPicPr>
          <p:cNvPr id="37892" name="Picture 8" descr="Fig01-17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2054225"/>
            <a:ext cx="4419600" cy="33115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Web Sites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405313" cy="4830763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Personal</a:t>
            </a:r>
          </a:p>
          <a:p>
            <a:pPr eaLnBrk="1" hangingPunct="1"/>
            <a:r>
              <a:rPr lang="en-US" altLang="en-US" sz="2800" smtClean="0"/>
              <a:t>Organizational / Topical</a:t>
            </a:r>
          </a:p>
          <a:p>
            <a:pPr eaLnBrk="1" hangingPunct="1"/>
            <a:r>
              <a:rPr lang="en-US" altLang="en-US" sz="2800" smtClean="0"/>
              <a:t>Commercial</a:t>
            </a:r>
          </a:p>
        </p:txBody>
      </p:sp>
      <p:pic>
        <p:nvPicPr>
          <p:cNvPr id="38916" name="Picture 12" descr="Fig01-1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71600"/>
            <a:ext cx="35052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1" descr="Fig01-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76600"/>
            <a:ext cx="35052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10" descr="Fig01-20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35052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Personal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405313" cy="4830763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Limited developmental resources</a:t>
            </a:r>
          </a:p>
          <a:p>
            <a:pPr eaLnBrk="1" hangingPunct="1"/>
            <a:r>
              <a:rPr lang="en-US" altLang="en-US" sz="2400" smtClean="0"/>
              <a:t>Uses</a:t>
            </a:r>
          </a:p>
          <a:p>
            <a:pPr lvl="1" eaLnBrk="1" hangingPunct="1"/>
            <a:r>
              <a:rPr lang="en-US" altLang="en-US" sz="2000" smtClean="0"/>
              <a:t>Advertise employment credentials</a:t>
            </a:r>
          </a:p>
          <a:p>
            <a:pPr lvl="1" eaLnBrk="1" hangingPunct="1"/>
            <a:r>
              <a:rPr lang="en-US" altLang="en-US" sz="2000" smtClean="0"/>
              <a:t>Meet new friends</a:t>
            </a:r>
          </a:p>
          <a:p>
            <a:pPr lvl="1" eaLnBrk="1" hangingPunct="1"/>
            <a:r>
              <a:rPr lang="en-US" altLang="en-US" sz="2000" smtClean="0"/>
              <a:t>Share common interests</a:t>
            </a:r>
          </a:p>
          <a:p>
            <a:pPr eaLnBrk="1" hangingPunct="1"/>
            <a:r>
              <a:rPr lang="en-US" altLang="en-US" sz="2400" smtClean="0"/>
              <a:t>Do not post information that can be misused</a:t>
            </a:r>
          </a:p>
        </p:txBody>
      </p:sp>
      <p:pic>
        <p:nvPicPr>
          <p:cNvPr id="39940" name="Picture 7" descr="Fig01-18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2054225"/>
            <a:ext cx="4419600" cy="33115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Organizational / Topical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405313" cy="4830763"/>
          </a:xfrm>
        </p:spPr>
        <p:txBody>
          <a:bodyPr/>
          <a:lstStyle/>
          <a:p>
            <a:pPr eaLnBrk="1" hangingPunct="1"/>
            <a:r>
              <a:rPr lang="en-US" altLang="en-US" sz="2400" i="1" smtClean="0"/>
              <a:t>Organization Web sites</a:t>
            </a:r>
            <a:r>
              <a:rPr lang="en-US" altLang="en-US" sz="2400" smtClean="0"/>
              <a:t> contain information on particular organizations</a:t>
            </a:r>
          </a:p>
          <a:p>
            <a:pPr eaLnBrk="1" hangingPunct="1"/>
            <a:r>
              <a:rPr lang="en-US" altLang="en-US" sz="2400" i="1" smtClean="0"/>
              <a:t>Topical Web sites </a:t>
            </a:r>
            <a:r>
              <a:rPr lang="en-US" altLang="en-US" sz="2400" smtClean="0"/>
              <a:t>contain information on the developer’s interests and hobbies</a:t>
            </a:r>
          </a:p>
          <a:p>
            <a:pPr eaLnBrk="1" hangingPunct="1"/>
            <a:r>
              <a:rPr lang="en-US" altLang="en-US" sz="2400" smtClean="0"/>
              <a:t>Not all information is accurate</a:t>
            </a:r>
            <a:endParaRPr lang="en-US" altLang="en-US" sz="2400" i="1" smtClean="0"/>
          </a:p>
        </p:txBody>
      </p:sp>
      <p:pic>
        <p:nvPicPr>
          <p:cNvPr id="40964" name="Picture 7" descr="Fig01-19a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2054225"/>
            <a:ext cx="4419600" cy="33115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Commercial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405313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Used to promote and sell a product for a business via the Internet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More complex commercial Web sites generally produce greater revenue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Obtain product and service information from a company’s marketing department</a:t>
            </a:r>
          </a:p>
        </p:txBody>
      </p:sp>
      <p:pic>
        <p:nvPicPr>
          <p:cNvPr id="41988" name="Picture 7" descr="Fig01-20a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2054225"/>
            <a:ext cx="4419600" cy="33115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The Internet and the World Wide Web</a:t>
            </a:r>
          </a:p>
        </p:txBody>
      </p:sp>
      <p:sp>
        <p:nvSpPr>
          <p:cNvPr id="6147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i="1" smtClean="0"/>
              <a:t>World Wide Web </a:t>
            </a:r>
            <a:r>
              <a:rPr lang="en-US" altLang="en-US" smtClean="0"/>
              <a:t>(</a:t>
            </a:r>
            <a:r>
              <a:rPr lang="en-US" altLang="en-US" i="1" smtClean="0"/>
              <a:t>WWW</a:t>
            </a:r>
            <a:r>
              <a:rPr lang="en-US" altLang="en-US" smtClean="0"/>
              <a:t> or </a:t>
            </a:r>
            <a:r>
              <a:rPr lang="en-US" altLang="en-US" i="1" smtClean="0"/>
              <a:t>Web</a:t>
            </a:r>
            <a:r>
              <a:rPr lang="en-US" altLang="en-US" smtClean="0"/>
              <a:t>) is a graphical interface that utilizes the Internet to distribute and retrieve information</a:t>
            </a:r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i="1" smtClean="0"/>
              <a:t>Web site</a:t>
            </a:r>
            <a:r>
              <a:rPr lang="en-US" altLang="en-US" smtClean="0"/>
              <a:t> is a collection of linked </a:t>
            </a:r>
            <a:r>
              <a:rPr lang="en-US" altLang="en-US" i="1" smtClean="0"/>
              <a:t>Web pages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Starts with a </a:t>
            </a:r>
            <a:r>
              <a:rPr lang="en-US" altLang="en-US" i="1" smtClean="0"/>
              <a:t>home page</a:t>
            </a:r>
          </a:p>
          <a:p>
            <a:pPr lvl="1" eaLnBrk="1" hangingPunct="1"/>
            <a:r>
              <a:rPr lang="en-US" altLang="en-US" smtClean="0"/>
              <a:t>Pages are linked together with a </a:t>
            </a:r>
            <a:r>
              <a:rPr lang="en-US" altLang="en-US" i="1" smtClean="0"/>
              <a:t>hyperlink</a:t>
            </a:r>
            <a:r>
              <a:rPr lang="en-US" altLang="en-US" smtClean="0"/>
              <a:t>, or </a:t>
            </a:r>
            <a:r>
              <a:rPr lang="en-US" altLang="en-US" i="1" smtClean="0"/>
              <a:t>link</a:t>
            </a:r>
          </a:p>
          <a:p>
            <a:pPr eaLnBrk="1" hangingPunct="1"/>
            <a:r>
              <a:rPr lang="en-US" altLang="en-US" i="1" smtClean="0"/>
              <a:t>Surfing the Web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Researching Web Technologies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specifically can this technology do to further the purpose of my Web site?</a:t>
            </a:r>
          </a:p>
          <a:p>
            <a:pPr eaLnBrk="1" hangingPunct="1"/>
            <a:r>
              <a:rPr lang="en-US" altLang="en-US" smtClean="0"/>
              <a:t>Will it appeal to my audience?</a:t>
            </a:r>
          </a:p>
          <a:p>
            <a:pPr eaLnBrk="1" hangingPunct="1"/>
            <a:r>
              <a:rPr lang="en-US" altLang="en-US" smtClean="0"/>
              <a:t>What will it cost to put it into action?</a:t>
            </a:r>
          </a:p>
          <a:p>
            <a:pPr eaLnBrk="1" hangingPunct="1"/>
            <a:r>
              <a:rPr lang="en-US" altLang="en-US" smtClean="0"/>
              <a:t>How soon will I see a return on investing in this new technology?</a:t>
            </a:r>
          </a:p>
          <a:p>
            <a:pPr eaLnBrk="1" hangingPunct="1"/>
            <a:r>
              <a:rPr lang="en-US" altLang="en-US" smtClean="0"/>
              <a:t>What impact will adding this technology have on security and other Web site elements?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Tools for Creating Web Pages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Hypertext Markup Language (HTML)</a:t>
            </a:r>
          </a:p>
          <a:p>
            <a:pPr eaLnBrk="1" hangingPunct="1"/>
            <a:r>
              <a:rPr lang="en-US" altLang="en-US" smtClean="0"/>
              <a:t>eXtensible Markup Language (XML), eXtensible HTML (XHTML), and Wireless Markup Language (WML)</a:t>
            </a:r>
          </a:p>
          <a:p>
            <a:pPr eaLnBrk="1" hangingPunct="1"/>
            <a:r>
              <a:rPr lang="en-US" altLang="en-US" smtClean="0"/>
              <a:t>Cascading Style Sheets</a:t>
            </a:r>
          </a:p>
          <a:p>
            <a:pPr eaLnBrk="1" hangingPunct="1"/>
            <a:r>
              <a:rPr lang="en-US" altLang="en-US" smtClean="0"/>
              <a:t>Scripting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Hypertext Markup Language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Formatting language used to create Web pages</a:t>
            </a:r>
          </a:p>
          <a:p>
            <a:pPr eaLnBrk="1" hangingPunct="1"/>
            <a:r>
              <a:rPr lang="en-US" altLang="en-US" smtClean="0"/>
              <a:t>Defines a Web page through </a:t>
            </a:r>
            <a:r>
              <a:rPr lang="en-US" altLang="en-US" i="1" smtClean="0"/>
              <a:t>tags</a:t>
            </a:r>
            <a:r>
              <a:rPr lang="en-US" altLang="en-US" smtClean="0"/>
              <a:t> or </a:t>
            </a:r>
            <a:r>
              <a:rPr lang="en-US" altLang="en-US" i="1" smtClean="0"/>
              <a:t>markups</a:t>
            </a:r>
            <a:endParaRPr lang="en-US" altLang="en-US" smtClean="0"/>
          </a:p>
          <a:p>
            <a:pPr eaLnBrk="1" hangingPunct="1"/>
            <a:r>
              <a:rPr lang="en-US" altLang="en-US" i="1" smtClean="0"/>
              <a:t>World Wide Web Consortium (W3C)</a:t>
            </a:r>
            <a:r>
              <a:rPr lang="en-US" altLang="en-US" smtClean="0"/>
              <a:t> sets standards for HTML and </a:t>
            </a:r>
            <a:r>
              <a:rPr lang="en-US" altLang="en-US" i="1" smtClean="0"/>
              <a:t>HTTP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eXtensible Markup Language (XML), eXtensible HTML (XHTML), and </a:t>
            </a:r>
            <a:br>
              <a:rPr lang="en-US" altLang="en-US" sz="2800" smtClean="0"/>
            </a:br>
            <a:r>
              <a:rPr lang="en-US" altLang="en-US" sz="2800" smtClean="0"/>
              <a:t>Wireless Markup Language (WML)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XML</a:t>
            </a:r>
            <a:r>
              <a:rPr lang="en-US" altLang="en-US" smtClean="0"/>
              <a:t> uses markups to define the content of a Web page</a:t>
            </a:r>
          </a:p>
          <a:p>
            <a:pPr eaLnBrk="1" hangingPunct="1"/>
            <a:r>
              <a:rPr lang="en-US" altLang="en-US" i="1" smtClean="0"/>
              <a:t>XHTML</a:t>
            </a:r>
            <a:r>
              <a:rPr lang="en-US" altLang="en-US" smtClean="0"/>
              <a:t> is a markup language that is a combination of the features of XML and HTML</a:t>
            </a:r>
          </a:p>
          <a:p>
            <a:pPr eaLnBrk="1" hangingPunct="1"/>
            <a:r>
              <a:rPr lang="en-US" altLang="en-US" i="1" smtClean="0"/>
              <a:t>WML</a:t>
            </a:r>
            <a:r>
              <a:rPr lang="en-US" altLang="en-US" smtClean="0"/>
              <a:t> is a subset of XML</a:t>
            </a:r>
          </a:p>
          <a:p>
            <a:pPr lvl="1" eaLnBrk="1" hangingPunct="1"/>
            <a:r>
              <a:rPr lang="en-US" altLang="en-US" smtClean="0"/>
              <a:t>Used to design Web pages for microbrowsers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Cascading Style Sheets (CSS)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 the presentation of the content by applying styles to such elements</a:t>
            </a:r>
          </a:p>
          <a:p>
            <a:pPr lvl="1" eaLnBrk="1" hangingPunct="1"/>
            <a:r>
              <a:rPr lang="en-US" altLang="en-US" smtClean="0"/>
              <a:t>Type</a:t>
            </a:r>
          </a:p>
          <a:p>
            <a:pPr lvl="1" eaLnBrk="1" hangingPunct="1"/>
            <a:r>
              <a:rPr lang="en-US" altLang="en-US" smtClean="0"/>
              <a:t>Margins</a:t>
            </a:r>
          </a:p>
          <a:p>
            <a:pPr lvl="1" eaLnBrk="1" hangingPunct="1"/>
            <a:r>
              <a:rPr lang="en-US" altLang="en-US" smtClean="0"/>
              <a:t>Positioning</a:t>
            </a:r>
          </a:p>
          <a:p>
            <a:pPr lvl="1" eaLnBrk="1" hangingPunct="1"/>
            <a:r>
              <a:rPr lang="en-US" altLang="en-US" smtClean="0"/>
              <a:t>Colors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Scripting Languages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Short programs that your visitors’ browsers run</a:t>
            </a:r>
          </a:p>
          <a:p>
            <a:pPr eaLnBrk="1" hangingPunct="1"/>
            <a:r>
              <a:rPr lang="en-US" altLang="en-US" smtClean="0"/>
              <a:t>Browsers must support this technology</a:t>
            </a:r>
          </a:p>
          <a:p>
            <a:pPr eaLnBrk="1" hangingPunct="1"/>
            <a:r>
              <a:rPr lang="en-US" altLang="en-US" smtClean="0"/>
              <a:t>Javascript</a:t>
            </a:r>
          </a:p>
          <a:p>
            <a:pPr eaLnBrk="1" hangingPunct="1"/>
            <a:r>
              <a:rPr lang="en-US" altLang="en-US" smtClean="0"/>
              <a:t>Active Server Pages (ASP)</a:t>
            </a:r>
          </a:p>
          <a:p>
            <a:pPr eaLnBrk="1" hangingPunct="1"/>
            <a:r>
              <a:rPr lang="en-US" altLang="en-US" smtClean="0"/>
              <a:t>Hypertext Preprocessor (PHP)</a:t>
            </a:r>
          </a:p>
          <a:p>
            <a:pPr eaLnBrk="1" hangingPunct="1"/>
            <a:r>
              <a:rPr lang="en-US" altLang="en-US" smtClean="0"/>
              <a:t>MySql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WYSIWYG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Packages that automatically generate HTML code</a:t>
            </a:r>
          </a:p>
          <a:p>
            <a:pPr eaLnBrk="1" hangingPunct="1"/>
            <a:r>
              <a:rPr lang="en-US" altLang="en-US" sz="2800" smtClean="0"/>
              <a:t>There are packages available for every level of expertise</a:t>
            </a:r>
          </a:p>
          <a:p>
            <a:pPr lvl="1" eaLnBrk="1" hangingPunct="1"/>
            <a:r>
              <a:rPr lang="en-US" altLang="en-US" sz="2400" smtClean="0"/>
              <a:t>Microsoft FrontPage</a:t>
            </a:r>
          </a:p>
          <a:p>
            <a:pPr lvl="1" eaLnBrk="1" hangingPunct="1"/>
            <a:r>
              <a:rPr lang="en-US" altLang="en-US" sz="2400" smtClean="0"/>
              <a:t>Macromedia Dreamweaver</a:t>
            </a:r>
          </a:p>
          <a:p>
            <a:pPr lvl="1" eaLnBrk="1" hangingPunct="1"/>
            <a:r>
              <a:rPr lang="en-US" altLang="en-US" sz="2400" smtClean="0"/>
              <a:t>Adobe Go Live</a:t>
            </a:r>
          </a:p>
        </p:txBody>
      </p:sp>
      <p:pic>
        <p:nvPicPr>
          <p:cNvPr id="49156" name="Picture 4" descr="Fig01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57600"/>
            <a:ext cx="45720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Web Design Roles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Web design can be done independently or with a partner or group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Creative Role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smtClean="0"/>
              <a:t>Content writer /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smtClean="0"/>
              <a:t>Web page designer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smtClean="0"/>
              <a:t>Web artist / graphic designer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smtClean="0"/>
              <a:t>Multimedia producer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Web Design Roles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Hi-Tech Role</a:t>
            </a:r>
          </a:p>
          <a:p>
            <a:pPr lvl="1" eaLnBrk="1" hangingPunct="1"/>
            <a:r>
              <a:rPr lang="en-US" altLang="en-US" i="1" smtClean="0"/>
              <a:t>Web programmer</a:t>
            </a:r>
          </a:p>
          <a:p>
            <a:pPr lvl="1" eaLnBrk="1" hangingPunct="1"/>
            <a:r>
              <a:rPr lang="en-US" altLang="en-US" i="1" smtClean="0"/>
              <a:t>Database developer</a:t>
            </a:r>
          </a:p>
          <a:p>
            <a:pPr lvl="1" eaLnBrk="1" hangingPunct="1"/>
            <a:r>
              <a:rPr lang="en-US" altLang="en-US" i="1" smtClean="0"/>
              <a:t>Network / security administrator</a:t>
            </a:r>
          </a:p>
          <a:p>
            <a:pPr eaLnBrk="1" hangingPunct="1"/>
            <a:r>
              <a:rPr lang="en-US" altLang="en-US" smtClean="0"/>
              <a:t>Oversight Role</a:t>
            </a:r>
          </a:p>
          <a:p>
            <a:pPr lvl="1" eaLnBrk="1" hangingPunct="1"/>
            <a:r>
              <a:rPr lang="en-US" altLang="en-US" i="1" smtClean="0"/>
              <a:t>Content managers</a:t>
            </a:r>
          </a:p>
          <a:p>
            <a:pPr lvl="1" eaLnBrk="1" hangingPunct="1"/>
            <a:r>
              <a:rPr lang="en-US" altLang="en-US" i="1" smtClean="0"/>
              <a:t>Content management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Accessing Information on the Web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Users access Web sites through the </a:t>
            </a:r>
            <a:r>
              <a:rPr lang="en-US" altLang="en-US" i="1" smtClean="0"/>
              <a:t>public switched telephone network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Worldwide telephone system that handles voice-oriented phone calls</a:t>
            </a:r>
          </a:p>
          <a:p>
            <a:pPr lvl="1" eaLnBrk="1" hangingPunct="1"/>
            <a:r>
              <a:rPr lang="en-US" altLang="en-US" smtClean="0"/>
              <a:t>Integral part of computer communications</a:t>
            </a:r>
          </a:p>
          <a:p>
            <a:pPr lvl="1" eaLnBrk="1" hangingPunct="1"/>
            <a:r>
              <a:rPr lang="en-US" altLang="en-US" smtClean="0"/>
              <a:t>Network mostly uses digital technology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Accessing Information on the Web</a:t>
            </a:r>
          </a:p>
        </p:txBody>
      </p:sp>
      <p:pic>
        <p:nvPicPr>
          <p:cNvPr id="8195" name="Picture 7" descr="Fig01-0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08113"/>
            <a:ext cx="8991600" cy="4605337"/>
          </a:xfrm>
          <a:noFill/>
        </p:spPr>
      </p:pic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974725" y="2573338"/>
            <a:ext cx="1219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local access area</a:t>
            </a:r>
          </a:p>
        </p:txBody>
      </p: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1905000" y="3733800"/>
            <a:ext cx="7826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local</a:t>
            </a:r>
          </a:p>
          <a:p>
            <a:pPr algn="ctr" eaLnBrk="1" hangingPunct="1"/>
            <a:r>
              <a:rPr lang="en-US" altLang="en-US"/>
              <a:t>telephone</a:t>
            </a:r>
          </a:p>
          <a:p>
            <a:pPr algn="ctr" eaLnBrk="1" hangingPunct="1"/>
            <a:r>
              <a:rPr lang="en-US" altLang="en-US"/>
              <a:t>company</a:t>
            </a:r>
          </a:p>
        </p:txBody>
      </p:sp>
      <p:sp>
        <p:nvSpPr>
          <p:cNvPr id="8198" name="Text Box 14"/>
          <p:cNvSpPr txBox="1">
            <a:spLocks noChangeArrowheads="1"/>
          </p:cNvSpPr>
          <p:nvPr/>
        </p:nvSpPr>
        <p:spPr bwMode="auto">
          <a:xfrm>
            <a:off x="3124200" y="4038600"/>
            <a:ext cx="782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long-</a:t>
            </a:r>
            <a:br>
              <a:rPr lang="en-US" altLang="en-US"/>
            </a:br>
            <a:r>
              <a:rPr lang="en-US" altLang="en-US"/>
              <a:t>distance</a:t>
            </a:r>
            <a:br>
              <a:rPr lang="en-US" altLang="en-US"/>
            </a:br>
            <a:r>
              <a:rPr lang="en-US" altLang="en-US"/>
              <a:t>telephone</a:t>
            </a:r>
            <a:br>
              <a:rPr lang="en-US" altLang="en-US"/>
            </a:br>
            <a:r>
              <a:rPr lang="en-US" altLang="en-US"/>
              <a:t>company</a:t>
            </a:r>
          </a:p>
        </p:txBody>
      </p:sp>
      <p:sp>
        <p:nvSpPr>
          <p:cNvPr id="8199" name="Text Box 15"/>
          <p:cNvSpPr txBox="1">
            <a:spLocks noChangeArrowheads="1"/>
          </p:cNvSpPr>
          <p:nvPr/>
        </p:nvSpPr>
        <p:spPr bwMode="auto">
          <a:xfrm>
            <a:off x="5257800" y="4038600"/>
            <a:ext cx="782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long-</a:t>
            </a:r>
            <a:br>
              <a:rPr lang="en-US" altLang="en-US"/>
            </a:br>
            <a:r>
              <a:rPr lang="en-US" altLang="en-US"/>
              <a:t>distance</a:t>
            </a:r>
            <a:br>
              <a:rPr lang="en-US" altLang="en-US"/>
            </a:br>
            <a:r>
              <a:rPr lang="en-US" altLang="en-US"/>
              <a:t>telephone</a:t>
            </a:r>
            <a:br>
              <a:rPr lang="en-US" altLang="en-US"/>
            </a:br>
            <a:r>
              <a:rPr lang="en-US" altLang="en-US"/>
              <a:t>company</a:t>
            </a:r>
          </a:p>
        </p:txBody>
      </p:sp>
      <p:sp>
        <p:nvSpPr>
          <p:cNvPr id="8200" name="Text Box 16"/>
          <p:cNvSpPr txBox="1">
            <a:spLocks noChangeArrowheads="1"/>
          </p:cNvSpPr>
          <p:nvPr/>
        </p:nvSpPr>
        <p:spPr bwMode="auto">
          <a:xfrm>
            <a:off x="6400800" y="3657600"/>
            <a:ext cx="7826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local</a:t>
            </a:r>
          </a:p>
          <a:p>
            <a:pPr algn="ctr" eaLnBrk="1" hangingPunct="1"/>
            <a:r>
              <a:rPr lang="en-US" altLang="en-US"/>
              <a:t>telephone</a:t>
            </a:r>
          </a:p>
          <a:p>
            <a:pPr algn="ctr" eaLnBrk="1" hangingPunct="1"/>
            <a:r>
              <a:rPr lang="en-US" altLang="en-US"/>
              <a:t>company</a:t>
            </a:r>
          </a:p>
        </p:txBody>
      </p:sp>
      <p:sp>
        <p:nvSpPr>
          <p:cNvPr id="8201" name="Text Box 17"/>
          <p:cNvSpPr txBox="1">
            <a:spLocks noChangeArrowheads="1"/>
          </p:cNvSpPr>
          <p:nvPr/>
        </p:nvSpPr>
        <p:spPr bwMode="auto">
          <a:xfrm>
            <a:off x="6934200" y="2590800"/>
            <a:ext cx="1219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local access area</a:t>
            </a:r>
          </a:p>
        </p:txBody>
      </p:sp>
      <p:sp>
        <p:nvSpPr>
          <p:cNvPr id="8202" name="Text Box 18"/>
          <p:cNvSpPr txBox="1">
            <a:spLocks noChangeArrowheads="1"/>
          </p:cNvSpPr>
          <p:nvPr/>
        </p:nvSpPr>
        <p:spPr bwMode="auto">
          <a:xfrm>
            <a:off x="517525" y="5468938"/>
            <a:ext cx="1855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telephone service customer</a:t>
            </a:r>
          </a:p>
        </p:txBody>
      </p:sp>
      <p:sp>
        <p:nvSpPr>
          <p:cNvPr id="8203" name="Text Box 19"/>
          <p:cNvSpPr txBox="1">
            <a:spLocks noChangeArrowheads="1"/>
          </p:cNvSpPr>
          <p:nvPr/>
        </p:nvSpPr>
        <p:spPr bwMode="auto">
          <a:xfrm>
            <a:off x="6248400" y="5334000"/>
            <a:ext cx="1855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telephone service customer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Dial-Up Lines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i="1" smtClean="0"/>
              <a:t>dial-up line </a:t>
            </a:r>
            <a:r>
              <a:rPr lang="en-US" altLang="en-US" smtClean="0"/>
              <a:t>is a temporary connection that uses one or more analog phone lines</a:t>
            </a:r>
          </a:p>
          <a:p>
            <a:pPr eaLnBrk="1" hangingPunct="1"/>
            <a:r>
              <a:rPr lang="en-US" altLang="en-US" smtClean="0"/>
              <a:t>Requires a modem on each end of the connection</a:t>
            </a:r>
          </a:p>
          <a:p>
            <a:pPr eaLnBrk="1" hangingPunct="1"/>
            <a:r>
              <a:rPr lang="en-US" altLang="en-US" smtClean="0"/>
              <a:t>Communication ends when either modem hangs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Dial-Up Lines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 b="1" smtClean="0"/>
              <a:t>Advantages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2400" b="1" smtClean="0"/>
              <a:t>Cost. </a:t>
            </a:r>
            <a:r>
              <a:rPr lang="en-US" altLang="en-US" sz="2400" smtClean="0"/>
              <a:t>Costs no more than a regular phone call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2400" b="1" smtClean="0"/>
              <a:t>Availability. </a:t>
            </a:r>
            <a:r>
              <a:rPr lang="en-US" altLang="en-US" sz="2400" smtClean="0"/>
              <a:t>Computers at any two locations can establish a connection using a modem and telephone network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2400" b="1" smtClean="0"/>
              <a:t>No Contracts. </a:t>
            </a:r>
            <a:r>
              <a:rPr lang="en-US" altLang="en-US" sz="2400" smtClean="0"/>
              <a:t>New dial-up subscribers typically do not have to enter into a contract. Broadband providers, on the other hand, often require a contract of 12 months or longer for the special rates offered to new customers. 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2400" b="1" smtClean="0"/>
              <a:t>Changing Service Hassles</a:t>
            </a:r>
            <a:r>
              <a:rPr lang="en-US" altLang="en-US" sz="2400" smtClean="0"/>
              <a:t>. Having to change ISPs and add extra equipment for broadband simply is not appealing to Internet users, who only connect occasionally for e-mail and very limited web surfing.</a:t>
            </a:r>
          </a:p>
          <a:p>
            <a:pPr marL="914400" lvl="1" indent="-457200" eaLnBrk="1" hangingPunct="1">
              <a:lnSpc>
                <a:spcPct val="90000"/>
              </a:lnSpc>
            </a:pPr>
            <a:endParaRPr lang="en-US" altLang="en-US" sz="2400" b="1" smtClean="0"/>
          </a:p>
          <a:p>
            <a:pPr marL="914400" lvl="1" indent="-457200" eaLnBrk="1" hangingPunct="1">
              <a:lnSpc>
                <a:spcPct val="90000"/>
              </a:lnSpc>
            </a:pP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Dial Up Lines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Disadvantages</a:t>
            </a:r>
          </a:p>
          <a:p>
            <a:pPr lvl="1" eaLnBrk="1" hangingPunct="1"/>
            <a:r>
              <a:rPr lang="en-US" altLang="en-US" smtClean="0"/>
              <a:t>Cannot control quality of connection</a:t>
            </a:r>
          </a:p>
          <a:p>
            <a:pPr lvl="1" eaLnBrk="1" hangingPunct="1"/>
            <a:r>
              <a:rPr lang="en-US" altLang="en-US" smtClean="0"/>
              <a:t>Slow transfer rates</a:t>
            </a:r>
          </a:p>
          <a:p>
            <a:pPr lvl="1" eaLnBrk="1" hangingPunct="1"/>
            <a:r>
              <a:rPr lang="en-US" altLang="en-US" smtClean="0"/>
              <a:t>Requires phone lines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Design 2e">
  <a:themeElements>
    <a:clrScheme name="Web Design 2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eb Design 2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Web Design 2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eb Design 2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eb Design 2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eb Design 2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eb Design 2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eb Design 2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b Design 2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b Design 2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b Design 2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b Design 2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b Design 2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eb Design 2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 Design 2e</Template>
  <TotalTime>1392</TotalTime>
  <Words>1530</Words>
  <Application>Microsoft Office PowerPoint</Application>
  <PresentationFormat>On-screen Show (4:3)</PresentationFormat>
  <Paragraphs>250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Wingdings</vt:lpstr>
      <vt:lpstr>Times New Roman</vt:lpstr>
      <vt:lpstr>Web Design 2e</vt:lpstr>
      <vt:lpstr>PowerPoint Presentation</vt:lpstr>
      <vt:lpstr>The Internet and the World Wide Web</vt:lpstr>
      <vt:lpstr>The Internet and the World Wide Web</vt:lpstr>
      <vt:lpstr>The Internet and the World Wide Web</vt:lpstr>
      <vt:lpstr>Accessing Information on the Web</vt:lpstr>
      <vt:lpstr>Accessing Information on the Web</vt:lpstr>
      <vt:lpstr>Dial-Up Lines</vt:lpstr>
      <vt:lpstr>Dial-Up Lines </vt:lpstr>
      <vt:lpstr>Dial Up Lines</vt:lpstr>
      <vt:lpstr>Dedicated Lines</vt:lpstr>
      <vt:lpstr>Dedicated Lines </vt:lpstr>
      <vt:lpstr>ISDN Lines</vt:lpstr>
      <vt:lpstr>DSL</vt:lpstr>
      <vt:lpstr>T-carrier Lines</vt:lpstr>
      <vt:lpstr>T-carrier Lines – T1 Lines</vt:lpstr>
      <vt:lpstr>T-carrier Lines – T3 Lines</vt:lpstr>
      <vt:lpstr>Cable Television Lines</vt:lpstr>
      <vt:lpstr>Fixed Wireless</vt:lpstr>
      <vt:lpstr>Dedicated Lines </vt:lpstr>
      <vt:lpstr>Selecting a Service Provider</vt:lpstr>
      <vt:lpstr>Service Providers </vt:lpstr>
      <vt:lpstr>Service Providers </vt:lpstr>
      <vt:lpstr>Service Providers </vt:lpstr>
      <vt:lpstr>Web Browsers</vt:lpstr>
      <vt:lpstr>Web Browsers </vt:lpstr>
      <vt:lpstr>Web Browsers </vt:lpstr>
      <vt:lpstr>Alternative Web Page Viewing Devices</vt:lpstr>
      <vt:lpstr>Search Engines / Portals</vt:lpstr>
      <vt:lpstr>Search Engines / Portals</vt:lpstr>
      <vt:lpstr>Search Engines / Portals</vt:lpstr>
      <vt:lpstr>Impact of the Internet and the Web</vt:lpstr>
      <vt:lpstr>Communication</vt:lpstr>
      <vt:lpstr>Education</vt:lpstr>
      <vt:lpstr>Entertainment</vt:lpstr>
      <vt:lpstr>Business</vt:lpstr>
      <vt:lpstr>Types of Web Sites</vt:lpstr>
      <vt:lpstr>Personal</vt:lpstr>
      <vt:lpstr>Organizational / Topical</vt:lpstr>
      <vt:lpstr>Commercial</vt:lpstr>
      <vt:lpstr>Researching Web Technologies</vt:lpstr>
      <vt:lpstr>Tools for Creating Web Pages</vt:lpstr>
      <vt:lpstr>Hypertext Markup Language</vt:lpstr>
      <vt:lpstr>eXtensible Markup Language (XML), eXtensible HTML (XHTML), and  Wireless Markup Language (WML)</vt:lpstr>
      <vt:lpstr>Cascading Style Sheets (CSS)</vt:lpstr>
      <vt:lpstr>Scripting Languages</vt:lpstr>
      <vt:lpstr>WYSIWYG</vt:lpstr>
      <vt:lpstr>Web Design Roles</vt:lpstr>
      <vt:lpstr>Web Design Roles</vt:lpstr>
    </vt:vector>
  </TitlesOfParts>
  <Company>University of Central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Steven Freund</dc:creator>
  <cp:lastModifiedBy>Leonard Reyes</cp:lastModifiedBy>
  <cp:revision>25</cp:revision>
  <dcterms:created xsi:type="dcterms:W3CDTF">2001-09-12T21:46:56Z</dcterms:created>
  <dcterms:modified xsi:type="dcterms:W3CDTF">2016-01-17T14:17:18Z</dcterms:modified>
</cp:coreProperties>
</file>