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256" r:id="rId3"/>
    <p:sldId id="257" r:id="rId4"/>
    <p:sldId id="312" r:id="rId5"/>
    <p:sldId id="313" r:id="rId6"/>
    <p:sldId id="315" r:id="rId7"/>
    <p:sldId id="277" r:id="rId8"/>
    <p:sldId id="258" r:id="rId9"/>
    <p:sldId id="261" r:id="rId10"/>
    <p:sldId id="262" r:id="rId11"/>
    <p:sldId id="275" r:id="rId12"/>
    <p:sldId id="276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309" r:id="rId46"/>
    <p:sldId id="310" r:id="rId47"/>
    <p:sldId id="298" r:id="rId48"/>
    <p:sldId id="299" r:id="rId49"/>
    <p:sldId id="311" r:id="rId50"/>
    <p:sldId id="300" r:id="rId51"/>
    <p:sldId id="301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notesMaster" Target="notesMasters/notesMaster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A4D84-6EA1-478D-973A-D6DDEAD5F60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D54C3-D5A9-4640-980F-6EABC485870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FCA1-C890-4F80-AE3F-73FB24228EE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3CAD-93B7-4FE1-9F86-DC587221A02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55B9-1B2B-439F-A5A9-0F4C1A822BD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BD27-0654-4CC4-BEA1-EE926A8C004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68BE-DE9C-494B-BEFC-C657EF36CFD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ACE3-345D-4843-A6E9-E5DB5A778D4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37FC-D532-4187-8D6E-19DCA5D54F29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F8AE-1ED9-4C41-84C8-A1E8078038E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782F-2D04-49D3-87F9-6B31A489013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067A-FE4B-4398-98F7-1B5EA35D1E78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7E80-CCE1-4ECA-A04E-8ADE7A1E64E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AC749-190A-4092-A806-3A53E4F6DC4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071678"/>
            <a:ext cx="7772400" cy="2143140"/>
          </a:xfrm>
        </p:spPr>
        <p:txBody>
          <a:bodyPr>
            <a:noAutofit/>
          </a:bodyPr>
          <a:lstStyle/>
          <a:p>
            <a:r>
              <a:rPr lang="en-US" sz="6000" b="1" dirty="0"/>
              <a:t>OFFICE AUTOMATION </a:t>
            </a:r>
            <a:r>
              <a:rPr lang="en-US" sz="6000" b="1" dirty="0" smtClean="0"/>
              <a:t>SYSTEMS</a:t>
            </a:r>
            <a:endParaRPr lang="en-US" sz="6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571480"/>
            <a:ext cx="8643966" cy="5072098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16000" b="1" dirty="0" smtClean="0"/>
              <a:t>Formalization</a:t>
            </a:r>
            <a:endParaRPr lang="en-US" sz="16000" b="1" dirty="0"/>
          </a:p>
          <a:p>
            <a:r>
              <a:rPr lang="en-US" sz="12800" dirty="0" smtClean="0"/>
              <a:t>Focus on what is being one and tools used in office</a:t>
            </a:r>
            <a:endParaRPr lang="en-US" sz="12800" dirty="0"/>
          </a:p>
          <a:p>
            <a:r>
              <a:rPr lang="en-US" sz="12800" dirty="0" smtClean="0"/>
              <a:t>Integration of application and facilities</a:t>
            </a:r>
            <a:endParaRPr lang="en-US" sz="12800" dirty="0"/>
          </a:p>
          <a:p>
            <a:r>
              <a:rPr lang="en-US" sz="12800" dirty="0" smtClean="0"/>
              <a:t>Shift from mechanizing devices to automating process.</a:t>
            </a:r>
            <a:endParaRPr lang="en-US" sz="12800" dirty="0"/>
          </a:p>
          <a:p>
            <a:r>
              <a:rPr lang="en-US" sz="12800" dirty="0" smtClean="0"/>
              <a:t>Replacing people with machines</a:t>
            </a:r>
            <a:endParaRPr lang="en-US" sz="12800" dirty="0"/>
          </a:p>
          <a:p>
            <a:pPr algn="just"/>
            <a:r>
              <a:rPr lang="en-US" sz="12800" dirty="0" smtClean="0"/>
              <a:t>Feeding of organization’s knowledge about the office processes into system to accomplish particular job</a:t>
            </a:r>
            <a:r>
              <a:rPr lang="en-US" sz="12800" dirty="0"/>
              <a:t>.</a:t>
            </a:r>
            <a:endParaRPr lang="en-US" sz="12800" dirty="0"/>
          </a:p>
          <a:p>
            <a:endParaRPr lang="en-US" sz="6700" dirty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0034" y="642918"/>
            <a:ext cx="8429684" cy="3143272"/>
          </a:xfrm>
        </p:spPr>
        <p:txBody>
          <a:bodyPr/>
          <a:lstStyle/>
          <a:p>
            <a:pPr>
              <a:buNone/>
            </a:pPr>
            <a:r>
              <a:rPr lang="en-US" sz="4000" b="1" dirty="0"/>
              <a:t>Maturity</a:t>
            </a:r>
            <a:endParaRPr lang="en-US" sz="4000" b="1" dirty="0"/>
          </a:p>
          <a:p>
            <a:r>
              <a:rPr lang="en-US" dirty="0"/>
              <a:t>Period of stabilization as organization adapts to change</a:t>
            </a:r>
            <a:endParaRPr lang="en-US" dirty="0"/>
          </a:p>
          <a:p>
            <a:r>
              <a:rPr lang="en-US" dirty="0" smtClean="0"/>
              <a:t>Continued </a:t>
            </a:r>
            <a:r>
              <a:rPr lang="en-US" dirty="0"/>
              <a:t>integration of functions and facilities.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596" y="2071678"/>
            <a:ext cx="8229600" cy="3186122"/>
          </a:xfrm>
        </p:spPr>
        <p:txBody>
          <a:bodyPr/>
          <a:lstStyle/>
          <a:p>
            <a:pPr marL="514350" indent="-514350">
              <a:buNone/>
            </a:pPr>
            <a:r>
              <a:rPr lang="en-US" dirty="0" smtClean="0"/>
              <a:t>1. Data Storage</a:t>
            </a:r>
            <a:endParaRPr lang="en-US" dirty="0"/>
          </a:p>
          <a:p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2. Data Exchange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3. Data </a:t>
            </a:r>
            <a:r>
              <a:rPr lang="en-US" dirty="0"/>
              <a:t>Management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8596" y="785794"/>
            <a:ext cx="34290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Basic Activities</a:t>
            </a:r>
            <a:endParaRPr lang="en-US" sz="4000" b="1" dirty="0" smtClean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1. Data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Includes office records and forms</a:t>
            </a:r>
            <a:r>
              <a:rPr lang="en-US" b="1" dirty="0" smtClean="0"/>
              <a:t>.</a:t>
            </a:r>
            <a:endParaRPr lang="en-US" dirty="0"/>
          </a:p>
          <a:p>
            <a:r>
              <a:rPr lang="en-US" b="1" dirty="0" smtClean="0"/>
              <a:t>Word </a:t>
            </a:r>
            <a:r>
              <a:rPr lang="en-US" b="1" dirty="0"/>
              <a:t>Processing</a:t>
            </a:r>
            <a:endParaRPr lang="en-US" b="1" dirty="0"/>
          </a:p>
          <a:p>
            <a:pPr lvl="1"/>
            <a:r>
              <a:rPr lang="en-US" dirty="0" smtClean="0"/>
              <a:t>replaced typewriters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 smtClean="0"/>
              <a:t>most </a:t>
            </a:r>
            <a:r>
              <a:rPr lang="en-US" dirty="0"/>
              <a:t>basic and common OAS activity.</a:t>
            </a:r>
            <a:endParaRPr lang="en-US" dirty="0"/>
          </a:p>
          <a:p>
            <a:pPr lvl="1"/>
            <a:r>
              <a:rPr lang="en-US" dirty="0" smtClean="0"/>
              <a:t>input </a:t>
            </a:r>
            <a:r>
              <a:rPr lang="en-US" dirty="0"/>
              <a:t>using keyboard and manipulation of text.</a:t>
            </a:r>
            <a:endParaRPr lang="en-US" dirty="0"/>
          </a:p>
          <a:p>
            <a:pPr lvl="1"/>
            <a:r>
              <a:rPr lang="en-US" dirty="0" smtClean="0"/>
              <a:t>sophisticated commands </a:t>
            </a:r>
            <a:r>
              <a:rPr lang="en-US" dirty="0"/>
              <a:t>to format, edit and print text documents.</a:t>
            </a:r>
            <a:endParaRPr lang="en-US" dirty="0"/>
          </a:p>
          <a:p>
            <a:pPr lvl="1"/>
            <a:r>
              <a:rPr lang="en-US" dirty="0" smtClean="0"/>
              <a:t>templates </a:t>
            </a:r>
            <a:r>
              <a:rPr lang="en-US" dirty="0"/>
              <a:t>automatically sets up font size, paragraph style, header and footer so that user does not have to reset it again and again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blinds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 smtClean="0"/>
              <a:t> Spreadsheets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785794"/>
            <a:ext cx="8229600" cy="5857892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easy </a:t>
            </a:r>
            <a:r>
              <a:rPr lang="en-US" dirty="0"/>
              <a:t>manipulation and output of numbers.</a:t>
            </a:r>
            <a:endParaRPr lang="en-US" dirty="0"/>
          </a:p>
          <a:p>
            <a:pPr lvl="1"/>
            <a:r>
              <a:rPr lang="en-US" dirty="0" smtClean="0"/>
              <a:t>complex </a:t>
            </a:r>
            <a:r>
              <a:rPr lang="en-US" dirty="0"/>
              <a:t>formula automatically recalculated based on the new numbers. </a:t>
            </a:r>
            <a:endParaRPr lang="en-US" dirty="0"/>
          </a:p>
          <a:p>
            <a:r>
              <a:rPr lang="en-US" b="1" dirty="0"/>
              <a:t>Image Applications</a:t>
            </a:r>
            <a:endParaRPr lang="en-US" b="1" dirty="0"/>
          </a:p>
          <a:p>
            <a:pPr lvl="1"/>
            <a:r>
              <a:rPr lang="en-US" dirty="0" smtClean="0"/>
              <a:t>capture </a:t>
            </a:r>
            <a:r>
              <a:rPr lang="en-US" dirty="0"/>
              <a:t>and editing of pictures.</a:t>
            </a:r>
            <a:endParaRPr lang="en-US" dirty="0"/>
          </a:p>
          <a:p>
            <a:r>
              <a:rPr lang="en-US" b="1" dirty="0"/>
              <a:t>Desktop Publishing</a:t>
            </a:r>
            <a:endParaRPr lang="en-US" b="1" dirty="0"/>
          </a:p>
          <a:p>
            <a:pPr lvl="1"/>
            <a:r>
              <a:rPr lang="en-US" dirty="0"/>
              <a:t>software like CorelDraw, PageMaker, Photoshop, etc. is current trend.</a:t>
            </a:r>
            <a:endParaRPr lang="en-US" dirty="0"/>
          </a:p>
          <a:p>
            <a:pPr lvl="1"/>
            <a:r>
              <a:rPr lang="en-US" dirty="0" smtClean="0"/>
              <a:t>Creation </a:t>
            </a:r>
            <a:r>
              <a:rPr lang="en-US" dirty="0"/>
              <a:t>of newsletters, brochures and other documents that combine text, photographs and drawings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blinds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2. Data </a:t>
            </a:r>
            <a:r>
              <a:rPr lang="en-US" b="1" dirty="0"/>
              <a:t>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500" b="1" dirty="0"/>
              <a:t>Electronic transfer</a:t>
            </a:r>
            <a:endParaRPr lang="en-US" sz="3500" b="1" dirty="0"/>
          </a:p>
          <a:p>
            <a:pPr lvl="1" algn="just"/>
            <a:r>
              <a:rPr lang="en-US" dirty="0" smtClean="0"/>
              <a:t>application area </a:t>
            </a:r>
            <a:r>
              <a:rPr lang="en-US" dirty="0"/>
              <a:t>that highlights the exchange of information </a:t>
            </a:r>
            <a:r>
              <a:rPr lang="en-US" dirty="0" smtClean="0"/>
              <a:t>between more </a:t>
            </a:r>
            <a:r>
              <a:rPr lang="en-US" dirty="0"/>
              <a:t>than one user.</a:t>
            </a:r>
            <a:endParaRPr lang="en-US" dirty="0"/>
          </a:p>
          <a:p>
            <a:pPr lvl="1" algn="just"/>
            <a:r>
              <a:rPr lang="en-US" dirty="0" smtClean="0"/>
              <a:t>e-mail</a:t>
            </a:r>
            <a:r>
              <a:rPr lang="en-US" dirty="0"/>
              <a:t>, voice mail, and facsimile are examples of electronic transfer applications. </a:t>
            </a:r>
            <a:endParaRPr lang="en-US" dirty="0"/>
          </a:p>
          <a:p>
            <a:pPr lvl="1" algn="just"/>
            <a:r>
              <a:rPr lang="en-US" dirty="0" smtClean="0"/>
              <a:t>systems </a:t>
            </a:r>
            <a:r>
              <a:rPr lang="en-US" dirty="0"/>
              <a:t>allow geographically dispersed </a:t>
            </a:r>
            <a:r>
              <a:rPr lang="en-US" dirty="0" smtClean="0"/>
              <a:t>user to </a:t>
            </a:r>
            <a:r>
              <a:rPr lang="en-US" dirty="0"/>
              <a:t>exchange information in real time. </a:t>
            </a:r>
            <a:endParaRPr lang="en-US" dirty="0"/>
          </a:p>
          <a:p>
            <a:pPr lvl="1" algn="just"/>
            <a:r>
              <a:rPr lang="en-US" dirty="0" smtClean="0"/>
              <a:t>systems </a:t>
            </a:r>
            <a:r>
              <a:rPr lang="en-US" dirty="0"/>
              <a:t>that allow instantaneous or "real time" transfer of information (i.e. online conversations) are considered </a:t>
            </a:r>
            <a:r>
              <a:rPr lang="en-US" i="1" dirty="0" smtClean="0">
                <a:solidFill>
                  <a:srgbClr val="0070C0"/>
                </a:solidFill>
              </a:rPr>
              <a:t>electronic sharing </a:t>
            </a:r>
            <a:r>
              <a:rPr lang="en-US" i="1" dirty="0">
                <a:solidFill>
                  <a:srgbClr val="0070C0"/>
                </a:solidFill>
              </a:rPr>
              <a:t>systems</a:t>
            </a:r>
            <a:r>
              <a:rPr lang="en-US" dirty="0"/>
              <a:t>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blinds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3. Data </a:t>
            </a:r>
            <a:r>
              <a:rPr lang="en-US" b="1" dirty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Track both short-term and long-term data in the </a:t>
            </a:r>
            <a:r>
              <a:rPr lang="en-US" dirty="0" smtClean="0"/>
              <a:t>world of </a:t>
            </a:r>
            <a:r>
              <a:rPr lang="en-US" dirty="0"/>
              <a:t>financial plans, workforce allocation plans, </a:t>
            </a:r>
            <a:r>
              <a:rPr lang="en-US" dirty="0" smtClean="0"/>
              <a:t>marketing, inventory, </a:t>
            </a:r>
            <a:r>
              <a:rPr lang="en-US" dirty="0"/>
              <a:t>and other aspects of business.</a:t>
            </a:r>
            <a:endParaRPr lang="en-US" dirty="0"/>
          </a:p>
          <a:p>
            <a:endParaRPr lang="en-US" dirty="0"/>
          </a:p>
          <a:p>
            <a:pPr algn="just"/>
            <a:r>
              <a:rPr lang="en-US" i="1" u="sng" dirty="0" smtClean="0"/>
              <a:t>Task </a:t>
            </a:r>
            <a:r>
              <a:rPr lang="en-US" i="1" u="sng" dirty="0"/>
              <a:t>management or scheduling systems </a:t>
            </a:r>
            <a:r>
              <a:rPr lang="en-US" dirty="0" smtClean="0"/>
              <a:t>monitor </a:t>
            </a:r>
            <a:r>
              <a:rPr lang="en-US" dirty="0"/>
              <a:t>and control various projects and activities within the </a:t>
            </a:r>
            <a:r>
              <a:rPr lang="en-US" dirty="0" smtClean="0"/>
              <a:t>office.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blinds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000240"/>
            <a:ext cx="8229600" cy="250033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800" b="1" dirty="0"/>
              <a:t>How to determine which technology may benefit an office?</a:t>
            </a:r>
            <a:endParaRPr lang="en-US" sz="4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blinds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Analyzing an Office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14684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There are two main perspectives that can be used:</a:t>
            </a:r>
            <a:endParaRPr lang="en-US" sz="3600" dirty="0"/>
          </a:p>
          <a:p>
            <a:pPr lvl="1"/>
            <a:r>
              <a:rPr lang="en-US" sz="3600" dirty="0" smtClean="0"/>
              <a:t>Analytical </a:t>
            </a:r>
            <a:r>
              <a:rPr lang="en-US" sz="3600" dirty="0"/>
              <a:t>perspective</a:t>
            </a:r>
            <a:endParaRPr lang="en-US" sz="3600" dirty="0"/>
          </a:p>
          <a:p>
            <a:pPr lvl="1"/>
            <a:endParaRPr lang="en-US" sz="3600" dirty="0"/>
          </a:p>
          <a:p>
            <a:pPr lvl="1"/>
            <a:r>
              <a:rPr lang="en-US" sz="3600" dirty="0" smtClean="0"/>
              <a:t>Interpretive </a:t>
            </a:r>
            <a:r>
              <a:rPr lang="en-US" sz="3600" dirty="0"/>
              <a:t>perspective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blinds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1. Analytical </a:t>
            </a:r>
            <a:r>
              <a:rPr lang="en-US" b="1" dirty="0"/>
              <a:t>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42915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This perspective views the company as a structure which can be analyzed by breaking down activities into functions. </a:t>
            </a:r>
            <a:endParaRPr lang="en-US" dirty="0"/>
          </a:p>
          <a:p>
            <a:r>
              <a:rPr lang="en-US" dirty="0"/>
              <a:t>There are three views which use the analytical office perspective: </a:t>
            </a:r>
            <a:endParaRPr lang="en-US" dirty="0"/>
          </a:p>
          <a:p>
            <a:pPr lvl="1"/>
            <a:r>
              <a:rPr lang="en-US" dirty="0" smtClean="0"/>
              <a:t>Office </a:t>
            </a:r>
            <a:r>
              <a:rPr lang="en-US" dirty="0"/>
              <a:t>Activities </a:t>
            </a:r>
            <a:endParaRPr lang="en-US" dirty="0"/>
          </a:p>
          <a:p>
            <a:pPr lvl="1"/>
            <a:r>
              <a:rPr lang="en-US" dirty="0" smtClean="0"/>
              <a:t>Office </a:t>
            </a:r>
            <a:r>
              <a:rPr lang="en-US" dirty="0"/>
              <a:t>Semantics </a:t>
            </a:r>
            <a:endParaRPr lang="en-US" dirty="0"/>
          </a:p>
          <a:p>
            <a:pPr lvl="1"/>
            <a:r>
              <a:rPr lang="en-US" dirty="0" smtClean="0"/>
              <a:t>Office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blind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Introduction.</a:t>
            </a:r>
            <a:endParaRPr lang="en-US" dirty="0" smtClean="0"/>
          </a:p>
          <a:p>
            <a:r>
              <a:rPr lang="en-US" dirty="0" smtClean="0"/>
              <a:t>Determining which technology may benefit an office?</a:t>
            </a:r>
            <a:endParaRPr lang="en-US" dirty="0" smtClean="0"/>
          </a:p>
          <a:p>
            <a:r>
              <a:rPr lang="en-US" dirty="0" smtClean="0"/>
              <a:t>Tools used in Office Automation.</a:t>
            </a:r>
            <a:endParaRPr lang="en-US" dirty="0" smtClean="0"/>
          </a:p>
          <a:p>
            <a:r>
              <a:rPr lang="en-US" dirty="0" smtClean="0"/>
              <a:t>Application Area of Office Automation.</a:t>
            </a:r>
            <a:endParaRPr lang="en-US" dirty="0" smtClean="0"/>
          </a:p>
          <a:p>
            <a:r>
              <a:rPr lang="en-US" dirty="0" smtClean="0"/>
              <a:t>Advantages of Office Automation Systems.</a:t>
            </a:r>
            <a:endParaRPr lang="en-US" dirty="0" smtClean="0"/>
          </a:p>
          <a:p>
            <a:r>
              <a:rPr lang="en-US" dirty="0" smtClean="0"/>
              <a:t>Disadvantages of Office Automation Systems.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Office Activities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This view focuses on what activities are performed, how much time is spent on each activity and what procedures are followed to carry out a task.</a:t>
            </a:r>
            <a:endParaRPr lang="en-US" dirty="0"/>
          </a:p>
          <a:p>
            <a:endParaRPr lang="en-US" dirty="0"/>
          </a:p>
          <a:p>
            <a:pPr algn="just"/>
            <a:r>
              <a:rPr lang="en-US" dirty="0" smtClean="0"/>
              <a:t>Technology </a:t>
            </a:r>
            <a:r>
              <a:rPr lang="en-US" dirty="0"/>
              <a:t>can be applied more easily to observable tasks, but this view does not attempt to understand why the tasks are performed.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blinds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Office Semantics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400" dirty="0"/>
              <a:t>This view concentrates on why the tasks are performed and </a:t>
            </a:r>
            <a:r>
              <a:rPr lang="en-US" sz="4400" dirty="0" smtClean="0"/>
              <a:t>is </a:t>
            </a:r>
            <a:r>
              <a:rPr lang="en-US" sz="4400" dirty="0"/>
              <a:t>there any redundancy among them so to have proper utilization of resources.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blinds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Office Functions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57560"/>
          </a:xfrm>
        </p:spPr>
        <p:txBody>
          <a:bodyPr>
            <a:normAutofit/>
          </a:bodyPr>
          <a:lstStyle/>
          <a:p>
            <a:pPr algn="just"/>
            <a:r>
              <a:rPr lang="en-US" sz="4000" dirty="0"/>
              <a:t>In this </a:t>
            </a:r>
            <a:r>
              <a:rPr lang="en-US" sz="4000" dirty="0" smtClean="0"/>
              <a:t>view, </a:t>
            </a:r>
            <a:r>
              <a:rPr lang="en-US" sz="4000" dirty="0"/>
              <a:t>various functions and procedures carried out in an organization is analyzed such as managing information, resources and people.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blinds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2. Interpretive </a:t>
            </a:r>
            <a:r>
              <a:rPr lang="en-US" b="1" dirty="0"/>
              <a:t>perspective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 states that intergroup conflict is the norm and the organization is viewed as a culture. </a:t>
            </a:r>
            <a:endParaRPr lang="en-US" dirty="0"/>
          </a:p>
          <a:p>
            <a:pPr algn="just"/>
            <a:r>
              <a:rPr lang="en-US" dirty="0" smtClean="0"/>
              <a:t>There </a:t>
            </a:r>
            <a:r>
              <a:rPr lang="en-US" dirty="0"/>
              <a:t>are four views which use </a:t>
            </a:r>
            <a:r>
              <a:rPr lang="en-US" dirty="0" smtClean="0"/>
              <a:t>the interpretive </a:t>
            </a:r>
            <a:r>
              <a:rPr lang="en-US" dirty="0"/>
              <a:t>perspective: </a:t>
            </a:r>
            <a:endParaRPr lang="en-US" dirty="0"/>
          </a:p>
          <a:p>
            <a:pPr lvl="1"/>
            <a:r>
              <a:rPr lang="en-US" dirty="0" smtClean="0"/>
              <a:t>Work </a:t>
            </a:r>
            <a:r>
              <a:rPr lang="en-US" dirty="0"/>
              <a:t>Role </a:t>
            </a:r>
            <a:endParaRPr lang="en-US" dirty="0"/>
          </a:p>
          <a:p>
            <a:pPr lvl="1"/>
            <a:r>
              <a:rPr lang="en-US" dirty="0" smtClean="0"/>
              <a:t>Decision </a:t>
            </a:r>
            <a:r>
              <a:rPr lang="en-US" dirty="0"/>
              <a:t>Taking </a:t>
            </a:r>
            <a:endParaRPr lang="en-US" dirty="0"/>
          </a:p>
          <a:p>
            <a:pPr lvl="1"/>
            <a:r>
              <a:rPr lang="en-US" dirty="0" smtClean="0"/>
              <a:t>Transactional </a:t>
            </a:r>
            <a:endParaRPr lang="en-US" dirty="0"/>
          </a:p>
          <a:p>
            <a:pPr lvl="1"/>
            <a:r>
              <a:rPr lang="en-US" dirty="0" smtClean="0"/>
              <a:t>Language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blinds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 role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This view studies the office by analyzing a persons duties relating to the performance of a function or task. 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defines three types of roles :-</a:t>
            </a:r>
            <a:endParaRPr lang="en-US" dirty="0"/>
          </a:p>
          <a:p>
            <a:pPr lvl="1"/>
            <a:r>
              <a:rPr lang="en-US" dirty="0" smtClean="0"/>
              <a:t>Interpersonal-people </a:t>
            </a:r>
            <a:r>
              <a:rPr lang="en-US" dirty="0"/>
              <a:t>act in specific ways that support authority hierarchies </a:t>
            </a:r>
            <a:endParaRPr lang="en-US" dirty="0"/>
          </a:p>
          <a:p>
            <a:pPr lvl="1"/>
            <a:r>
              <a:rPr lang="en-US" dirty="0" smtClean="0"/>
              <a:t>Information </a:t>
            </a:r>
            <a:r>
              <a:rPr lang="en-US" dirty="0"/>
              <a:t>-people both transmit and gather information </a:t>
            </a:r>
            <a:endParaRPr lang="en-US" dirty="0"/>
          </a:p>
          <a:p>
            <a:pPr lvl="1"/>
            <a:r>
              <a:rPr lang="en-US" dirty="0" smtClean="0"/>
              <a:t>Decision </a:t>
            </a:r>
            <a:r>
              <a:rPr lang="en-US" dirty="0"/>
              <a:t>-people act as resource allocators, negotiators and problem solvers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blinds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Decision Taking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Decision Taking View focuses </a:t>
            </a:r>
            <a:r>
              <a:rPr lang="en-US" dirty="0" smtClean="0"/>
              <a:t>on:</a:t>
            </a:r>
            <a:endParaRPr lang="en-US" dirty="0" smtClean="0"/>
          </a:p>
          <a:p>
            <a:pPr lvl="1" algn="just"/>
            <a:r>
              <a:rPr lang="en-US" dirty="0" smtClean="0"/>
              <a:t>what </a:t>
            </a:r>
            <a:r>
              <a:rPr lang="en-US" dirty="0"/>
              <a:t>types of decisions are made </a:t>
            </a:r>
            <a:r>
              <a:rPr lang="en-US" dirty="0" smtClean="0"/>
              <a:t>,</a:t>
            </a:r>
            <a:endParaRPr lang="en-US" dirty="0" smtClean="0"/>
          </a:p>
          <a:p>
            <a:pPr lvl="1" algn="just"/>
            <a:r>
              <a:rPr lang="en-US" dirty="0" smtClean="0"/>
              <a:t>why </a:t>
            </a:r>
            <a:r>
              <a:rPr lang="en-US" dirty="0"/>
              <a:t>decisions are made. </a:t>
            </a:r>
            <a:endParaRPr lang="en-US" dirty="0" smtClean="0"/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Emphasis </a:t>
            </a:r>
            <a:r>
              <a:rPr lang="en-US" sz="3200" dirty="0"/>
              <a:t>is also placed on information processing, awareness and judgments a person uses when making decisions 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blinds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Transaction and language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Transaction View considers offices to be stable networks of information exchanges that define goals .</a:t>
            </a:r>
            <a:endParaRPr lang="en-US" dirty="0"/>
          </a:p>
          <a:p>
            <a:endParaRPr lang="en-US" dirty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language view ,language is considered main force for human interaction and it can be improved by increasing the quality of communication, perhaps by using electronic conferencing and email.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blinds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OAS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User Interface</a:t>
            </a:r>
            <a:endParaRPr lang="en-US" b="1" dirty="0"/>
          </a:p>
          <a:p>
            <a:pPr lvl="1"/>
            <a:r>
              <a:rPr lang="en-US" sz="3500" dirty="0" smtClean="0"/>
              <a:t>GUI </a:t>
            </a:r>
            <a:r>
              <a:rPr lang="en-US" sz="3500" dirty="0"/>
              <a:t>with an online facility. </a:t>
            </a:r>
            <a:endParaRPr lang="en-US" sz="3500" dirty="0"/>
          </a:p>
          <a:p>
            <a:pPr lvl="1" algn="just"/>
            <a:r>
              <a:rPr lang="en-US" sz="3500" dirty="0" smtClean="0"/>
              <a:t>fields </a:t>
            </a:r>
            <a:r>
              <a:rPr lang="en-US" sz="3500" dirty="0"/>
              <a:t>on the screen have intuitive labels and list of valid values, example icons, buttons, etc.</a:t>
            </a:r>
            <a:endParaRPr lang="en-US" sz="3500" dirty="0"/>
          </a:p>
          <a:p>
            <a:r>
              <a:rPr lang="en-US" b="1" dirty="0" smtClean="0"/>
              <a:t>Hardware </a:t>
            </a:r>
            <a:r>
              <a:rPr lang="en-US" b="1" dirty="0"/>
              <a:t>Interface</a:t>
            </a:r>
            <a:endParaRPr lang="en-US" b="1" dirty="0"/>
          </a:p>
          <a:p>
            <a:pPr lvl="1"/>
            <a:r>
              <a:rPr lang="en-US" sz="3500" dirty="0" smtClean="0"/>
              <a:t>computers</a:t>
            </a:r>
            <a:r>
              <a:rPr lang="en-US" sz="3500" dirty="0"/>
              <a:t>: desktop as well as a Server. </a:t>
            </a:r>
            <a:endParaRPr lang="en-US" sz="3500" dirty="0"/>
          </a:p>
          <a:p>
            <a:pPr lvl="1"/>
            <a:r>
              <a:rPr lang="en-US" sz="3500" dirty="0" smtClean="0"/>
              <a:t>Printers</a:t>
            </a:r>
            <a:r>
              <a:rPr lang="en-US" sz="3500" dirty="0"/>
              <a:t>: printing the various documents &amp; reports.</a:t>
            </a:r>
            <a:endParaRPr lang="en-US" sz="3500" dirty="0"/>
          </a:p>
          <a:p>
            <a:pPr lvl="1"/>
            <a:r>
              <a:rPr lang="en-US" sz="3500" dirty="0" smtClean="0"/>
              <a:t>Digitizer</a:t>
            </a:r>
            <a:r>
              <a:rPr lang="en-US" sz="3500" dirty="0"/>
              <a:t>: data analysis generate graph. </a:t>
            </a:r>
            <a:endParaRPr lang="en-US" sz="35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blinds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500042"/>
            <a:ext cx="8229600" cy="5286412"/>
          </a:xfrm>
        </p:spPr>
        <p:txBody>
          <a:bodyPr/>
          <a:lstStyle/>
          <a:p>
            <a:pPr lvl="1"/>
            <a:r>
              <a:rPr lang="en-US" dirty="0"/>
              <a:t>Scanner: image processing.</a:t>
            </a:r>
            <a:endParaRPr lang="en-US" dirty="0"/>
          </a:p>
          <a:p>
            <a:pPr lvl="1"/>
            <a:r>
              <a:rPr lang="en-US" dirty="0" smtClean="0"/>
              <a:t>Webcam</a:t>
            </a:r>
            <a:r>
              <a:rPr lang="en-US" dirty="0"/>
              <a:t>: video conferencing, net meeting.</a:t>
            </a:r>
            <a:endParaRPr lang="en-US" dirty="0"/>
          </a:p>
          <a:p>
            <a:pPr lvl="1"/>
            <a:r>
              <a:rPr lang="en-US" dirty="0" smtClean="0"/>
              <a:t>Microphone</a:t>
            </a:r>
            <a:r>
              <a:rPr lang="en-US" dirty="0"/>
              <a:t>: voice recognition.</a:t>
            </a:r>
            <a:endParaRPr lang="en-US" dirty="0"/>
          </a:p>
          <a:p>
            <a:r>
              <a:rPr lang="en-US" b="1" dirty="0"/>
              <a:t>Network Interface</a:t>
            </a:r>
            <a:endParaRPr lang="en-US" b="1" dirty="0"/>
          </a:p>
          <a:p>
            <a:pPr lvl="1"/>
            <a:r>
              <a:rPr lang="en-US" dirty="0" smtClean="0"/>
              <a:t>Local </a:t>
            </a:r>
            <a:r>
              <a:rPr lang="en-US" dirty="0"/>
              <a:t>Area Network (LAN) at each of the locations to access data from the server</a:t>
            </a:r>
            <a:endParaRPr lang="en-US" dirty="0"/>
          </a:p>
          <a:p>
            <a:pPr lvl="1"/>
            <a:r>
              <a:rPr lang="en-US" dirty="0" smtClean="0"/>
              <a:t>Printers</a:t>
            </a:r>
            <a:r>
              <a:rPr lang="en-US" dirty="0"/>
              <a:t>: printing the various documents &amp; reports.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blinds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071546"/>
            <a:ext cx="8229600" cy="4525963"/>
          </a:xfrm>
        </p:spPr>
        <p:txBody>
          <a:bodyPr/>
          <a:lstStyle/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r>
              <a:rPr lang="en-US" sz="4800" b="1" dirty="0" smtClean="0"/>
              <a:t>Tools used in Office Automation</a:t>
            </a:r>
            <a:endParaRPr lang="en-US" sz="4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blind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428868"/>
            <a:ext cx="8229600" cy="114300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800" b="1" dirty="0" smtClean="0"/>
              <a:t>Introduction</a:t>
            </a:r>
            <a:endParaRPr lang="en-US" sz="4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85794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 algn="just"/>
            <a:r>
              <a:rPr lang="en-US" dirty="0"/>
              <a:t>A variety of office automation system Tools are now applied to business and communication </a:t>
            </a:r>
            <a:r>
              <a:rPr lang="en-US" dirty="0" smtClean="0"/>
              <a:t>functions.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like</a:t>
            </a:r>
            <a:r>
              <a:rPr lang="en-US" dirty="0"/>
              <a:t>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blinds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560514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1. ERP (Enterprise resource planning)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000240"/>
            <a:ext cx="8229600" cy="2954351"/>
          </a:xfrm>
        </p:spPr>
        <p:txBody>
          <a:bodyPr/>
          <a:lstStyle/>
          <a:p>
            <a:r>
              <a:rPr lang="en-US" b="1" dirty="0" smtClean="0"/>
              <a:t>Estimate costs</a:t>
            </a:r>
            <a:endParaRPr lang="en-US" dirty="0"/>
          </a:p>
          <a:p>
            <a:r>
              <a:rPr lang="en-US" b="1" dirty="0" smtClean="0"/>
              <a:t>Track </a:t>
            </a:r>
            <a:r>
              <a:rPr lang="en-US" b="1" dirty="0"/>
              <a:t>materials</a:t>
            </a:r>
            <a:endParaRPr lang="en-US" b="1" dirty="0"/>
          </a:p>
          <a:p>
            <a:r>
              <a:rPr lang="en-US" b="1" dirty="0" smtClean="0"/>
              <a:t>Revise </a:t>
            </a:r>
            <a:r>
              <a:rPr lang="en-US" b="1" dirty="0"/>
              <a:t>orders</a:t>
            </a:r>
            <a:endParaRPr lang="en-US" b="1" dirty="0"/>
          </a:p>
          <a:p>
            <a:r>
              <a:rPr lang="en-US" b="1" dirty="0" smtClean="0"/>
              <a:t>Monitor </a:t>
            </a:r>
            <a:r>
              <a:rPr lang="en-US" b="1" dirty="0"/>
              <a:t>payments 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blinds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2. Smart </a:t>
            </a:r>
            <a:r>
              <a:rPr lang="en-US" b="1" dirty="0"/>
              <a:t>client </a:t>
            </a:r>
            <a:r>
              <a:rPr lang="en-US" b="1" dirty="0" smtClean="0"/>
              <a:t>technology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7296"/>
          </a:xfrm>
        </p:spPr>
        <p:txBody>
          <a:bodyPr/>
          <a:lstStyle/>
          <a:p>
            <a:r>
              <a:rPr lang="en-US" dirty="0"/>
              <a:t>user data is safe, independent, but also can be shared with anyone.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428596" y="307181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3. </a:t>
            </a:r>
            <a:r>
              <a:rPr lang="en-US" sz="4400" b="1" dirty="0">
                <a:latin typeface="+mj-lt"/>
                <a:ea typeface="+mj-ea"/>
                <a:cs typeface="+mj-cs"/>
              </a:rPr>
              <a:t>Unique digital signature 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technology</a:t>
            </a:r>
            <a:endParaRPr lang="en-US" sz="4400" b="1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/>
          <p:nvPr/>
        </p:nvSpPr>
        <p:spPr>
          <a:xfrm>
            <a:off x="428596" y="4397373"/>
            <a:ext cx="8715404" cy="1257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By which the approval simple, flexible, and safe.</a:t>
            </a:r>
            <a:endParaRPr lang="en-US" sz="3200" dirty="0"/>
          </a:p>
        </p:txBody>
      </p:sp>
    </p:spTree>
  </p:cSld>
  <p:clrMapOvr>
    <a:masterClrMapping/>
  </p:clrMapOvr>
  <p:transition>
    <p:blinds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4. Use </a:t>
            </a:r>
            <a:r>
              <a:rPr lang="en-US" b="1" dirty="0"/>
              <a:t>unattended </a:t>
            </a:r>
            <a:r>
              <a:rPr lang="en-US" b="1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5990"/>
          </a:xfrm>
        </p:spPr>
        <p:txBody>
          <a:bodyPr/>
          <a:lstStyle/>
          <a:p>
            <a:pPr algn="just"/>
            <a:r>
              <a:rPr lang="en-US" dirty="0"/>
              <a:t>By which </a:t>
            </a:r>
            <a:r>
              <a:rPr lang="en-US" dirty="0" smtClean="0"/>
              <a:t>a </a:t>
            </a:r>
            <a:r>
              <a:rPr lang="en-US" dirty="0"/>
              <a:t>system will automatically put user data into queue, when they online, </a:t>
            </a:r>
            <a:r>
              <a:rPr lang="en-US" dirty="0" smtClean="0"/>
              <a:t>automatically </a:t>
            </a:r>
            <a:r>
              <a:rPr lang="en-US" dirty="0"/>
              <a:t>sent</a:t>
            </a:r>
            <a:r>
              <a:rPr lang="en-US" dirty="0" smtClean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For example , send data, if they do not on-line.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blinds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5. Microsoft </a:t>
            </a:r>
            <a:r>
              <a:rPr lang="en-US" b="1" dirty="0"/>
              <a:t>Office </a:t>
            </a:r>
            <a:r>
              <a:rPr lang="en-US" b="1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Generate Microsoft Word documents or business forms from data stored in other applications such as Microsoft Access .</a:t>
            </a:r>
            <a:endParaRPr lang="en-US" dirty="0"/>
          </a:p>
          <a:p>
            <a:r>
              <a:rPr lang="en-US" dirty="0" smtClean="0"/>
              <a:t>Generate </a:t>
            </a:r>
            <a:r>
              <a:rPr lang="en-US" dirty="0"/>
              <a:t>presentations from external data.</a:t>
            </a:r>
            <a:endParaRPr lang="en-US" dirty="0"/>
          </a:p>
          <a:p>
            <a:pPr algn="just"/>
            <a:r>
              <a:rPr lang="en-US" dirty="0" smtClean="0"/>
              <a:t>Automatically </a:t>
            </a:r>
            <a:r>
              <a:rPr lang="en-US" dirty="0"/>
              <a:t>send emails to customers or groups in Microsoft Outlook.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blinds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000108"/>
            <a:ext cx="8229600" cy="3971940"/>
          </a:xfrm>
        </p:spPr>
        <p:txBody>
          <a:bodyPr/>
          <a:lstStyle/>
          <a:p>
            <a:pPr algn="just"/>
            <a:r>
              <a:rPr lang="en-US" dirty="0"/>
              <a:t>Create custom data entry mechanisms for Microsoft Office Documents.</a:t>
            </a:r>
            <a:endParaRPr lang="en-US" dirty="0"/>
          </a:p>
          <a:p>
            <a:r>
              <a:rPr lang="en-US" dirty="0" smtClean="0"/>
              <a:t>Create </a:t>
            </a:r>
            <a:r>
              <a:rPr lang="en-US" dirty="0"/>
              <a:t>custom procedures for CAD programs.</a:t>
            </a:r>
            <a:endParaRPr lang="en-US" dirty="0"/>
          </a:p>
          <a:p>
            <a:pPr algn="just"/>
            <a:r>
              <a:rPr lang="en-US" dirty="0" smtClean="0"/>
              <a:t>Maintain </a:t>
            </a:r>
            <a:r>
              <a:rPr lang="en-US" dirty="0"/>
              <a:t>and </a:t>
            </a:r>
            <a:r>
              <a:rPr lang="en-US" dirty="0" smtClean="0"/>
              <a:t>organize </a:t>
            </a:r>
            <a:r>
              <a:rPr lang="en-US" dirty="0"/>
              <a:t>data stored in Microsoft Excel or Microsoft Access.</a:t>
            </a:r>
            <a:endParaRPr lang="en-US" dirty="0"/>
          </a:p>
          <a:p>
            <a:pPr algn="just"/>
            <a:r>
              <a:rPr lang="en-US" dirty="0" smtClean="0"/>
              <a:t>Create </a:t>
            </a:r>
            <a:r>
              <a:rPr lang="en-US" dirty="0"/>
              <a:t>stand-alone executables to automate your office environment.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blinds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6. Internet and 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backbone of office automation is a </a:t>
            </a:r>
            <a:r>
              <a:rPr lang="en-US" b="1" i="1" dirty="0"/>
              <a:t>LAN</a:t>
            </a:r>
            <a:endParaRPr lang="en-US" b="1" i="1" dirty="0"/>
          </a:p>
          <a:p>
            <a:r>
              <a:rPr lang="en-US" dirty="0" smtClean="0"/>
              <a:t>By </a:t>
            </a:r>
            <a:r>
              <a:rPr lang="en-US" dirty="0"/>
              <a:t>which the user can:</a:t>
            </a:r>
            <a:endParaRPr lang="en-US" dirty="0"/>
          </a:p>
          <a:p>
            <a:pPr lvl="1"/>
            <a:r>
              <a:rPr lang="en-US" dirty="0" smtClean="0"/>
              <a:t>transmit </a:t>
            </a:r>
            <a:r>
              <a:rPr lang="en-US" dirty="0"/>
              <a:t>data.</a:t>
            </a:r>
            <a:endParaRPr lang="en-US" dirty="0"/>
          </a:p>
          <a:p>
            <a:pPr lvl="1"/>
            <a:r>
              <a:rPr lang="en-US" dirty="0" smtClean="0"/>
              <a:t>mail </a:t>
            </a:r>
            <a:r>
              <a:rPr lang="en-US" dirty="0"/>
              <a:t>and even voice across the network.</a:t>
            </a:r>
            <a:endParaRPr lang="en-US" dirty="0"/>
          </a:p>
          <a:p>
            <a:pPr lvl="1"/>
            <a:r>
              <a:rPr lang="en-US" dirty="0" smtClean="0"/>
              <a:t>Fax </a:t>
            </a:r>
            <a:r>
              <a:rPr lang="en-US" dirty="0"/>
              <a:t>,telex, microfilm and records management, telephone and telephone switchboard operations.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blinds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285992"/>
            <a:ext cx="8229600" cy="1143000"/>
          </a:xfrm>
        </p:spPr>
        <p:txBody>
          <a:bodyPr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4800" b="1" dirty="0" smtClean="0">
                <a:latin typeface="+mn-lt"/>
                <a:ea typeface="+mn-ea"/>
                <a:cs typeface="+mn-cs"/>
              </a:rPr>
              <a:t>Application Area</a:t>
            </a:r>
            <a:endParaRPr lang="en-US" sz="48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blinds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1. Accounting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/>
              <a:t>keep track of our income </a:t>
            </a:r>
            <a:endParaRPr lang="en-US" dirty="0"/>
          </a:p>
          <a:p>
            <a:r>
              <a:rPr lang="en-US" dirty="0" smtClean="0"/>
              <a:t>keep </a:t>
            </a:r>
            <a:r>
              <a:rPr lang="en-US" dirty="0"/>
              <a:t>track of our expenses</a:t>
            </a:r>
            <a:endParaRPr lang="en-US" dirty="0"/>
          </a:p>
          <a:p>
            <a:r>
              <a:rPr lang="en-US" dirty="0" smtClean="0"/>
              <a:t>Overall </a:t>
            </a:r>
            <a:r>
              <a:rPr lang="en-US" dirty="0"/>
              <a:t>performance of the business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blinds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2. Communication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Electronic </a:t>
            </a:r>
            <a:r>
              <a:rPr lang="en-US" dirty="0" smtClean="0"/>
              <a:t>mailing</a:t>
            </a:r>
            <a:endParaRPr lang="en-US" dirty="0"/>
          </a:p>
          <a:p>
            <a:r>
              <a:rPr lang="en-US" dirty="0" smtClean="0"/>
              <a:t>Electronic </a:t>
            </a:r>
            <a:r>
              <a:rPr lang="en-US" dirty="0"/>
              <a:t>Filing</a:t>
            </a:r>
            <a:endParaRPr lang="en-US" dirty="0"/>
          </a:p>
          <a:p>
            <a:r>
              <a:rPr lang="en-US" dirty="0" smtClean="0"/>
              <a:t>Voice </a:t>
            </a:r>
            <a:r>
              <a:rPr lang="en-US" dirty="0"/>
              <a:t>communication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blind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the Need?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1472" y="1785926"/>
            <a:ext cx="40005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Manual </a:t>
            </a:r>
            <a:r>
              <a:rPr lang="en-US" sz="2800" b="1" dirty="0" smtClean="0"/>
              <a:t>Processing</a:t>
            </a:r>
            <a:endParaRPr lang="en-US" sz="2800" b="1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1471" y="2259524"/>
            <a:ext cx="3989655" cy="3955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714876" y="1759458"/>
            <a:ext cx="4000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Automated Processing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2297470"/>
            <a:ext cx="4000528" cy="384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3. Appointments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 appointments and tasks with </a:t>
            </a:r>
            <a:r>
              <a:rPr lang="en-US" dirty="0" smtClean="0"/>
              <a:t>an ease</a:t>
            </a:r>
            <a:r>
              <a:rPr lang="en-US" dirty="0"/>
              <a:t>.</a:t>
            </a:r>
            <a:endParaRPr lang="en-US" dirty="0"/>
          </a:p>
          <a:p>
            <a:pPr algn="just"/>
            <a:r>
              <a:rPr lang="en-US" dirty="0" smtClean="0"/>
              <a:t>Keep </a:t>
            </a:r>
            <a:r>
              <a:rPr lang="en-US" dirty="0"/>
              <a:t>notes and contact information on prospects, and clients that you can access in seconds.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blinds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4. </a:t>
            </a:r>
            <a:r>
              <a:rPr lang="en-US" b="1" dirty="0"/>
              <a:t>Credits </a:t>
            </a:r>
            <a:r>
              <a:rPr lang="en-US" b="1" dirty="0" smtClean="0"/>
              <a:t>Cards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3048"/>
          </a:xfrm>
        </p:spPr>
        <p:txBody>
          <a:bodyPr/>
          <a:lstStyle/>
          <a:p>
            <a:r>
              <a:rPr lang="en-US" dirty="0"/>
              <a:t>To take credit card payments.</a:t>
            </a:r>
            <a:endParaRPr lang="en-US" dirty="0"/>
          </a:p>
          <a:p>
            <a:r>
              <a:rPr lang="en-US" dirty="0" smtClean="0"/>
              <a:t>Avoid </a:t>
            </a:r>
            <a:r>
              <a:rPr lang="en-US" dirty="0"/>
              <a:t>having to wait for </a:t>
            </a:r>
            <a:r>
              <a:rPr lang="en-US" dirty="0" err="1" smtClean="0"/>
              <a:t>cheques</a:t>
            </a:r>
            <a:r>
              <a:rPr lang="en-US" dirty="0" smtClean="0"/>
              <a:t> </a:t>
            </a:r>
            <a:r>
              <a:rPr lang="en-US" dirty="0"/>
              <a:t>to clear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blinds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857364"/>
            <a:ext cx="8229600" cy="1828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800" b="1" dirty="0" smtClean="0"/>
              <a:t>Advantages of Office automation systems</a:t>
            </a:r>
            <a:endParaRPr lang="en-US" sz="4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blinds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357166"/>
            <a:ext cx="8229600" cy="5929354"/>
          </a:xfrm>
        </p:spPr>
        <p:txBody>
          <a:bodyPr>
            <a:normAutofit/>
          </a:bodyPr>
          <a:lstStyle/>
          <a:p>
            <a:r>
              <a:rPr lang="en-US" dirty="0"/>
              <a:t>Increases </a:t>
            </a:r>
            <a:r>
              <a:rPr lang="en-US" dirty="0" smtClean="0"/>
              <a:t>efficiency</a:t>
            </a:r>
            <a:endParaRPr lang="en-US" dirty="0"/>
          </a:p>
          <a:p>
            <a:r>
              <a:rPr lang="en-US" dirty="0" smtClean="0"/>
              <a:t>Less </a:t>
            </a:r>
            <a:r>
              <a:rPr lang="en-US" dirty="0"/>
              <a:t>time </a:t>
            </a:r>
            <a:r>
              <a:rPr lang="en-US" dirty="0" smtClean="0"/>
              <a:t>consuming</a:t>
            </a:r>
            <a:endParaRPr lang="en-US" dirty="0"/>
          </a:p>
          <a:p>
            <a:r>
              <a:rPr lang="en-US" dirty="0" smtClean="0"/>
              <a:t>Less </a:t>
            </a:r>
            <a:r>
              <a:rPr lang="en-US" dirty="0"/>
              <a:t>paper </a:t>
            </a:r>
            <a:r>
              <a:rPr lang="en-US" dirty="0" smtClean="0"/>
              <a:t>needed</a:t>
            </a:r>
            <a:endParaRPr lang="en-US" dirty="0" smtClean="0"/>
          </a:p>
          <a:p>
            <a:r>
              <a:rPr lang="en-US" dirty="0"/>
              <a:t>Faster decision </a:t>
            </a:r>
            <a:r>
              <a:rPr lang="en-US" dirty="0" smtClean="0"/>
              <a:t>making</a:t>
            </a:r>
            <a:endParaRPr lang="en-US" dirty="0"/>
          </a:p>
          <a:p>
            <a:r>
              <a:rPr lang="en-US" dirty="0" smtClean="0"/>
              <a:t>Speed </a:t>
            </a:r>
            <a:r>
              <a:rPr lang="en-US" dirty="0"/>
              <a:t>up in </a:t>
            </a:r>
            <a:r>
              <a:rPr lang="en-US" dirty="0" smtClean="0"/>
              <a:t>communication</a:t>
            </a:r>
            <a:endParaRPr lang="en-US" dirty="0"/>
          </a:p>
          <a:p>
            <a:r>
              <a:rPr lang="en-US" dirty="0" smtClean="0"/>
              <a:t>Accomplishes </a:t>
            </a:r>
            <a:r>
              <a:rPr lang="en-US" dirty="0"/>
              <a:t>more in less time</a:t>
            </a:r>
            <a:endParaRPr lang="en-US" dirty="0"/>
          </a:p>
          <a:p>
            <a:r>
              <a:rPr lang="en-US" dirty="0"/>
              <a:t>Greater </a:t>
            </a:r>
            <a:r>
              <a:rPr lang="en-US" dirty="0" smtClean="0"/>
              <a:t>precision</a:t>
            </a:r>
            <a:endParaRPr lang="en-US" dirty="0"/>
          </a:p>
          <a:p>
            <a:r>
              <a:rPr lang="en-US" dirty="0" smtClean="0"/>
              <a:t>Operation </a:t>
            </a:r>
            <a:r>
              <a:rPr lang="en-US" dirty="0"/>
              <a:t>of highly repetitive </a:t>
            </a:r>
            <a:r>
              <a:rPr lang="en-US" dirty="0" smtClean="0"/>
              <a:t>task</a:t>
            </a:r>
            <a:endParaRPr lang="en-US" dirty="0"/>
          </a:p>
          <a:p>
            <a:r>
              <a:rPr lang="en-US" dirty="0" smtClean="0"/>
              <a:t>Ease </a:t>
            </a:r>
            <a:r>
              <a:rPr lang="en-US" dirty="0"/>
              <a:t>of use</a:t>
            </a:r>
            <a:endParaRPr lang="en-US" dirty="0"/>
          </a:p>
          <a:p>
            <a:r>
              <a:rPr lang="en-US" dirty="0"/>
              <a:t>Better </a:t>
            </a: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blinds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357166"/>
            <a:ext cx="8229600" cy="60007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Money saving</a:t>
            </a:r>
            <a:endParaRPr lang="en-US" dirty="0"/>
          </a:p>
          <a:p>
            <a:pPr algn="just"/>
            <a:r>
              <a:rPr lang="en-US" dirty="0"/>
              <a:t>Less storage space is required for data, and copies can be easily transferred off-site for safe keeping in case of fire or other emergency</a:t>
            </a:r>
            <a:endParaRPr lang="en-US" dirty="0"/>
          </a:p>
          <a:p>
            <a:r>
              <a:rPr lang="en-US" dirty="0" smtClean="0"/>
              <a:t>Energy </a:t>
            </a:r>
            <a:r>
              <a:rPr lang="en-US" dirty="0"/>
              <a:t>saving</a:t>
            </a:r>
            <a:endParaRPr lang="en-US" dirty="0"/>
          </a:p>
          <a:p>
            <a:r>
              <a:rPr lang="en-US" dirty="0"/>
              <a:t>Space saving</a:t>
            </a:r>
            <a:endParaRPr lang="en-US" dirty="0"/>
          </a:p>
          <a:p>
            <a:r>
              <a:rPr lang="en-US" dirty="0"/>
              <a:t>Increases safety</a:t>
            </a:r>
            <a:endParaRPr lang="en-US" dirty="0"/>
          </a:p>
          <a:p>
            <a:r>
              <a:rPr lang="en-US" dirty="0"/>
              <a:t>Time saving</a:t>
            </a:r>
            <a:endParaRPr lang="en-US" dirty="0"/>
          </a:p>
          <a:p>
            <a:pPr algn="just"/>
            <a:r>
              <a:rPr lang="en-US" dirty="0"/>
              <a:t>Multiple people can be </a:t>
            </a:r>
            <a:r>
              <a:rPr lang="en-US" dirty="0" smtClean="0"/>
              <a:t>updated simultaneously </a:t>
            </a:r>
            <a:r>
              <a:rPr lang="en-US" dirty="0"/>
              <a:t>in the event of schedule </a:t>
            </a:r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blinds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357166"/>
            <a:ext cx="8229600" cy="4286280"/>
          </a:xfrm>
        </p:spPr>
        <p:txBody>
          <a:bodyPr>
            <a:normAutofit/>
          </a:bodyPr>
          <a:lstStyle/>
          <a:p>
            <a:r>
              <a:rPr lang="en-US" dirty="0"/>
              <a:t>Office workers can process information </a:t>
            </a:r>
            <a:r>
              <a:rPr lang="en-US" dirty="0" smtClean="0"/>
              <a:t>faster, </a:t>
            </a:r>
            <a:r>
              <a:rPr lang="en-US" dirty="0"/>
              <a:t>saving not only time but also supplies, space , and effort</a:t>
            </a:r>
            <a:endParaRPr lang="en-US" dirty="0"/>
          </a:p>
          <a:p>
            <a:r>
              <a:rPr lang="en-US" dirty="0"/>
              <a:t>Reduce </a:t>
            </a:r>
            <a:r>
              <a:rPr lang="en-US" dirty="0" smtClean="0"/>
              <a:t>redundancy, Because </a:t>
            </a:r>
            <a:r>
              <a:rPr lang="en-US" dirty="0"/>
              <a:t>the data are all in one place</a:t>
            </a:r>
            <a:r>
              <a:rPr lang="en-US" dirty="0" smtClean="0"/>
              <a:t>, the </a:t>
            </a:r>
            <a:r>
              <a:rPr lang="en-US" dirty="0"/>
              <a:t>volume and related costs are reduced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smtClean="0"/>
              <a:t>integrity, because </a:t>
            </a:r>
            <a:r>
              <a:rPr lang="en-US" dirty="0"/>
              <a:t>the data are all in one place, updates are kept current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blinds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714357"/>
            <a:ext cx="8229600" cy="3857652"/>
          </a:xfrm>
        </p:spPr>
        <p:txBody>
          <a:bodyPr/>
          <a:lstStyle/>
          <a:p>
            <a:r>
              <a:rPr lang="en-US" dirty="0"/>
              <a:t>Shared </a:t>
            </a:r>
            <a:r>
              <a:rPr lang="en-US" dirty="0" smtClean="0"/>
              <a:t>data, the </a:t>
            </a:r>
            <a:r>
              <a:rPr lang="en-US" dirty="0"/>
              <a:t>same data can be </a:t>
            </a:r>
            <a:r>
              <a:rPr lang="en-US" dirty="0" smtClean="0"/>
              <a:t>accessed, as </a:t>
            </a:r>
            <a:r>
              <a:rPr lang="en-US" dirty="0"/>
              <a:t>applicable</a:t>
            </a:r>
            <a:r>
              <a:rPr lang="en-US" dirty="0" smtClean="0"/>
              <a:t>. The </a:t>
            </a:r>
            <a:r>
              <a:rPr lang="en-US" dirty="0"/>
              <a:t>user can request a subset of the database and the database system will provide those data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Data independence, a database </a:t>
            </a:r>
            <a:r>
              <a:rPr lang="en-US" dirty="0"/>
              <a:t>system is an independent structure of data storage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blinds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500042"/>
            <a:ext cx="8229600" cy="5500726"/>
          </a:xfrm>
        </p:spPr>
        <p:txBody>
          <a:bodyPr>
            <a:normAutofit/>
          </a:bodyPr>
          <a:lstStyle/>
          <a:p>
            <a:r>
              <a:rPr lang="en-US" dirty="0"/>
              <a:t>Fast response to user </a:t>
            </a:r>
            <a:r>
              <a:rPr lang="en-US" dirty="0" smtClean="0"/>
              <a:t>requests, </a:t>
            </a:r>
            <a:r>
              <a:rPr lang="en-US" dirty="0"/>
              <a:t>A database system responds quickly because it allows users to cross </a:t>
            </a:r>
            <a:r>
              <a:rPr lang="en-US" dirty="0" smtClean="0"/>
              <a:t>organization </a:t>
            </a:r>
            <a:r>
              <a:rPr lang="en-US" dirty="0"/>
              <a:t>files ; the files are not </a:t>
            </a:r>
            <a:r>
              <a:rPr lang="en-US" dirty="0" smtClean="0"/>
              <a:t>separated </a:t>
            </a:r>
            <a:r>
              <a:rPr lang="en-US" dirty="0"/>
              <a:t>by application.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Centralized security, </a:t>
            </a:r>
            <a:r>
              <a:rPr lang="en-US" dirty="0"/>
              <a:t>With all the data in one place , it is easier to control access . This applies </a:t>
            </a:r>
            <a:r>
              <a:rPr lang="en-US" dirty="0" smtClean="0"/>
              <a:t>particularly </a:t>
            </a:r>
            <a:r>
              <a:rPr lang="en-US" dirty="0"/>
              <a:t>to sensitive or confidential material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blinds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800" b="1" dirty="0" smtClean="0"/>
              <a:t>Disadvantages of Office automation systems</a:t>
            </a:r>
            <a:endParaRPr lang="en-US" sz="4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blinds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14356"/>
            <a:ext cx="8229600" cy="5357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employee </a:t>
            </a:r>
            <a:r>
              <a:rPr lang="en-US" dirty="0" smtClean="0"/>
              <a:t>lazy</a:t>
            </a:r>
            <a:endParaRPr lang="en-US" dirty="0"/>
          </a:p>
          <a:p>
            <a:r>
              <a:rPr lang="en-US" dirty="0" smtClean="0"/>
              <a:t>Eye strains</a:t>
            </a:r>
            <a:endParaRPr lang="en-US" dirty="0"/>
          </a:p>
          <a:p>
            <a:r>
              <a:rPr lang="en-US" dirty="0" smtClean="0"/>
              <a:t>Back </a:t>
            </a:r>
            <a:r>
              <a:rPr lang="en-US" dirty="0"/>
              <a:t>pain </a:t>
            </a:r>
            <a:endParaRPr lang="en-US" dirty="0" smtClean="0"/>
          </a:p>
          <a:p>
            <a:r>
              <a:rPr lang="en-US" dirty="0"/>
              <a:t>Older staff members may have a harder time adjusting to new technology and be unable to use it efficiently</a:t>
            </a:r>
            <a:endParaRPr lang="en-US" dirty="0"/>
          </a:p>
          <a:p>
            <a:r>
              <a:rPr lang="en-US" dirty="0"/>
              <a:t>Complexity. Setting up and </a:t>
            </a:r>
            <a:r>
              <a:rPr lang="en-US" dirty="0" smtClean="0"/>
              <a:t>maintaining </a:t>
            </a:r>
            <a:r>
              <a:rPr lang="en-US" dirty="0"/>
              <a:t>a data base require </a:t>
            </a:r>
            <a:r>
              <a:rPr lang="en-US" dirty="0" smtClean="0"/>
              <a:t>extensive </a:t>
            </a:r>
            <a:r>
              <a:rPr lang="en-US" dirty="0"/>
              <a:t>planning. The data base must be </a:t>
            </a:r>
            <a:r>
              <a:rPr lang="en-US" dirty="0" smtClean="0"/>
              <a:t>organized </a:t>
            </a:r>
            <a:r>
              <a:rPr lang="en-US" dirty="0"/>
              <a:t>so that users can use it quickly and success fully 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blind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28998"/>
          </a:xfrm>
        </p:spPr>
        <p:txBody>
          <a:bodyPr/>
          <a:lstStyle/>
          <a:p>
            <a:r>
              <a:rPr lang="en-US" sz="3600" dirty="0" smtClean="0"/>
              <a:t>Whopping </a:t>
            </a:r>
            <a:r>
              <a:rPr lang="en-US" sz="3600" dirty="0"/>
              <a:t>paper generation.</a:t>
            </a:r>
            <a:endParaRPr lang="en-US" sz="3600" dirty="0"/>
          </a:p>
          <a:p>
            <a:r>
              <a:rPr lang="en-US" sz="3600" dirty="0" smtClean="0"/>
              <a:t>Time </a:t>
            </a:r>
            <a:r>
              <a:rPr lang="en-US" sz="3600" dirty="0"/>
              <a:t>consuming </a:t>
            </a:r>
            <a:r>
              <a:rPr lang="en-US" sz="3600" dirty="0" smtClean="0"/>
              <a:t>for search </a:t>
            </a:r>
            <a:r>
              <a:rPr lang="en-US" sz="3600" dirty="0"/>
              <a:t>of records.</a:t>
            </a:r>
            <a:endParaRPr lang="en-US" sz="3600" dirty="0"/>
          </a:p>
          <a:p>
            <a:r>
              <a:rPr lang="en-US" sz="3600" dirty="0" smtClean="0"/>
              <a:t>Extra </a:t>
            </a:r>
            <a:r>
              <a:rPr lang="en-US" sz="3600" dirty="0"/>
              <a:t>labor deployment.</a:t>
            </a:r>
            <a:endParaRPr lang="en-US" sz="3600" dirty="0"/>
          </a:p>
          <a:p>
            <a:r>
              <a:rPr lang="en-US" sz="3600" dirty="0" smtClean="0"/>
              <a:t>Insecure </a:t>
            </a:r>
            <a:r>
              <a:rPr lang="en-US" sz="3600" dirty="0"/>
              <a:t>data.</a:t>
            </a:r>
            <a:endParaRPr lang="en-US" sz="3600" dirty="0"/>
          </a:p>
          <a:p>
            <a:r>
              <a:rPr lang="en-US" sz="3600" dirty="0" smtClean="0"/>
              <a:t>Monotonous </a:t>
            </a:r>
            <a:r>
              <a:rPr lang="en-US" sz="3600" dirty="0"/>
              <a:t>update process. </a:t>
            </a:r>
            <a:endParaRPr lang="en-US" sz="36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r>
              <a:rPr lang="en-US" dirty="0"/>
              <a:t>Once in service ,it requires maintenance, updating, and monitoring</a:t>
            </a:r>
            <a:endParaRPr lang="en-US" dirty="0"/>
          </a:p>
          <a:p>
            <a:r>
              <a:rPr lang="en-US" dirty="0" smtClean="0"/>
              <a:t>Expense, The </a:t>
            </a:r>
            <a:r>
              <a:rPr lang="en-US" dirty="0"/>
              <a:t>more complex the system , the more costly the hardware , personnel planning , developing and monitoring.</a:t>
            </a:r>
            <a:endParaRPr lang="en-US" dirty="0"/>
          </a:p>
          <a:p>
            <a:r>
              <a:rPr lang="en-US" dirty="0" smtClean="0"/>
              <a:t>Vulnerability, </a:t>
            </a:r>
            <a:r>
              <a:rPr lang="en-US" dirty="0"/>
              <a:t>Central data cores concentrate information</a:t>
            </a:r>
            <a:r>
              <a:rPr lang="en-US" dirty="0" smtClean="0"/>
              <a:t>. if </a:t>
            </a:r>
            <a:r>
              <a:rPr lang="en-US" dirty="0"/>
              <a:t>hardware or software problems destroy data</a:t>
            </a:r>
            <a:r>
              <a:rPr lang="en-US" dirty="0" smtClean="0"/>
              <a:t>, a </a:t>
            </a:r>
            <a:r>
              <a:rPr lang="en-US" dirty="0"/>
              <a:t>firm needs clear recovery procedures and adequate personnel support.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blind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All </a:t>
            </a:r>
            <a:r>
              <a:rPr lang="en-US" i="1" dirty="0" smtClean="0"/>
              <a:t>tools and methods </a:t>
            </a:r>
            <a:r>
              <a:rPr lang="en-US" dirty="0" smtClean="0"/>
              <a:t>that are applied to office activities which make it possible to process written, visual, and sound data in a computer-aided manner.</a:t>
            </a:r>
            <a:endParaRPr lang="en-US" dirty="0" smtClean="0"/>
          </a:p>
          <a:p>
            <a:endParaRPr lang="en-US" dirty="0" smtClean="0"/>
          </a:p>
          <a:p>
            <a:pPr algn="just"/>
            <a:r>
              <a:rPr lang="en-US" dirty="0" smtClean="0"/>
              <a:t>Varied computer software used to digitally create, collect, store, manipulate, and relay office information needed for accomplishing basic tasks and goals.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>
            <a:normAutofit/>
          </a:bodyPr>
          <a:lstStyle/>
          <a:p>
            <a:r>
              <a:rPr lang="en-US" dirty="0"/>
              <a:t>Paperless work environment</a:t>
            </a:r>
            <a:endParaRPr lang="en-US" dirty="0"/>
          </a:p>
          <a:p>
            <a:r>
              <a:rPr lang="en-US" dirty="0" smtClean="0"/>
              <a:t>Simplify </a:t>
            </a:r>
            <a:r>
              <a:rPr lang="en-US" dirty="0"/>
              <a:t>operations and </a:t>
            </a:r>
            <a:r>
              <a:rPr lang="en-US" dirty="0" smtClean="0"/>
              <a:t>minimize computational errors</a:t>
            </a:r>
            <a:endParaRPr lang="en-US" dirty="0"/>
          </a:p>
          <a:p>
            <a:r>
              <a:rPr lang="en-US" dirty="0" smtClean="0"/>
              <a:t>Optimal </a:t>
            </a:r>
            <a:r>
              <a:rPr lang="en-US" dirty="0"/>
              <a:t>utilization of resources</a:t>
            </a:r>
            <a:endParaRPr lang="en-US" dirty="0"/>
          </a:p>
          <a:p>
            <a:r>
              <a:rPr lang="en-US" dirty="0" smtClean="0"/>
              <a:t>Better </a:t>
            </a:r>
            <a:r>
              <a:rPr lang="en-US" dirty="0"/>
              <a:t>information sharing and </a:t>
            </a:r>
            <a:r>
              <a:rPr lang="en-US" dirty="0" smtClean="0"/>
              <a:t>transparency</a:t>
            </a:r>
            <a:endParaRPr lang="en-US" dirty="0"/>
          </a:p>
          <a:p>
            <a:r>
              <a:rPr lang="en-US" dirty="0" smtClean="0"/>
              <a:t>Enhanced </a:t>
            </a:r>
            <a:r>
              <a:rPr lang="en-US" dirty="0"/>
              <a:t>security and recovery of data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Stages of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Initiation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Expansion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Formalization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Maturity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85728"/>
            <a:ext cx="8229600" cy="2928958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8400" b="1" dirty="0"/>
              <a:t>Initiation</a:t>
            </a:r>
            <a:endParaRPr lang="en-US" sz="6300" b="1" dirty="0"/>
          </a:p>
          <a:p>
            <a:r>
              <a:rPr lang="en-US" sz="6700" dirty="0"/>
              <a:t>Perceive technological opportunities for cost reduction or increased </a:t>
            </a:r>
            <a:r>
              <a:rPr lang="en-US" sz="6700" dirty="0" smtClean="0"/>
              <a:t>productivity.</a:t>
            </a:r>
            <a:endParaRPr lang="en-US" sz="6700" dirty="0"/>
          </a:p>
          <a:p>
            <a:r>
              <a:rPr lang="en-US" sz="6700" dirty="0"/>
              <a:t>Begin to use mechanized office </a:t>
            </a:r>
            <a:r>
              <a:rPr lang="en-US" sz="6700" dirty="0" smtClean="0"/>
              <a:t>equipment.</a:t>
            </a:r>
            <a:endParaRPr lang="en-US" sz="6700" dirty="0"/>
          </a:p>
          <a:p>
            <a:r>
              <a:rPr lang="en-US" sz="6700" dirty="0"/>
              <a:t>Limited to text processing and photo </a:t>
            </a:r>
            <a:r>
              <a:rPr lang="en-US" sz="6700" dirty="0" smtClean="0"/>
              <a:t>composition.</a:t>
            </a:r>
            <a:endParaRPr lang="en-US" sz="6700" dirty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AD22-B558-4FC5-B55F-CE662D037CF5}" type="slidenum">
              <a:rPr lang="en-US" smtClean="0"/>
            </a:fld>
            <a:endParaRPr lang="en-US"/>
          </a:p>
        </p:txBody>
      </p:sp>
      <p:sp>
        <p:nvSpPr>
          <p:cNvPr id="4" name="Content Placeholder 2"/>
          <p:cNvSpPr txBox="1"/>
          <p:nvPr/>
        </p:nvSpPr>
        <p:spPr>
          <a:xfrm>
            <a:off x="571472" y="3286100"/>
            <a:ext cx="8229600" cy="3571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/>
          <a:p>
            <a:pPr>
              <a:buNone/>
            </a:pPr>
            <a:r>
              <a:rPr lang="en-US" sz="10000" b="1" dirty="0"/>
              <a:t>Expansion</a:t>
            </a:r>
            <a:endParaRPr lang="en-US" sz="10000" b="1" dirty="0"/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9800" dirty="0" smtClean="0"/>
              <a:t>Emphasis on development of tools such as file storage, calendar, telephone, etc</a:t>
            </a:r>
            <a:r>
              <a:rPr lang="en-US" sz="9800" dirty="0"/>
              <a:t>.</a:t>
            </a:r>
            <a:endParaRPr lang="en-US" sz="9800" dirty="0"/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9800" dirty="0" smtClean="0"/>
              <a:t>Introduction </a:t>
            </a:r>
            <a:r>
              <a:rPr lang="en-US" sz="9800" dirty="0"/>
              <a:t>of large amounts of distributed </a:t>
            </a:r>
            <a:r>
              <a:rPr lang="en-US" sz="9800" dirty="0" smtClean="0"/>
              <a:t>hardware.</a:t>
            </a:r>
            <a:endParaRPr lang="en-US" sz="9800" dirty="0"/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9800" dirty="0"/>
              <a:t>Period of experimentation as tools are </a:t>
            </a:r>
            <a:r>
              <a:rPr lang="en-US" sz="9800" dirty="0" smtClean="0"/>
              <a:t>proposed</a:t>
            </a:r>
            <a:r>
              <a:rPr lang="en-US" sz="9800" dirty="0"/>
              <a:t>, developed, refined and some </a:t>
            </a:r>
            <a:r>
              <a:rPr lang="en-US" sz="9800" dirty="0" smtClean="0"/>
              <a:t>discarded.</a:t>
            </a:r>
            <a:endParaRPr lang="en-US" sz="9800" dirty="0"/>
          </a:p>
          <a:p>
            <a:pPr>
              <a:buFont typeface="Arial" panose="020B0604020202020204" pitchFamily="34" charset="0"/>
              <a:buChar char="•"/>
            </a:pPr>
            <a:endParaRPr lang="en-US" sz="9800" dirty="0"/>
          </a:p>
          <a:p>
            <a:endParaRPr lang="en-US" sz="44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9976</Words>
  <Application>WPS Presentation</Application>
  <PresentationFormat>On-screen Show (4:3)</PresentationFormat>
  <Paragraphs>438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6" baseType="lpstr">
      <vt:lpstr>Arial</vt:lpstr>
      <vt:lpstr>SimSun</vt:lpstr>
      <vt:lpstr>Wingdings</vt:lpstr>
      <vt:lpstr>Calibri</vt:lpstr>
      <vt:lpstr>Microsoft YaHei</vt:lpstr>
      <vt:lpstr>Office Theme</vt:lpstr>
      <vt:lpstr>OFFICE AUTOMATION SYSTEMS</vt:lpstr>
      <vt:lpstr>Contents:</vt:lpstr>
      <vt:lpstr>PowerPoint 演示文稿</vt:lpstr>
      <vt:lpstr>What is the Need?</vt:lpstr>
      <vt:lpstr>Problems</vt:lpstr>
      <vt:lpstr>DEFINITION</vt:lpstr>
      <vt:lpstr>OBJECTIVES</vt:lpstr>
      <vt:lpstr>Stages of Growth</vt:lpstr>
      <vt:lpstr>PowerPoint 演示文稿</vt:lpstr>
      <vt:lpstr>PowerPoint 演示文稿</vt:lpstr>
      <vt:lpstr>PowerPoint 演示文稿</vt:lpstr>
      <vt:lpstr>PowerPoint 演示文稿</vt:lpstr>
      <vt:lpstr>1. Data Storage</vt:lpstr>
      <vt:lpstr> Spreadsheets </vt:lpstr>
      <vt:lpstr>2. Data Exchange</vt:lpstr>
      <vt:lpstr>3. Data Management</vt:lpstr>
      <vt:lpstr>PowerPoint 演示文稿</vt:lpstr>
      <vt:lpstr>Analyzing an Office</vt:lpstr>
      <vt:lpstr>1. Analytical Perspective</vt:lpstr>
      <vt:lpstr>Office Activities View</vt:lpstr>
      <vt:lpstr>Office Semantics View</vt:lpstr>
      <vt:lpstr>Office Functions View</vt:lpstr>
      <vt:lpstr>2. Interpretive perspective</vt:lpstr>
      <vt:lpstr>Work role view</vt:lpstr>
      <vt:lpstr>Decision Taking View</vt:lpstr>
      <vt:lpstr>Transaction and language view</vt:lpstr>
      <vt:lpstr>OAS Requirements</vt:lpstr>
      <vt:lpstr>PowerPoint 演示文稿</vt:lpstr>
      <vt:lpstr>PowerPoint 演示文稿</vt:lpstr>
      <vt:lpstr>PowerPoint 演示文稿</vt:lpstr>
      <vt:lpstr>1. ERP (Enterprise resource planning) software</vt:lpstr>
      <vt:lpstr>2. Smart client technology</vt:lpstr>
      <vt:lpstr>4. Use unattended technology</vt:lpstr>
      <vt:lpstr>5. Microsoft Office Software</vt:lpstr>
      <vt:lpstr>PowerPoint 演示文稿</vt:lpstr>
      <vt:lpstr>6. Internet and LAN</vt:lpstr>
      <vt:lpstr>Application Area</vt:lpstr>
      <vt:lpstr>1. Accounting</vt:lpstr>
      <vt:lpstr>2. Communication</vt:lpstr>
      <vt:lpstr>3. Appointments</vt:lpstr>
      <vt:lpstr>4. Credits Cards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AUTOMATION SYSTEM</dc:title>
  <dc:creator>Stars</dc:creator>
  <cp:lastModifiedBy>primus</cp:lastModifiedBy>
  <cp:revision>116</cp:revision>
  <dcterms:created xsi:type="dcterms:W3CDTF">2014-03-08T05:20:00Z</dcterms:created>
  <dcterms:modified xsi:type="dcterms:W3CDTF">2017-05-17T01:16:07Z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