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3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0693" autoAdjust="0"/>
  </p:normalViewPr>
  <p:slideViewPr>
    <p:cSldViewPr snapToGrid="0">
      <p:cViewPr varScale="1">
        <p:scale>
          <a:sx n="54" d="100"/>
          <a:sy n="54" d="100"/>
        </p:scale>
        <p:origin x="166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C5B91-F1E8-47BD-96A0-FC3EC9710C9B}" type="datetimeFigureOut">
              <a:rPr lang="en-US" smtClean="0"/>
              <a:pPr/>
              <a:t>9/5/2016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68EF9-0F8A-4F1B-9F05-3F79D5DED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Version#d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CSE2500 System Security and Privacy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3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Version#d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CSE2500 System Security and Privacy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4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Version#d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CSE2500 System Security and Privacy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4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74850" y="6292850"/>
            <a:ext cx="424815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Version#d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18251"/>
            <a:ext cx="2057400" cy="365125"/>
          </a:xfrm>
        </p:spPr>
        <p:txBody>
          <a:bodyPr/>
          <a:lstStyle/>
          <a:p>
            <a:fld id="{891E4FCB-58FB-4857-9DDA-84040ED6B7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73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Version#d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CSE2500 System Security and Privacy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1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Version#d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CSE2500 System Security and Privacy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0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Version#d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CSE2500 System Security and Privacy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7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Version#d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CSE2500 System Security and Privacy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6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Version#d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CSE2500 System Security and Privacy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4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Version#d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CSE2500 System Security and Privacy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Version#d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CSE2500 System Security and Privacy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9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Version#d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CSE2500 System Security and Privacy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E4FCB-58FB-4857-9DDA-84040ED6B7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8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7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0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1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2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3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4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5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6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514600" y="3505200"/>
            <a:ext cx="6248400" cy="1736725"/>
          </a:xfrm>
        </p:spPr>
        <p:txBody>
          <a:bodyPr>
            <a:normAutofit/>
          </a:bodyPr>
          <a:lstStyle/>
          <a:p>
            <a:pPr algn="r"/>
            <a:r>
              <a:rPr lang="en-US" sz="5700" dirty="0"/>
              <a:t>Review of </a:t>
            </a:r>
            <a:r>
              <a:rPr lang="en-US" sz="5700"/>
              <a:t>Network Technologies</a:t>
            </a:r>
            <a:endParaRPr lang="en-US" sz="5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4953000" y="1371600"/>
            <a:ext cx="2628900" cy="3352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LAN - IEEE 802.x</a:t>
            </a:r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876300" y="26670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876300" y="3733800"/>
            <a:ext cx="4076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838200" y="13716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876300" y="47244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2971800" y="2667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7581900" y="13716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4953000" y="2667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3276600" y="1657350"/>
            <a:ext cx="1492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>
                <a:latin typeface="Arial" panose="020B0604020202020204" pitchFamily="34" charset="0"/>
              </a:rPr>
              <a:t>Network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1079500" y="2903538"/>
            <a:ext cx="1689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latin typeface="Arial" panose="020B0604020202020204" pitchFamily="34" charset="0"/>
              </a:rPr>
              <a:t>Data Link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1235075" y="3970338"/>
            <a:ext cx="1509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latin typeface="Arial" panose="020B0604020202020204" pitchFamily="34" charset="0"/>
              </a:rPr>
              <a:t>Physical</a:t>
            </a:r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2971800" y="3200400"/>
            <a:ext cx="46101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3519488" y="2624138"/>
            <a:ext cx="862012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TW">
                <a:latin typeface="Arial" panose="020B0604020202020204" pitchFamily="34" charset="0"/>
              </a:rPr>
              <a:t>LLC</a:t>
            </a:r>
          </a:p>
          <a:p>
            <a:pPr algn="ctr">
              <a:lnSpc>
                <a:spcPct val="130000"/>
              </a:lnSpc>
            </a:pPr>
            <a:r>
              <a:rPr lang="en-US" altLang="zh-TW">
                <a:latin typeface="Arial" panose="020B0604020202020204" pitchFamily="34" charset="0"/>
              </a:rPr>
              <a:t>MAC</a:t>
            </a: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5410200" y="2165350"/>
            <a:ext cx="1709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" panose="020B0604020202020204" pitchFamily="34" charset="0"/>
              </a:rPr>
              <a:t>802.1 (HLI)</a:t>
            </a:r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5762625" y="2749550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" panose="020B0604020202020204" pitchFamily="34" charset="0"/>
              </a:rPr>
              <a:t>802.2</a:t>
            </a:r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>
            <a:off x="5867400" y="3200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>
            <a:off x="6705600" y="3200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 rot="-5400000">
            <a:off x="6617494" y="3715544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" panose="020B0604020202020204" pitchFamily="34" charset="0"/>
              </a:rPr>
              <a:t>802.5</a:t>
            </a:r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 rot="-5400000">
            <a:off x="4941094" y="3715544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" panose="020B0604020202020204" pitchFamily="34" charset="0"/>
              </a:rPr>
              <a:t>802.3</a:t>
            </a:r>
          </a:p>
        </p:txBody>
      </p:sp>
      <p:sp>
        <p:nvSpPr>
          <p:cNvPr id="15384" name="Text Box 24"/>
          <p:cNvSpPr txBox="1">
            <a:spLocks noChangeArrowheads="1"/>
          </p:cNvSpPr>
          <p:nvPr/>
        </p:nvSpPr>
        <p:spPr bwMode="auto">
          <a:xfrm rot="-5400000">
            <a:off x="5779294" y="3729832"/>
            <a:ext cx="94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" panose="020B0604020202020204" pitchFamily="34" charset="0"/>
              </a:rPr>
              <a:t>802.4</a:t>
            </a:r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762000" y="4953000"/>
            <a:ext cx="42513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" panose="020B0604020202020204" pitchFamily="34" charset="0"/>
              </a:rPr>
              <a:t>HLI: High Level Interface</a:t>
            </a:r>
          </a:p>
          <a:p>
            <a:r>
              <a:rPr lang="en-US" altLang="zh-TW">
                <a:latin typeface="Arial" panose="020B0604020202020204" pitchFamily="34" charset="0"/>
              </a:rPr>
              <a:t>LLC: Logical Link Control</a:t>
            </a:r>
          </a:p>
          <a:p>
            <a:r>
              <a:rPr lang="en-US" altLang="zh-TW">
                <a:latin typeface="Arial" panose="020B0604020202020204" pitchFamily="34" charset="0"/>
              </a:rPr>
              <a:t>MAC: Medium Access Control</a:t>
            </a:r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5029200" y="4779963"/>
            <a:ext cx="26765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Arial" panose="020B0604020202020204" pitchFamily="34" charset="0"/>
              </a:rPr>
              <a:t>802.1: HLI</a:t>
            </a:r>
          </a:p>
          <a:p>
            <a:r>
              <a:rPr lang="en-US" altLang="zh-TW">
                <a:latin typeface="Arial" panose="020B0604020202020204" pitchFamily="34" charset="0"/>
              </a:rPr>
              <a:t>802.2: LLC</a:t>
            </a:r>
          </a:p>
          <a:p>
            <a:r>
              <a:rPr lang="en-US" altLang="zh-TW">
                <a:latin typeface="Arial" panose="020B0604020202020204" pitchFamily="34" charset="0"/>
              </a:rPr>
              <a:t>802.3: Ethernet</a:t>
            </a:r>
          </a:p>
          <a:p>
            <a:r>
              <a:rPr lang="en-US" altLang="zh-TW">
                <a:latin typeface="Arial" panose="020B0604020202020204" pitchFamily="34" charset="0"/>
              </a:rPr>
              <a:t>802.4: Token Bus</a:t>
            </a:r>
          </a:p>
          <a:p>
            <a:r>
              <a:rPr lang="en-US" altLang="zh-TW">
                <a:latin typeface="Arial" panose="020B0604020202020204" pitchFamily="34" charset="0"/>
              </a:rPr>
              <a:t>802.5: Token Ring</a:t>
            </a:r>
          </a:p>
        </p:txBody>
      </p:sp>
    </p:spTree>
    <p:extLst>
      <p:ext uri="{BB962C8B-B14F-4D97-AF65-F5344CB8AC3E}">
        <p14:creationId xmlns:p14="http://schemas.microsoft.com/office/powerpoint/2010/main" val="3326240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077200" cy="4495800"/>
          </a:xfrm>
        </p:spPr>
        <p:txBody>
          <a:bodyPr/>
          <a:lstStyle/>
          <a:p>
            <a:r>
              <a:rPr lang="en-US" altLang="zh-TW"/>
              <a:t>100 Mbps</a:t>
            </a:r>
          </a:p>
          <a:p>
            <a:r>
              <a:rPr lang="en-US" altLang="zh-TW"/>
              <a:t>100Base-T</a:t>
            </a:r>
          </a:p>
          <a:p>
            <a:r>
              <a:rPr lang="en-US" altLang="zh-TW"/>
              <a:t>PMD (Physical Medium Dependent) sublayer </a:t>
            </a:r>
            <a:r>
              <a:rPr lang="en-US" altLang="zh-TW">
                <a:latin typeface="Times New Roman" panose="02020603050405020304" pitchFamily="18" charset="0"/>
              </a:rPr>
              <a:t>–</a:t>
            </a:r>
            <a:r>
              <a:rPr lang="en-US" altLang="zh-TW"/>
              <a:t> to be consistent with IEEE 802.3</a:t>
            </a:r>
          </a:p>
          <a:p>
            <a:r>
              <a:rPr lang="en-US" altLang="zh-TW"/>
              <a:t>UTP Category 5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/>
              <a:t>Fast Ethernet</a:t>
            </a:r>
          </a:p>
        </p:txBody>
      </p:sp>
    </p:spTree>
    <p:extLst>
      <p:ext uri="{BB962C8B-B14F-4D97-AF65-F5344CB8AC3E}">
        <p14:creationId xmlns:p14="http://schemas.microsoft.com/office/powerpoint/2010/main" val="4199733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Gigabit Ethernet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/>
              <a:t>IEEE 802.3z</a:t>
            </a:r>
          </a:p>
          <a:p>
            <a:pPr>
              <a:lnSpc>
                <a:spcPct val="80000"/>
              </a:lnSpc>
            </a:pPr>
            <a:r>
              <a:rPr lang="en-US" altLang="zh-TW"/>
              <a:t>1 Gbps</a:t>
            </a:r>
          </a:p>
          <a:p>
            <a:pPr>
              <a:lnSpc>
                <a:spcPct val="80000"/>
              </a:lnSpc>
            </a:pPr>
            <a:r>
              <a:rPr lang="en-US" altLang="zh-TW"/>
              <a:t>Packet size:  512 bytes</a:t>
            </a:r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200025" y="2971800"/>
          <a:ext cx="8743950" cy="389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Document" r:id="rId3" imgW="5632560" imgH="2511720" progId="Word.Document.8">
                  <p:embed/>
                </p:oleObj>
              </mc:Choice>
              <mc:Fallback>
                <p:oleObj name="Document" r:id="rId3" imgW="5632560" imgH="2511720" progId="Word.Document.8">
                  <p:embed/>
                  <p:pic>
                    <p:nvPicPr>
                      <p:cNvPr id="163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2971800"/>
                        <a:ext cx="8743950" cy="389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6317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Full-Duplex Ethernet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495800"/>
          </a:xfrm>
        </p:spPr>
        <p:txBody>
          <a:bodyPr/>
          <a:lstStyle/>
          <a:p>
            <a:r>
              <a:rPr lang="en-US" altLang="zh-TW"/>
              <a:t>Half-Duplex </a:t>
            </a:r>
            <a:r>
              <a:rPr lang="en-US" altLang="zh-TW">
                <a:sym typeface="Wingdings" panose="05000000000000000000" pitchFamily="2" charset="2"/>
              </a:rPr>
              <a:t> Full-Duplex</a:t>
            </a:r>
          </a:p>
          <a:p>
            <a:r>
              <a:rPr lang="en-US" altLang="zh-TW"/>
              <a:t>Coaxial Cables can not support full-duplex. </a:t>
            </a:r>
          </a:p>
          <a:p>
            <a:r>
              <a:rPr lang="en-US" altLang="zh-TW"/>
              <a:t>UTP + Hub with full-duplex support</a:t>
            </a:r>
          </a:p>
          <a:p>
            <a:r>
              <a:rPr lang="en-US" altLang="zh-TW"/>
              <a:t>10Base-T,  100Base-T,  100Base-F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/>
              <a:t>				   </a:t>
            </a:r>
            <a:r>
              <a:rPr lang="en-US" altLang="zh-TW" b="1"/>
              <a:t>↓</a:t>
            </a:r>
          </a:p>
          <a:p>
            <a:r>
              <a:rPr lang="en-US" altLang="zh-TW"/>
              <a:t>10Base-Tx, 100Base-Tx, 100Base-Fx</a:t>
            </a:r>
          </a:p>
        </p:txBody>
      </p:sp>
    </p:spTree>
    <p:extLst>
      <p:ext uri="{BB962C8B-B14F-4D97-AF65-F5344CB8AC3E}">
        <p14:creationId xmlns:p14="http://schemas.microsoft.com/office/powerpoint/2010/main" val="1843839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Switched Ethernet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914400" y="1371600"/>
          <a:ext cx="5562600" cy="500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VISIO" r:id="rId3" imgW="3722760" imgH="3844080" progId="Visio.Drawing.4">
                  <p:embed/>
                </p:oleObj>
              </mc:Choice>
              <mc:Fallback>
                <p:oleObj name="VISIO" r:id="rId3" imgW="3722760" imgH="3844080" progId="Visio.Drawing.4">
                  <p:embed/>
                  <p:pic>
                    <p:nvPicPr>
                      <p:cNvPr id="184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2857"/>
                      <a:stretch>
                        <a:fillRect/>
                      </a:stretch>
                    </p:blipFill>
                    <p:spPr bwMode="auto">
                      <a:xfrm>
                        <a:off x="914400" y="1371600"/>
                        <a:ext cx="5562600" cy="500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39" name="Group 7"/>
          <p:cNvGrpSpPr>
            <a:grpSpLocks/>
          </p:cNvGrpSpPr>
          <p:nvPr/>
        </p:nvGrpSpPr>
        <p:grpSpPr bwMode="auto">
          <a:xfrm>
            <a:off x="6019800" y="1447800"/>
            <a:ext cx="2768600" cy="822325"/>
            <a:chOff x="3920" y="1077"/>
            <a:chExt cx="1744" cy="518"/>
          </a:xfrm>
        </p:grpSpPr>
        <p:sp>
          <p:nvSpPr>
            <p:cNvPr id="18437" name="Text Box 5"/>
            <p:cNvSpPr txBox="1">
              <a:spLocks noChangeArrowheads="1"/>
            </p:cNvSpPr>
            <p:nvPr/>
          </p:nvSpPr>
          <p:spPr bwMode="auto">
            <a:xfrm>
              <a:off x="4129" y="1077"/>
              <a:ext cx="1535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Switched Hub</a:t>
              </a:r>
            </a:p>
            <a:p>
              <a:r>
                <a:rPr lang="en-US" altLang="zh-TW"/>
                <a:t>Multi-Port Bridge</a:t>
              </a:r>
            </a:p>
          </p:txBody>
        </p:sp>
        <p:sp>
          <p:nvSpPr>
            <p:cNvPr id="18438" name="Text Box 6"/>
            <p:cNvSpPr txBox="1">
              <a:spLocks noChangeArrowheads="1"/>
            </p:cNvSpPr>
            <p:nvPr/>
          </p:nvSpPr>
          <p:spPr bwMode="auto">
            <a:xfrm>
              <a:off x="3920" y="1296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3043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Virtual LAN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228600" y="1524000"/>
          <a:ext cx="8715375" cy="453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VISIO" r:id="rId3" imgW="6454800" imgH="3081600" progId="Visio.Drawing.4">
                  <p:embed/>
                </p:oleObj>
              </mc:Choice>
              <mc:Fallback>
                <p:oleObj name="VISIO" r:id="rId3" imgW="6454800" imgH="3081600" progId="Visio.Drawing.4">
                  <p:embed/>
                  <p:pic>
                    <p:nvPicPr>
                      <p:cNvPr id="194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560" r="4784"/>
                      <a:stretch>
                        <a:fillRect/>
                      </a:stretch>
                    </p:blipFill>
                    <p:spPr bwMode="auto">
                      <a:xfrm>
                        <a:off x="228600" y="1524000"/>
                        <a:ext cx="8715375" cy="453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1266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Advantages of VLAN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8077200" cy="3505200"/>
          </a:xfrm>
        </p:spPr>
        <p:txBody>
          <a:bodyPr/>
          <a:lstStyle/>
          <a:p>
            <a:r>
              <a:rPr lang="en-US" altLang="zh-TW" b="1">
                <a:latin typeface="Times New Roman" panose="02020603050405020304" pitchFamily="18" charset="0"/>
              </a:rPr>
              <a:t>Performance</a:t>
            </a:r>
          </a:p>
          <a:p>
            <a:r>
              <a:rPr lang="en-US" altLang="zh-TW" b="1">
                <a:latin typeface="Times New Roman" panose="02020603050405020304" pitchFamily="18" charset="0"/>
              </a:rPr>
              <a:t>Formation of Virtual Workgroups</a:t>
            </a:r>
          </a:p>
          <a:p>
            <a:r>
              <a:rPr lang="en-US" altLang="zh-TW" b="1">
                <a:latin typeface="Times New Roman" panose="02020603050405020304" pitchFamily="18" charset="0"/>
              </a:rPr>
              <a:t>Simplified Administration</a:t>
            </a:r>
          </a:p>
          <a:p>
            <a:r>
              <a:rPr lang="en-US" altLang="zh-TW" b="1">
                <a:latin typeface="Times New Roman" panose="02020603050405020304" pitchFamily="18" charset="0"/>
              </a:rPr>
              <a:t>Reduced Cost</a:t>
            </a:r>
          </a:p>
          <a:p>
            <a:r>
              <a:rPr lang="en-US" altLang="zh-TW" b="1">
                <a:latin typeface="Times New Roman" panose="02020603050405020304" pitchFamily="18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544617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3600" b="1">
                <a:solidFill>
                  <a:schemeClr val="tx1"/>
                </a:solidFill>
                <a:latin typeface="Arial" panose="020B0604020202020204" pitchFamily="34" charset="0"/>
              </a:rPr>
              <a:t>Token Ring</a:t>
            </a:r>
            <a:endParaRPr kumimoji="0" lang="en-US" altLang="zh-TW" sz="3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762000" y="1676400"/>
          <a:ext cx="6934200" cy="494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VISIO" r:id="rId3" imgW="3808440" imgH="2712960" progId="Visio.Drawing.4">
                  <p:embed/>
                </p:oleObj>
              </mc:Choice>
              <mc:Fallback>
                <p:oleObj name="VISIO" r:id="rId3" imgW="3808440" imgH="2712960" progId="Visio.Drawing.4">
                  <p:embed/>
                  <p:pic>
                    <p:nvPicPr>
                      <p:cNvPr id="215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76400"/>
                        <a:ext cx="6934200" cy="494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669925" y="1862138"/>
            <a:ext cx="166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IEEE 802.5</a:t>
            </a:r>
          </a:p>
        </p:txBody>
      </p:sp>
    </p:spTree>
    <p:extLst>
      <p:ext uri="{BB962C8B-B14F-4D97-AF65-F5344CB8AC3E}">
        <p14:creationId xmlns:p14="http://schemas.microsoft.com/office/powerpoint/2010/main" val="2798347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3200" b="1">
                <a:solidFill>
                  <a:schemeClr val="tx1"/>
                </a:solidFill>
                <a:latin typeface="Arial" panose="020B0604020202020204" pitchFamily="34" charset="0"/>
              </a:rPr>
              <a:t>Dual Ring TR LAN</a:t>
            </a: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762000" y="1600200"/>
          <a:ext cx="7391400" cy="486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VISIO" r:id="rId3" imgW="4179960" imgH="2751120" progId="Visio.Drawing.4">
                  <p:embed/>
                </p:oleObj>
              </mc:Choice>
              <mc:Fallback>
                <p:oleObj name="VISIO" r:id="rId3" imgW="4179960" imgH="2751120" progId="Visio.Drawing.4">
                  <p:embed/>
                  <p:pic>
                    <p:nvPicPr>
                      <p:cNvPr id="225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7391400" cy="486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2590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3200" b="1">
                <a:solidFill>
                  <a:schemeClr val="tx1"/>
                </a:solidFill>
                <a:latin typeface="Arial" panose="020B0604020202020204" pitchFamily="34" charset="0"/>
              </a:rPr>
              <a:t>Failure Recovery in TR LAN</a:t>
            </a: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0" y="1546225"/>
          <a:ext cx="4868863" cy="347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VISIO" r:id="rId3" imgW="5802840" imgH="3583800" progId="Visio.Drawing.4">
                  <p:embed/>
                </p:oleObj>
              </mc:Choice>
              <mc:Fallback>
                <p:oleObj name="VISIO" r:id="rId3" imgW="5802840" imgH="3583800" progId="Visio.Drawing.4">
                  <p:embed/>
                  <p:pic>
                    <p:nvPicPr>
                      <p:cNvPr id="235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7286" r="8621" b="13438"/>
                      <a:stretch>
                        <a:fillRect/>
                      </a:stretch>
                    </p:blipFill>
                    <p:spPr bwMode="auto">
                      <a:xfrm>
                        <a:off x="0" y="1546225"/>
                        <a:ext cx="4868863" cy="347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4873625" y="1539875"/>
          <a:ext cx="4144963" cy="347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VISIO" r:id="rId5" imgW="4259520" imgH="3583800" progId="Visio.Drawing.4">
                  <p:embed/>
                </p:oleObj>
              </mc:Choice>
              <mc:Fallback>
                <p:oleObj name="VISIO" r:id="rId5" imgW="4259520" imgH="3583800" progId="Visio.Drawing.4">
                  <p:embed/>
                  <p:pic>
                    <p:nvPicPr>
                      <p:cNvPr id="23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2984" b="13313"/>
                      <a:stretch>
                        <a:fillRect/>
                      </a:stretch>
                    </p:blipFill>
                    <p:spPr bwMode="auto">
                      <a:xfrm>
                        <a:off x="4873625" y="1539875"/>
                        <a:ext cx="4144963" cy="347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4849813" y="1370013"/>
            <a:ext cx="0" cy="39925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13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6125" y="1600200"/>
            <a:ext cx="8077200" cy="4495800"/>
          </a:xfrm>
        </p:spPr>
        <p:txBody>
          <a:bodyPr/>
          <a:lstStyle/>
          <a:p>
            <a:pPr marL="609600" indent="-609600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dirty="0"/>
              <a:t>Network Topology</a:t>
            </a:r>
          </a:p>
          <a:p>
            <a:pPr marL="609600" indent="-609600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dirty="0"/>
              <a:t>Local Area Networks</a:t>
            </a:r>
          </a:p>
          <a:p>
            <a:pPr marL="609600" indent="-609600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dirty="0"/>
              <a:t>Network Node Components</a:t>
            </a:r>
          </a:p>
          <a:p>
            <a:pPr marL="609600" indent="-609600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dirty="0"/>
              <a:t>Internet TCP/IP Protocols</a:t>
            </a:r>
          </a:p>
          <a:p>
            <a:pPr marL="609600" indent="-609600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TW" dirty="0"/>
              <a:t>Transmission Technology</a:t>
            </a:r>
          </a:p>
        </p:txBody>
      </p:sp>
    </p:spTree>
    <p:extLst>
      <p:ext uri="{BB962C8B-B14F-4D97-AF65-F5344CB8AC3E}">
        <p14:creationId xmlns:p14="http://schemas.microsoft.com/office/powerpoint/2010/main" val="2790817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FDDI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8613" y="1676400"/>
            <a:ext cx="8656637" cy="4052888"/>
          </a:xfrm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Fiber Distributed Date Interface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800">
                <a:latin typeface="Arial" panose="020B0604020202020204" pitchFamily="34" charset="0"/>
              </a:rPr>
              <a:t>Uses fiber optics medium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800">
                <a:latin typeface="Arial" panose="020B0604020202020204" pitchFamily="34" charset="0"/>
              </a:rPr>
              <a:t>Modified token ring protocol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800">
                <a:latin typeface="Arial" panose="020B0604020202020204" pitchFamily="34" charset="0"/>
              </a:rPr>
              <a:t>Data rate 100 Mbps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800">
                <a:latin typeface="Arial" panose="020B0604020202020204" pitchFamily="34" charset="0"/>
              </a:rPr>
              <a:t>Up to 500 DTEs in  a single segments of 100 km without repeaters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800">
                <a:latin typeface="Arial" panose="020B0604020202020204" pitchFamily="34" charset="0"/>
              </a:rPr>
              <a:t>Ideal for campus backbone network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800">
                <a:latin typeface="Arial" panose="020B0604020202020204" pitchFamily="34" charset="0"/>
              </a:rPr>
              <a:t>Single and dual attached stations (SAS and DAS)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800">
                <a:latin typeface="Arial" panose="020B0604020202020204" pitchFamily="34" charset="0"/>
              </a:rPr>
              <a:t>Dual attached stations load share the two rings</a:t>
            </a:r>
          </a:p>
        </p:txBody>
      </p:sp>
    </p:spTree>
    <p:extLst>
      <p:ext uri="{BB962C8B-B14F-4D97-AF65-F5344CB8AC3E}">
        <p14:creationId xmlns:p14="http://schemas.microsoft.com/office/powerpoint/2010/main" val="2650727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Dual Ring FDDI Network</a:t>
            </a: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825500" y="1355725"/>
          <a:ext cx="6418263" cy="544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VISIO" r:id="rId3" imgW="4847400" imgH="4115880" progId="Visio.Drawing.4">
                  <p:embed/>
                </p:oleObj>
              </mc:Choice>
              <mc:Fallback>
                <p:oleObj name="VISIO" r:id="rId3" imgW="4847400" imgH="4115880" progId="Visio.Drawing.4">
                  <p:embed/>
                  <p:pic>
                    <p:nvPicPr>
                      <p:cNvPr id="256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355725"/>
                        <a:ext cx="6418263" cy="544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5059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3200" b="1">
                <a:solidFill>
                  <a:schemeClr val="tx1"/>
                </a:solidFill>
                <a:latin typeface="Arial" panose="020B0604020202020204" pitchFamily="34" charset="0"/>
              </a:rPr>
              <a:t>LAN Data Rate Race</a:t>
            </a:r>
          </a:p>
        </p:txBody>
      </p:sp>
      <p:sp>
        <p:nvSpPr>
          <p:cNvPr id="34819" name="Oval 1027"/>
          <p:cNvSpPr>
            <a:spLocks noChangeArrowheads="1"/>
          </p:cNvSpPr>
          <p:nvPr/>
        </p:nvSpPr>
        <p:spPr bwMode="auto">
          <a:xfrm>
            <a:off x="3352800" y="1477963"/>
            <a:ext cx="14478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0" lang="en-US" altLang="zh-TW" sz="2000">
                <a:latin typeface="Arial" panose="020B0604020202020204" pitchFamily="34" charset="0"/>
              </a:rPr>
              <a:t>E’Net</a:t>
            </a:r>
          </a:p>
          <a:p>
            <a:pPr algn="ctr" eaLnBrk="0" hangingPunct="0"/>
            <a:r>
              <a:rPr kumimoji="0" lang="en-US" altLang="zh-TW" sz="2000">
                <a:latin typeface="Arial" panose="020B0604020202020204" pitchFamily="34" charset="0"/>
              </a:rPr>
              <a:t>10Mbps</a:t>
            </a:r>
          </a:p>
        </p:txBody>
      </p:sp>
      <p:sp>
        <p:nvSpPr>
          <p:cNvPr id="34820" name="Oval 1028"/>
          <p:cNvSpPr>
            <a:spLocks noChangeArrowheads="1"/>
          </p:cNvSpPr>
          <p:nvPr/>
        </p:nvSpPr>
        <p:spPr bwMode="auto">
          <a:xfrm>
            <a:off x="1676400" y="2773363"/>
            <a:ext cx="1447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0" lang="en-US" altLang="zh-TW" sz="2000">
                <a:latin typeface="Arial" panose="020B0604020202020204" pitchFamily="34" charset="0"/>
              </a:rPr>
              <a:t>FDDI</a:t>
            </a:r>
          </a:p>
          <a:p>
            <a:pPr algn="ctr" eaLnBrk="0" hangingPunct="0"/>
            <a:r>
              <a:rPr kumimoji="0" lang="en-US" altLang="zh-TW" sz="2000">
                <a:latin typeface="Arial" panose="020B0604020202020204" pitchFamily="34" charset="0"/>
              </a:rPr>
              <a:t>100 Mbps</a:t>
            </a:r>
          </a:p>
        </p:txBody>
      </p:sp>
      <p:sp>
        <p:nvSpPr>
          <p:cNvPr id="34821" name="Oval 1029"/>
          <p:cNvSpPr>
            <a:spLocks noChangeArrowheads="1"/>
          </p:cNvSpPr>
          <p:nvPr/>
        </p:nvSpPr>
        <p:spPr bwMode="auto">
          <a:xfrm>
            <a:off x="3429000" y="2773363"/>
            <a:ext cx="1524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0" lang="en-US" altLang="zh-TW" sz="2000">
                <a:latin typeface="Arial" panose="020B0604020202020204" pitchFamily="34" charset="0"/>
              </a:rPr>
              <a:t>Fast E’Net</a:t>
            </a:r>
          </a:p>
          <a:p>
            <a:pPr algn="ctr" eaLnBrk="0" hangingPunct="0"/>
            <a:r>
              <a:rPr kumimoji="0" lang="en-US" altLang="zh-TW" sz="2000">
                <a:latin typeface="Arial" panose="020B0604020202020204" pitchFamily="34" charset="0"/>
              </a:rPr>
              <a:t>100Mbps</a:t>
            </a:r>
          </a:p>
        </p:txBody>
      </p:sp>
      <p:sp>
        <p:nvSpPr>
          <p:cNvPr id="34822" name="Oval 1030"/>
          <p:cNvSpPr>
            <a:spLocks noChangeArrowheads="1"/>
          </p:cNvSpPr>
          <p:nvPr/>
        </p:nvSpPr>
        <p:spPr bwMode="auto">
          <a:xfrm>
            <a:off x="5334000" y="2925763"/>
            <a:ext cx="17526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0" lang="en-US" altLang="zh-TW" sz="2000">
                <a:latin typeface="Arial" panose="020B0604020202020204" pitchFamily="34" charset="0"/>
              </a:rPr>
              <a:t>ATM</a:t>
            </a:r>
          </a:p>
          <a:p>
            <a:pPr algn="ctr" eaLnBrk="0" hangingPunct="0"/>
            <a:r>
              <a:rPr kumimoji="0" lang="en-US" altLang="zh-TW" sz="2000">
                <a:latin typeface="Arial" panose="020B0604020202020204" pitchFamily="34" charset="0"/>
              </a:rPr>
              <a:t>155.52 Mbps</a:t>
            </a:r>
          </a:p>
        </p:txBody>
      </p:sp>
      <p:sp>
        <p:nvSpPr>
          <p:cNvPr id="34823" name="Oval 1031"/>
          <p:cNvSpPr>
            <a:spLocks noChangeArrowheads="1"/>
          </p:cNvSpPr>
          <p:nvPr/>
        </p:nvSpPr>
        <p:spPr bwMode="auto">
          <a:xfrm>
            <a:off x="3429000" y="3763963"/>
            <a:ext cx="1524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0" lang="en-US" altLang="zh-TW" sz="2000">
                <a:latin typeface="Arial" panose="020B0604020202020204" pitchFamily="34" charset="0"/>
              </a:rPr>
              <a:t>Gbit E’Net</a:t>
            </a:r>
          </a:p>
          <a:p>
            <a:pPr algn="ctr" eaLnBrk="0" hangingPunct="0"/>
            <a:r>
              <a:rPr kumimoji="0" lang="en-US" altLang="zh-TW" sz="2000">
                <a:latin typeface="Arial" panose="020B0604020202020204" pitchFamily="34" charset="0"/>
              </a:rPr>
              <a:t>1 Gbps</a:t>
            </a:r>
          </a:p>
        </p:txBody>
      </p:sp>
      <p:sp>
        <p:nvSpPr>
          <p:cNvPr id="34824" name="Oval 1032"/>
          <p:cNvSpPr>
            <a:spLocks noChangeArrowheads="1"/>
          </p:cNvSpPr>
          <p:nvPr/>
        </p:nvSpPr>
        <p:spPr bwMode="auto">
          <a:xfrm>
            <a:off x="3429000" y="4830763"/>
            <a:ext cx="1524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0" lang="en-US" altLang="zh-TW" sz="2000">
                <a:latin typeface="Arial" panose="020B0604020202020204" pitchFamily="34" charset="0"/>
              </a:rPr>
              <a:t>Duplex</a:t>
            </a:r>
          </a:p>
          <a:p>
            <a:pPr algn="ctr" eaLnBrk="0" hangingPunct="0"/>
            <a:r>
              <a:rPr kumimoji="0" lang="en-US" altLang="zh-TW" sz="2000">
                <a:latin typeface="Arial" panose="020B0604020202020204" pitchFamily="34" charset="0"/>
              </a:rPr>
              <a:t>E’nets</a:t>
            </a:r>
          </a:p>
        </p:txBody>
      </p:sp>
      <p:sp>
        <p:nvSpPr>
          <p:cNvPr id="34825" name="Line 1033"/>
          <p:cNvSpPr>
            <a:spLocks noChangeShapeType="1"/>
          </p:cNvSpPr>
          <p:nvPr/>
        </p:nvSpPr>
        <p:spPr bwMode="auto">
          <a:xfrm>
            <a:off x="4114800" y="231616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Line 1034"/>
          <p:cNvSpPr>
            <a:spLocks noChangeShapeType="1"/>
          </p:cNvSpPr>
          <p:nvPr/>
        </p:nvSpPr>
        <p:spPr bwMode="auto">
          <a:xfrm flipH="1">
            <a:off x="2438400" y="2239963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Line 1035"/>
          <p:cNvSpPr>
            <a:spLocks noChangeShapeType="1"/>
          </p:cNvSpPr>
          <p:nvPr/>
        </p:nvSpPr>
        <p:spPr bwMode="auto">
          <a:xfrm>
            <a:off x="4114800" y="2239963"/>
            <a:ext cx="1981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Line 1036"/>
          <p:cNvSpPr>
            <a:spLocks noChangeShapeType="1"/>
          </p:cNvSpPr>
          <p:nvPr/>
        </p:nvSpPr>
        <p:spPr bwMode="auto">
          <a:xfrm>
            <a:off x="4114800" y="353536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Line 1037"/>
          <p:cNvSpPr>
            <a:spLocks noChangeShapeType="1"/>
          </p:cNvSpPr>
          <p:nvPr/>
        </p:nvSpPr>
        <p:spPr bwMode="auto">
          <a:xfrm>
            <a:off x="4191000" y="452596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Line 1038"/>
          <p:cNvSpPr>
            <a:spLocks noChangeShapeType="1"/>
          </p:cNvSpPr>
          <p:nvPr/>
        </p:nvSpPr>
        <p:spPr bwMode="auto">
          <a:xfrm>
            <a:off x="6248400" y="3840163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Oval 1039"/>
          <p:cNvSpPr>
            <a:spLocks noChangeArrowheads="1"/>
          </p:cNvSpPr>
          <p:nvPr/>
        </p:nvSpPr>
        <p:spPr bwMode="auto">
          <a:xfrm>
            <a:off x="5334000" y="4906963"/>
            <a:ext cx="17526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0" lang="en-US" altLang="zh-TW" sz="2000">
                <a:latin typeface="Arial" panose="020B0604020202020204" pitchFamily="34" charset="0"/>
              </a:rPr>
              <a:t>ATM</a:t>
            </a:r>
          </a:p>
          <a:p>
            <a:pPr algn="ctr" eaLnBrk="0" hangingPunct="0"/>
            <a:r>
              <a:rPr kumimoji="0" lang="en-US" altLang="zh-TW" sz="2000">
                <a:latin typeface="Arial" panose="020B0604020202020204" pitchFamily="34" charset="0"/>
              </a:rPr>
              <a:t>OC-n</a:t>
            </a:r>
          </a:p>
        </p:txBody>
      </p:sp>
    </p:spTree>
    <p:extLst>
      <p:ext uri="{BB962C8B-B14F-4D97-AF65-F5344CB8AC3E}">
        <p14:creationId xmlns:p14="http://schemas.microsoft.com/office/powerpoint/2010/main" val="2053678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3. Network Node Components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46238" y="1676400"/>
            <a:ext cx="5486400" cy="4160838"/>
          </a:xfrm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>
                <a:latin typeface="Arial" panose="020B0604020202020204" pitchFamily="34" charset="0"/>
              </a:rPr>
              <a:t> Hubs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>
                <a:latin typeface="Arial" panose="020B0604020202020204" pitchFamily="34" charset="0"/>
              </a:rPr>
              <a:t> Bridges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>
                <a:latin typeface="Arial" panose="020B0604020202020204" pitchFamily="34" charset="0"/>
              </a:rPr>
              <a:t> Remote bridges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>
                <a:latin typeface="Arial" panose="020B0604020202020204" pitchFamily="34" charset="0"/>
              </a:rPr>
              <a:t> Routers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>
                <a:latin typeface="Arial" panose="020B0604020202020204" pitchFamily="34" charset="0"/>
              </a:rPr>
              <a:t> Gateways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>
                <a:latin typeface="Arial" panose="020B0604020202020204" pitchFamily="34" charset="0"/>
              </a:rPr>
              <a:t> Half bridge / half router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>
                <a:latin typeface="Arial" panose="020B0604020202020204" pitchFamily="34" charset="0"/>
              </a:rPr>
              <a:t> Switches</a:t>
            </a:r>
            <a:endParaRPr lang="en-US" altLang="zh-TW" sz="4400"/>
          </a:p>
        </p:txBody>
      </p:sp>
    </p:spTree>
    <p:extLst>
      <p:ext uri="{BB962C8B-B14F-4D97-AF65-F5344CB8AC3E}">
        <p14:creationId xmlns:p14="http://schemas.microsoft.com/office/powerpoint/2010/main" val="338670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Basic Network Nodes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1622425" y="1301750"/>
          <a:ext cx="7299325" cy="549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VISIO" r:id="rId3" imgW="7037280" imgH="6408720" progId="Visio.Drawing.4">
                  <p:embed/>
                </p:oleObj>
              </mc:Choice>
              <mc:Fallback>
                <p:oleObj name="VISIO" r:id="rId3" imgW="7037280" imgH="6408720" progId="Visio.Drawing.4">
                  <p:embed/>
                  <p:pic>
                    <p:nvPicPr>
                      <p:cNvPr id="286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7369"/>
                      <a:stretch>
                        <a:fillRect/>
                      </a:stretch>
                    </p:blipFill>
                    <p:spPr bwMode="auto">
                      <a:xfrm>
                        <a:off x="1622425" y="1301750"/>
                        <a:ext cx="7299325" cy="549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01625" y="1831975"/>
            <a:ext cx="1223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Switch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01625" y="3221038"/>
            <a:ext cx="1182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Bridge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301625" y="4562475"/>
            <a:ext cx="1228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Router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301625" y="6096000"/>
            <a:ext cx="1531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Gateway</a:t>
            </a:r>
          </a:p>
        </p:txBody>
      </p:sp>
    </p:spTree>
    <p:extLst>
      <p:ext uri="{BB962C8B-B14F-4D97-AF65-F5344CB8AC3E}">
        <p14:creationId xmlns:p14="http://schemas.microsoft.com/office/powerpoint/2010/main" val="488174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Networked  Components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74625" y="1973263"/>
          <a:ext cx="8778875" cy="341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VISIO" r:id="rId3" imgW="6694560" imgH="3067920" progId="Visio.Drawing.4">
                  <p:embed/>
                </p:oleObj>
              </mc:Choice>
              <mc:Fallback>
                <p:oleObj name="VISIO" r:id="rId3" imgW="6694560" imgH="3067920" progId="Visio.Drawing.4">
                  <p:embed/>
                  <p:pic>
                    <p:nvPicPr>
                      <p:cNvPr id="296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5154"/>
                      <a:stretch>
                        <a:fillRect/>
                      </a:stretch>
                    </p:blipFill>
                    <p:spPr bwMode="auto">
                      <a:xfrm>
                        <a:off x="174625" y="1973263"/>
                        <a:ext cx="8778875" cy="341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0639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Hubs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39763" y="1430338"/>
            <a:ext cx="8077200" cy="1933575"/>
          </a:xfrm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800">
                <a:latin typeface="Arial" panose="020B0604020202020204" pitchFamily="34" charset="0"/>
              </a:rPr>
              <a:t> Hub is a platform with multiple ports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800">
                <a:latin typeface="Arial" panose="020B0604020202020204" pitchFamily="34" charset="0"/>
              </a:rPr>
              <a:t> Function dependent on what is housed</a:t>
            </a:r>
          </a:p>
          <a:p>
            <a:pPr lvl="1" eaLnBrk="0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>
                <a:latin typeface="Arial" panose="020B0604020202020204" pitchFamily="34" charset="0"/>
              </a:rPr>
              <a:t> LAN </a:t>
            </a:r>
            <a:r>
              <a:rPr kumimoji="0" lang="en-US" altLang="zh-TW">
                <a:latin typeface="Arial" panose="020B0604020202020204" pitchFamily="34" charset="0"/>
                <a:sym typeface="Wingdings" panose="05000000000000000000" pitchFamily="2" charset="2"/>
              </a:rPr>
              <a:t>  multi-port repeater</a:t>
            </a:r>
            <a:endParaRPr kumimoji="0" lang="en-US" altLang="zh-TW">
              <a:latin typeface="Arial" panose="020B0604020202020204" pitchFamily="34" charset="0"/>
            </a:endParaRPr>
          </a:p>
          <a:p>
            <a:pPr lvl="1" eaLnBrk="0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>
                <a:latin typeface="Arial" panose="020B0604020202020204" pitchFamily="34" charset="0"/>
              </a:rPr>
              <a:t> Switched LAN </a:t>
            </a:r>
            <a:r>
              <a:rPr kumimoji="0" lang="en-US" altLang="zh-TW">
                <a:latin typeface="Arial" panose="020B0604020202020204" pitchFamily="34" charset="0"/>
                <a:sym typeface="Wingdings" panose="05000000000000000000" pitchFamily="2" charset="2"/>
              </a:rPr>
              <a:t> bridge (switched hub)</a:t>
            </a:r>
            <a:endParaRPr kumimoji="0" lang="en-US" altLang="zh-TW">
              <a:latin typeface="Arial" panose="020B0604020202020204" pitchFamily="34" charset="0"/>
            </a:endParaRPr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1354138" y="3267075"/>
          <a:ext cx="5943600" cy="347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VISIO" r:id="rId3" imgW="7139520" imgH="4624920" progId="Visio.Drawing.4">
                  <p:embed/>
                </p:oleObj>
              </mc:Choice>
              <mc:Fallback>
                <p:oleObj name="VISIO" r:id="rId3" imgW="7139520" imgH="4624920" progId="Visio.Drawing.4">
                  <p:embed/>
                  <p:pic>
                    <p:nvPicPr>
                      <p:cNvPr id="307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9735"/>
                      <a:stretch>
                        <a:fillRect/>
                      </a:stretch>
                    </p:blipFill>
                    <p:spPr bwMode="auto">
                      <a:xfrm>
                        <a:off x="1354138" y="3267075"/>
                        <a:ext cx="5943600" cy="347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710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Stacked Hub</a:t>
            </a:r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161925" y="1638300"/>
          <a:ext cx="8839200" cy="379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VISIO" r:id="rId3" imgW="7487640" imgH="3593880" progId="Visio.Drawing.4">
                  <p:embed/>
                </p:oleObj>
              </mc:Choice>
              <mc:Fallback>
                <p:oleObj name="VISIO" r:id="rId3" imgW="7487640" imgH="3593880" progId="Visio.Drawing.4">
                  <p:embed/>
                  <p:pic>
                    <p:nvPicPr>
                      <p:cNvPr id="327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0524"/>
                      <a:stretch>
                        <a:fillRect/>
                      </a:stretch>
                    </p:blipFill>
                    <p:spPr bwMode="auto">
                      <a:xfrm>
                        <a:off x="161925" y="1638300"/>
                        <a:ext cx="8839200" cy="379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0687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Bridges</a:t>
            </a:r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3763963" y="1676400"/>
            <a:ext cx="1752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0" lang="en-US" altLang="zh-TW" sz="2000">
                <a:latin typeface="Arial" panose="020B0604020202020204" pitchFamily="34" charset="0"/>
              </a:rPr>
              <a:t>Bridge</a:t>
            </a:r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1858963" y="3048000"/>
            <a:ext cx="1752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0" lang="en-US" altLang="zh-TW" sz="2000">
                <a:latin typeface="Arial" panose="020B0604020202020204" pitchFamily="34" charset="0"/>
              </a:rPr>
              <a:t>Local Bridge</a:t>
            </a:r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4983163" y="3048000"/>
            <a:ext cx="2057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0" lang="en-US" altLang="zh-TW" sz="2000">
                <a:latin typeface="Arial" panose="020B0604020202020204" pitchFamily="34" charset="0"/>
              </a:rPr>
              <a:t>Remote Bridge</a:t>
            </a:r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1096963" y="3962400"/>
            <a:ext cx="1752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0" lang="en-US" altLang="zh-TW" sz="2000">
                <a:latin typeface="Arial" panose="020B0604020202020204" pitchFamily="34" charset="0"/>
              </a:rPr>
              <a:t>Simple</a:t>
            </a:r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>
            <a:off x="2316163" y="4724400"/>
            <a:ext cx="1752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0" lang="en-US" altLang="zh-TW" sz="2000">
                <a:latin typeface="Arial" panose="020B0604020202020204" pitchFamily="34" charset="0"/>
              </a:rPr>
              <a:t>Multiport</a:t>
            </a:r>
          </a:p>
        </p:txBody>
      </p:sp>
      <p:sp>
        <p:nvSpPr>
          <p:cNvPr id="33801" name="Oval 9"/>
          <p:cNvSpPr>
            <a:spLocks noChangeArrowheads="1"/>
          </p:cNvSpPr>
          <p:nvPr/>
        </p:nvSpPr>
        <p:spPr bwMode="auto">
          <a:xfrm>
            <a:off x="3840163" y="5181600"/>
            <a:ext cx="17526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0" lang="en-US" altLang="zh-TW" sz="2000">
                <a:latin typeface="Arial" panose="020B0604020202020204" pitchFamily="34" charset="0"/>
              </a:rPr>
              <a:t>Multiport</a:t>
            </a:r>
          </a:p>
          <a:p>
            <a:pPr algn="ctr" eaLnBrk="0" hangingPunct="0"/>
            <a:r>
              <a:rPr kumimoji="0" lang="en-US" altLang="zh-TW" sz="2000">
                <a:latin typeface="Arial" panose="020B0604020202020204" pitchFamily="34" charset="0"/>
              </a:rPr>
              <a:t>Multi-protocol</a:t>
            </a:r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 flipH="1">
            <a:off x="2697163" y="2362200"/>
            <a:ext cx="1981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 flipH="1">
            <a:off x="1935163" y="37338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>
            <a:off x="2620963" y="3733800"/>
            <a:ext cx="533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2620963" y="3733800"/>
            <a:ext cx="2057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4678363" y="2362200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4862513" y="6321425"/>
            <a:ext cx="415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Refer to Figure 2.17, page 77</a:t>
            </a:r>
          </a:p>
        </p:txBody>
      </p:sp>
    </p:spTree>
    <p:extLst>
      <p:ext uri="{BB962C8B-B14F-4D97-AF65-F5344CB8AC3E}">
        <p14:creationId xmlns:p14="http://schemas.microsoft.com/office/powerpoint/2010/main" val="4110073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Bridges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95800"/>
          </a:xfrm>
        </p:spPr>
        <p:txBody>
          <a:bodyPr/>
          <a:lstStyle/>
          <a:p>
            <a:r>
              <a:rPr lang="en-US" altLang="zh-TW" sz="2400">
                <a:latin typeface="Arial" panose="020B0604020202020204" pitchFamily="34" charset="0"/>
              </a:rPr>
              <a:t>Operates at Layer 2, the data link layer. </a:t>
            </a:r>
          </a:p>
          <a:p>
            <a:r>
              <a:rPr lang="en-US" altLang="zh-TW" sz="2400">
                <a:latin typeface="Arial" panose="020B0604020202020204" pitchFamily="34" charset="0"/>
              </a:rPr>
              <a:t>Allows networks with different physical signaling, but with compatible data link addressing schemes, to communicate. </a:t>
            </a:r>
          </a:p>
          <a:p>
            <a:r>
              <a:rPr lang="en-US" altLang="zh-TW" sz="2400">
                <a:latin typeface="Arial" panose="020B0604020202020204" pitchFamily="34" charset="0"/>
              </a:rPr>
              <a:t>Helps reduce traffic on a backbone LAN by </a:t>
            </a:r>
            <a:r>
              <a:rPr lang="en-US" altLang="zh-TW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filtering</a:t>
            </a:r>
            <a:r>
              <a:rPr lang="en-US" altLang="zh-TW" sz="2400">
                <a:latin typeface="Arial" panose="020B0604020202020204" pitchFamily="34" charset="0"/>
              </a:rPr>
              <a:t> any information coming from one segment to another that does not need to be forwarded through the backbone. </a:t>
            </a:r>
          </a:p>
          <a:p>
            <a:r>
              <a:rPr lang="en-US" altLang="zh-TW" sz="2400">
                <a:latin typeface="Arial" panose="020B0604020202020204" pitchFamily="34" charset="0"/>
              </a:rPr>
              <a:t>A common use for a bridge is to allow users on an Ethernet LAN and a Token Ring LAN to communicate with each other.</a:t>
            </a:r>
          </a:p>
        </p:txBody>
      </p:sp>
    </p:spTree>
    <p:extLst>
      <p:ext uri="{BB962C8B-B14F-4D97-AF65-F5344CB8AC3E}">
        <p14:creationId xmlns:p14="http://schemas.microsoft.com/office/powerpoint/2010/main" val="177035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85800"/>
            <a:ext cx="7772400" cy="685800"/>
          </a:xfrm>
        </p:spPr>
        <p:txBody>
          <a:bodyPr>
            <a:normAutofit fontScale="90000"/>
          </a:bodyPr>
          <a:lstStyle/>
          <a:p>
            <a:pPr marL="838200" indent="-838200">
              <a:buFontTx/>
              <a:buAutoNum type="arabicPeriod"/>
            </a:pPr>
            <a:r>
              <a:rPr lang="en-US" altLang="zh-TW"/>
              <a:t>Network Topology</a:t>
            </a:r>
            <a:br>
              <a:rPr lang="en-US" altLang="zh-TW"/>
            </a:br>
            <a:r>
              <a:rPr lang="en-US" altLang="zh-TW"/>
              <a:t>- </a:t>
            </a:r>
            <a:r>
              <a:rPr lang="en-US" altLang="zh-TW" sz="3600"/>
              <a:t>LAN Topology</a:t>
            </a:r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0" y="2057400"/>
          <a:ext cx="48006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VISIO" r:id="rId3" imgW="4155480" imgH="3684600" progId="Visio.Drawing.4">
                  <p:embed/>
                </p:oleObj>
              </mc:Choice>
              <mc:Fallback>
                <p:oleObj name="VISIO" r:id="rId3" imgW="4155480" imgH="3684600" progId="Visio.Drawing.4">
                  <p:embed/>
                  <p:pic>
                    <p:nvPicPr>
                      <p:cNvPr id="41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057400"/>
                        <a:ext cx="4800600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3589338" y="3962400"/>
          <a:ext cx="5554662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VISIO" r:id="rId5" imgW="5551560" imgH="2503440" progId="Visio.Drawing.4">
                  <p:embed/>
                </p:oleObj>
              </mc:Choice>
              <mc:Fallback>
                <p:oleObj name="VISIO" r:id="rId5" imgW="5551560" imgH="2503440" progId="Visio.Drawing.4">
                  <p:embed/>
                  <p:pic>
                    <p:nvPicPr>
                      <p:cNvPr id="41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9338" y="3962400"/>
                        <a:ext cx="5554662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4876800" y="2057400"/>
          <a:ext cx="3581400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VISIO" r:id="rId7" imgW="2808360" imgH="1398600" progId="Visio.Drawing.4">
                  <p:embed/>
                </p:oleObj>
              </mc:Choice>
              <mc:Fallback>
                <p:oleObj name="VISIO" r:id="rId7" imgW="2808360" imgH="1398600" progId="Visio.Drawing.4">
                  <p:embed/>
                  <p:pic>
                    <p:nvPicPr>
                      <p:cNvPr id="41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057400"/>
                        <a:ext cx="3581400" cy="178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52400" y="3352800"/>
            <a:ext cx="757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 i="1" u="sng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Bus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152400" y="57150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 i="1" u="sng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Ring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8077200" y="3048000"/>
            <a:ext cx="796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 i="1" u="sng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Star</a:t>
            </a:r>
          </a:p>
        </p:txBody>
      </p:sp>
    </p:spTree>
    <p:extLst>
      <p:ext uri="{BB962C8B-B14F-4D97-AF65-F5344CB8AC3E}">
        <p14:creationId xmlns:p14="http://schemas.microsoft.com/office/powerpoint/2010/main" val="19399967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Bridges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70038"/>
            <a:ext cx="8382000" cy="4495800"/>
          </a:xfrm>
        </p:spPr>
        <p:txBody>
          <a:bodyPr/>
          <a:lstStyle/>
          <a:p>
            <a:r>
              <a:rPr lang="en-US" altLang="zh-TW" sz="2800"/>
              <a:t>Remote Bridges</a:t>
            </a:r>
          </a:p>
          <a:p>
            <a:pPr lvl="1"/>
            <a:r>
              <a:rPr lang="en-US" altLang="zh-TW" sz="2400"/>
              <a:t>Used to connect remote LANs</a:t>
            </a:r>
          </a:p>
          <a:p>
            <a:r>
              <a:rPr lang="en-US" altLang="zh-TW" sz="2800"/>
              <a:t>Transparent Bridges</a:t>
            </a:r>
          </a:p>
          <a:p>
            <a:pPr lvl="1"/>
            <a:r>
              <a:rPr lang="en-US" altLang="zh-TW" sz="2400"/>
              <a:t>Used to connect LANs of the same types</a:t>
            </a:r>
          </a:p>
          <a:p>
            <a:pPr lvl="1"/>
            <a:r>
              <a:rPr lang="en-US" altLang="zh-TW" sz="2400"/>
              <a:t>Use a Spanning Tree Algorithm for routing</a:t>
            </a:r>
          </a:p>
          <a:p>
            <a:pPr lvl="2"/>
            <a:r>
              <a:rPr lang="en-US" altLang="zh-TW" sz="2000"/>
              <a:t>Backward learning</a:t>
            </a:r>
          </a:p>
          <a:p>
            <a:pPr lvl="2"/>
            <a:r>
              <a:rPr lang="en-US" altLang="zh-TW" sz="2000"/>
              <a:t>Routing Table of ports associated with destination addresses</a:t>
            </a:r>
          </a:p>
          <a:p>
            <a:r>
              <a:rPr lang="en-US" altLang="zh-TW" sz="2800"/>
              <a:t>Source Routing Bridges</a:t>
            </a:r>
          </a:p>
          <a:p>
            <a:pPr lvl="1"/>
            <a:r>
              <a:rPr lang="en-US" altLang="zh-TW" sz="2400"/>
              <a:t>Used to network token-ring LANs</a:t>
            </a:r>
          </a:p>
          <a:p>
            <a:pPr lvl="1"/>
            <a:r>
              <a:rPr lang="en-US" altLang="zh-TW" sz="2400"/>
              <a:t>Source is aware of the entire path to the destination.</a:t>
            </a:r>
          </a:p>
        </p:txBody>
      </p:sp>
    </p:spTree>
    <p:extLst>
      <p:ext uri="{BB962C8B-B14F-4D97-AF65-F5344CB8AC3E}">
        <p14:creationId xmlns:p14="http://schemas.microsoft.com/office/powerpoint/2010/main" val="2013926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Routers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782763"/>
            <a:ext cx="8077200" cy="3078162"/>
          </a:xfrm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800">
                <a:latin typeface="Arial" panose="020B0604020202020204" pitchFamily="34" charset="0"/>
              </a:rPr>
              <a:t>Routers operate at network layer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800">
                <a:latin typeface="Arial" panose="020B0604020202020204" pitchFamily="34" charset="0"/>
              </a:rPr>
              <a:t>Routes packets between nodes of similar </a:t>
            </a:r>
            <a:br>
              <a:rPr kumimoji="0" lang="en-US" altLang="zh-TW" sz="2800">
                <a:latin typeface="Arial" panose="020B0604020202020204" pitchFamily="34" charset="0"/>
              </a:rPr>
            </a:br>
            <a:r>
              <a:rPr kumimoji="0" lang="en-US" altLang="zh-TW" sz="2800">
                <a:latin typeface="Arial" panose="020B0604020202020204" pitchFamily="34" charset="0"/>
              </a:rPr>
              <a:t>network protocols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800">
                <a:latin typeface="Arial" panose="020B0604020202020204" pitchFamily="34" charset="0"/>
              </a:rPr>
              <a:t>Routing table used to route packets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800">
                <a:latin typeface="Arial" panose="020B0604020202020204" pitchFamily="34" charset="0"/>
              </a:rPr>
              <a:t>DLC and Physical layers could be different</a:t>
            </a:r>
            <a:br>
              <a:rPr kumimoji="0" lang="en-US" altLang="zh-TW" sz="2800">
                <a:latin typeface="Arial" panose="020B0604020202020204" pitchFamily="34" charset="0"/>
              </a:rPr>
            </a:br>
            <a:r>
              <a:rPr kumimoji="0" lang="en-US" altLang="zh-TW" sz="2800">
                <a:latin typeface="Arial" panose="020B0604020202020204" pitchFamily="34" charset="0"/>
              </a:rPr>
              <a:t>under the same common network layer protocol</a:t>
            </a:r>
          </a:p>
        </p:txBody>
      </p:sp>
    </p:spTree>
    <p:extLst>
      <p:ext uri="{BB962C8B-B14F-4D97-AF65-F5344CB8AC3E}">
        <p14:creationId xmlns:p14="http://schemas.microsoft.com/office/powerpoint/2010/main" val="2491197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 Router Configuration</a:t>
            </a: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508000" y="1646238"/>
          <a:ext cx="8286750" cy="445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VISIO" r:id="rId3" imgW="6465960" imgH="4065480" progId="Visio.Drawing.4">
                  <p:embed/>
                </p:oleObj>
              </mc:Choice>
              <mc:Fallback>
                <p:oleObj name="VISIO" r:id="rId3" imgW="6465960" imgH="4065480" progId="Visio.Drawing.4">
                  <p:embed/>
                  <p:pic>
                    <p:nvPicPr>
                      <p:cNvPr id="389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4583"/>
                      <a:stretch>
                        <a:fillRect/>
                      </a:stretch>
                    </p:blipFill>
                    <p:spPr bwMode="auto">
                      <a:xfrm>
                        <a:off x="508000" y="1646238"/>
                        <a:ext cx="8286750" cy="445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4919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Gateway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2138" y="1722438"/>
            <a:ext cx="8077200" cy="3398837"/>
          </a:xfrm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800">
                <a:latin typeface="Arial" panose="020B0604020202020204" pitchFamily="34" charset="0"/>
              </a:rPr>
              <a:t>Gateway is router connecting two networks with</a:t>
            </a:r>
            <a:br>
              <a:rPr kumimoji="0" lang="en-US" altLang="zh-TW" sz="2800">
                <a:latin typeface="Arial" panose="020B0604020202020204" pitchFamily="34" charset="0"/>
              </a:rPr>
            </a:br>
            <a:r>
              <a:rPr kumimoji="0" lang="en-US" altLang="zh-TW" sz="2800">
                <a:latin typeface="Arial" panose="020B0604020202020204" pitchFamily="34" charset="0"/>
              </a:rPr>
              <a:t>  dissimilar network protocols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800">
                <a:latin typeface="Arial" panose="020B0604020202020204" pitchFamily="34" charset="0"/>
              </a:rPr>
              <a:t> Gateway does the protocol conversion at the </a:t>
            </a:r>
            <a:br>
              <a:rPr kumimoji="0" lang="en-US" altLang="zh-TW" sz="2800">
                <a:latin typeface="Arial" panose="020B0604020202020204" pitchFamily="34" charset="0"/>
              </a:rPr>
            </a:br>
            <a:r>
              <a:rPr kumimoji="0" lang="en-US" altLang="zh-TW" sz="2800">
                <a:latin typeface="Arial" panose="020B0604020202020204" pitchFamily="34" charset="0"/>
              </a:rPr>
              <a:t>  network layer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800">
                <a:latin typeface="Arial" panose="020B0604020202020204" pitchFamily="34" charset="0"/>
              </a:rPr>
              <a:t> </a:t>
            </a:r>
            <a:r>
              <a:rPr kumimoji="0" lang="en-US" altLang="zh-TW" sz="2800" b="1">
                <a:solidFill>
                  <a:schemeClr val="tx2"/>
                </a:solidFill>
                <a:latin typeface="Arial" panose="020B0604020202020204" pitchFamily="34" charset="0"/>
              </a:rPr>
              <a:t>Protocol Converter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Protocol converter</a:t>
            </a:r>
            <a:r>
              <a:rPr kumimoji="0" lang="en-US" altLang="zh-TW" sz="2800">
                <a:latin typeface="Arial" panose="020B0604020202020204" pitchFamily="34" charset="0"/>
              </a:rPr>
              <a:t> does the conversion at the </a:t>
            </a:r>
            <a:br>
              <a:rPr kumimoji="0" lang="en-US" altLang="zh-TW" sz="2800">
                <a:latin typeface="Arial" panose="020B0604020202020204" pitchFamily="34" charset="0"/>
              </a:rPr>
            </a:br>
            <a:r>
              <a:rPr kumimoji="0" lang="en-US" altLang="zh-TW" sz="2800">
                <a:latin typeface="Arial" panose="020B0604020202020204" pitchFamily="34" charset="0"/>
              </a:rPr>
              <a:t>  application layer</a:t>
            </a:r>
          </a:p>
        </p:txBody>
      </p:sp>
    </p:spTree>
    <p:extLst>
      <p:ext uri="{BB962C8B-B14F-4D97-AF65-F5344CB8AC3E}">
        <p14:creationId xmlns:p14="http://schemas.microsoft.com/office/powerpoint/2010/main" val="4287122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Gateway Configuration</a:t>
            </a:r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457200" y="1570038"/>
          <a:ext cx="7623175" cy="479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VISIO" r:id="rId3" imgW="6465960" imgH="4065480" progId="Visio.Drawing.4">
                  <p:embed/>
                </p:oleObj>
              </mc:Choice>
              <mc:Fallback>
                <p:oleObj name="VISIO" r:id="rId3" imgW="6465960" imgH="4065480" progId="Visio.Drawing.4">
                  <p:embed/>
                  <p:pic>
                    <p:nvPicPr>
                      <p:cNvPr id="419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570038"/>
                        <a:ext cx="7623175" cy="479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25914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Tunneling </a:t>
            </a:r>
            <a:br>
              <a:rPr lang="en-US" altLang="zh-TW" sz="3600"/>
            </a:br>
            <a:r>
              <a:rPr lang="en-US" altLang="zh-TW" sz="3600"/>
              <a:t>Using Multiprotocol Routers</a:t>
            </a: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15875" y="3752850"/>
          <a:ext cx="9058275" cy="239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VISIO" r:id="rId3" imgW="7127280" imgH="1805400" progId="Visio.Drawing.4">
                  <p:embed/>
                </p:oleObj>
              </mc:Choice>
              <mc:Fallback>
                <p:oleObj name="VISIO" r:id="rId3" imgW="7127280" imgH="1805400" progId="Visio.Drawing.4">
                  <p:embed/>
                  <p:pic>
                    <p:nvPicPr>
                      <p:cNvPr id="430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" y="3752850"/>
                        <a:ext cx="9058275" cy="239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595313" y="1446213"/>
            <a:ext cx="8077200" cy="237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0" hangingPunct="0">
              <a:buFontTx/>
              <a:buChar char="•"/>
            </a:pPr>
            <a:r>
              <a:rPr kumimoji="0" lang="en-US" altLang="zh-TW" sz="2800">
                <a:latin typeface="Arial" panose="020B0604020202020204" pitchFamily="34" charset="0"/>
              </a:rPr>
              <a:t>Tunneling is transmission of packets (via</a:t>
            </a:r>
            <a:br>
              <a:rPr kumimoji="0" lang="en-US" altLang="zh-TW" sz="2800">
                <a:latin typeface="Arial" panose="020B0604020202020204" pitchFamily="34" charset="0"/>
              </a:rPr>
            </a:br>
            <a:r>
              <a:rPr kumimoji="0" lang="en-US" altLang="zh-TW" sz="2800">
                <a:latin typeface="Arial" panose="020B0604020202020204" pitchFamily="34" charset="0"/>
              </a:rPr>
              <a:t>multiprotocol routers) by encapsulation</a:t>
            </a:r>
          </a:p>
          <a:p>
            <a:pPr eaLnBrk="0" hangingPunct="0">
              <a:buFontTx/>
              <a:buChar char="•"/>
            </a:pPr>
            <a:r>
              <a:rPr kumimoji="0" lang="en-US" altLang="zh-TW" sz="2800">
                <a:latin typeface="Arial" panose="020B0604020202020204" pitchFamily="34" charset="0"/>
              </a:rPr>
              <a:t>In Figure 2.24, packets are encapsulated and </a:t>
            </a:r>
            <a:br>
              <a:rPr kumimoji="0" lang="en-US" altLang="zh-TW" sz="2800">
                <a:latin typeface="Arial" panose="020B0604020202020204" pitchFamily="34" charset="0"/>
              </a:rPr>
            </a:br>
            <a:r>
              <a:rPr kumimoji="0" lang="en-US" altLang="zh-TW" sz="2800">
                <a:latin typeface="Arial" panose="020B0604020202020204" pitchFamily="34" charset="0"/>
              </a:rPr>
              <a:t>transmitted through X.25 network in a serial  mode</a:t>
            </a:r>
          </a:p>
        </p:txBody>
      </p:sp>
    </p:spTree>
    <p:extLst>
      <p:ext uri="{BB962C8B-B14F-4D97-AF65-F5344CB8AC3E}">
        <p14:creationId xmlns:p14="http://schemas.microsoft.com/office/powerpoint/2010/main" val="19245639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Half-Bridge/Half-Router</a:t>
            </a:r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303213" y="4203700"/>
          <a:ext cx="8242300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VISIO" r:id="rId3" imgW="4797000" imgH="1798560" progId="Visio.Drawing.4">
                  <p:embed/>
                </p:oleObj>
              </mc:Choice>
              <mc:Fallback>
                <p:oleObj name="VISIO" r:id="rId3" imgW="4797000" imgH="1798560" progId="Visio.Drawing.4">
                  <p:embed/>
                  <p:pic>
                    <p:nvPicPr>
                      <p:cNvPr id="450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21213"/>
                      <a:stretch>
                        <a:fillRect/>
                      </a:stretch>
                    </p:blipFill>
                    <p:spPr bwMode="auto">
                      <a:xfrm>
                        <a:off x="303213" y="4203700"/>
                        <a:ext cx="8242300" cy="243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365125" y="1581150"/>
            <a:ext cx="8305800" cy="261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zh-TW">
                <a:latin typeface="Arial" panose="020B0604020202020204" pitchFamily="34" charset="0"/>
              </a:rPr>
              <a:t>Half-bridge (half-router) is point-to-point communication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zh-TW">
                <a:latin typeface="Arial" panose="020B0604020202020204" pitchFamily="34" charset="0"/>
              </a:rPr>
              <a:t> Uses PPP protocol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zh-TW">
                <a:latin typeface="Arial" panose="020B0604020202020204" pitchFamily="34" charset="0"/>
              </a:rPr>
              <a:t> Helps low-end users to communicate with ISP</a:t>
            </a:r>
            <a:br>
              <a:rPr kumimoji="0" lang="en-US" altLang="zh-TW">
                <a:latin typeface="Arial" panose="020B0604020202020204" pitchFamily="34" charset="0"/>
              </a:rPr>
            </a:br>
            <a:r>
              <a:rPr kumimoji="0" lang="en-US" altLang="zh-TW">
                <a:latin typeface="Arial" panose="020B0604020202020204" pitchFamily="34" charset="0"/>
              </a:rPr>
              <a:t>  on dial-up link saving the expense of dedicated link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zh-TW">
                <a:latin typeface="Arial" panose="020B0604020202020204" pitchFamily="34" charset="0"/>
              </a:rPr>
              <a:t> Router encapsulates packets in PPP frames and</a:t>
            </a:r>
            <a:br>
              <a:rPr kumimoji="0" lang="en-US" altLang="zh-TW">
                <a:latin typeface="Arial" panose="020B0604020202020204" pitchFamily="34" charset="0"/>
              </a:rPr>
            </a:br>
            <a:r>
              <a:rPr kumimoji="0" lang="en-US" altLang="zh-TW">
                <a:latin typeface="Arial" panose="020B0604020202020204" pitchFamily="34" charset="0"/>
              </a:rPr>
              <a:t>  puts serial outputs to the bridge, and vice-versa</a:t>
            </a:r>
          </a:p>
        </p:txBody>
      </p:sp>
    </p:spTree>
    <p:extLst>
      <p:ext uri="{BB962C8B-B14F-4D97-AF65-F5344CB8AC3E}">
        <p14:creationId xmlns:p14="http://schemas.microsoft.com/office/powerpoint/2010/main" val="33235903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Switches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79438" y="1782763"/>
            <a:ext cx="8077200" cy="2987675"/>
          </a:xfrm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800">
                <a:latin typeface="Arial" panose="020B0604020202020204" pitchFamily="34" charset="0"/>
              </a:rPr>
              <a:t>Switches are embedded in bridges and routers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800">
                <a:latin typeface="Arial" panose="020B0604020202020204" pitchFamily="34" charset="0"/>
              </a:rPr>
              <a:t>Switched network used in WAN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800">
                <a:latin typeface="Arial" panose="020B0604020202020204" pitchFamily="34" charset="0"/>
              </a:rPr>
              <a:t>Two types of switched networks</a:t>
            </a:r>
          </a:p>
          <a:p>
            <a:pPr lvl="1" ea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>
                <a:latin typeface="Arial" panose="020B0604020202020204" pitchFamily="34" charset="0"/>
              </a:rPr>
              <a:t> Circuit-switched</a:t>
            </a:r>
          </a:p>
          <a:p>
            <a:pPr lvl="1" ea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>
                <a:latin typeface="Arial" panose="020B0604020202020204" pitchFamily="34" charset="0"/>
              </a:rPr>
              <a:t> Packet-switched</a:t>
            </a:r>
          </a:p>
          <a:p>
            <a:pPr lvl="2" ea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800">
                <a:latin typeface="Arial" panose="020B0604020202020204" pitchFamily="34" charset="0"/>
              </a:rPr>
              <a:t> Datagram service</a:t>
            </a:r>
          </a:p>
          <a:p>
            <a:pPr lvl="2" ea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 sz="2800">
                <a:latin typeface="Arial" panose="020B0604020202020204" pitchFamily="34" charset="0"/>
              </a:rPr>
              <a:t> Virtual circuit</a:t>
            </a:r>
          </a:p>
        </p:txBody>
      </p:sp>
    </p:spTree>
    <p:extLst>
      <p:ext uri="{BB962C8B-B14F-4D97-AF65-F5344CB8AC3E}">
        <p14:creationId xmlns:p14="http://schemas.microsoft.com/office/powerpoint/2010/main" val="7157677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442913" y="63500"/>
          <a:ext cx="7975600" cy="316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VISIO" r:id="rId3" imgW="6555960" imgH="2598120" progId="Visio.Drawing.4">
                  <p:embed/>
                </p:oleObj>
              </mc:Choice>
              <mc:Fallback>
                <p:oleObj name="VISIO" r:id="rId3" imgW="6555960" imgH="2598120" progId="Visio.Drawing.4">
                  <p:embed/>
                  <p:pic>
                    <p:nvPicPr>
                      <p:cNvPr id="460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63500"/>
                        <a:ext cx="7975600" cy="316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282575" y="3338513"/>
          <a:ext cx="8337550" cy="331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VISIO" r:id="rId5" imgW="6555960" imgH="2611440" progId="Visio.Drawing.4">
                  <p:embed/>
                </p:oleObj>
              </mc:Choice>
              <mc:Fallback>
                <p:oleObj name="VISIO" r:id="rId5" imgW="6555960" imgH="2611440" progId="Visio.Drawing.4">
                  <p:embed/>
                  <p:pic>
                    <p:nvPicPr>
                      <p:cNvPr id="460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" y="3338513"/>
                        <a:ext cx="8337550" cy="331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85693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5. Transmission Technology</a:t>
            </a:r>
          </a:p>
        </p:txBody>
      </p:sp>
      <p:grpSp>
        <p:nvGrpSpPr>
          <p:cNvPr id="47128" name="Group 24"/>
          <p:cNvGrpSpPr>
            <a:grpSpLocks/>
          </p:cNvGrpSpPr>
          <p:nvPr/>
        </p:nvGrpSpPr>
        <p:grpSpPr bwMode="auto">
          <a:xfrm>
            <a:off x="709613" y="1900238"/>
            <a:ext cx="6935787" cy="3863975"/>
            <a:chOff x="384" y="720"/>
            <a:chExt cx="3452" cy="1605"/>
          </a:xfrm>
        </p:grpSpPr>
        <p:sp>
          <p:nvSpPr>
            <p:cNvPr id="47107" name="Text Box 3"/>
            <p:cNvSpPr txBox="1">
              <a:spLocks noChangeArrowheads="1"/>
            </p:cNvSpPr>
            <p:nvPr/>
          </p:nvSpPr>
          <p:spPr bwMode="auto">
            <a:xfrm>
              <a:off x="1344" y="720"/>
              <a:ext cx="1533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000">
                  <a:latin typeface="Arial" panose="020B0604020202020204" pitchFamily="34" charset="0"/>
                </a:rPr>
                <a:t>Transmission Technology</a:t>
              </a:r>
            </a:p>
          </p:txBody>
        </p:sp>
        <p:sp>
          <p:nvSpPr>
            <p:cNvPr id="47108" name="Text Box 4"/>
            <p:cNvSpPr txBox="1">
              <a:spLocks noChangeArrowheads="1"/>
            </p:cNvSpPr>
            <p:nvPr/>
          </p:nvSpPr>
          <p:spPr bwMode="auto">
            <a:xfrm>
              <a:off x="1056" y="1200"/>
              <a:ext cx="542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000">
                  <a:latin typeface="Arial" panose="020B0604020202020204" pitchFamily="34" charset="0"/>
                </a:rPr>
                <a:t>Medium</a:t>
              </a:r>
            </a:p>
          </p:txBody>
        </p:sp>
        <p:sp>
          <p:nvSpPr>
            <p:cNvPr id="47109" name="Text Box 5"/>
            <p:cNvSpPr txBox="1">
              <a:spLocks noChangeArrowheads="1"/>
            </p:cNvSpPr>
            <p:nvPr/>
          </p:nvSpPr>
          <p:spPr bwMode="auto">
            <a:xfrm>
              <a:off x="2880" y="1248"/>
              <a:ext cx="408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000">
                  <a:latin typeface="Arial" panose="020B0604020202020204" pitchFamily="34" charset="0"/>
                </a:rPr>
                <a:t>Mode</a:t>
              </a:r>
            </a:p>
          </p:txBody>
        </p:sp>
        <p:sp>
          <p:nvSpPr>
            <p:cNvPr id="47110" name="Text Box 6"/>
            <p:cNvSpPr txBox="1">
              <a:spLocks noChangeArrowheads="1"/>
            </p:cNvSpPr>
            <p:nvPr/>
          </p:nvSpPr>
          <p:spPr bwMode="auto">
            <a:xfrm>
              <a:off x="624" y="1728"/>
              <a:ext cx="422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000">
                  <a:latin typeface="Arial" panose="020B0604020202020204" pitchFamily="34" charset="0"/>
                </a:rPr>
                <a:t>Wired</a:t>
              </a:r>
            </a:p>
          </p:txBody>
        </p:sp>
        <p:sp>
          <p:nvSpPr>
            <p:cNvPr id="47111" name="Text Box 7"/>
            <p:cNvSpPr txBox="1">
              <a:spLocks noChangeArrowheads="1"/>
            </p:cNvSpPr>
            <p:nvPr/>
          </p:nvSpPr>
          <p:spPr bwMode="auto">
            <a:xfrm>
              <a:off x="1584" y="1728"/>
              <a:ext cx="577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000">
                  <a:latin typeface="Arial" panose="020B0604020202020204" pitchFamily="34" charset="0"/>
                </a:rPr>
                <a:t>Wireless</a:t>
              </a:r>
            </a:p>
          </p:txBody>
        </p:sp>
        <p:sp>
          <p:nvSpPr>
            <p:cNvPr id="47112" name="Text Box 8"/>
            <p:cNvSpPr txBox="1">
              <a:spLocks noChangeArrowheads="1"/>
            </p:cNvSpPr>
            <p:nvPr/>
          </p:nvSpPr>
          <p:spPr bwMode="auto">
            <a:xfrm>
              <a:off x="384" y="2160"/>
              <a:ext cx="338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000">
                  <a:latin typeface="Arial" panose="020B0604020202020204" pitchFamily="34" charset="0"/>
                </a:rPr>
                <a:t>LAN</a:t>
              </a:r>
            </a:p>
          </p:txBody>
        </p:sp>
        <p:sp>
          <p:nvSpPr>
            <p:cNvPr id="47113" name="Text Box 9"/>
            <p:cNvSpPr txBox="1">
              <a:spLocks noChangeArrowheads="1"/>
            </p:cNvSpPr>
            <p:nvPr/>
          </p:nvSpPr>
          <p:spPr bwMode="auto">
            <a:xfrm>
              <a:off x="874" y="2153"/>
              <a:ext cx="387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000">
                  <a:latin typeface="Arial" panose="020B0604020202020204" pitchFamily="34" charset="0"/>
                </a:rPr>
                <a:t>WAN</a:t>
              </a:r>
            </a:p>
          </p:txBody>
        </p:sp>
        <p:sp>
          <p:nvSpPr>
            <p:cNvPr id="47114" name="Text Box 10"/>
            <p:cNvSpPr txBox="1">
              <a:spLocks noChangeArrowheads="1"/>
            </p:cNvSpPr>
            <p:nvPr/>
          </p:nvSpPr>
          <p:spPr bwMode="auto">
            <a:xfrm>
              <a:off x="2496" y="1769"/>
              <a:ext cx="444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000">
                  <a:latin typeface="Arial" panose="020B0604020202020204" pitchFamily="34" charset="0"/>
                </a:rPr>
                <a:t>Digital</a:t>
              </a:r>
            </a:p>
          </p:txBody>
        </p:sp>
        <p:sp>
          <p:nvSpPr>
            <p:cNvPr id="47115" name="Text Box 11"/>
            <p:cNvSpPr txBox="1">
              <a:spLocks noChangeArrowheads="1"/>
            </p:cNvSpPr>
            <p:nvPr/>
          </p:nvSpPr>
          <p:spPr bwMode="auto">
            <a:xfrm>
              <a:off x="3350" y="1776"/>
              <a:ext cx="486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000">
                  <a:latin typeface="Arial" panose="020B0604020202020204" pitchFamily="34" charset="0"/>
                </a:rPr>
                <a:t>Analog</a:t>
              </a:r>
            </a:p>
          </p:txBody>
        </p:sp>
        <p:sp>
          <p:nvSpPr>
            <p:cNvPr id="47116" name="Text Box 12"/>
            <p:cNvSpPr txBox="1">
              <a:spLocks noChangeArrowheads="1"/>
            </p:cNvSpPr>
            <p:nvPr/>
          </p:nvSpPr>
          <p:spPr bwMode="auto">
            <a:xfrm>
              <a:off x="1392" y="2160"/>
              <a:ext cx="1370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000">
                  <a:latin typeface="Arial" panose="020B0604020202020204" pitchFamily="34" charset="0"/>
                </a:rPr>
                <a:t>LAN  Mobile    Satellite</a:t>
              </a:r>
            </a:p>
          </p:txBody>
        </p:sp>
        <p:sp>
          <p:nvSpPr>
            <p:cNvPr id="47117" name="Line 13"/>
            <p:cNvSpPr>
              <a:spLocks noChangeShapeType="1"/>
            </p:cNvSpPr>
            <p:nvPr/>
          </p:nvSpPr>
          <p:spPr bwMode="auto">
            <a:xfrm flipH="1">
              <a:off x="1488" y="1056"/>
              <a:ext cx="81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8" name="Line 14"/>
            <p:cNvSpPr>
              <a:spLocks noChangeShapeType="1"/>
            </p:cNvSpPr>
            <p:nvPr/>
          </p:nvSpPr>
          <p:spPr bwMode="auto">
            <a:xfrm>
              <a:off x="2304" y="1056"/>
              <a:ext cx="81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9" name="Line 15"/>
            <p:cNvSpPr>
              <a:spLocks noChangeShapeType="1"/>
            </p:cNvSpPr>
            <p:nvPr/>
          </p:nvSpPr>
          <p:spPr bwMode="auto">
            <a:xfrm flipH="1">
              <a:off x="960" y="1488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0" name="Line 16"/>
            <p:cNvSpPr>
              <a:spLocks noChangeShapeType="1"/>
            </p:cNvSpPr>
            <p:nvPr/>
          </p:nvSpPr>
          <p:spPr bwMode="auto">
            <a:xfrm>
              <a:off x="1392" y="1488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1" name="Line 17"/>
            <p:cNvSpPr>
              <a:spLocks noChangeShapeType="1"/>
            </p:cNvSpPr>
            <p:nvPr/>
          </p:nvSpPr>
          <p:spPr bwMode="auto">
            <a:xfrm flipH="1">
              <a:off x="576" y="2016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Line 18"/>
            <p:cNvSpPr>
              <a:spLocks noChangeShapeType="1"/>
            </p:cNvSpPr>
            <p:nvPr/>
          </p:nvSpPr>
          <p:spPr bwMode="auto">
            <a:xfrm>
              <a:off x="864" y="201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3" name="Line 19"/>
            <p:cNvSpPr>
              <a:spLocks noChangeShapeType="1"/>
            </p:cNvSpPr>
            <p:nvPr/>
          </p:nvSpPr>
          <p:spPr bwMode="auto">
            <a:xfrm flipH="1">
              <a:off x="1584" y="201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4" name="Line 20"/>
            <p:cNvSpPr>
              <a:spLocks noChangeShapeType="1"/>
            </p:cNvSpPr>
            <p:nvPr/>
          </p:nvSpPr>
          <p:spPr bwMode="auto">
            <a:xfrm>
              <a:off x="1968" y="20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>
              <a:off x="1968" y="2016"/>
              <a:ext cx="62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6" name="Line 22"/>
            <p:cNvSpPr>
              <a:spLocks noChangeShapeType="1"/>
            </p:cNvSpPr>
            <p:nvPr/>
          </p:nvSpPr>
          <p:spPr bwMode="auto">
            <a:xfrm flipH="1">
              <a:off x="2736" y="1536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7" name="Line 23"/>
            <p:cNvSpPr>
              <a:spLocks noChangeShapeType="1"/>
            </p:cNvSpPr>
            <p:nvPr/>
          </p:nvSpPr>
          <p:spPr bwMode="auto">
            <a:xfrm>
              <a:off x="3120" y="1536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0218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803525" y="0"/>
          <a:ext cx="6188075" cy="678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VISIO" r:id="rId3" imgW="5310720" imgH="6237000" progId="Visio.Drawing.4">
                  <p:embed/>
                </p:oleObj>
              </mc:Choice>
              <mc:Fallback>
                <p:oleObj name="VISIO" r:id="rId3" imgW="5310720" imgH="6237000" progId="Visio.Drawing.4">
                  <p:embed/>
                  <p:pic>
                    <p:nvPicPr>
                      <p:cNvPr id="61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6667"/>
                      <a:stretch>
                        <a:fillRect/>
                      </a:stretch>
                    </p:blipFill>
                    <p:spPr bwMode="auto">
                      <a:xfrm>
                        <a:off x="2803525" y="0"/>
                        <a:ext cx="6188075" cy="678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52400" y="120650"/>
            <a:ext cx="30273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u="sng">
                <a:latin typeface="Times New Roman" panose="02020603050405020304" pitchFamily="18" charset="0"/>
              </a:rPr>
              <a:t>A Campus Network</a:t>
            </a:r>
          </a:p>
          <a:p>
            <a:r>
              <a:rPr lang="en-US" altLang="zh-TW" sz="2800" u="sng">
                <a:latin typeface="Times New Roman" panose="02020603050405020304" pitchFamily="18" charset="0"/>
              </a:rPr>
              <a:t>Of LANs</a:t>
            </a:r>
          </a:p>
        </p:txBody>
      </p:sp>
    </p:spTree>
    <p:extLst>
      <p:ext uri="{BB962C8B-B14F-4D97-AF65-F5344CB8AC3E}">
        <p14:creationId xmlns:p14="http://schemas.microsoft.com/office/powerpoint/2010/main" val="2173967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Transmission Media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585788" y="188595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en-US" altLang="en-US" sz="4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3771900" y="1390650"/>
            <a:ext cx="981075" cy="476250"/>
          </a:xfrm>
          <a:prstGeom prst="rect">
            <a:avLst/>
          </a:prstGeom>
          <a:noFill/>
          <a:ln w="19050" cap="sq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>
                <a:latin typeface="Times New Roman" panose="02020603050405020304" pitchFamily="18" charset="0"/>
              </a:rPr>
              <a:t>Media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1463675" y="2338388"/>
            <a:ext cx="1844675" cy="841375"/>
          </a:xfrm>
          <a:prstGeom prst="rect">
            <a:avLst/>
          </a:prstGeom>
          <a:noFill/>
          <a:ln w="19050" cap="sq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>
                <a:latin typeface="Times New Roman" panose="02020603050405020304" pitchFamily="18" charset="0"/>
              </a:rPr>
              <a:t>Wireline</a:t>
            </a:r>
          </a:p>
          <a:p>
            <a:pPr algn="ctr"/>
            <a:r>
              <a:rPr lang="en-US" altLang="zh-TW">
                <a:latin typeface="Times New Roman" panose="02020603050405020304" pitchFamily="18" charset="0"/>
              </a:rPr>
              <a:t>Transmission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5530850" y="2339975"/>
            <a:ext cx="1844675" cy="841375"/>
          </a:xfrm>
          <a:prstGeom prst="rect">
            <a:avLst/>
          </a:prstGeom>
          <a:noFill/>
          <a:ln w="19050" cap="sq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>
                <a:latin typeface="Times New Roman" panose="02020603050405020304" pitchFamily="18" charset="0"/>
              </a:rPr>
              <a:t>Wireless</a:t>
            </a:r>
          </a:p>
          <a:p>
            <a:pPr algn="ctr"/>
            <a:r>
              <a:rPr lang="en-US" altLang="zh-TW">
                <a:latin typeface="Times New Roman" panose="02020603050405020304" pitchFamily="18" charset="0"/>
              </a:rPr>
              <a:t>Transmission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473075" y="3540125"/>
            <a:ext cx="1608138" cy="841375"/>
          </a:xfrm>
          <a:prstGeom prst="rect">
            <a:avLst/>
          </a:prstGeom>
          <a:noFill/>
          <a:ln w="19050" cap="sq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>
                <a:latin typeface="Times New Roman" panose="02020603050405020304" pitchFamily="18" charset="0"/>
              </a:rPr>
              <a:t>Electric</a:t>
            </a:r>
          </a:p>
          <a:p>
            <a:pPr algn="ctr"/>
            <a:r>
              <a:rPr lang="en-US" altLang="zh-TW">
                <a:latin typeface="Times New Roman" panose="02020603050405020304" pitchFamily="18" charset="0"/>
              </a:rPr>
              <a:t>Conductors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3444875" y="3540125"/>
            <a:ext cx="1098550" cy="841375"/>
          </a:xfrm>
          <a:prstGeom prst="rect">
            <a:avLst/>
          </a:prstGeom>
          <a:noFill/>
          <a:ln w="19050" cap="sq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>
                <a:latin typeface="Times New Roman" panose="02020603050405020304" pitchFamily="18" charset="0"/>
              </a:rPr>
              <a:t>Optical</a:t>
            </a:r>
          </a:p>
          <a:p>
            <a:pPr algn="ctr"/>
            <a:r>
              <a:rPr lang="en-US" altLang="zh-TW">
                <a:latin typeface="Times New Roman" panose="02020603050405020304" pitchFamily="18" charset="0"/>
              </a:rPr>
              <a:t>Fiber</a:t>
            </a: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230188" y="4864100"/>
            <a:ext cx="1020762" cy="720725"/>
          </a:xfrm>
          <a:prstGeom prst="rect">
            <a:avLst/>
          </a:prstGeom>
          <a:gradFill rotWithShape="0">
            <a:gsLst>
              <a:gs pos="0">
                <a:srgbClr val="9999FF">
                  <a:gamma/>
                  <a:shade val="46275"/>
                  <a:invGamma/>
                </a:srgbClr>
              </a:gs>
              <a:gs pos="50000">
                <a:srgbClr val="9999FF"/>
              </a:gs>
              <a:gs pos="100000">
                <a:srgbClr val="9999FF">
                  <a:gamma/>
                  <a:shade val="46275"/>
                  <a:invGamma/>
                </a:srgbClr>
              </a:gs>
            </a:gsLst>
            <a:lin ang="5400000" scaled="1"/>
          </a:gradFill>
          <a:ln w="19050" cap="sq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Twisted</a:t>
            </a:r>
          </a:p>
          <a:p>
            <a:pPr algn="ctr"/>
            <a:r>
              <a:rPr lang="en-US" altLang="zh-TW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Pair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1687513" y="4864100"/>
            <a:ext cx="992187" cy="720725"/>
          </a:xfrm>
          <a:prstGeom prst="rect">
            <a:avLst/>
          </a:prstGeom>
          <a:gradFill rotWithShape="0">
            <a:gsLst>
              <a:gs pos="0">
                <a:srgbClr val="9999FF">
                  <a:gamma/>
                  <a:shade val="46275"/>
                  <a:invGamma/>
                </a:srgbClr>
              </a:gs>
              <a:gs pos="50000">
                <a:srgbClr val="9999FF"/>
              </a:gs>
              <a:gs pos="100000">
                <a:srgbClr val="9999FF">
                  <a:gamma/>
                  <a:shade val="46275"/>
                  <a:invGamma/>
                </a:srgbClr>
              </a:gs>
            </a:gsLst>
            <a:lin ang="5400000" scaled="1"/>
          </a:gradFill>
          <a:ln w="19050" cap="sq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Coaxial</a:t>
            </a:r>
          </a:p>
          <a:p>
            <a:pPr algn="ctr"/>
            <a:r>
              <a:rPr lang="en-US" altLang="zh-TW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Cable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2801938" y="4673600"/>
            <a:ext cx="1457325" cy="415925"/>
          </a:xfrm>
          <a:prstGeom prst="rect">
            <a:avLst/>
          </a:prstGeom>
          <a:gradFill rotWithShape="0">
            <a:gsLst>
              <a:gs pos="0">
                <a:srgbClr val="00FF00">
                  <a:gamma/>
                  <a:shade val="46275"/>
                  <a:invGamma/>
                </a:srgbClr>
              </a:gs>
              <a:gs pos="5000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5400000" scaled="1"/>
          </a:gradFill>
          <a:ln w="19050" cap="sq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Mono-mode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4383088" y="4676775"/>
            <a:ext cx="1412875" cy="415925"/>
          </a:xfrm>
          <a:prstGeom prst="rect">
            <a:avLst/>
          </a:prstGeom>
          <a:gradFill rotWithShape="0">
            <a:gsLst>
              <a:gs pos="0">
                <a:srgbClr val="00FF00">
                  <a:gamma/>
                  <a:shade val="46275"/>
                  <a:invGamma/>
                </a:srgbClr>
              </a:gs>
              <a:gs pos="5000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5400000" scaled="1"/>
          </a:gradFill>
          <a:ln w="19050" cap="sq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Multi-mode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5354638" y="3990975"/>
            <a:ext cx="809625" cy="415925"/>
          </a:xfrm>
          <a:prstGeom prst="rect">
            <a:avLst/>
          </a:prstGeom>
          <a:gradFill rotWithShape="0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19050" cap="sq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sz="2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Radio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5411788" y="5405438"/>
            <a:ext cx="1358900" cy="415925"/>
          </a:xfrm>
          <a:prstGeom prst="rect">
            <a:avLst/>
          </a:prstGeom>
          <a:gradFill rotWithShape="0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19050" cap="sq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sz="2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Microwave</a:t>
            </a: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7219950" y="5124450"/>
            <a:ext cx="1568450" cy="720725"/>
          </a:xfrm>
          <a:prstGeom prst="rect">
            <a:avLst/>
          </a:prstGeom>
          <a:gradFill rotWithShape="0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19050" cap="sq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sz="2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Satellite</a:t>
            </a:r>
          </a:p>
          <a:p>
            <a:pPr algn="ctr"/>
            <a:r>
              <a:rPr lang="en-US" altLang="zh-TW" sz="2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Transmission</a:t>
            </a:r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6397625" y="4606925"/>
            <a:ext cx="1019175" cy="415925"/>
          </a:xfrm>
          <a:prstGeom prst="rect">
            <a:avLst/>
          </a:prstGeom>
          <a:gradFill rotWithShape="0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19050" cap="sq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sz="2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Infrared</a:t>
            </a:r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7521575" y="4005263"/>
            <a:ext cx="1408113" cy="415925"/>
          </a:xfrm>
          <a:prstGeom prst="rect">
            <a:avLst/>
          </a:prstGeom>
          <a:gradFill rotWithShape="0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19050" cap="sq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sz="2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Laser Links</a:t>
            </a:r>
          </a:p>
        </p:txBody>
      </p:sp>
      <p:cxnSp>
        <p:nvCxnSpPr>
          <p:cNvPr id="48147" name="AutoShape 19"/>
          <p:cNvCxnSpPr>
            <a:cxnSpLocks noChangeShapeType="1"/>
            <a:stCxn id="48133" idx="2"/>
            <a:endCxn id="48134" idx="0"/>
          </p:cNvCxnSpPr>
          <p:nvPr/>
        </p:nvCxnSpPr>
        <p:spPr bwMode="auto">
          <a:xfrm flipH="1">
            <a:off x="2386013" y="1876425"/>
            <a:ext cx="1876425" cy="452438"/>
          </a:xfrm>
          <a:prstGeom prst="straightConnector1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48" name="AutoShape 20"/>
          <p:cNvCxnSpPr>
            <a:cxnSpLocks noChangeShapeType="1"/>
            <a:stCxn id="48133" idx="2"/>
            <a:endCxn id="48135" idx="0"/>
          </p:cNvCxnSpPr>
          <p:nvPr/>
        </p:nvCxnSpPr>
        <p:spPr bwMode="auto">
          <a:xfrm>
            <a:off x="4262438" y="1876425"/>
            <a:ext cx="2190750" cy="454025"/>
          </a:xfrm>
          <a:prstGeom prst="straightConnector1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49" name="AutoShape 21"/>
          <p:cNvCxnSpPr>
            <a:cxnSpLocks noChangeShapeType="1"/>
            <a:stCxn id="48134" idx="2"/>
            <a:endCxn id="48136" idx="0"/>
          </p:cNvCxnSpPr>
          <p:nvPr/>
        </p:nvCxnSpPr>
        <p:spPr bwMode="auto">
          <a:xfrm flipH="1">
            <a:off x="1277938" y="3189288"/>
            <a:ext cx="1108075" cy="341312"/>
          </a:xfrm>
          <a:prstGeom prst="straightConnector1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50" name="AutoShape 22"/>
          <p:cNvCxnSpPr>
            <a:cxnSpLocks noChangeShapeType="1"/>
            <a:stCxn id="48134" idx="2"/>
            <a:endCxn id="48137" idx="0"/>
          </p:cNvCxnSpPr>
          <p:nvPr/>
        </p:nvCxnSpPr>
        <p:spPr bwMode="auto">
          <a:xfrm>
            <a:off x="2386013" y="3189288"/>
            <a:ext cx="1608137" cy="341312"/>
          </a:xfrm>
          <a:prstGeom prst="straightConnector1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51" name="AutoShape 23"/>
          <p:cNvCxnSpPr>
            <a:cxnSpLocks noChangeShapeType="1"/>
            <a:stCxn id="48136" idx="2"/>
            <a:endCxn id="48138" idx="0"/>
          </p:cNvCxnSpPr>
          <p:nvPr/>
        </p:nvCxnSpPr>
        <p:spPr bwMode="auto">
          <a:xfrm flipH="1">
            <a:off x="741363" y="4391025"/>
            <a:ext cx="536575" cy="463550"/>
          </a:xfrm>
          <a:prstGeom prst="straightConnector1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52" name="AutoShape 24"/>
          <p:cNvCxnSpPr>
            <a:cxnSpLocks noChangeShapeType="1"/>
            <a:stCxn id="48136" idx="2"/>
            <a:endCxn id="48139" idx="0"/>
          </p:cNvCxnSpPr>
          <p:nvPr/>
        </p:nvCxnSpPr>
        <p:spPr bwMode="auto">
          <a:xfrm>
            <a:off x="1277938" y="4391025"/>
            <a:ext cx="906462" cy="463550"/>
          </a:xfrm>
          <a:prstGeom prst="straightConnector1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53" name="AutoShape 25"/>
          <p:cNvCxnSpPr>
            <a:cxnSpLocks noChangeShapeType="1"/>
            <a:stCxn id="48137" idx="2"/>
            <a:endCxn id="48140" idx="0"/>
          </p:cNvCxnSpPr>
          <p:nvPr/>
        </p:nvCxnSpPr>
        <p:spPr bwMode="auto">
          <a:xfrm flipH="1">
            <a:off x="3530600" y="4391025"/>
            <a:ext cx="463550" cy="273050"/>
          </a:xfrm>
          <a:prstGeom prst="straightConnector1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54" name="AutoShape 26"/>
          <p:cNvCxnSpPr>
            <a:cxnSpLocks noChangeShapeType="1"/>
            <a:stCxn id="48137" idx="2"/>
            <a:endCxn id="48141" idx="0"/>
          </p:cNvCxnSpPr>
          <p:nvPr/>
        </p:nvCxnSpPr>
        <p:spPr bwMode="auto">
          <a:xfrm>
            <a:off x="3994150" y="4391025"/>
            <a:ext cx="1095375" cy="276225"/>
          </a:xfrm>
          <a:prstGeom prst="straightConnector1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55" name="AutoShape 27"/>
          <p:cNvCxnSpPr>
            <a:cxnSpLocks noChangeShapeType="1"/>
            <a:stCxn id="48135" idx="2"/>
            <a:endCxn id="48142" idx="0"/>
          </p:cNvCxnSpPr>
          <p:nvPr/>
        </p:nvCxnSpPr>
        <p:spPr bwMode="auto">
          <a:xfrm flipH="1">
            <a:off x="5759450" y="3190875"/>
            <a:ext cx="693738" cy="790575"/>
          </a:xfrm>
          <a:prstGeom prst="straightConnector1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56" name="AutoShape 28"/>
          <p:cNvCxnSpPr>
            <a:cxnSpLocks noChangeShapeType="1"/>
            <a:stCxn id="48135" idx="2"/>
            <a:endCxn id="48143" idx="0"/>
          </p:cNvCxnSpPr>
          <p:nvPr/>
        </p:nvCxnSpPr>
        <p:spPr bwMode="auto">
          <a:xfrm flipH="1">
            <a:off x="6091238" y="3190875"/>
            <a:ext cx="361950" cy="2205038"/>
          </a:xfrm>
          <a:prstGeom prst="straightConnector1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57" name="AutoShape 29"/>
          <p:cNvCxnSpPr>
            <a:cxnSpLocks noChangeShapeType="1"/>
            <a:stCxn id="48135" idx="2"/>
            <a:endCxn id="48144" idx="0"/>
          </p:cNvCxnSpPr>
          <p:nvPr/>
        </p:nvCxnSpPr>
        <p:spPr bwMode="auto">
          <a:xfrm>
            <a:off x="6453188" y="3190875"/>
            <a:ext cx="1550987" cy="1924050"/>
          </a:xfrm>
          <a:prstGeom prst="straightConnector1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58" name="AutoShape 30"/>
          <p:cNvCxnSpPr>
            <a:cxnSpLocks noChangeShapeType="1"/>
            <a:stCxn id="48135" idx="2"/>
            <a:endCxn id="48146" idx="0"/>
          </p:cNvCxnSpPr>
          <p:nvPr/>
        </p:nvCxnSpPr>
        <p:spPr bwMode="auto">
          <a:xfrm>
            <a:off x="6453188" y="3190875"/>
            <a:ext cx="1773237" cy="804863"/>
          </a:xfrm>
          <a:prstGeom prst="straightConnector1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59" name="AutoShape 31"/>
          <p:cNvCxnSpPr>
            <a:cxnSpLocks noChangeShapeType="1"/>
            <a:stCxn id="48135" idx="2"/>
            <a:endCxn id="48145" idx="0"/>
          </p:cNvCxnSpPr>
          <p:nvPr/>
        </p:nvCxnSpPr>
        <p:spPr bwMode="auto">
          <a:xfrm>
            <a:off x="6453188" y="3190875"/>
            <a:ext cx="454025" cy="1406525"/>
          </a:xfrm>
          <a:prstGeom prst="straightConnector1">
            <a:avLst/>
          </a:prstGeom>
          <a:noFill/>
          <a:ln w="1905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60" name="Text Box 32"/>
          <p:cNvSpPr txBox="1">
            <a:spLocks noChangeArrowheads="1"/>
          </p:cNvSpPr>
          <p:nvPr/>
        </p:nvSpPr>
        <p:spPr bwMode="auto">
          <a:xfrm>
            <a:off x="1751013" y="5661025"/>
            <a:ext cx="10763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zh-TW">
                <a:latin typeface="Times New Roman" panose="02020603050405020304" pitchFamily="18" charset="0"/>
              </a:rPr>
              <a:t> Thin</a:t>
            </a:r>
          </a:p>
          <a:p>
            <a:pPr>
              <a:buFontTx/>
              <a:buChar char="•"/>
            </a:pPr>
            <a:r>
              <a:rPr lang="en-US" altLang="zh-TW">
                <a:latin typeface="Times New Roman" panose="02020603050405020304" pitchFamily="18" charset="0"/>
              </a:rPr>
              <a:t> Thick</a:t>
            </a:r>
          </a:p>
        </p:txBody>
      </p:sp>
      <p:sp>
        <p:nvSpPr>
          <p:cNvPr id="48161" name="Text Box 33"/>
          <p:cNvSpPr txBox="1">
            <a:spLocks noChangeArrowheads="1"/>
          </p:cNvSpPr>
          <p:nvPr/>
        </p:nvSpPr>
        <p:spPr bwMode="auto">
          <a:xfrm>
            <a:off x="265113" y="5661025"/>
            <a:ext cx="9429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zh-TW">
                <a:latin typeface="Times New Roman" panose="02020603050405020304" pitchFamily="18" charset="0"/>
              </a:rPr>
              <a:t> UTP</a:t>
            </a:r>
          </a:p>
          <a:p>
            <a:pPr>
              <a:buFontTx/>
              <a:buChar char="•"/>
            </a:pPr>
            <a:r>
              <a:rPr lang="en-US" altLang="zh-TW">
                <a:latin typeface="Times New Roman" panose="02020603050405020304" pitchFamily="18" charset="0"/>
              </a:rPr>
              <a:t> STP</a:t>
            </a:r>
          </a:p>
        </p:txBody>
      </p:sp>
    </p:spTree>
    <p:extLst>
      <p:ext uri="{BB962C8B-B14F-4D97-AF65-F5344CB8AC3E}">
        <p14:creationId xmlns:p14="http://schemas.microsoft.com/office/powerpoint/2010/main" val="13838242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0013"/>
            <a:ext cx="3992563" cy="428625"/>
          </a:xfrm>
        </p:spPr>
        <p:txBody>
          <a:bodyPr>
            <a:normAutofit fontScale="90000"/>
          </a:bodyPr>
          <a:lstStyle/>
          <a:p>
            <a:r>
              <a:rPr kumimoji="0" lang="en-US" altLang="zh-TW" sz="2800" b="1" u="sng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Transmission Modes</a:t>
            </a:r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3114675" y="0"/>
          <a:ext cx="59436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VISIO" r:id="rId3" imgW="6935760" imgH="8004240" progId="Visio.Drawing.4">
                  <p:embed/>
                </p:oleObj>
              </mc:Choice>
              <mc:Fallback>
                <p:oleObj name="VISIO" r:id="rId3" imgW="6935760" imgH="8004240" progId="Visio.Drawing.4">
                  <p:embed/>
                  <p:pic>
                    <p:nvPicPr>
                      <p:cNvPr id="491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675" y="0"/>
                        <a:ext cx="59436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50888" y="838200"/>
            <a:ext cx="974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latin typeface="Times New Roman" panose="02020603050405020304" pitchFamily="18" charset="0"/>
              </a:rPr>
              <a:t>TDM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750888" y="3089275"/>
            <a:ext cx="17732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</a:rPr>
              <a:t>Packet</a:t>
            </a:r>
          </a:p>
          <a:p>
            <a:r>
              <a:rPr lang="en-US" altLang="zh-TW">
                <a:latin typeface="Times New Roman" panose="02020603050405020304" pitchFamily="18" charset="0"/>
              </a:rPr>
              <a:t>Multiplexing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750888" y="5089525"/>
            <a:ext cx="17732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</a:rPr>
              <a:t>Cell</a:t>
            </a:r>
          </a:p>
          <a:p>
            <a:r>
              <a:rPr lang="en-US" altLang="zh-TW">
                <a:latin typeface="Times New Roman" panose="02020603050405020304" pitchFamily="18" charset="0"/>
              </a:rPr>
              <a:t>Multiplexing</a:t>
            </a:r>
          </a:p>
        </p:txBody>
      </p:sp>
    </p:spTree>
    <p:extLst>
      <p:ext uri="{BB962C8B-B14F-4D97-AF65-F5344CB8AC3E}">
        <p14:creationId xmlns:p14="http://schemas.microsoft.com/office/powerpoint/2010/main" val="2533519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028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143000"/>
          </a:xfrm>
          <a:noFill/>
          <a:ln/>
        </p:spPr>
        <p:txBody>
          <a:bodyPr anchor="ctr">
            <a:normAutofit fontScale="90000"/>
          </a:bodyPr>
          <a:lstStyle/>
          <a:p>
            <a:pPr marL="838200" indent="-838200">
              <a:buFontTx/>
              <a:buAutoNum type="arabicPeriod"/>
            </a:pPr>
            <a:r>
              <a:rPr lang="en-US" altLang="zh-TW"/>
              <a:t>Network Topology</a:t>
            </a:r>
            <a:br>
              <a:rPr lang="en-US" altLang="zh-TW"/>
            </a:br>
            <a:r>
              <a:rPr lang="en-US" altLang="zh-TW"/>
              <a:t>- </a:t>
            </a:r>
            <a:r>
              <a:rPr lang="en-US" altLang="zh-TW" sz="3600"/>
              <a:t>WAN Topology</a:t>
            </a:r>
          </a:p>
        </p:txBody>
      </p:sp>
      <p:graphicFrame>
        <p:nvGraphicFramePr>
          <p:cNvPr id="5125" name="Object 1029"/>
          <p:cNvGraphicFramePr>
            <a:graphicFrameLocks noChangeAspect="1"/>
          </p:cNvGraphicFramePr>
          <p:nvPr/>
        </p:nvGraphicFramePr>
        <p:xfrm>
          <a:off x="0" y="2300288"/>
          <a:ext cx="44196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VISIO" r:id="rId3" imgW="3012480" imgH="2098080" progId="Visio.Drawing.4">
                  <p:embed/>
                </p:oleObj>
              </mc:Choice>
              <mc:Fallback>
                <p:oleObj name="VISIO" r:id="rId3" imgW="3012480" imgH="2098080" progId="Visio.Drawing.4">
                  <p:embed/>
                  <p:pic>
                    <p:nvPicPr>
                      <p:cNvPr id="5125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2775"/>
                      <a:stretch>
                        <a:fillRect/>
                      </a:stretch>
                    </p:blipFill>
                    <p:spPr bwMode="auto">
                      <a:xfrm>
                        <a:off x="0" y="2300288"/>
                        <a:ext cx="44196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1030"/>
          <p:cNvGraphicFramePr>
            <a:graphicFrameLocks noChangeAspect="1"/>
          </p:cNvGraphicFramePr>
          <p:nvPr/>
        </p:nvGraphicFramePr>
        <p:xfrm>
          <a:off x="4572000" y="2071688"/>
          <a:ext cx="4117975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VISIO" r:id="rId5" imgW="2669400" imgH="2610720" progId="Visio.Drawing.4">
                  <p:embed/>
                </p:oleObj>
              </mc:Choice>
              <mc:Fallback>
                <p:oleObj name="VISIO" r:id="rId5" imgW="2669400" imgH="2610720" progId="Visio.Drawing.4">
                  <p:embed/>
                  <p:pic>
                    <p:nvPicPr>
                      <p:cNvPr id="5126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6753"/>
                      <a:stretch>
                        <a:fillRect/>
                      </a:stretch>
                    </p:blipFill>
                    <p:spPr bwMode="auto">
                      <a:xfrm>
                        <a:off x="4572000" y="2071688"/>
                        <a:ext cx="4117975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Text Box 1031"/>
          <p:cNvSpPr txBox="1">
            <a:spLocks noChangeArrowheads="1"/>
          </p:cNvSpPr>
          <p:nvPr/>
        </p:nvSpPr>
        <p:spPr bwMode="auto">
          <a:xfrm>
            <a:off x="1219200" y="5348288"/>
            <a:ext cx="993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 i="1" u="sng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Mesh</a:t>
            </a:r>
          </a:p>
        </p:txBody>
      </p:sp>
      <p:sp>
        <p:nvSpPr>
          <p:cNvPr id="5128" name="Text Box 1032"/>
          <p:cNvSpPr txBox="1">
            <a:spLocks noChangeArrowheads="1"/>
          </p:cNvSpPr>
          <p:nvPr/>
        </p:nvSpPr>
        <p:spPr bwMode="auto">
          <a:xfrm>
            <a:off x="6477000" y="5348288"/>
            <a:ext cx="854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 i="1" u="sng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126100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72400" cy="1143000"/>
          </a:xfrm>
        </p:spPr>
        <p:txBody>
          <a:bodyPr/>
          <a:lstStyle/>
          <a:p>
            <a:r>
              <a:rPr lang="en-US" altLang="zh-TW"/>
              <a:t>2. Local Area Network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95400" y="1752600"/>
            <a:ext cx="5943600" cy="4648200"/>
          </a:xfrm>
          <a:noFill/>
          <a:ln/>
        </p:spPr>
        <p:txBody>
          <a:bodyPr/>
          <a:lstStyle/>
          <a:p>
            <a:pPr eaLnBrk="0" hangingPunct="0">
              <a:spcBef>
                <a:spcPct val="0"/>
              </a:spcBef>
            </a:pPr>
            <a:r>
              <a:rPr kumimoji="0" lang="en-US" altLang="zh-TW" sz="2800">
                <a:latin typeface="Arial" panose="020B0604020202020204" pitchFamily="34" charset="0"/>
              </a:rPr>
              <a:t>Type of LANs</a:t>
            </a:r>
          </a:p>
          <a:p>
            <a:pPr lvl="1" eaLnBrk="0" hangingPunct="0">
              <a:spcBef>
                <a:spcPct val="0"/>
              </a:spcBef>
              <a:buFont typeface="Wingdings" panose="05000000000000000000" pitchFamily="2" charset="2"/>
              <a:buChar char="•"/>
            </a:pPr>
            <a:r>
              <a:rPr kumimoji="0" lang="en-US" altLang="zh-TW">
                <a:latin typeface="Arial" panose="020B0604020202020204" pitchFamily="34" charset="0"/>
              </a:rPr>
              <a:t> Ethernet</a:t>
            </a:r>
          </a:p>
          <a:p>
            <a:pPr lvl="1" eaLnBrk="0" hangingPunct="0">
              <a:spcBef>
                <a:spcPct val="0"/>
              </a:spcBef>
              <a:buFont typeface="Wingdings" panose="05000000000000000000" pitchFamily="2" charset="2"/>
              <a:buChar char="•"/>
            </a:pPr>
            <a:r>
              <a:rPr kumimoji="0" lang="en-US" altLang="zh-TW">
                <a:latin typeface="Arial" panose="020B0604020202020204" pitchFamily="34" charset="0"/>
              </a:rPr>
              <a:t> Fast Ethernet</a:t>
            </a:r>
          </a:p>
          <a:p>
            <a:pPr lvl="1" eaLnBrk="0" hangingPunct="0">
              <a:spcBef>
                <a:spcPct val="0"/>
              </a:spcBef>
              <a:buFont typeface="Wingdings" panose="05000000000000000000" pitchFamily="2" charset="2"/>
              <a:buChar char="•"/>
            </a:pPr>
            <a:r>
              <a:rPr kumimoji="0" lang="en-US" altLang="zh-TW">
                <a:latin typeface="Arial" panose="020B0604020202020204" pitchFamily="34" charset="0"/>
              </a:rPr>
              <a:t> Gigabit Ethernet</a:t>
            </a:r>
          </a:p>
          <a:p>
            <a:pPr lvl="1" eaLnBrk="0" hangingPunct="0">
              <a:spcBef>
                <a:spcPct val="0"/>
              </a:spcBef>
              <a:buFont typeface="Wingdings" panose="05000000000000000000" pitchFamily="2" charset="2"/>
              <a:buChar char="•"/>
            </a:pPr>
            <a:r>
              <a:rPr kumimoji="0" lang="en-US" altLang="zh-TW">
                <a:latin typeface="Arial" panose="020B0604020202020204" pitchFamily="34" charset="0"/>
              </a:rPr>
              <a:t> Half-duplex Vs Full-duplex</a:t>
            </a:r>
          </a:p>
          <a:p>
            <a:pPr lvl="1" eaLnBrk="0" hangingPunct="0">
              <a:spcBef>
                <a:spcPct val="0"/>
              </a:spcBef>
              <a:buFont typeface="Wingdings" panose="05000000000000000000" pitchFamily="2" charset="2"/>
              <a:buChar char="•"/>
            </a:pPr>
            <a:r>
              <a:rPr kumimoji="0" lang="en-US" altLang="zh-TW">
                <a:latin typeface="Arial" panose="020B0604020202020204" pitchFamily="34" charset="0"/>
              </a:rPr>
              <a:t> Switched Ethernet</a:t>
            </a:r>
          </a:p>
          <a:p>
            <a:pPr lvl="1" eaLnBrk="0" hangingPunct="0">
              <a:spcBef>
                <a:spcPct val="0"/>
              </a:spcBef>
              <a:buFont typeface="Wingdings" panose="05000000000000000000" pitchFamily="2" charset="2"/>
              <a:buChar char="•"/>
            </a:pPr>
            <a:r>
              <a:rPr kumimoji="0" lang="en-US" altLang="zh-TW">
                <a:latin typeface="Arial" panose="020B0604020202020204" pitchFamily="34" charset="0"/>
              </a:rPr>
              <a:t> VLAN (Virtual LAN)</a:t>
            </a:r>
          </a:p>
          <a:p>
            <a:pPr lvl="1" eaLnBrk="0" hangingPunct="0">
              <a:spcBef>
                <a:spcPct val="0"/>
              </a:spcBef>
              <a:buFont typeface="Wingdings" panose="05000000000000000000" pitchFamily="2" charset="2"/>
              <a:buChar char="•"/>
            </a:pPr>
            <a:r>
              <a:rPr kumimoji="0" lang="en-US" altLang="zh-TW">
                <a:latin typeface="Arial" panose="020B0604020202020204" pitchFamily="34" charset="0"/>
              </a:rPr>
              <a:t> Token Ring</a:t>
            </a:r>
          </a:p>
          <a:p>
            <a:pPr lvl="1" eaLnBrk="0" hangingPunct="0">
              <a:spcBef>
                <a:spcPct val="0"/>
              </a:spcBef>
              <a:buFont typeface="Wingdings" panose="05000000000000000000" pitchFamily="2" charset="2"/>
              <a:buChar char="•"/>
            </a:pPr>
            <a:r>
              <a:rPr kumimoji="0" lang="en-US" altLang="zh-TW">
                <a:latin typeface="Arial" panose="020B0604020202020204" pitchFamily="34" charset="0"/>
              </a:rPr>
              <a:t> FDDI</a:t>
            </a:r>
          </a:p>
        </p:txBody>
      </p:sp>
    </p:spTree>
    <p:extLst>
      <p:ext uri="{BB962C8B-B14F-4D97-AF65-F5344CB8AC3E}">
        <p14:creationId xmlns:p14="http://schemas.microsoft.com/office/powerpoint/2010/main" val="3280573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Ethernet</a:t>
            </a:r>
          </a:p>
        </p:txBody>
      </p:sp>
      <p:sp>
        <p:nvSpPr>
          <p:cNvPr id="1028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077200" cy="4267200"/>
          </a:xfrm>
          <a:noFill/>
          <a:ln/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>
                <a:latin typeface="Arial" panose="020B0604020202020204" pitchFamily="34" charset="0"/>
              </a:rPr>
              <a:t> IEEE 802.3 standard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>
                <a:latin typeface="Arial" panose="020B0604020202020204" pitchFamily="34" charset="0"/>
              </a:rPr>
              <a:t> 10 Mbps data rate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CSMA/CD</a:t>
            </a:r>
          </a:p>
          <a:p>
            <a:pPr lvl="1" eaLnBrk="0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Carrier Sense Multiple Access with Collision Detection</a:t>
            </a:r>
          </a:p>
          <a:p>
            <a:pPr lvl="1" eaLnBrk="0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>
                <a:latin typeface="Arial" panose="020B0604020202020204" pitchFamily="34" charset="0"/>
              </a:rPr>
              <a:t>Analogy of a hollow pipe</a:t>
            </a:r>
          </a:p>
          <a:p>
            <a:pPr lvl="1" eaLnBrk="0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>
                <a:latin typeface="Arial" panose="020B0604020202020204" pitchFamily="34" charset="0"/>
              </a:rPr>
              <a:t>Back Off Algorithm 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>
                <a:latin typeface="Arial" panose="020B0604020202020204" pitchFamily="34" charset="0"/>
              </a:rPr>
              <a:t> Packet  Size: 64 ~ 1500 bytes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TW">
                <a:latin typeface="Arial" panose="020B0604020202020204" pitchFamily="34" charset="0"/>
              </a:rPr>
              <a:t> Segment length and drop cable length</a:t>
            </a:r>
          </a:p>
        </p:txBody>
      </p:sp>
    </p:spTree>
    <p:extLst>
      <p:ext uri="{BB962C8B-B14F-4D97-AF65-F5344CB8AC3E}">
        <p14:creationId xmlns:p14="http://schemas.microsoft.com/office/powerpoint/2010/main" val="3845637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Ethernet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152400" y="1524000"/>
          <a:ext cx="868680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Document" r:id="rId3" imgW="5632560" imgH="2401920" progId="Word.Document.8">
                  <p:embed/>
                </p:oleObj>
              </mc:Choice>
              <mc:Fallback>
                <p:oleObj name="Document" r:id="rId3" imgW="5632560" imgH="2401920" progId="Word.Document.8">
                  <p:embed/>
                  <p:pic>
                    <p:nvPicPr>
                      <p:cNvPr id="81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524000"/>
                        <a:ext cx="8686800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52400" y="5257800"/>
            <a:ext cx="5943600" cy="86042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10Base-T : </a:t>
            </a:r>
          </a:p>
          <a:p>
            <a:r>
              <a:rPr lang="en-US" altLang="zh-TW"/>
              <a:t>	10 Mbps, Baseband, Twisted Pair</a:t>
            </a:r>
          </a:p>
        </p:txBody>
      </p:sp>
    </p:spTree>
    <p:extLst>
      <p:ext uri="{BB962C8B-B14F-4D97-AF65-F5344CB8AC3E}">
        <p14:creationId xmlns:p14="http://schemas.microsoft.com/office/powerpoint/2010/main" val="754445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Fast Ethernet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990600" y="1524000"/>
          <a:ext cx="6781800" cy="527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VISIO" r:id="rId3" imgW="4637160" imgH="3608280" progId="Visio.Drawing.4">
                  <p:embed/>
                </p:oleObj>
              </mc:Choice>
              <mc:Fallback>
                <p:oleObj name="VISIO" r:id="rId3" imgW="4637160" imgH="3608280" progId="Visio.Drawing.4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6781800" cy="527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2601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6661</TotalTime>
  <Words>689</Words>
  <Application>Microsoft Office PowerPoint</Application>
  <PresentationFormat>On-screen Show (4:3)</PresentationFormat>
  <Paragraphs>230</Paragraphs>
  <Slides>41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新細明體</vt:lpstr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VISIO</vt:lpstr>
      <vt:lpstr>Document</vt:lpstr>
      <vt:lpstr>Review of Network Technologies</vt:lpstr>
      <vt:lpstr>Outline</vt:lpstr>
      <vt:lpstr>Network Topology - LAN Topology</vt:lpstr>
      <vt:lpstr>PowerPoint Presentation</vt:lpstr>
      <vt:lpstr>Network Topology - WAN Topology</vt:lpstr>
      <vt:lpstr>2. Local Area Network</vt:lpstr>
      <vt:lpstr>Ethernet</vt:lpstr>
      <vt:lpstr>Ethernet</vt:lpstr>
      <vt:lpstr>Fast Ethernet</vt:lpstr>
      <vt:lpstr>LAN - IEEE 802.x</vt:lpstr>
      <vt:lpstr>Fast Ethernet</vt:lpstr>
      <vt:lpstr>Gigabit Ethernet</vt:lpstr>
      <vt:lpstr>Full-Duplex Ethernet</vt:lpstr>
      <vt:lpstr>Switched Ethernet</vt:lpstr>
      <vt:lpstr>Virtual LAN</vt:lpstr>
      <vt:lpstr>Advantages of VLAN</vt:lpstr>
      <vt:lpstr>Token Ring</vt:lpstr>
      <vt:lpstr>Dual Ring TR LAN</vt:lpstr>
      <vt:lpstr>Failure Recovery in TR LAN</vt:lpstr>
      <vt:lpstr>FDDI</vt:lpstr>
      <vt:lpstr>Dual Ring FDDI Network</vt:lpstr>
      <vt:lpstr>LAN Data Rate Race</vt:lpstr>
      <vt:lpstr>3. Network Node Components</vt:lpstr>
      <vt:lpstr>Basic Network Nodes</vt:lpstr>
      <vt:lpstr>Networked  Components</vt:lpstr>
      <vt:lpstr>Hubs</vt:lpstr>
      <vt:lpstr>Stacked Hub</vt:lpstr>
      <vt:lpstr>Bridges</vt:lpstr>
      <vt:lpstr>Bridges</vt:lpstr>
      <vt:lpstr>Bridges</vt:lpstr>
      <vt:lpstr>Routers</vt:lpstr>
      <vt:lpstr>A Router Configuration</vt:lpstr>
      <vt:lpstr>Gateway</vt:lpstr>
      <vt:lpstr>Gateway Configuration</vt:lpstr>
      <vt:lpstr>Tunneling  Using Multiprotocol Routers</vt:lpstr>
      <vt:lpstr>Half-Bridge/Half-Router</vt:lpstr>
      <vt:lpstr>Switches</vt:lpstr>
      <vt:lpstr>PowerPoint Presentation</vt:lpstr>
      <vt:lpstr>5. Transmission Technology</vt:lpstr>
      <vt:lpstr>Transmission Media</vt:lpstr>
      <vt:lpstr>Transmission Modes</vt:lpstr>
    </vt:vector>
  </TitlesOfParts>
  <Company>Project-os.org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Primus</dc:creator>
  <cp:lastModifiedBy>OK PC</cp:lastModifiedBy>
  <cp:revision>14</cp:revision>
  <dcterms:created xsi:type="dcterms:W3CDTF">2013-08-15T03:20:50Z</dcterms:created>
  <dcterms:modified xsi:type="dcterms:W3CDTF">2016-09-05T07:40:00Z</dcterms:modified>
</cp:coreProperties>
</file>