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 Science Dept" initials="CS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93" autoAdjust="0"/>
  </p:normalViewPr>
  <p:slideViewPr>
    <p:cSldViewPr snapToGrid="0">
      <p:cViewPr varScale="1">
        <p:scale>
          <a:sx n="43" d="100"/>
          <a:sy n="43" d="100"/>
        </p:scale>
        <p:origin x="6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AA3693-2520-4082-84AF-917436DA530A}" type="slidenum">
              <a:rPr lang="zh-TW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5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FF5274-65D3-4F3A-BDC7-01C253FAD3EC}" type="slidenum">
              <a:rPr lang="zh-TW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1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AD5F40-1097-4A4F-8293-91A7F483BAE9}" type="slidenum">
              <a:rPr lang="zh-TW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0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F643BA-D74B-4E52-A0D9-942EAD6DABDF}" type="slidenum">
              <a:rPr lang="zh-TW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21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C5CBB7-DD9B-476F-B07B-35584D71EB9B}" type="slidenum">
              <a:rPr lang="zh-TW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4B42CA-A045-478F-927C-AC4F7C4485F1}" type="slidenum">
              <a:rPr lang="zh-TW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7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CD118B-0337-4CCE-96D9-94FCB5A4874E}" type="slidenum">
              <a:rPr lang="zh-TW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0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622A27-4157-4920-8265-8F76AE7853BF}" type="slidenum">
              <a:rPr lang="zh-TW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FD2C37-B247-4A6D-B29A-E3812397A4F9}" type="slidenum">
              <a:rPr lang="zh-TW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76A0AE5-BE63-4CCA-92EF-F2EEF6C8F7D5}" type="slidenum">
              <a:rPr lang="zh-TW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4159CA-CA92-40E0-B9DD-9439D8B4C303}" type="slidenum">
              <a:rPr lang="zh-TW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93EF6F-2819-4CCA-B7B0-1F48A45B0E16}" type="slidenum">
              <a:rPr lang="zh-TW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8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5C32FE-CE5B-4AE4-BF12-BA3224E01DA4}" type="slidenum">
              <a:rPr lang="zh-TW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2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D5A7F9-9FAA-49A3-A8F1-89B4B10F0755}" type="slidenum">
              <a:rPr lang="zh-TW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6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323648-59A7-4522-BE56-E8A6A609FC36}" type="slidenum">
              <a:rPr lang="zh-TW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32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651AF8-8DC1-4590-9A21-05E1AA5D1EF0}" type="slidenum">
              <a:rPr lang="zh-TW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08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E3F0A60-F8F7-4027-986C-87B1A06299E6}" type="slidenum">
              <a:rPr lang="zh-TW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7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28895B-80DC-4D53-B113-740477B2BF6A}" type="slidenum">
              <a:rPr lang="zh-TW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97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C82EF6-A503-4E2F-99DD-5E6FEBCEC11F}" type="slidenum">
              <a:rPr lang="zh-TW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3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4A586F-95D4-4D89-854F-021D1FD4D964}" type="slidenum">
              <a:rPr lang="zh-TW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74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D6958E-A7B0-41C8-90B1-590661D63E01}" type="slidenum">
              <a:rPr lang="zh-TW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61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17CD9F-69F2-455A-A3DD-2ACDCD624718}" type="slidenum">
              <a:rPr lang="zh-TW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AD2AB1-8772-4D67-AB67-1C45669590F5}" type="slidenum">
              <a:rPr lang="zh-TW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0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C04FA1-A38B-4955-AC1B-735E11D5B50D}" type="slidenum">
              <a:rPr lang="zh-TW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61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38B9F9-7783-4AF0-BCDD-0790712F8DAE}" type="slidenum">
              <a:rPr lang="zh-TW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A6EE49-4B7E-4DD1-91BB-FE5A7F458533}" type="slidenum">
              <a:rPr lang="zh-TW" altLang="en-US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70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EAF0AA-FA2F-4315-A2E3-F611CADFA579}" type="slidenum">
              <a:rPr lang="zh-TW" altLang="en-US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23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A7B60F-A319-4A9B-A36C-3071C905324D}" type="slidenum">
              <a:rPr lang="zh-TW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88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A9AFBE-8B35-42BC-85F6-81D72A2C53C6}" type="slidenum">
              <a:rPr lang="zh-TW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1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E8FAB5-5904-4EC5-A2FA-4D00603510E7}" type="slidenum">
              <a:rPr lang="zh-TW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94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49A737-AE24-4656-83E0-142D920DA728}" type="slidenum">
              <a:rPr lang="zh-TW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96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B6EB88-2C87-4025-A49A-BD87AD475876}" type="slidenum">
              <a:rPr lang="zh-TW" altLang="en-US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44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58EA7B-1714-4655-AE9B-18F1096C26EB}" type="slidenum">
              <a:rPr lang="zh-TW" altLang="en-US" sz="1200"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7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9ACA9C-C2D6-41B8-BA31-E69A8857D1E1}" type="slidenum">
              <a:rPr lang="zh-TW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926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BE50E3-A6CE-4D85-8DCE-9B4A112EA324}" type="slidenum">
              <a:rPr lang="zh-TW" altLang="en-US" sz="1200"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3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F533FA96-FCC7-462E-950D-4A94B47CF0F9}" type="slidenum">
              <a:rPr lang="zh-TW" altLang="en-US" sz="1200">
                <a:latin typeface="Arial" panose="020B0604020202020204" pitchFamily="34" charset="0"/>
              </a:rPr>
              <a:pPr algn="r" eaLnBrk="1" hangingPunct="1"/>
              <a:t>51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16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CF9A987-2CD0-4F77-AFD0-139CC54FA2CE}" type="slidenum">
              <a:rPr lang="zh-TW" altLang="en-US" sz="1200">
                <a:latin typeface="Arial" panose="020B0604020202020204" pitchFamily="34" charset="0"/>
              </a:rPr>
              <a:pPr algn="r" eaLnBrk="1" hangingPunct="1"/>
              <a:t>52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1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31E34-2345-42CD-9ACA-8B32253ED3E9}" type="slidenum">
              <a:rPr lang="zh-TW" altLang="en-US" sz="1200">
                <a:latin typeface="Arial" panose="020B0604020202020204" pitchFamily="34" charset="0"/>
              </a:rPr>
              <a:pPr eaLnBrk="1" hangingPunct="1"/>
              <a:t>53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0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BF93E4-5AFD-4349-A033-22C64BFD050F}" type="slidenum">
              <a:rPr lang="zh-TW" altLang="en-US" sz="1200"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396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1A54D1B-6AFB-47EF-A3D4-12792D70FD97}" type="slidenum">
              <a:rPr lang="zh-TW" altLang="en-US" sz="1200">
                <a:latin typeface="Arial" panose="020B0604020202020204" pitchFamily="34" charset="0"/>
              </a:rPr>
              <a:pPr eaLnBrk="1" hangingPunct="1"/>
              <a:t>55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9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BC436B7-5375-4962-B7F8-D4A43ED16FBE}" type="slidenum">
              <a:rPr lang="zh-TW" altLang="en-US" sz="1200">
                <a:latin typeface="Arial" panose="020B0604020202020204" pitchFamily="34" charset="0"/>
              </a:rPr>
              <a:pPr eaLnBrk="1" hangingPunct="1"/>
              <a:t>56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19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5FA21-9698-48A4-A235-D428E9AC087E}" type="slidenum">
              <a:rPr lang="zh-TW" altLang="en-US" sz="1200">
                <a:latin typeface="Arial" panose="020B0604020202020204" pitchFamily="34" charset="0"/>
              </a:rPr>
              <a:pPr eaLnBrk="1" hangingPunct="1"/>
              <a:t>57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29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AAE7E8-1F13-48DA-9301-C277F2AE5F36}" type="slidenum">
              <a:rPr lang="zh-TW" altLang="en-US" sz="1200">
                <a:latin typeface="Arial" panose="020B0604020202020204" pitchFamily="34" charset="0"/>
              </a:rPr>
              <a:pPr eaLnBrk="1" hangingPunct="1"/>
              <a:t>58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105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3F8030-BE55-4C73-A682-63D9C9456995}" type="slidenum">
              <a:rPr lang="zh-TW" altLang="en-US" sz="1200">
                <a:latin typeface="Arial" panose="020B0604020202020204" pitchFamily="34" charset="0"/>
              </a:rPr>
              <a:pPr eaLnBrk="1" hangingPunct="1"/>
              <a:t>59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0D6B5D-4670-434B-9A6B-EF74AFBDBE13}" type="slidenum">
              <a:rPr lang="zh-TW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88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61A535-AE8C-46C1-8C89-ADB2423BC697}" type="slidenum">
              <a:rPr lang="zh-TW" altLang="en-US" sz="1200">
                <a:latin typeface="Arial" panose="020B0604020202020204" pitchFamily="34" charset="0"/>
              </a:rPr>
              <a:pPr eaLnBrk="1" hangingPunct="1"/>
              <a:t>60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44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93A485-9FEB-4C28-97D8-797EA9754C39}" type="slidenum">
              <a:rPr lang="zh-TW" altLang="en-US" sz="1200">
                <a:latin typeface="Arial" panose="020B0604020202020204" pitchFamily="34" charset="0"/>
              </a:rPr>
              <a:pPr eaLnBrk="1" hangingPunct="1"/>
              <a:t>61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72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3963086-2B01-472D-9109-850FC0F587DD}" type="slidenum">
              <a:rPr lang="zh-TW" altLang="en-US" sz="1200">
                <a:latin typeface="Arial" panose="020B0604020202020204" pitchFamily="34" charset="0"/>
              </a:rPr>
              <a:pPr eaLnBrk="1" hangingPunct="1"/>
              <a:t>62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173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2FF777-027F-4DC9-BE1F-1303A2FE10D4}" type="slidenum">
              <a:rPr lang="zh-TW" altLang="en-US" sz="1200">
                <a:latin typeface="Arial" panose="020B0604020202020204" pitchFamily="34" charset="0"/>
              </a:rPr>
              <a:pPr eaLnBrk="1" hangingPunct="1"/>
              <a:t>63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0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9B3915-0278-4D16-BE2B-55085875D593}" type="slidenum">
              <a:rPr lang="zh-TW" altLang="en-US" sz="1200">
                <a:latin typeface="Arial" panose="020B0604020202020204" pitchFamily="34" charset="0"/>
              </a:rPr>
              <a:pPr eaLnBrk="1" hangingPunct="1"/>
              <a:t>64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480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1DF57E-42D0-4984-BB75-F6076CB95E84}" type="slidenum">
              <a:rPr lang="zh-TW" altLang="en-US" sz="1200">
                <a:latin typeface="Arial" panose="020B0604020202020204" pitchFamily="34" charset="0"/>
              </a:rPr>
              <a:pPr eaLnBrk="1" hangingPunct="1"/>
              <a:t>65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10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7E69DD-9AB2-477C-B054-E71474DC75C7}" type="slidenum">
              <a:rPr lang="zh-TW" altLang="en-US" sz="1200">
                <a:latin typeface="Arial" panose="020B0604020202020204" pitchFamily="34" charset="0"/>
              </a:rPr>
              <a:pPr eaLnBrk="1" hangingPunct="1"/>
              <a:t>66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80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E6D8D6-A35F-464F-B7E4-5D772FF2EED6}" type="slidenum">
              <a:rPr lang="zh-TW" altLang="en-US" sz="1200">
                <a:latin typeface="Arial" panose="020B0604020202020204" pitchFamily="34" charset="0"/>
              </a:rPr>
              <a:pPr eaLnBrk="1" hangingPunct="1"/>
              <a:t>68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234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17FF0AB-67B3-442C-883C-24F750FDD321}" type="slidenum">
              <a:rPr lang="zh-TW" altLang="en-US" sz="1200">
                <a:latin typeface="Arial" panose="020B0604020202020204" pitchFamily="34" charset="0"/>
              </a:rPr>
              <a:pPr eaLnBrk="1" hangingPunct="1"/>
              <a:t>70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590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415E04C-547E-4881-9C80-7A7FCBE87DC2}" type="slidenum">
              <a:rPr lang="zh-TW" altLang="en-US" sz="1200">
                <a:latin typeface="Arial" panose="020B0604020202020204" pitchFamily="34" charset="0"/>
              </a:rPr>
              <a:pPr eaLnBrk="1" hangingPunct="1"/>
              <a:t>71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0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519CB5-58B3-433A-B9E7-8B788EC3A1D3}" type="slidenum">
              <a:rPr lang="zh-TW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985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2E7F67-3568-4086-97AA-9C77C8A60257}" type="slidenum">
              <a:rPr lang="zh-TW" altLang="en-US" sz="1200">
                <a:latin typeface="Arial" panose="020B0604020202020204" pitchFamily="34" charset="0"/>
              </a:rPr>
              <a:pPr eaLnBrk="1" hangingPunct="1"/>
              <a:t>72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35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396B8C-8F93-46CF-92C0-706AD5C1DB46}" type="slidenum">
              <a:rPr lang="zh-TW" altLang="en-US" sz="1200">
                <a:latin typeface="Arial" panose="020B0604020202020204" pitchFamily="34" charset="0"/>
              </a:rPr>
              <a:pPr eaLnBrk="1" hangingPunct="1"/>
              <a:t>73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54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CFA2E8-1554-47E9-A292-2CA68530BB72}" type="slidenum">
              <a:rPr lang="zh-TW" altLang="en-US" sz="1200">
                <a:latin typeface="Arial" panose="020B0604020202020204" pitchFamily="34" charset="0"/>
              </a:rPr>
              <a:pPr eaLnBrk="1" hangingPunct="1"/>
              <a:t>74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642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60A15F-CB68-4051-8815-F986B81CE9B6}" type="slidenum">
              <a:rPr lang="zh-TW" altLang="en-US" sz="1200">
                <a:latin typeface="Arial" panose="020B0604020202020204" pitchFamily="34" charset="0"/>
              </a:rPr>
              <a:pPr eaLnBrk="1" hangingPunct="1"/>
              <a:t>78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2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64B487-5C7F-496E-8F58-EC22DB32851C}" type="slidenum">
              <a:rPr lang="zh-TW" altLang="en-US" sz="1200">
                <a:latin typeface="Arial" panose="020B0604020202020204" pitchFamily="34" charset="0"/>
              </a:rPr>
              <a:pPr eaLnBrk="1" hangingPunct="1"/>
              <a:t>79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73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F25E577-99CC-4172-AFF5-BDAC11F989CD}" type="slidenum">
              <a:rPr lang="zh-TW" altLang="en-US" sz="1200">
                <a:latin typeface="Arial" panose="020B0604020202020204" pitchFamily="34" charset="0"/>
              </a:rPr>
              <a:pPr eaLnBrk="1" hangingPunct="1"/>
              <a:t>80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8298D8-DDEF-4FE2-8E74-7DCA64934D09}" type="slidenum">
              <a:rPr lang="zh-TW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2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02F355-DB14-4913-A605-A878F1187937}" type="slidenum">
              <a:rPr lang="zh-TW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7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4657B5-29E6-4938-8603-873978571C47}" type="slidenum">
              <a:rPr lang="zh-TW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TW" sz="1200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9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938" y="152400"/>
            <a:ext cx="77930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9624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800600" y="1524000"/>
            <a:ext cx="3962400" cy="46482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3B594-CACD-41B4-8181-59E59CB465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19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152400"/>
            <a:ext cx="8131175" cy="6019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51957-4C87-44A7-8BE9-AFE6491C3D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ngsec.com/zhw/KSy_ASN1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14600" y="3505200"/>
            <a:ext cx="6248400" cy="1736725"/>
          </a:xfrm>
        </p:spPr>
        <p:txBody>
          <a:bodyPr>
            <a:normAutofit fontScale="90000"/>
          </a:bodyPr>
          <a:lstStyle/>
          <a:p>
            <a:pPr algn="r"/>
            <a:r>
              <a:rPr lang="en-US" sz="5700" dirty="0"/>
              <a:t>Basic Foundation: Standards, Models, </a:t>
            </a:r>
            <a:r>
              <a:rPr lang="en-US" sz="5700"/>
              <a:t>and Languages</a:t>
            </a:r>
            <a:endParaRPr lang="en-US" sz="5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TMN Architecture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Addresses management of telecommunication</a:t>
            </a:r>
            <a:br>
              <a:rPr kumimoji="0" lang="en-US" altLang="zh-TW" sz="2800">
                <a:latin typeface="Arial" charset="0"/>
              </a:rPr>
            </a:br>
            <a:r>
              <a:rPr kumimoji="0" lang="en-US" altLang="zh-TW" sz="2800">
                <a:latin typeface="Arial" charset="0"/>
              </a:rPr>
              <a:t> networks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Based on OSI model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Superstructure on OSI network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Addresses </a:t>
            </a: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network, service, </a:t>
            </a:r>
            <a:r>
              <a:rPr kumimoji="0" lang="en-US" altLang="zh-TW" sz="2800">
                <a:latin typeface="Arial" charset="0"/>
              </a:rPr>
              <a:t>and</a:t>
            </a: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business</a:t>
            </a:r>
            <a:r>
              <a:rPr kumimoji="0" lang="en-US" altLang="zh-TW" sz="2800">
                <a:latin typeface="Arial" charset="0"/>
              </a:rPr>
              <a:t> </a:t>
            </a:r>
            <a:br>
              <a:rPr kumimoji="0" lang="en-US" altLang="zh-TW" sz="2800">
                <a:latin typeface="Arial" charset="0"/>
              </a:rPr>
            </a:br>
            <a:r>
              <a:rPr kumimoji="0" lang="en-US" altLang="zh-TW" sz="2800">
                <a:latin typeface="Arial" charset="0"/>
              </a:rPr>
              <a:t>  management</a:t>
            </a:r>
            <a:endParaRPr lang="zh-TW" altLang="en-US" sz="4000"/>
          </a:p>
        </p:txBody>
      </p:sp>
    </p:spTree>
    <p:extLst>
      <p:ext uri="{BB962C8B-B14F-4D97-AF65-F5344CB8AC3E}">
        <p14:creationId xmlns:p14="http://schemas.microsoft.com/office/powerpoint/2010/main" val="371990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549400"/>
            <a:ext cx="86074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TMN &amp; Telecommunication network</a:t>
            </a:r>
          </a:p>
        </p:txBody>
      </p:sp>
    </p:spTree>
    <p:extLst>
      <p:ext uri="{BB962C8B-B14F-4D97-AF65-F5344CB8AC3E}">
        <p14:creationId xmlns:p14="http://schemas.microsoft.com/office/powerpoint/2010/main" val="178910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2. Organization Model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Describes the components of network management and their relationships.</a:t>
            </a:r>
          </a:p>
          <a:p>
            <a:pPr eaLnBrk="1" hangingPunct="1"/>
            <a:r>
              <a:rPr lang="en-US" altLang="zh-TW"/>
              <a:t>NM Components</a:t>
            </a:r>
          </a:p>
          <a:p>
            <a:pPr lvl="1" eaLnBrk="1" hangingPunct="1"/>
            <a:r>
              <a:rPr lang="en-US" altLang="zh-TW"/>
              <a:t>Manager</a:t>
            </a:r>
          </a:p>
          <a:p>
            <a:pPr lvl="1" eaLnBrk="1" hangingPunct="1"/>
            <a:r>
              <a:rPr lang="en-US" altLang="zh-TW"/>
              <a:t>Agent</a:t>
            </a:r>
          </a:p>
          <a:p>
            <a:pPr lvl="1" eaLnBrk="1" hangingPunct="1"/>
            <a:r>
              <a:rPr lang="en-US" altLang="zh-TW"/>
              <a:t>Managed Objects</a:t>
            </a:r>
          </a:p>
        </p:txBody>
      </p:sp>
    </p:spTree>
    <p:extLst>
      <p:ext uri="{BB962C8B-B14F-4D97-AF65-F5344CB8AC3E}">
        <p14:creationId xmlns:p14="http://schemas.microsoft.com/office/powerpoint/2010/main" val="380816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NM Components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Manager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Sends requests to agents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Monitors alarms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Houses applications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Provides user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Agent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Gathers information from objects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Configures parameters of objects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Responds to managers’ requests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Generates alarms and sends them to</a:t>
            </a:r>
            <a:br>
              <a:rPr kumimoji="0" lang="en-US" altLang="zh-TW" sz="2400">
                <a:latin typeface="Arial" panose="020B0604020202020204" pitchFamily="34" charset="0"/>
              </a:rPr>
            </a:br>
            <a:r>
              <a:rPr kumimoji="0" lang="en-US" altLang="zh-TW" sz="2400">
                <a:latin typeface="Arial" panose="020B0604020202020204" pitchFamily="34" charset="0"/>
              </a:rPr>
              <a:t>  mangers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Managed object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Network element that is managed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Houses management agent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All objects are not managed / manageable</a:t>
            </a:r>
            <a:endParaRPr kumimoji="0" lang="zh-TW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Two-Tier NM Organization Model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81000" y="1524000"/>
          <a:ext cx="82296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5665680" imgH="3379680" progId="Visio.Drawing.4">
                  <p:embed/>
                </p:oleObj>
              </mc:Choice>
              <mc:Fallback>
                <p:oleObj name="VISIO" r:id="rId4" imgW="5665680" imgH="3379680" progId="Visio.Drawing.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9735" b="13354"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229600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9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Three-Tier Model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57200" y="1676400"/>
          <a:ext cx="8153400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6351480" imgH="3151080" progId="Visio.Drawing.4">
                  <p:embed/>
                </p:oleObj>
              </mc:Choice>
              <mc:Fallback>
                <p:oleObj name="VISIO" r:id="rId4" imgW="6351480" imgH="3151080" progId="Visio.Drawing.4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239" b="15366"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153400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34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NM Organization Model with MoM</a:t>
            </a:r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3825"/>
            <a:ext cx="7888288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6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b="1">
                <a:solidFill>
                  <a:schemeClr val="tx1"/>
                </a:solidFill>
                <a:latin typeface="Arial" panose="020B0604020202020204" pitchFamily="34" charset="0"/>
              </a:rPr>
              <a:t>Peer NMSs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33400" y="2133600"/>
          <a:ext cx="80772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3741120" imgH="1653120" progId="Visio.Drawing.4">
                  <p:embed/>
                </p:oleObj>
              </mc:Choice>
              <mc:Fallback>
                <p:oleObj name="VISIO" r:id="rId4" imgW="3741120" imgH="1653120" progId="Visio.Drawing.4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236"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7720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05000" y="4724400"/>
            <a:ext cx="565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latin typeface="Tahoma" panose="020B0604030504040204" pitchFamily="34" charset="0"/>
              </a:rPr>
              <a:t> </a:t>
            </a:r>
            <a:r>
              <a:rPr lang="en-US" altLang="zh-TW" sz="2800">
                <a:latin typeface="Tahoma" panose="020B0604030504040204" pitchFamily="34" charset="0"/>
              </a:rPr>
              <a:t>Dual Role of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9205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3. Information Model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Structure and Storage of Management Information</a:t>
            </a:r>
          </a:p>
          <a:p>
            <a:pPr eaLnBrk="1" hangingPunct="1">
              <a:defRPr/>
            </a:pPr>
            <a:r>
              <a:rPr lang="en-US" altLang="zh-TW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SMI</a:t>
            </a:r>
            <a:r>
              <a:rPr lang="en-US" altLang="zh-TW"/>
              <a:t>  (Structure of Management Information)</a:t>
            </a:r>
          </a:p>
          <a:p>
            <a:pPr lvl="1" eaLnBrk="1" hangingPunct="1">
              <a:defRPr/>
            </a:pPr>
            <a:r>
              <a:rPr lang="en-US" altLang="zh-TW"/>
              <a:t>Defines the syntax and semantics of management information.</a:t>
            </a:r>
          </a:p>
          <a:p>
            <a:pPr eaLnBrk="1" hangingPunct="1">
              <a:defRPr/>
            </a:pPr>
            <a:r>
              <a:rPr lang="en-US" altLang="zh-TW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MIB</a:t>
            </a:r>
            <a:r>
              <a:rPr lang="en-US" altLang="zh-TW"/>
              <a:t>  (Management Information Base)</a:t>
            </a:r>
          </a:p>
          <a:p>
            <a:pPr lvl="1" eaLnBrk="1" hangingPunct="1">
              <a:defRPr/>
            </a:pPr>
            <a:r>
              <a:rPr lang="en-US" altLang="zh-TW"/>
              <a:t>Conceptual storage of management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421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/>
              <a:t>SMI </a:t>
            </a:r>
            <a:r>
              <a:rPr lang="en-US" altLang="zh-TW" sz="3200"/>
              <a:t>(Structure of Management Information)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953000"/>
          </a:xfrm>
        </p:spPr>
        <p:txBody>
          <a:bodyPr/>
          <a:lstStyle/>
          <a:p>
            <a:pPr defTabSz="396875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SMI defines for a managed object</a:t>
            </a:r>
          </a:p>
          <a:p>
            <a:pPr lvl="1" defTabSz="396875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Syntax</a:t>
            </a:r>
          </a:p>
          <a:p>
            <a:pPr lvl="1" defTabSz="396875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Semantics</a:t>
            </a:r>
          </a:p>
          <a:p>
            <a:pPr lvl="1" defTabSz="396875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plus additional information such as status</a:t>
            </a:r>
          </a:p>
          <a:p>
            <a:pPr defTabSz="396875"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zh-TW" sz="2000">
              <a:latin typeface="Arial" panose="020B0604020202020204" pitchFamily="34" charset="0"/>
            </a:endParaRPr>
          </a:p>
          <a:p>
            <a:pPr defTabSz="396875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Example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</a:t>
            </a:r>
            <a:r>
              <a:rPr kumimoji="0" lang="en-US" altLang="zh-TW" sz="2400" b="1">
                <a:latin typeface="Courier New" panose="02070309020205020404" pitchFamily="49" charset="0"/>
              </a:rPr>
              <a:t>sysDescr:	{ system 1 }</a:t>
            </a:r>
            <a:br>
              <a:rPr kumimoji="0" lang="en-US" altLang="zh-TW" sz="2400" b="1">
                <a:latin typeface="Courier New" panose="02070309020205020404" pitchFamily="49" charset="0"/>
              </a:rPr>
            </a:br>
            <a:r>
              <a:rPr kumimoji="0" lang="en-US" altLang="zh-TW" sz="2400" b="1">
                <a:latin typeface="Courier New" panose="02070309020205020404" pitchFamily="49" charset="0"/>
              </a:rPr>
              <a:t>   Syntax:			OCTET STRING</a:t>
            </a:r>
            <a:br>
              <a:rPr kumimoji="0" lang="en-US" altLang="zh-TW" sz="2400" b="1">
                <a:latin typeface="Courier New" panose="02070309020205020404" pitchFamily="49" charset="0"/>
              </a:rPr>
            </a:br>
            <a:r>
              <a:rPr kumimoji="0" lang="en-US" altLang="zh-TW" sz="2400" b="1">
                <a:latin typeface="Courier New" panose="02070309020205020404" pitchFamily="49" charset="0"/>
              </a:rPr>
              <a:t>   Definition:	"A textual description of 								 the entity. "</a:t>
            </a:r>
            <a:br>
              <a:rPr kumimoji="0" lang="en-US" altLang="zh-TW" sz="2400" b="1">
                <a:latin typeface="Courier New" panose="02070309020205020404" pitchFamily="49" charset="0"/>
              </a:rPr>
            </a:br>
            <a:r>
              <a:rPr kumimoji="0" lang="en-US" altLang="zh-TW" sz="2400" b="1">
                <a:latin typeface="Courier New" panose="02070309020205020404" pitchFamily="49" charset="0"/>
              </a:rPr>
              <a:t>   Access:			read-only</a:t>
            </a:r>
            <a:br>
              <a:rPr kumimoji="0" lang="en-US" altLang="zh-TW" sz="2400" b="1">
                <a:latin typeface="Courier New" panose="02070309020205020404" pitchFamily="49" charset="0"/>
              </a:rPr>
            </a:br>
            <a:r>
              <a:rPr kumimoji="0" lang="en-US" altLang="zh-TW" sz="2400" b="1">
                <a:latin typeface="Courier New" panose="02070309020205020404" pitchFamily="49" charset="0"/>
              </a:rPr>
              <a:t>   Status:			mandatory</a:t>
            </a:r>
            <a:endParaRPr kumimoji="0" lang="zh-TW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NM Standards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Organization Model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Information Model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Communication Model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Functional Model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ASN.1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BER Encoding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144563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Management Information Base (MIB)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Information base contains information about objects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Organized by grouping of related objects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Defines relationship between objects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It is NOT a physical database.  It is a </a:t>
            </a:r>
            <a:r>
              <a:rPr kumimoji="0" lang="en-US" altLang="zh-TW" sz="2800" i="1">
                <a:latin typeface="Arial" panose="020B0604020202020204" pitchFamily="34" charset="0"/>
              </a:rPr>
              <a:t>virtual </a:t>
            </a:r>
            <a:r>
              <a:rPr kumimoji="0" lang="en-US" altLang="zh-TW" sz="2800">
                <a:latin typeface="Arial" panose="020B0604020202020204" pitchFamily="34" charset="0"/>
              </a:rPr>
              <a:t>database that is compiled into management module.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Agent MIB vs. Manager MIB </a:t>
            </a:r>
            <a:r>
              <a:rPr kumimoji="0" lang="en-US" altLang="zh-TW" sz="2800">
                <a:latin typeface="Arial" panose="020B0604020202020204" pitchFamily="34" charset="0"/>
                <a:sym typeface="Wingdings" panose="05000000000000000000" pitchFamily="2" charset="2"/>
              </a:rPr>
              <a:t> MIB View</a:t>
            </a:r>
            <a:endParaRPr kumimoji="0" lang="en-US" altLang="zh-TW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5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MIB View: An Analogy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46482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A County library system has many branches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Each branch has a set of books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 books in each branch is a different set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 information base of the county has the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view (catalog) of all books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 information base of each branch has the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catalog of books that belong to that branch.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That is, each branch has its view (catalog) of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the information base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Let us apply this to MIB view</a:t>
            </a:r>
            <a:endParaRPr kumimoji="0" lang="zh-TW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2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2800" b="1">
                <a:solidFill>
                  <a:schemeClr val="tx1"/>
                </a:solidFill>
                <a:latin typeface="Arial" panose="020B0604020202020204" pitchFamily="34" charset="0"/>
              </a:rPr>
              <a:t>MIB View and Object Access</a:t>
            </a:r>
            <a:endParaRPr kumimoji="0" lang="zh-TW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A managed object has many attributes - its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information base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There are several operations that can be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performed on the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A user (manager) can view and perform only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certain operations on the object by invoking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the management agent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 view of the object attributes that the agent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perceives is the MIB view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The operation that a user can perform is the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MIB access</a:t>
            </a:r>
            <a:endParaRPr kumimoji="0" lang="zh-TW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4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800600" y="1600200"/>
          <a:ext cx="41148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3036960" imgH="2796120" progId="Visio.Drawing.4">
                  <p:embed/>
                </p:oleObj>
              </mc:Choice>
              <mc:Fallback>
                <p:oleObj name="VISIO" r:id="rId4" imgW="3036960" imgH="2796120" progId="Visio.Drawing.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411480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MDB vs. MIB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419600" cy="46482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MDB</a:t>
            </a:r>
            <a:endParaRPr lang="en-US" altLang="zh-TW" sz="2400">
              <a:latin typeface="Arial" panose="020B0604020202020204" pitchFamily="34" charset="0"/>
            </a:endParaRPr>
          </a:p>
          <a:p>
            <a:pPr lvl="1" eaLnBrk="1" hangingPunct="1"/>
            <a:r>
              <a:rPr kumimoji="0" lang="en-US" altLang="zh-TW" sz="2400">
                <a:latin typeface="Arial" panose="020B0604020202020204" pitchFamily="34" charset="0"/>
              </a:rPr>
              <a:t>Management Data Base</a:t>
            </a:r>
          </a:p>
          <a:p>
            <a:pPr lvl="1" eaLnBrk="1" hangingPunct="1"/>
            <a:r>
              <a:rPr kumimoji="0" lang="en-US" altLang="zh-TW" sz="2400">
                <a:latin typeface="Arial" panose="020B0604020202020204" pitchFamily="34" charset="0"/>
              </a:rPr>
              <a:t>physical database</a:t>
            </a:r>
            <a:endParaRPr kumimoji="0" lang="en-US" altLang="zh-TW" sz="3200">
              <a:latin typeface="Arial" panose="020B0604020202020204" pitchFamily="34" charset="0"/>
            </a:endParaRPr>
          </a:p>
          <a:p>
            <a:pPr eaLnBrk="1" hangingPunct="1"/>
            <a:endParaRPr kumimoji="0" lang="en-US" altLang="zh-TW" sz="200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TW">
                <a:latin typeface="Arial" panose="020B0604020202020204" pitchFamily="34" charset="0"/>
              </a:rPr>
              <a:t>MIB</a:t>
            </a:r>
            <a:endParaRPr kumimoji="0" lang="en-US" altLang="zh-TW" sz="2400">
              <a:latin typeface="Arial" panose="020B0604020202020204" pitchFamily="34" charset="0"/>
            </a:endParaRPr>
          </a:p>
          <a:p>
            <a:pPr lvl="1" eaLnBrk="1" hangingPunct="1"/>
            <a:r>
              <a:rPr kumimoji="0" lang="en-US" altLang="zh-TW" sz="2400">
                <a:latin typeface="Arial" panose="020B0604020202020204" pitchFamily="34" charset="0"/>
              </a:rPr>
              <a:t>Management Information Base</a:t>
            </a:r>
          </a:p>
          <a:p>
            <a:pPr lvl="1" eaLnBrk="1" hangingPunct="1"/>
            <a:r>
              <a:rPr kumimoji="0" lang="en-US" altLang="zh-TW" sz="2400">
                <a:latin typeface="Arial" panose="020B0604020202020204" pitchFamily="34" charset="0"/>
              </a:rPr>
              <a:t>virtual database</a:t>
            </a:r>
          </a:p>
          <a:p>
            <a:pPr eaLnBrk="1" hangingPunct="1"/>
            <a:endParaRPr kumimoji="0" lang="en-US" altLang="zh-TW" sz="2800">
              <a:latin typeface="Arial" panose="020B0604020202020204" pitchFamily="34" charset="0"/>
            </a:endParaRPr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7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Managed Objects (MOs) in MIB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Managed objects can be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Network elements (hardware, system)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hubs, bridges, routers, transmission facilities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Software (non-physical)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programs, algorithms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Administrative information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contact person, name of group of objects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(IP group)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144094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Management Information Tree (MIT)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MOs are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uniquely</a:t>
            </a:r>
            <a:r>
              <a:rPr lang="en-US" altLang="zh-TW"/>
              <a:t>  defined by a tree structure specified by OSI model.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4800" y="2819400"/>
          <a:ext cx="81534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5894280" imgH="2465280" progId="Visio.Drawing.4">
                  <p:embed/>
                </p:oleObj>
              </mc:Choice>
              <mc:Fallback>
                <p:oleObj name="VISIO" r:id="rId4" imgW="5894280" imgH="2465280" progId="Visio.Drawing.4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632" r="4362" b="28912"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8153400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93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OSI Management Information Tree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419600" y="1600200"/>
          <a:ext cx="4267200" cy="48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4408560" imgH="4205880" progId="Visio.Drawing.4">
                  <p:embed/>
                </p:oleObj>
              </mc:Choice>
              <mc:Fallback>
                <p:oleObj name="VISIO" r:id="rId4" imgW="4408560" imgH="4205880" progId="Visio.Drawing.4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999" r="14999" b="16679"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267200" cy="484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81000" y="1905000"/>
            <a:ext cx="3581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Designation: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iso	1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org	1.3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dod	1.3.6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internet	1.3.6.1</a:t>
            </a:r>
            <a:endParaRPr kumimoji="0"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Three Trees in Network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Inheritance Tree</a:t>
            </a:r>
          </a:p>
          <a:p>
            <a:pPr lvl="1" eaLnBrk="1" hangingPunct="1"/>
            <a:r>
              <a:rPr lang="en-US" altLang="zh-TW"/>
              <a:t> NE / Switch / Ethernet Switch</a:t>
            </a:r>
          </a:p>
          <a:p>
            <a:pPr eaLnBrk="1" hangingPunct="1"/>
            <a:r>
              <a:rPr lang="en-US" altLang="zh-TW"/>
              <a:t>Containment Tree</a:t>
            </a:r>
          </a:p>
          <a:p>
            <a:pPr lvl="1" eaLnBrk="1" hangingPunct="1"/>
            <a:r>
              <a:rPr lang="en-US" altLang="zh-TW"/>
              <a:t>NE / Module / Interface / Physical Address</a:t>
            </a:r>
          </a:p>
          <a:p>
            <a:pPr eaLnBrk="1" hangingPunct="1"/>
            <a:r>
              <a:rPr lang="en-US" altLang="zh-TW"/>
              <a:t>Registration Tree</a:t>
            </a:r>
          </a:p>
          <a:p>
            <a:pPr lvl="1" eaLnBrk="1" hangingPunct="1"/>
            <a:r>
              <a:rPr lang="en-US" altLang="zh-TW"/>
              <a:t>iso / org / dod / internet / management</a:t>
            </a:r>
          </a:p>
        </p:txBody>
      </p:sp>
    </p:spTree>
    <p:extLst>
      <p:ext uri="{BB962C8B-B14F-4D97-AF65-F5344CB8AC3E}">
        <p14:creationId xmlns:p14="http://schemas.microsoft.com/office/powerpoint/2010/main" val="60957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Object Type and Instance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Each object type has a unique identification </a:t>
            </a:r>
            <a:r>
              <a:rPr kumimoji="0"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(Object Identifier, OID</a:t>
            </a:r>
            <a:r>
              <a:rPr kumimoji="0" lang="en-US" altLang="zh-TW" sz="2400">
                <a:latin typeface="Arial" charset="0"/>
              </a:rPr>
              <a:t>) and name (</a:t>
            </a:r>
            <a:r>
              <a:rPr kumimoji="0"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Descriptor</a:t>
            </a:r>
            <a:r>
              <a:rPr kumimoji="0" lang="en-US" altLang="zh-TW" sz="2400">
                <a:latin typeface="Arial" charset="0"/>
              </a:rPr>
              <a:t>). </a:t>
            </a:r>
            <a:endParaRPr kumimoji="0" lang="en-US" altLang="zh-TW" sz="2400" i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Type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Name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Syntax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Definition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Status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Access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Instance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TW" sz="2400">
                <a:latin typeface="Arial" charset="0"/>
              </a:rPr>
              <a:t>Each object type has one or more instances.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191000" y="2898775"/>
            <a:ext cx="4210050" cy="22923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sysName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Octet String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“The name of a system”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Mandatory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5496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93038" cy="1143000"/>
          </a:xfrm>
          <a:noFill/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Managed Object:</a:t>
            </a:r>
            <a:b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 Internet Perspective</a:t>
            </a:r>
            <a:r>
              <a:rPr kumimoji="0" lang="en-US" altLang="zh-TW" sz="3200" b="1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609600" y="1371600"/>
          <a:ext cx="71628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4812480" imgH="3577320" progId="Visio.Drawing.4">
                  <p:embed/>
                </p:oleObj>
              </mc:Choice>
              <mc:Fallback>
                <p:oleObj name="VISIO" r:id="rId4" imgW="4812480" imgH="3577320" progId="Visio.Drawing.4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791"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71628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3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b="1">
                <a:solidFill>
                  <a:schemeClr val="tx1"/>
                </a:solidFill>
                <a:latin typeface="Arial" panose="020B0604020202020204" pitchFamily="34" charset="0"/>
              </a:rPr>
              <a:t>Introduction</a:t>
            </a:r>
            <a:endParaRPr kumimoji="0" lang="zh-TW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Standards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Standards organizations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Protocol standards of transport layers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Protocol standards of management</a:t>
            </a:r>
            <a:br>
              <a:rPr kumimoji="0" lang="en-US" altLang="zh-TW">
                <a:latin typeface="Arial" panose="020B0604020202020204" pitchFamily="34" charset="0"/>
              </a:rPr>
            </a:br>
            <a:r>
              <a:rPr kumimoji="0" lang="en-US" altLang="zh-TW">
                <a:latin typeface="Arial" panose="020B0604020202020204" pitchFamily="34" charset="0"/>
              </a:rPr>
              <a:t> (application) layer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Management Models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Language</a:t>
            </a:r>
            <a:endParaRPr kumimoji="0" lang="zh-TW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4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Managed Object:</a:t>
            </a:r>
            <a:b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 Internet Perspective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8450"/>
            <a:ext cx="8915400" cy="4648200"/>
          </a:xfrm>
        </p:spPr>
        <p:txBody>
          <a:bodyPr/>
          <a:lstStyle/>
          <a:p>
            <a:pPr marL="838200" lvl="2" indent="-457200" defTabSz="34925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ID</a:t>
            </a:r>
            <a:r>
              <a:rPr kumimoji="0" lang="en-US" altLang="zh-TW" sz="2800">
                <a:latin typeface="Arial" charset="0"/>
              </a:rPr>
              <a:t> 				unique ID (OID)</a:t>
            </a:r>
          </a:p>
          <a:p>
            <a:pPr marL="838200" lvl="2" indent="-457200" defTabSz="34925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>
                <a:latin typeface="Arial" charset="0"/>
              </a:rPr>
              <a:t>and </a:t>
            </a:r>
            <a:r>
              <a:rPr kumimoji="0" lang="en-US" altLang="zh-TW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descriptor</a:t>
            </a:r>
            <a:r>
              <a:rPr kumimoji="0" lang="en-US" altLang="zh-TW" sz="2800" b="1">
                <a:latin typeface="Arial" charset="0"/>
              </a:rPr>
              <a:t>	</a:t>
            </a:r>
            <a:r>
              <a:rPr kumimoji="0" lang="en-US" altLang="zh-TW" sz="2800">
                <a:latin typeface="Arial" charset="0"/>
              </a:rPr>
              <a:t>and name for the object</a:t>
            </a:r>
          </a:p>
          <a:p>
            <a:pPr marL="838200" lvl="2" indent="-457200" defTabSz="349250">
              <a:lnSpc>
                <a:spcPct val="70000"/>
              </a:lnSpc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syntax</a:t>
            </a: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TW" sz="2800">
                <a:latin typeface="Arial" charset="0"/>
              </a:rPr>
              <a:t>					used to model the object</a:t>
            </a:r>
          </a:p>
          <a:p>
            <a:pPr marL="838200" lvl="2" indent="-457200" defTabSz="34925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b="1" i="1">
                <a:latin typeface="Arial" charset="0"/>
              </a:rPr>
              <a:t>access</a:t>
            </a:r>
            <a:r>
              <a:rPr kumimoji="0" lang="en-US" altLang="zh-TW" sz="2800">
                <a:latin typeface="Arial" charset="0"/>
              </a:rPr>
              <a:t> 					access privilege to a managed 									object </a:t>
            </a:r>
          </a:p>
          <a:p>
            <a:pPr marL="838200" lvl="2" indent="-457200" defTabSz="34925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b="1" i="1">
                <a:latin typeface="Arial" charset="0"/>
              </a:rPr>
              <a:t>status</a:t>
            </a:r>
            <a:r>
              <a:rPr kumimoji="0" lang="en-US" altLang="zh-TW" sz="2800" i="1">
                <a:latin typeface="Arial" charset="0"/>
              </a:rPr>
              <a:t> </a:t>
            </a:r>
            <a:r>
              <a:rPr kumimoji="0" lang="en-US" altLang="zh-TW" sz="2800">
                <a:latin typeface="Arial" charset="0"/>
              </a:rPr>
              <a:t>					implementation requirements</a:t>
            </a:r>
          </a:p>
          <a:p>
            <a:pPr marL="838200" lvl="2" indent="-457200" defTabSz="34925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b="1" i="1">
                <a:latin typeface="Arial" charset="0"/>
              </a:rPr>
              <a:t>definition</a:t>
            </a:r>
            <a:r>
              <a:rPr kumimoji="0" lang="en-US" altLang="zh-TW" sz="2800">
                <a:latin typeface="Arial" charset="0"/>
              </a:rPr>
              <a:t>				textual description of the semantics 							of object type</a:t>
            </a:r>
            <a:endParaRPr lang="zh-TW" altLang="en-US" sz="40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052888" y="5962650"/>
            <a:ext cx="464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 u="sng">
                <a:latin typeface="Tahoma" panose="020B0604030504040204" pitchFamily="34" charset="0"/>
              </a:rPr>
              <a:t>References: RFC 1155, RFC 1212</a:t>
            </a:r>
          </a:p>
        </p:txBody>
      </p:sp>
    </p:spTree>
    <p:extLst>
      <p:ext uri="{BB962C8B-B14F-4D97-AF65-F5344CB8AC3E}">
        <p14:creationId xmlns:p14="http://schemas.microsoft.com/office/powerpoint/2010/main" val="368506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Managed Object:</a:t>
            </a:r>
            <a:b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 OSI Perspective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685800" y="1335088"/>
          <a:ext cx="7391400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6465960" imgH="5159880" progId="Visio.Drawing.4">
                  <p:embed/>
                </p:oleObj>
              </mc:Choice>
              <mc:Fallback>
                <p:oleObj name="VISIO" r:id="rId4" imgW="6465960" imgH="5159880" progId="Visio.Drawing.4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49"/>
                      <a:stretch>
                        <a:fillRect/>
                      </a:stretch>
                    </p:blipFill>
                    <p:spPr bwMode="auto">
                      <a:xfrm>
                        <a:off x="685800" y="1335088"/>
                        <a:ext cx="7391400" cy="537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5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Managed Object:</a:t>
            </a:r>
            <a:b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 OSI Perspective</a:t>
            </a:r>
            <a:endParaRPr kumimoji="0" lang="zh-TW" altLang="en-US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797050"/>
            <a:ext cx="8869363" cy="3687763"/>
          </a:xfrm>
        </p:spPr>
        <p:txBody>
          <a:bodyPr/>
          <a:lstStyle/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class</a:t>
            </a:r>
            <a:r>
              <a:rPr kumimoji="0" lang="en-US" altLang="zh-TW" sz="2800">
                <a:latin typeface="Arial" charset="0"/>
              </a:rPr>
              <a:t>	managed object </a:t>
            </a:r>
          </a:p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attributes</a:t>
            </a:r>
            <a:r>
              <a:rPr kumimoji="0" lang="en-US" altLang="zh-TW" sz="2800">
                <a:latin typeface="Arial" charset="0"/>
              </a:rPr>
              <a:t>	attributes visible at its boundary</a:t>
            </a:r>
          </a:p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operations</a:t>
            </a:r>
            <a:r>
              <a:rPr kumimoji="0" lang="en-US" altLang="zh-TW" sz="2800">
                <a:latin typeface="Arial" charset="0"/>
              </a:rPr>
              <a:t>	operations which may be applied to it</a:t>
            </a:r>
          </a:p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behavior</a:t>
            </a:r>
            <a:r>
              <a:rPr kumimoji="0" lang="en-US" altLang="zh-TW" sz="2800">
                <a:latin typeface="Arial" charset="0"/>
              </a:rPr>
              <a:t>		behavior exhibited by it in response</a:t>
            </a:r>
          </a:p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>
                <a:latin typeface="Arial" charset="0"/>
              </a:rPr>
              <a:t>				to operation</a:t>
            </a:r>
          </a:p>
          <a:p>
            <a:pPr marL="846138" lvl="2" indent="-457200">
              <a:spcBef>
                <a:spcPts val="600"/>
              </a:spcBef>
              <a:buClrTx/>
              <a:buSzTx/>
              <a:buFont typeface="Symbol" pitchFamily="18" charset="2"/>
              <a:buNone/>
              <a:defRPr/>
            </a:pP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notifications</a:t>
            </a:r>
            <a:r>
              <a:rPr kumimoji="0" lang="en-US" altLang="zh-TW" sz="2800">
                <a:latin typeface="Arial" charset="0"/>
              </a:rPr>
              <a:t>	notifications emitted by the object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zh-TW" altLang="en-US" sz="2800">
              <a:latin typeface="Arial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08749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773113"/>
            <a:ext cx="8764587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79513" y="165100"/>
            <a:ext cx="644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/>
              <a:t>Managed information communication architecture.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05150" y="6264275"/>
            <a:ext cx="5684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Source: </a:t>
            </a:r>
            <a:r>
              <a:rPr lang="en-US" altLang="zh-TW" sz="2000" u="sng"/>
              <a:t>IEEE Communications Magazine • May 1993</a:t>
            </a:r>
          </a:p>
        </p:txBody>
      </p:sp>
    </p:spTree>
    <p:extLst>
      <p:ext uri="{BB962C8B-B14F-4D97-AF65-F5344CB8AC3E}">
        <p14:creationId xmlns:p14="http://schemas.microsoft.com/office/powerpoint/2010/main" val="290972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882650"/>
            <a:ext cx="8747125" cy="449103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052763" y="6330950"/>
            <a:ext cx="5684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Source: </a:t>
            </a:r>
            <a:r>
              <a:rPr lang="en-US" altLang="zh-TW" sz="2000" u="sng"/>
              <a:t>IEEE Communications Magazine • May 1993</a:t>
            </a:r>
          </a:p>
        </p:txBody>
      </p:sp>
    </p:spTree>
    <p:extLst>
      <p:ext uri="{BB962C8B-B14F-4D97-AF65-F5344CB8AC3E}">
        <p14:creationId xmlns:p14="http://schemas.microsoft.com/office/powerpoint/2010/main" val="3988842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Packet Counter Example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703263" y="1423988"/>
          <a:ext cx="752792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5635800" imgH="4642200" progId="Word.Document.8">
                  <p:embed/>
                </p:oleObj>
              </mc:Choice>
              <mc:Fallback>
                <p:oleObj name="Document" r:id="rId4" imgW="5635800" imgH="4642200" progId="Word.Documen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92"/>
                      <a:stretch>
                        <a:fillRect/>
                      </a:stretch>
                    </p:blipFill>
                    <p:spPr bwMode="auto">
                      <a:xfrm>
                        <a:off x="703263" y="1423988"/>
                        <a:ext cx="7527925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08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Internet vs. OSI Managed Object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686800" cy="44354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Scalar object (Internet) vs. Object-oriented (OSI)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Operations, behavior, and notification in OSI are part of communication model in Internet: get/set and response/alarm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Internet </a:t>
            </a:r>
            <a:r>
              <a:rPr kumimoji="0" lang="en-US" altLang="zh-TW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syntax</a:t>
            </a:r>
            <a:r>
              <a:rPr kumimoji="0" lang="en-US" altLang="zh-TW" sz="2800" dirty="0">
                <a:latin typeface="Arial" charset="0"/>
              </a:rPr>
              <a:t> is absorbed as part of OSI attributes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Internet</a:t>
            </a:r>
            <a:r>
              <a:rPr kumimoji="0" lang="zh-TW" altLang="en-US" sz="2800" dirty="0">
                <a:latin typeface="Arial" charset="0"/>
              </a:rPr>
              <a:t> </a:t>
            </a:r>
            <a:r>
              <a:rPr kumimoji="0" lang="en-US" altLang="zh-TW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access</a:t>
            </a:r>
            <a:r>
              <a:rPr kumimoji="0" lang="en-US" altLang="zh-TW" sz="2800" dirty="0">
                <a:latin typeface="Arial" charset="0"/>
              </a:rPr>
              <a:t> is part of OSI security model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Internet </a:t>
            </a:r>
            <a:r>
              <a:rPr kumimoji="0" lang="en-US" altLang="zh-TW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status</a:t>
            </a:r>
            <a:r>
              <a:rPr kumimoji="0" lang="en-US" altLang="zh-TW" sz="2800" dirty="0">
                <a:latin typeface="Arial" charset="0"/>
              </a:rPr>
              <a:t> is part of OSI conformance application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dirty="0">
                <a:latin typeface="Arial" charset="0"/>
              </a:rPr>
              <a:t>OSI permits creation and deletion of objects;</a:t>
            </a:r>
            <a:br>
              <a:rPr kumimoji="0" lang="en-US" altLang="zh-TW" sz="2800" dirty="0">
                <a:latin typeface="Arial" charset="0"/>
              </a:rPr>
            </a:br>
            <a:r>
              <a:rPr kumimoji="0" lang="en-US" altLang="zh-TW" sz="2800" dirty="0">
                <a:latin typeface="Arial" charset="0"/>
              </a:rPr>
              <a:t>Internet does not: Enhancement in SNMPv2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6815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4. Communication Model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96850" y="1901825"/>
          <a:ext cx="861377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6784560" imgH="2338920" progId="Visio.Drawing.4">
                  <p:embed/>
                </p:oleObj>
              </mc:Choice>
              <mc:Fallback>
                <p:oleObj name="VISIO" r:id="rId4" imgW="6784560" imgH="2338920" progId="Visio.Drawing.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288"/>
                      <a:stretch>
                        <a:fillRect/>
                      </a:stretch>
                    </p:blipFill>
                    <p:spPr bwMode="auto">
                      <a:xfrm>
                        <a:off x="196850" y="1901825"/>
                        <a:ext cx="8613775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23913" y="4927600"/>
            <a:ext cx="7651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ahoma" panose="020B0604030504040204" pitchFamily="34" charset="0"/>
              </a:rPr>
              <a:t>OSI: Operations 	</a:t>
            </a:r>
            <a:r>
              <a:rPr lang="en-US" altLang="zh-TW">
                <a:latin typeface="Tahoma" panose="020B0604030504040204" pitchFamily="34" charset="0"/>
                <a:sym typeface="Wingdings" panose="05000000000000000000" pitchFamily="2" charset="2"/>
              </a:rPr>
              <a:t>  	Internet: Request/Response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ahoma" panose="020B0604030504040204" pitchFamily="34" charset="0"/>
                <a:sym typeface="Wingdings" panose="05000000000000000000" pitchFamily="2" charset="2"/>
              </a:rPr>
              <a:t>OSI: Notifications 	 	Internet: Traps/Notifications</a:t>
            </a:r>
            <a:endParaRPr lang="en-US" altLang="zh-TW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6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Protocols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33388" y="1508125"/>
          <a:ext cx="820420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6441480" imgH="3882240" progId="Visio.Drawing.4">
                  <p:embed/>
                </p:oleObj>
              </mc:Choice>
              <mc:Fallback>
                <p:oleObj name="VISIO" r:id="rId4" imgW="6441480" imgH="3882240" progId="Visio.Drawing.4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454"/>
                      <a:stretch>
                        <a:fillRect/>
                      </a:stretch>
                    </p:blipFill>
                    <p:spPr bwMode="auto">
                      <a:xfrm>
                        <a:off x="433388" y="1508125"/>
                        <a:ext cx="8204200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565525" y="51689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ahoma" panose="020B0604030504040204" pitchFamily="34" charset="0"/>
              </a:rPr>
              <a:t>c-l vs. c-o/c-l</a:t>
            </a:r>
          </a:p>
        </p:txBody>
      </p:sp>
    </p:spTree>
    <p:extLst>
      <p:ext uri="{BB962C8B-B14F-4D97-AF65-F5344CB8AC3E}">
        <p14:creationId xmlns:p14="http://schemas.microsoft.com/office/powerpoint/2010/main" val="400673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5. Functional Model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65100" y="1733550"/>
          <a:ext cx="88201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4" imgW="6670080" imgH="1583640" progId="Visio.Drawing.4">
                  <p:embed/>
                </p:oleObj>
              </mc:Choice>
              <mc:Fallback>
                <p:oleObj name="VISIO" r:id="rId4" imgW="6670080" imgH="1583640" progId="Visio.Drawing.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733550"/>
                        <a:ext cx="88201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6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1600200"/>
          <a:ext cx="853440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632920" imgH="6878520" progId="Word.Document.8">
                  <p:embed/>
                </p:oleObj>
              </mc:Choice>
              <mc:Fallback>
                <p:oleObj name="Document" r:id="rId4" imgW="5632920" imgH="6878520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753" b="41898"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534400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 NM Standards</a:t>
            </a:r>
          </a:p>
        </p:txBody>
      </p:sp>
    </p:spTree>
    <p:extLst>
      <p:ext uri="{BB962C8B-B14F-4D97-AF65-F5344CB8AC3E}">
        <p14:creationId xmlns:p14="http://schemas.microsoft.com/office/powerpoint/2010/main" val="1502956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6. Abstract Syntax Notation One:</a:t>
            </a:r>
            <a:br>
              <a:rPr lang="en-US" altLang="zh-TW" sz="3600"/>
            </a:br>
            <a:r>
              <a:rPr lang="en-US" altLang="zh-TW" sz="3600"/>
              <a:t>   - ASN.1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644650"/>
            <a:ext cx="8426450" cy="46482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ASN.1 is more than a syntax; it’s a language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Addresses both syntax and semantics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Two type of syntax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Abstract syntax</a:t>
            </a:r>
            <a:r>
              <a:rPr kumimoji="0" lang="en-US" altLang="zh-TW" sz="2400" dirty="0">
                <a:latin typeface="Arial" charset="0"/>
              </a:rPr>
              <a:t>: set of rules that specify data type and structure for information storage</a:t>
            </a:r>
            <a:endParaRPr kumimoji="0" lang="en-US" altLang="zh-TW" sz="2400" i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Transfer syntax</a:t>
            </a:r>
            <a:r>
              <a:rPr kumimoji="0" lang="en-US" altLang="zh-TW" sz="2400" dirty="0">
                <a:latin typeface="Arial" charset="0"/>
              </a:rPr>
              <a:t>: set of rules for communicating information between systems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Makes application layer protocols independent of lower layer protocols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Can generate machine-readable code: </a:t>
            </a:r>
            <a:r>
              <a:rPr kumimoji="0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Basic Encoding Rules</a:t>
            </a:r>
            <a:r>
              <a:rPr kumimoji="0" lang="en-US" altLang="zh-TW" sz="2400" dirty="0">
                <a:latin typeface="Arial" charset="0"/>
              </a:rPr>
              <a:t> (</a:t>
            </a:r>
            <a:r>
              <a:rPr kumimoji="0"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BER</a:t>
            </a:r>
            <a:r>
              <a:rPr kumimoji="0" lang="en-US" altLang="zh-TW" sz="2400" dirty="0">
                <a:latin typeface="Arial" charset="0"/>
              </a:rPr>
              <a:t>) is used in management modules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2432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44613"/>
            <a:ext cx="86090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Abstract Syntax &amp; Transfer Syntax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2562225" y="130175"/>
            <a:ext cx="625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hlinkClick r:id="rId3"/>
              </a:rPr>
              <a:t>http://www.strongsec.com/zhw/KSy_ASN1.pdf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088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Backus-Nauer Form (BNF)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503238" y="1568450"/>
            <a:ext cx="8077200" cy="4967288"/>
          </a:xfrm>
          <a:noFill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Arial" panose="020B0604020202020204" pitchFamily="34" charset="0"/>
              </a:rPr>
              <a:t>Definition: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 b="1">
                <a:latin typeface="Courier New" panose="02070309020205020404" pitchFamily="49" charset="0"/>
              </a:rPr>
              <a:t>&lt;name&gt; ::= &lt;definition&gt;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Arial" panose="020B0604020202020204" pitchFamily="34" charset="0"/>
              </a:rPr>
              <a:t>Rules:</a:t>
            </a:r>
            <a:endParaRPr kumimoji="0" lang="en-US" altLang="zh-TW" sz="2400">
              <a:latin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 b="1">
                <a:latin typeface="Courier New" panose="02070309020205020404" pitchFamily="49" charset="0"/>
              </a:rPr>
              <a:t>&lt;digit&gt; ::= 0|1|2|3|4|5|6|7|8|9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Courier New" panose="02070309020205020404" pitchFamily="49" charset="0"/>
              </a:rPr>
              <a:t>	&lt;number&gt; ::= &lt;digit&gt; | &lt;digit&gt;&lt;number&gt;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Courier New" panose="02070309020205020404" pitchFamily="49" charset="0"/>
              </a:rPr>
              <a:t>	&lt;op&gt; ::= +|-|x|/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Courier New" panose="02070309020205020404" pitchFamily="49" charset="0"/>
              </a:rPr>
              <a:t>	&lt;SAE&gt; ::= &lt;number&gt;|&lt;SAE&gt;|&lt;SAE&gt;&lt;op&gt;&lt;SAE&gt;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400" b="1">
                <a:latin typeface="Arial" panose="020B0604020202020204" pitchFamily="34" charset="0"/>
              </a:rPr>
              <a:t>Example:</a:t>
            </a:r>
            <a:endParaRPr kumimoji="0" lang="en-US" altLang="zh-TW" sz="2400">
              <a:latin typeface="Arial" panose="020B0604020202020204" pitchFamily="34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Arial" panose="020B0604020202020204" pitchFamily="34" charset="0"/>
              </a:rPr>
              <a:t> </a:t>
            </a:r>
            <a:r>
              <a:rPr kumimoji="0" lang="en-US" altLang="zh-TW" sz="2400">
                <a:latin typeface="Arial" panose="020B0604020202020204" pitchFamily="34" charset="0"/>
              </a:rPr>
              <a:t>9 is </a:t>
            </a:r>
            <a:r>
              <a:rPr kumimoji="0" lang="en-US" altLang="zh-TW" sz="2400" i="1">
                <a:latin typeface="Arial" panose="020B0604020202020204" pitchFamily="34" charset="0"/>
              </a:rPr>
              <a:t>primitive </a:t>
            </a:r>
            <a:r>
              <a:rPr kumimoji="0" lang="en-US" altLang="zh-TW" sz="2400">
                <a:latin typeface="Arial" panose="020B0604020202020204" pitchFamily="34" charset="0"/>
              </a:rPr>
              <a:t>9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19 is </a:t>
            </a:r>
            <a:r>
              <a:rPr kumimoji="0" lang="en-US" altLang="zh-TW" sz="2400" i="1">
                <a:latin typeface="Arial" panose="020B0604020202020204" pitchFamily="34" charset="0"/>
              </a:rPr>
              <a:t>construct</a:t>
            </a:r>
            <a:r>
              <a:rPr kumimoji="0" lang="en-US" altLang="zh-TW" sz="2400">
                <a:latin typeface="Arial" panose="020B0604020202020204" pitchFamily="34" charset="0"/>
              </a:rPr>
              <a:t> of 1 and 9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619 is </a:t>
            </a:r>
            <a:r>
              <a:rPr kumimoji="0" lang="en-US" altLang="zh-TW" sz="2400" i="1">
                <a:latin typeface="Arial" panose="020B0604020202020204" pitchFamily="34" charset="0"/>
              </a:rPr>
              <a:t>construct</a:t>
            </a:r>
            <a:r>
              <a:rPr kumimoji="0" lang="en-US" altLang="zh-TW" sz="2400">
                <a:latin typeface="Arial" panose="020B0604020202020204" pitchFamily="34" charset="0"/>
              </a:rPr>
              <a:t> of 6 and 19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193925" y="1409700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(Production)</a:t>
            </a:r>
          </a:p>
        </p:txBody>
      </p:sp>
    </p:spTree>
    <p:extLst>
      <p:ext uri="{BB962C8B-B14F-4D97-AF65-F5344CB8AC3E}">
        <p14:creationId xmlns:p14="http://schemas.microsoft.com/office/powerpoint/2010/main" val="4027109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Type and Value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Assignments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&lt;BooleanType&gt; ::= BOOLEAN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 &lt;BooleanValue&gt; ::= TRUE | FALSE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kumimoji="0" lang="zh-TW" altLang="en-US" sz="2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Primitive ASN.1 data types in SNMPv1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INTEGER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OCTET STRING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OBJECT IDENTIFIER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400">
                <a:latin typeface="Arial" panose="020B0604020202020204" pitchFamily="34" charset="0"/>
              </a:rPr>
              <a:t>NULL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zh-TW" sz="2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All in Capital letters  </a:t>
            </a:r>
            <a:r>
              <a:rPr kumimoji="0" lang="en-US" altLang="zh-TW" sz="2800">
                <a:latin typeface="Arial" panose="020B0604020202020204" pitchFamily="34" charset="0"/>
                <a:sym typeface="Wingdings" panose="05000000000000000000" pitchFamily="2" charset="2"/>
              </a:rPr>
              <a:t> keywords</a:t>
            </a:r>
            <a:endParaRPr kumimoji="0" lang="en-US" altLang="zh-TW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04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3" r="4948"/>
          <a:stretch>
            <a:fillRect/>
          </a:stretch>
        </p:blipFill>
        <p:spPr bwMode="auto">
          <a:xfrm>
            <a:off x="198438" y="1743075"/>
            <a:ext cx="874871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Type and Value Assignments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87325" y="3819525"/>
            <a:ext cx="8780463" cy="44450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163513" y="1722438"/>
            <a:ext cx="6696075" cy="44450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62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Subtype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533525"/>
            <a:ext cx="8077200" cy="45307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Syntax:</a:t>
            </a:r>
            <a:r>
              <a:rPr lang="en-US" altLang="zh-TW" sz="2800">
                <a:latin typeface="Times New Roman" panose="02020603050405020304" pitchFamily="18" charset="0"/>
              </a:rPr>
              <a:t> &lt;subtype name&gt; </a:t>
            </a:r>
            <a:r>
              <a:rPr lang="en-US" altLang="zh-TW" sz="2800" b="1">
                <a:solidFill>
                  <a:schemeClr val="tx2"/>
                </a:solidFill>
              </a:rPr>
              <a:t>::=</a:t>
            </a:r>
            <a:r>
              <a:rPr lang="en-US" altLang="zh-TW" sz="2800">
                <a:latin typeface="Times New Roman" panose="02020603050405020304" pitchFamily="18" charset="0"/>
              </a:rPr>
              <a:t> &lt;type&gt; </a:t>
            </a:r>
            <a:r>
              <a:rPr lang="en-US" altLang="zh-TW" sz="2800" b="1">
                <a:solidFill>
                  <a:schemeClr val="tx2"/>
                </a:solidFill>
              </a:rPr>
              <a:t>(</a:t>
            </a:r>
            <a:r>
              <a:rPr lang="en-US" altLang="zh-TW" sz="2800">
                <a:latin typeface="Times New Roman" panose="02020603050405020304" pitchFamily="18" charset="0"/>
              </a:rPr>
              <a:t> &lt;constraint&gt; </a:t>
            </a:r>
            <a:r>
              <a:rPr lang="en-US" altLang="zh-TW" sz="2800" b="1">
                <a:solidFill>
                  <a:schemeClr val="tx2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Examples: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Counter ::= INTEGER ( 0..4294967295 )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IpAddress ::= OCTET STRING ( SIZE(4) 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Spring ::= Months ( march | april | may 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Summer ::= Months ( june | july | august 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SmallPrime ::= INTEGER ( 2 | 3 | 5 | 7 | 11 )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ExportKey ::= BIT STRING ( SIZE(40) )</a:t>
            </a:r>
          </a:p>
        </p:txBody>
      </p:sp>
      <p:sp>
        <p:nvSpPr>
          <p:cNvPr id="172036" name="Rectangle 6"/>
          <p:cNvSpPr>
            <a:spLocks noChangeArrowheads="1"/>
          </p:cNvSpPr>
          <p:nvPr/>
        </p:nvSpPr>
        <p:spPr bwMode="auto">
          <a:xfrm>
            <a:off x="1662113" y="1533525"/>
            <a:ext cx="6642100" cy="53340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96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ASN.1 Data 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Times New Roman" panose="02020603050405020304" pitchFamily="18" charset="0"/>
              </a:rPr>
              <a:t>Basic Types</a:t>
            </a:r>
          </a:p>
          <a:p>
            <a:pPr lvl="1" eaLnBrk="1" hangingPunct="1"/>
            <a:r>
              <a:rPr lang="en-US" altLang="zh-TW" sz="2400">
                <a:latin typeface="Times New Roman" panose="02020603050405020304" pitchFamily="18" charset="0"/>
              </a:rPr>
              <a:t>BOOLEAN, INTEGER,  BIT STRING, OCTET STRING, NULL, OBJECT IDENTIFIER, REAL, ENUMERATED, NumericString, PrintableString, IA5String, UTCTime, GeneralizedTime, CharacterString</a:t>
            </a:r>
          </a:p>
          <a:p>
            <a:pPr eaLnBrk="1" hangingPunct="1"/>
            <a:r>
              <a:rPr lang="en-US" altLang="zh-TW" b="1">
                <a:latin typeface="Times New Roman" panose="02020603050405020304" pitchFamily="18" charset="0"/>
              </a:rPr>
              <a:t>Constructed Types</a:t>
            </a:r>
          </a:p>
          <a:p>
            <a:pPr lvl="1" eaLnBrk="1" hangingPunct="1"/>
            <a:r>
              <a:rPr lang="en-US" altLang="zh-TW" sz="2400">
                <a:latin typeface="Times New Roman" panose="02020603050405020304" pitchFamily="18" charset="0"/>
              </a:rPr>
              <a:t>CHOICE</a:t>
            </a:r>
          </a:p>
          <a:p>
            <a:pPr lvl="1" eaLnBrk="1" hangingPunct="1"/>
            <a:r>
              <a:rPr lang="en-US" altLang="zh-TW" sz="2400">
                <a:latin typeface="Times New Roman" panose="02020603050405020304" pitchFamily="18" charset="0"/>
              </a:rPr>
              <a:t>SEQUENCE, SEQUENCE OF</a:t>
            </a:r>
          </a:p>
          <a:p>
            <a:pPr lvl="1" eaLnBrk="1" hangingPunct="1"/>
            <a:r>
              <a:rPr lang="en-US" altLang="zh-TW" sz="2400">
                <a:latin typeface="Times New Roman" panose="02020603050405020304" pitchFamily="18" charset="0"/>
              </a:rPr>
              <a:t>SET, SET OF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5240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Married ::= BOOLEAN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Age ::= INTEGER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Picture ::= BIT STRING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Form ::= SEQUENCE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		name PrintableString,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		age Age,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		married Married,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		marriage-certificate Picture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TW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1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1685925"/>
            <a:ext cx="6919912" cy="41640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Payment-method ::= CHOICE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	check   Check-number,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	credit-card   SEQUENCE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		number  Card-number,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		expiry-date  Date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imes New Roman" panose="02020603050405020304" pitchFamily="18" charset="0"/>
              </a:rPr>
              <a:t>}</a:t>
            </a:r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33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Data Type: Example 1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808038" y="1404938"/>
            <a:ext cx="6321425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87350">
              <a:defRPr/>
            </a:pPr>
            <a:r>
              <a:rPr lang="en-US" altLang="zh-TW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P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ersonnelRecord ::= </a:t>
            </a:r>
            <a:r>
              <a:rPr lang="en-US" altLang="zh-TW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SET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{	</a:t>
            </a:r>
            <a:r>
              <a:rPr lang="en-US" altLang="zh-TW" sz="2200" b="1">
                <a:solidFill>
                  <a:srgbClr val="000066"/>
                </a:solidFill>
                <a:latin typeface="Courier New" pitchFamily="49" charset="0"/>
                <a:cs typeface="Arial" charset="0"/>
              </a:rPr>
              <a:t>Name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</a:t>
            </a:r>
            <a:r>
              <a:rPr lang="en-US" altLang="zh-TW" sz="2200" b="1">
                <a:solidFill>
                  <a:srgbClr val="000066"/>
                </a:solidFill>
                <a:latin typeface="Courier New" pitchFamily="49" charset="0"/>
                <a:cs typeface="Arial" charset="0"/>
              </a:rPr>
              <a:t>title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GraphicString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</a:t>
            </a:r>
            <a:r>
              <a:rPr lang="en-US" altLang="zh-TW" sz="2200" b="1">
                <a:solidFill>
                  <a:srgbClr val="000066"/>
                </a:solidFill>
                <a:latin typeface="Courier New" pitchFamily="49" charset="0"/>
                <a:cs typeface="Arial" charset="0"/>
              </a:rPr>
              <a:t>division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    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CHOICE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 {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</a:t>
            </a:r>
            <a:r>
              <a:rPr lang="en-US" altLang="zh-TW" sz="2200" b="1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marketing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	[0]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SEQUENCE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	{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Sector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 	 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Country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},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</a:t>
            </a:r>
            <a:r>
              <a:rPr lang="en-US" altLang="zh-TW" sz="2200" b="1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research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	[1]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CHOICE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	{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product-based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[0]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NULL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 	 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basic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				[1]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NULL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},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</a:t>
            </a:r>
            <a:r>
              <a:rPr lang="en-US" altLang="zh-TW" sz="2200" b="1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production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[2]	</a:t>
            </a:r>
            <a:r>
              <a:rPr lang="en-US" altLang="zh-TW" sz="2200" b="1">
                <a:solidFill>
                  <a:schemeClr val="hlink"/>
                </a:solidFill>
                <a:latin typeface="Courier New" pitchFamily="49" charset="0"/>
                <a:cs typeface="Arial" charset="0"/>
              </a:rPr>
              <a:t>SEQUENCE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	{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Product-line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,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		 	 </a:t>
            </a:r>
            <a:r>
              <a:rPr lang="en-US" altLang="zh-TW" sz="2200" b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Country</a:t>
            </a:r>
            <a:r>
              <a:rPr lang="en-US" altLang="zh-TW" sz="2200" b="1">
                <a:latin typeface="Courier New" pitchFamily="49" charset="0"/>
                <a:cs typeface="Arial" charset="0"/>
              </a:rPr>
              <a:t>	}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   }	</a:t>
            </a:r>
          </a:p>
          <a:p>
            <a:pPr defTabSz="387350" eaLnBrk="0" hangingPunct="0">
              <a:defRPr/>
            </a:pPr>
            <a:r>
              <a:rPr lang="en-US" altLang="zh-TW" sz="2200" b="1">
                <a:latin typeface="Courier New" pitchFamily="49" charset="0"/>
                <a:cs typeface="Arial" charset="0"/>
              </a:rPr>
              <a:t>	}</a:t>
            </a:r>
            <a:endParaRPr lang="en-US" altLang="zh-TW" sz="2200" b="1">
              <a:latin typeface="Courier New" pitchFamily="49" charset="0"/>
            </a:endParaRP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114800" y="2824163"/>
            <a:ext cx="26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4127500" y="3844925"/>
            <a:ext cx="26828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4100513" y="4840288"/>
            <a:ext cx="2682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9" name="Rectangle 10"/>
          <p:cNvSpPr>
            <a:spLocks noChangeArrowheads="1"/>
          </p:cNvSpPr>
          <p:nvPr/>
        </p:nvSpPr>
        <p:spPr bwMode="auto">
          <a:xfrm>
            <a:off x="5270500" y="4167188"/>
            <a:ext cx="26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80" name="Rectangle 11"/>
          <p:cNvSpPr>
            <a:spLocks noChangeArrowheads="1"/>
          </p:cNvSpPr>
          <p:nvPr/>
        </p:nvSpPr>
        <p:spPr bwMode="auto">
          <a:xfrm>
            <a:off x="5283200" y="4516438"/>
            <a:ext cx="26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35450" y="1416050"/>
            <a:ext cx="4110038" cy="3424238"/>
            <a:chOff x="2668" y="892"/>
            <a:chExt cx="2589" cy="2157"/>
          </a:xfrm>
        </p:grpSpPr>
        <p:sp>
          <p:nvSpPr>
            <p:cNvPr id="54282" name="Text Box 6"/>
            <p:cNvSpPr txBox="1">
              <a:spLocks noChangeArrowheads="1"/>
            </p:cNvSpPr>
            <p:nvPr/>
          </p:nvSpPr>
          <p:spPr bwMode="auto">
            <a:xfrm>
              <a:off x="4822" y="892"/>
              <a:ext cx="4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ahoma" panose="020B0604030504040204" pitchFamily="34" charset="0"/>
                </a:rPr>
                <a:t>Tag</a:t>
              </a:r>
            </a:p>
          </p:txBody>
        </p:sp>
        <p:cxnSp>
          <p:nvCxnSpPr>
            <p:cNvPr id="54283" name="AutoShape 12"/>
            <p:cNvCxnSpPr>
              <a:cxnSpLocks noChangeShapeType="1"/>
              <a:stCxn id="54282" idx="2"/>
              <a:endCxn id="54276" idx="0"/>
            </p:cNvCxnSpPr>
            <p:nvPr/>
          </p:nvCxnSpPr>
          <p:spPr bwMode="auto">
            <a:xfrm rot="5400000">
              <a:off x="3559" y="298"/>
              <a:ext cx="599" cy="2363"/>
            </a:xfrm>
            <a:prstGeom prst="curvedConnector3">
              <a:avLst>
                <a:gd name="adj1" fmla="val 4991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4" name="AutoShape 13"/>
            <p:cNvCxnSpPr>
              <a:cxnSpLocks noChangeShapeType="1"/>
              <a:stCxn id="54282" idx="2"/>
              <a:endCxn id="54277" idx="0"/>
            </p:cNvCxnSpPr>
            <p:nvPr/>
          </p:nvCxnSpPr>
          <p:spPr bwMode="auto">
            <a:xfrm rot="5400000">
              <a:off x="3242" y="623"/>
              <a:ext cx="1242" cy="2355"/>
            </a:xfrm>
            <a:prstGeom prst="curvedConnector3">
              <a:avLst>
                <a:gd name="adj1" fmla="val 50000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5" name="AutoShape 14"/>
            <p:cNvCxnSpPr>
              <a:cxnSpLocks noChangeShapeType="1"/>
              <a:stCxn id="54282" idx="2"/>
              <a:endCxn id="54278" idx="0"/>
            </p:cNvCxnSpPr>
            <p:nvPr/>
          </p:nvCxnSpPr>
          <p:spPr bwMode="auto">
            <a:xfrm rot="5400000">
              <a:off x="2919" y="929"/>
              <a:ext cx="1869" cy="2372"/>
            </a:xfrm>
            <a:prstGeom prst="curvedConnector3">
              <a:avLst>
                <a:gd name="adj1" fmla="val 41301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6" name="AutoShape 15"/>
            <p:cNvCxnSpPr>
              <a:cxnSpLocks noChangeShapeType="1"/>
              <a:stCxn id="54282" idx="2"/>
              <a:endCxn id="54279" idx="0"/>
            </p:cNvCxnSpPr>
            <p:nvPr/>
          </p:nvCxnSpPr>
          <p:spPr bwMode="auto">
            <a:xfrm rot="5400000">
              <a:off x="3500" y="1085"/>
              <a:ext cx="1445" cy="1635"/>
            </a:xfrm>
            <a:prstGeom prst="curvedConnector3">
              <a:avLst>
                <a:gd name="adj1" fmla="val 58819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7" name="AutoShape 18"/>
            <p:cNvCxnSpPr>
              <a:cxnSpLocks noChangeShapeType="1"/>
              <a:stCxn id="54282" idx="2"/>
              <a:endCxn id="54280" idx="0"/>
            </p:cNvCxnSpPr>
            <p:nvPr/>
          </p:nvCxnSpPr>
          <p:spPr bwMode="auto">
            <a:xfrm rot="5400000">
              <a:off x="3394" y="1199"/>
              <a:ext cx="1665" cy="1627"/>
            </a:xfrm>
            <a:prstGeom prst="curvedConnector3">
              <a:avLst>
                <a:gd name="adj1" fmla="val 59218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7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1676400"/>
          <a:ext cx="8839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632920" imgH="6878520" progId="Word.Document.8">
                  <p:embed/>
                </p:oleObj>
              </mc:Choice>
              <mc:Fallback>
                <p:oleObj name="Document" r:id="rId4" imgW="5632920" imgH="6878520" progId="Word.Document.8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7591" b="2538"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8839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NM Standards (cont.)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44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Data Type: Example 2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Trade-message ::= SEQUENCE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{</a:t>
            </a:r>
            <a:r>
              <a:rPr lang="en-US" altLang="zh-TW" sz="2400" b="1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invoice-no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INTEGER,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 	</a:t>
            </a:r>
            <a:r>
              <a:rPr lang="en-US" altLang="zh-TW" sz="2400" b="1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name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			GraphicString,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 	</a:t>
            </a:r>
            <a:r>
              <a:rPr lang="en-US" altLang="zh-TW" sz="2400" b="1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details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	SEQUENCE OF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SEQUENCE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	{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part-no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INTEGER,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	 		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quantity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INTEGER },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 </a:t>
            </a:r>
            <a:r>
              <a:rPr lang="en-US" altLang="zh-TW" sz="2400" b="1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charge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	  		REAL,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 </a:t>
            </a:r>
            <a:r>
              <a:rPr lang="en-US" altLang="zh-TW" sz="2400" b="1">
                <a:solidFill>
                  <a:srgbClr val="000066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authenticator</a:t>
            </a: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Security-Type</a:t>
            </a:r>
          </a:p>
          <a:p>
            <a:pPr marL="0" indent="0" defTabSz="280988"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cs typeface="Arial" panose="020B0604020202020204" pitchFamily="34" charset="0"/>
              </a:rPr>
              <a:t>	}</a:t>
            </a:r>
            <a:endParaRPr lang="zh-TW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6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Enumerated Integer</a:t>
            </a:r>
          </a:p>
        </p:txBody>
      </p:sp>
      <p:sp>
        <p:nvSpPr>
          <p:cNvPr id="168963" name="Rectangle 5"/>
          <p:cNvSpPr>
            <a:spLocks noChangeArrowheads="1"/>
          </p:cNvSpPr>
          <p:nvPr/>
        </p:nvSpPr>
        <p:spPr bwMode="auto">
          <a:xfrm>
            <a:off x="1717675" y="1684338"/>
            <a:ext cx="40941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IpRouteType ::=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INTEGER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           other(1),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           invalid(2),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           direct(3),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           indirect(4)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/>
              <a:t>                 }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694644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4"/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Object Name</a:t>
            </a:r>
          </a:p>
        </p:txBody>
      </p:sp>
      <p:graphicFrame>
        <p:nvGraphicFramePr>
          <p:cNvPr id="173059" name="Object 5"/>
          <p:cNvGraphicFramePr>
            <a:graphicFrameLocks noChangeAspect="1"/>
          </p:cNvGraphicFramePr>
          <p:nvPr/>
        </p:nvGraphicFramePr>
        <p:xfrm>
          <a:off x="5051425" y="157163"/>
          <a:ext cx="3513138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3012480" imgH="5510880" progId="Visio.Drawing.4">
                  <p:embed/>
                </p:oleObj>
              </mc:Choice>
              <mc:Fallback>
                <p:oleObj name="VISIO" r:id="rId4" imgW="3012480" imgH="5510880" progId="Visio.Drawing.4">
                  <p:embed/>
                  <p:pic>
                    <p:nvPicPr>
                      <p:cNvPr id="1730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157163"/>
                        <a:ext cx="3513138" cy="642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Rectangle 6"/>
          <p:cNvSpPr>
            <a:spLocks noChangeArrowheads="1"/>
          </p:cNvSpPr>
          <p:nvPr/>
        </p:nvSpPr>
        <p:spPr bwMode="auto">
          <a:xfrm>
            <a:off x="188913" y="2400300"/>
            <a:ext cx="5984875" cy="1320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latin typeface="Courier New" panose="02070309020205020404" pitchFamily="49" charset="0"/>
              </a:rPr>
              <a:t>internet OBJECT IDENTIFIER ::= </a:t>
            </a:r>
            <a:br>
              <a:rPr kumimoji="0" lang="en-US" altLang="zh-TW" sz="2000" b="1">
                <a:latin typeface="Courier New" panose="02070309020205020404" pitchFamily="49" charset="0"/>
              </a:rPr>
            </a:br>
            <a:r>
              <a:rPr kumimoji="0" lang="en-US" altLang="zh-TW" sz="2000" b="1">
                <a:latin typeface="Courier New" panose="02070309020205020404" pitchFamily="49" charset="0"/>
              </a:rPr>
              <a:t>  { iso(1) org(3) dod(6) internet(1) }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private OBJECT IDENTIFIER ::=</a:t>
            </a:r>
          </a:p>
          <a:p>
            <a:r>
              <a:rPr kumimoji="0" lang="en-US" altLang="zh-TW" sz="2000" b="1">
                <a:latin typeface="Courier New" panose="02070309020205020404" pitchFamily="49" charset="0"/>
              </a:rPr>
              <a:t>  { internet 4 }</a:t>
            </a:r>
          </a:p>
        </p:txBody>
      </p:sp>
      <p:sp>
        <p:nvSpPr>
          <p:cNvPr id="173061" name="Text Box 7"/>
          <p:cNvSpPr txBox="1">
            <a:spLocks noChangeArrowheads="1"/>
          </p:cNvSpPr>
          <p:nvPr/>
        </p:nvSpPr>
        <p:spPr bwMode="auto">
          <a:xfrm>
            <a:off x="312738" y="3981450"/>
            <a:ext cx="56308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87350" indent="-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>
                <a:latin typeface="Tahoma" panose="020B0604030504040204" pitchFamily="34" charset="0"/>
                <a:sym typeface="Wingdings" panose="05000000000000000000" pitchFamily="2" charset="2"/>
              </a:rPr>
              <a:t>The object identifier (OID) of internet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ahoma" panose="020B0604030504040204" pitchFamily="34" charset="0"/>
              </a:rPr>
              <a:t> 	is 1.3.6.1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>
                <a:latin typeface="Tahoma" panose="020B0604030504040204" pitchFamily="34" charset="0"/>
                <a:sym typeface="Wingdings" panose="05000000000000000000" pitchFamily="2" charset="2"/>
              </a:rPr>
              <a:t>The object identifier (OID) of private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Tahoma" panose="020B0604030504040204" pitchFamily="34" charset="0"/>
              </a:rPr>
              <a:t> 	is 1.3.6.1.4</a:t>
            </a:r>
          </a:p>
        </p:txBody>
      </p:sp>
    </p:spTree>
    <p:extLst>
      <p:ext uri="{BB962C8B-B14F-4D97-AF65-F5344CB8AC3E}">
        <p14:creationId xmlns:p14="http://schemas.microsoft.com/office/powerpoint/2010/main" val="1114219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>
                <a:solidFill>
                  <a:schemeClr val="tx1"/>
                </a:solidFill>
                <a:latin typeface="Arial" panose="020B0604020202020204" pitchFamily="34" charset="0"/>
              </a:rPr>
              <a:t>ASN.1 Module</a:t>
            </a:r>
            <a:endParaRPr kumimoji="0" lang="zh-TW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dirty="0">
                <a:latin typeface="Arial" charset="0"/>
              </a:rPr>
              <a:t>ASN.1 module is a group of assignments</a:t>
            </a:r>
            <a:br>
              <a:rPr kumimoji="0" lang="en-US" altLang="zh-TW" sz="2400" dirty="0">
                <a:latin typeface="Arial" charset="0"/>
              </a:rPr>
            </a:br>
            <a:endParaRPr kumimoji="0" lang="en-US" altLang="zh-TW" sz="2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2400" dirty="0">
                <a:latin typeface="Courier New" pitchFamily="49" charset="0"/>
              </a:rPr>
              <a:t>	</a:t>
            </a:r>
            <a:r>
              <a:rPr kumimoji="0" lang="en-US" altLang="zh-TW" sz="2400" b="1" dirty="0">
                <a:latin typeface="Courier New" pitchFamily="49" charset="0"/>
              </a:rPr>
              <a:t>person-name </a:t>
            </a:r>
            <a:r>
              <a:rPr kumimoji="0" lang="en-US" altLang="zh-TW" sz="2400" b="1" dirty="0" err="1">
                <a:latin typeface="Courier New" pitchFamily="49" charset="0"/>
              </a:rPr>
              <a:t>Person-Name</a:t>
            </a:r>
            <a:r>
              <a:rPr kumimoji="0" lang="en-US" altLang="zh-TW" sz="2400" b="1" dirty="0">
                <a:latin typeface="Courier New" pitchFamily="49" charset="0"/>
              </a:rPr>
              <a:t> ::=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 dirty="0">
                <a:latin typeface="Courier New" pitchFamily="49" charset="0"/>
              </a:rPr>
              <a:t>	{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TW" b="1" dirty="0">
                <a:latin typeface="Courier New" pitchFamily="49" charset="0"/>
              </a:rPr>
              <a:t>first	    "John",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 dirty="0">
                <a:latin typeface="Courier New" pitchFamily="49" charset="0"/>
              </a:rPr>
              <a:t>		middle   "I",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 dirty="0">
                <a:latin typeface="Courier New" pitchFamily="49" charset="0"/>
              </a:rPr>
              <a:t>		last	    "Smith"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endParaRPr kumimoji="0" lang="en-US" altLang="zh-TW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kumimoji="0" lang="en-US" altLang="zh-TW" sz="2400" b="1" dirty="0">
                <a:latin typeface="Courier New" pitchFamily="49" charset="0"/>
              </a:rPr>
              <a:t>erson-name </a:t>
            </a:r>
            <a:r>
              <a:rPr kumimoji="0" lang="en-US" altLang="zh-TW" sz="2400" b="1" dirty="0">
                <a:latin typeface="Courier New" pitchFamily="49" charset="0"/>
                <a:sym typeface="Wingdings" pitchFamily="2" charset="2"/>
              </a:rPr>
              <a:t> module name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P</a:t>
            </a:r>
            <a:r>
              <a:rPr kumimoji="0" lang="en-US" altLang="zh-TW" sz="2400" b="1" dirty="0">
                <a:latin typeface="Courier New" pitchFamily="49" charset="0"/>
                <a:sym typeface="Wingdings" pitchFamily="2" charset="2"/>
              </a:rPr>
              <a:t>erson-name  module</a:t>
            </a:r>
            <a:endParaRPr lang="zh-TW" altLang="en-US" sz="3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75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Module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631950"/>
            <a:ext cx="8077200" cy="3625850"/>
          </a:xfrm>
          <a:ln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&lt;</a:t>
            </a:r>
            <a:r>
              <a:rPr lang="en-US" altLang="zh-TW"/>
              <a:t>module name&gt; </a:t>
            </a:r>
            <a:r>
              <a:rPr lang="en-US" altLang="zh-TW">
                <a:solidFill>
                  <a:schemeClr val="hlink"/>
                </a:solidFill>
              </a:rPr>
              <a:t>DEFINITIONS</a:t>
            </a:r>
            <a:r>
              <a:rPr lang="en-US" altLang="zh-TW"/>
              <a:t> </a:t>
            </a:r>
            <a:r>
              <a:rPr lang="en-US" altLang="zh-TW">
                <a:solidFill>
                  <a:schemeClr val="hlink"/>
                </a:solidFill>
              </a:rPr>
              <a:t>::=</a:t>
            </a:r>
            <a:r>
              <a:rPr lang="en-US" altLang="zh-TW"/>
              <a:t> </a:t>
            </a:r>
            <a:r>
              <a:rPr lang="en-US" altLang="zh-TW">
                <a:solidFill>
                  <a:schemeClr val="hlink"/>
                </a:solidFill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&lt;name&gt; ::= &lt;definition&gt;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&lt;name&gt; ::= &lt;definition&gt;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latin typeface="Arial" panose="020B0604020202020204" pitchFamily="34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&lt;name&gt; ::= &lt;definition&gt;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9376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ASN.1 Keyword Examples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697038"/>
            <a:ext cx="8532812" cy="4484687"/>
          </a:xfrm>
        </p:spPr>
        <p:txBody>
          <a:bodyPr/>
          <a:lstStyle/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CHOICE		</a:t>
            </a:r>
            <a:r>
              <a:rPr lang="en-US" altLang="zh-TW" sz="2000" dirty="0"/>
              <a:t>		List of alternatives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SEQUENCE	</a:t>
            </a:r>
            <a:r>
              <a:rPr lang="en-US" altLang="zh-TW" sz="2000" dirty="0"/>
              <a:t>		Ordered list maker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SEQUENCE OF</a:t>
            </a:r>
            <a:r>
              <a:rPr lang="en-US" altLang="zh-TW" sz="2000" dirty="0"/>
              <a:t>		Ordered array of repetitive data</a:t>
            </a:r>
            <a:r>
              <a:rPr lang="en-US" altLang="zh-TW" sz="2400" dirty="0"/>
              <a:t>	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SET			</a:t>
            </a:r>
            <a:r>
              <a:rPr lang="en-US" altLang="zh-TW" sz="2000" dirty="0"/>
              <a:t>		Unordered list maker</a:t>
            </a:r>
            <a:r>
              <a:rPr lang="en-US" altLang="zh-TW" sz="2400" dirty="0"/>
              <a:t>		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SET OF		</a:t>
            </a:r>
            <a:r>
              <a:rPr lang="en-US" altLang="zh-TW" sz="2000" dirty="0"/>
              <a:t>		Unordered list of repetitive data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INTEGER	</a:t>
            </a:r>
            <a:r>
              <a:rPr lang="en-US" altLang="zh-TW" sz="2000" dirty="0"/>
              <a:t>		Any negative or non-negative number</a:t>
            </a:r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NULL</a:t>
            </a:r>
            <a:r>
              <a:rPr lang="en-US" altLang="zh-TW" sz="2000" dirty="0"/>
              <a:t>				A placeholder</a:t>
            </a:r>
            <a:endParaRPr lang="en-US" altLang="zh-TW" sz="2400" dirty="0"/>
          </a:p>
          <a:p>
            <a:pPr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OCTET STRING</a:t>
            </a:r>
            <a:r>
              <a:rPr lang="en-US" altLang="zh-TW" sz="2000" dirty="0"/>
              <a:t>	       </a:t>
            </a:r>
            <a:r>
              <a:rPr lang="en-US" altLang="zh-TW" sz="2000" dirty="0" err="1"/>
              <a:t>String</a:t>
            </a:r>
            <a:r>
              <a:rPr lang="en-US" altLang="zh-TW" sz="2000" dirty="0"/>
              <a:t> of octets (8-bit bytes)</a:t>
            </a:r>
            <a:endParaRPr lang="en-US" altLang="zh-TW" sz="2400" dirty="0"/>
          </a:p>
          <a:p>
            <a:pPr marL="2873375" indent="-2873375" defTabSz="574675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OBJECT IDENTIFIER</a:t>
            </a:r>
            <a:r>
              <a:rPr lang="en-US" altLang="zh-TW" sz="2800" dirty="0"/>
              <a:t> </a:t>
            </a:r>
            <a:r>
              <a:rPr lang="en-US" altLang="zh-TW" sz="2000" dirty="0"/>
              <a:t>A sequence of non-negative numbers to uniquely identify an object</a:t>
            </a:r>
          </a:p>
        </p:txBody>
      </p:sp>
    </p:spTree>
    <p:extLst>
      <p:ext uri="{BB962C8B-B14F-4D97-AF65-F5344CB8AC3E}">
        <p14:creationId xmlns:p14="http://schemas.microsoft.com/office/powerpoint/2010/main" val="917750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ChangeArrowheads="1"/>
          </p:cNvSpPr>
          <p:nvPr/>
        </p:nvSpPr>
        <p:spPr bwMode="auto">
          <a:xfrm>
            <a:off x="779463" y="1949450"/>
            <a:ext cx="1533525" cy="421005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ASN.1 Symbols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509713"/>
            <a:ext cx="7862888" cy="4649787"/>
          </a:xfrm>
          <a:ln>
            <a:solidFill>
              <a:schemeClr val="hlink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latin typeface="Arial" charset="0"/>
              </a:rPr>
              <a:t>Symbol	Meaning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::=</a:t>
            </a:r>
            <a:r>
              <a:rPr kumimoji="0" lang="en-US" altLang="zh-TW" sz="2400" b="1">
                <a:latin typeface="Arial" charset="0"/>
              </a:rPr>
              <a:t>		Defined as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|</a:t>
            </a:r>
            <a:r>
              <a:rPr kumimoji="0" lang="en-US" altLang="zh-TW" sz="2400" b="1">
                <a:latin typeface="Courier New" pitchFamily="49" charset="0"/>
              </a:rPr>
              <a:t>	</a:t>
            </a:r>
            <a:r>
              <a:rPr kumimoji="0" lang="en-US" altLang="zh-TW" sz="2400" b="1">
                <a:latin typeface="Arial" charset="0"/>
              </a:rPr>
              <a:t>	or, alternative, options of a list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</a:t>
            </a:r>
            <a:r>
              <a:rPr kumimoji="0" lang="en-US" altLang="zh-TW" sz="2400" b="1">
                <a:latin typeface="Courier New" pitchFamily="49" charset="0"/>
              </a:rPr>
              <a:t>	</a:t>
            </a:r>
            <a:r>
              <a:rPr kumimoji="0" lang="en-US" altLang="zh-TW" sz="2400" b="1">
                <a:latin typeface="Arial" charset="0"/>
              </a:rPr>
              <a:t>	Signed number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--</a:t>
            </a:r>
            <a:r>
              <a:rPr kumimoji="0" lang="en-US" altLang="zh-TW" sz="2400" b="1">
                <a:latin typeface="Arial" charset="0"/>
              </a:rPr>
              <a:t>		Following the symbol are comments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{}</a:t>
            </a:r>
            <a:r>
              <a:rPr kumimoji="0" lang="en-US" altLang="zh-TW" sz="2400" b="1">
                <a:latin typeface="Arial" charset="0"/>
              </a:rPr>
              <a:t>		Start and end of a list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[]</a:t>
            </a:r>
            <a:r>
              <a:rPr kumimoji="0" lang="en-US" altLang="zh-TW" sz="2400" b="1">
                <a:latin typeface="Arial" charset="0"/>
              </a:rPr>
              <a:t>		Start and end of a tag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()</a:t>
            </a:r>
            <a:r>
              <a:rPr kumimoji="0" lang="en-US" altLang="zh-TW" sz="2400" b="1">
                <a:latin typeface="Arial" charset="0"/>
              </a:rPr>
              <a:t>		Start and end of subtype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..</a:t>
            </a:r>
            <a:r>
              <a:rPr kumimoji="0" lang="en-US" altLang="zh-TW" sz="2400" b="1">
                <a:latin typeface="Arial" charset="0"/>
              </a:rPr>
              <a:t>		Range</a:t>
            </a:r>
            <a:endParaRPr lang="zh-TW" altLang="en-US" sz="4400" b="1">
              <a:latin typeface="Arial" charset="0"/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2312988" y="1506538"/>
            <a:ext cx="0" cy="4652962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779463" y="1949450"/>
            <a:ext cx="786765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ASN.1 Data Type Conventions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0419" name="Group 60"/>
          <p:cNvGrpSpPr>
            <a:grpSpLocks/>
          </p:cNvGrpSpPr>
          <p:nvPr/>
        </p:nvGrpSpPr>
        <p:grpSpPr bwMode="auto">
          <a:xfrm>
            <a:off x="211138" y="1739900"/>
            <a:ext cx="8661400" cy="4213225"/>
            <a:chOff x="-3" y="-3"/>
            <a:chExt cx="3667" cy="2654"/>
          </a:xfrm>
        </p:grpSpPr>
        <p:grpSp>
          <p:nvGrpSpPr>
            <p:cNvPr id="60420" name="Group 58"/>
            <p:cNvGrpSpPr>
              <a:grpSpLocks/>
            </p:cNvGrpSpPr>
            <p:nvPr/>
          </p:nvGrpSpPr>
          <p:grpSpPr bwMode="auto">
            <a:xfrm>
              <a:off x="0" y="0"/>
              <a:ext cx="3661" cy="2648"/>
              <a:chOff x="0" y="0"/>
              <a:chExt cx="3661" cy="2648"/>
            </a:xfrm>
          </p:grpSpPr>
          <p:grpSp>
            <p:nvGrpSpPr>
              <p:cNvPr id="60422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1127" cy="633"/>
                <a:chOff x="0" y="0"/>
                <a:chExt cx="1127" cy="633"/>
              </a:xfrm>
            </p:grpSpPr>
            <p:sp>
              <p:nvSpPr>
                <p:cNvPr id="60474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41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latin typeface="Arial" panose="020B0604020202020204" pitchFamily="34" charset="0"/>
                      <a:cs typeface="Arial" panose="020B0604020202020204" pitchFamily="34" charset="0"/>
                    </a:rPr>
                    <a:t>Data Types</a:t>
                  </a:r>
                </a:p>
                <a:p>
                  <a:pPr algn="ctr"/>
                  <a:r>
                    <a:rPr lang="en-US" altLang="zh-TW" sz="2000">
                      <a:cs typeface="Arial" panose="020B0604020202020204" pitchFamily="34" charset="0"/>
                    </a:rPr>
                    <a:t> </a:t>
                  </a:r>
                  <a:endParaRPr lang="en-US" altLang="zh-TW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TW" sz="2000">
                      <a:cs typeface="Arial" panose="020B0604020202020204" pitchFamily="34" charset="0"/>
                    </a:rPr>
                    <a:t> </a:t>
                  </a:r>
                  <a:endParaRPr lang="en-US" altLang="zh-TW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75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3" name="Group 25"/>
              <p:cNvGrpSpPr>
                <a:grpSpLocks/>
              </p:cNvGrpSpPr>
              <p:nvPr/>
            </p:nvGrpSpPr>
            <p:grpSpPr bwMode="auto">
              <a:xfrm>
                <a:off x="1127" y="0"/>
                <a:ext cx="1232" cy="633"/>
                <a:chOff x="1127" y="0"/>
                <a:chExt cx="1232" cy="633"/>
              </a:xfrm>
            </p:grpSpPr>
            <p:sp>
              <p:nvSpPr>
                <p:cNvPr id="60472" name="Rectangle 5"/>
                <p:cNvSpPr>
                  <a:spLocks noChangeArrowheads="1"/>
                </p:cNvSpPr>
                <p:nvPr/>
              </p:nvSpPr>
              <p:spPr bwMode="auto">
                <a:xfrm>
                  <a:off x="1170" y="0"/>
                  <a:ext cx="114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latin typeface="Arial" panose="020B0604020202020204" pitchFamily="34" charset="0"/>
                      <a:cs typeface="Arial" panose="020B0604020202020204" pitchFamily="34" charset="0"/>
                    </a:rPr>
                    <a:t>Convention</a:t>
                  </a:r>
                </a:p>
                <a:p>
                  <a:pPr algn="ctr"/>
                  <a:r>
                    <a:rPr lang="en-US" altLang="zh-TW" sz="2000">
                      <a:cs typeface="Arial" panose="020B0604020202020204" pitchFamily="34" charset="0"/>
                    </a:rPr>
                    <a:t> </a:t>
                  </a:r>
                  <a:endParaRPr lang="en-US" altLang="zh-TW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73" name="Rectangle 24"/>
                <p:cNvSpPr>
                  <a:spLocks noChangeArrowheads="1"/>
                </p:cNvSpPr>
                <p:nvPr/>
              </p:nvSpPr>
              <p:spPr bwMode="auto">
                <a:xfrm>
                  <a:off x="1127" y="0"/>
                  <a:ext cx="123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4" name="Group 27"/>
              <p:cNvGrpSpPr>
                <a:grpSpLocks/>
              </p:cNvGrpSpPr>
              <p:nvPr/>
            </p:nvGrpSpPr>
            <p:grpSpPr bwMode="auto">
              <a:xfrm>
                <a:off x="2359" y="0"/>
                <a:ext cx="1302" cy="633"/>
                <a:chOff x="2359" y="0"/>
                <a:chExt cx="1302" cy="633"/>
              </a:xfrm>
            </p:grpSpPr>
            <p:sp>
              <p:nvSpPr>
                <p:cNvPr id="60470" name="Rectangle 6"/>
                <p:cNvSpPr>
                  <a:spLocks noChangeArrowheads="1"/>
                </p:cNvSpPr>
                <p:nvPr/>
              </p:nvSpPr>
              <p:spPr bwMode="auto">
                <a:xfrm>
                  <a:off x="2402" y="0"/>
                  <a:ext cx="121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latin typeface="Arial" panose="020B0604020202020204" pitchFamily="34" charset="0"/>
                      <a:cs typeface="Arial" panose="020B0604020202020204" pitchFamily="34" charset="0"/>
                    </a:rPr>
                    <a:t>Example</a:t>
                  </a:r>
                </a:p>
                <a:p>
                  <a:pPr algn="ctr"/>
                  <a:endParaRPr lang="en-US" altLang="zh-TW" sz="4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71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9" y="0"/>
                  <a:ext cx="1302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5" name="Group 29"/>
              <p:cNvGrpSpPr>
                <a:grpSpLocks/>
              </p:cNvGrpSpPr>
              <p:nvPr/>
            </p:nvGrpSpPr>
            <p:grpSpPr bwMode="auto">
              <a:xfrm>
                <a:off x="0" y="633"/>
                <a:ext cx="1127" cy="403"/>
                <a:chOff x="0" y="633"/>
                <a:chExt cx="1127" cy="403"/>
              </a:xfrm>
            </p:grpSpPr>
            <p:sp>
              <p:nvSpPr>
                <p:cNvPr id="60468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04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Object name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9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1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6" name="Group 31"/>
              <p:cNvGrpSpPr>
                <a:grpSpLocks/>
              </p:cNvGrpSpPr>
              <p:nvPr/>
            </p:nvGrpSpPr>
            <p:grpSpPr bwMode="auto">
              <a:xfrm>
                <a:off x="1127" y="633"/>
                <a:ext cx="1232" cy="403"/>
                <a:chOff x="1127" y="633"/>
                <a:chExt cx="1232" cy="403"/>
              </a:xfrm>
            </p:grpSpPr>
            <p:sp>
              <p:nvSpPr>
                <p:cNvPr id="60466" name="Rectangle 8"/>
                <p:cNvSpPr>
                  <a:spLocks noChangeArrowheads="1"/>
                </p:cNvSpPr>
                <p:nvPr/>
              </p:nvSpPr>
              <p:spPr bwMode="auto">
                <a:xfrm>
                  <a:off x="1170" y="633"/>
                  <a:ext cx="114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lowercase letter 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7" name="Rectangle 30"/>
                <p:cNvSpPr>
                  <a:spLocks noChangeArrowheads="1"/>
                </p:cNvSpPr>
                <p:nvPr/>
              </p:nvSpPr>
              <p:spPr bwMode="auto">
                <a:xfrm>
                  <a:off x="1127" y="633"/>
                  <a:ext cx="123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7" name="Group 33"/>
              <p:cNvGrpSpPr>
                <a:grpSpLocks/>
              </p:cNvGrpSpPr>
              <p:nvPr/>
            </p:nvGrpSpPr>
            <p:grpSpPr bwMode="auto">
              <a:xfrm>
                <a:off x="2359" y="633"/>
                <a:ext cx="1302" cy="403"/>
                <a:chOff x="2359" y="633"/>
                <a:chExt cx="1302" cy="403"/>
              </a:xfrm>
            </p:grpSpPr>
            <p:sp>
              <p:nvSpPr>
                <p:cNvPr id="60464" name="Rectangle 9"/>
                <p:cNvSpPr>
                  <a:spLocks noChangeArrowheads="1"/>
                </p:cNvSpPr>
                <p:nvPr/>
              </p:nvSpPr>
              <p:spPr bwMode="auto">
                <a:xfrm>
                  <a:off x="2402" y="633"/>
                  <a:ext cx="121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sysDescr, etherStatsPkts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5" name="Rectangle 32"/>
                <p:cNvSpPr>
                  <a:spLocks noChangeArrowheads="1"/>
                </p:cNvSpPr>
                <p:nvPr/>
              </p:nvSpPr>
              <p:spPr bwMode="auto">
                <a:xfrm>
                  <a:off x="2359" y="633"/>
                  <a:ext cx="13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8" name="Group 35"/>
              <p:cNvGrpSpPr>
                <a:grpSpLocks/>
              </p:cNvGrpSpPr>
              <p:nvPr/>
            </p:nvGrpSpPr>
            <p:grpSpPr bwMode="auto">
              <a:xfrm>
                <a:off x="0" y="1036"/>
                <a:ext cx="1127" cy="403"/>
                <a:chOff x="0" y="1036"/>
                <a:chExt cx="1127" cy="403"/>
              </a:xfrm>
            </p:grpSpPr>
            <p:sp>
              <p:nvSpPr>
                <p:cNvPr id="604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104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Application data type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3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11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29" name="Group 37"/>
              <p:cNvGrpSpPr>
                <a:grpSpLocks/>
              </p:cNvGrpSpPr>
              <p:nvPr/>
            </p:nvGrpSpPr>
            <p:grpSpPr bwMode="auto">
              <a:xfrm>
                <a:off x="1127" y="1036"/>
                <a:ext cx="1232" cy="403"/>
                <a:chOff x="1127" y="1036"/>
                <a:chExt cx="1232" cy="403"/>
              </a:xfrm>
            </p:grpSpPr>
            <p:sp>
              <p:nvSpPr>
                <p:cNvPr id="60460" name="Rectangle 11"/>
                <p:cNvSpPr>
                  <a:spLocks noChangeArrowheads="1"/>
                </p:cNvSpPr>
                <p:nvPr/>
              </p:nvSpPr>
              <p:spPr bwMode="auto">
                <a:xfrm>
                  <a:off x="1170" y="1036"/>
                  <a:ext cx="114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uppercase letter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1" name="Rectangle 36"/>
                <p:cNvSpPr>
                  <a:spLocks noChangeArrowheads="1"/>
                </p:cNvSpPr>
                <p:nvPr/>
              </p:nvSpPr>
              <p:spPr bwMode="auto">
                <a:xfrm>
                  <a:off x="1127" y="1036"/>
                  <a:ext cx="123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0" name="Group 39"/>
              <p:cNvGrpSpPr>
                <a:grpSpLocks/>
              </p:cNvGrpSpPr>
              <p:nvPr/>
            </p:nvGrpSpPr>
            <p:grpSpPr bwMode="auto">
              <a:xfrm>
                <a:off x="2359" y="1036"/>
                <a:ext cx="1302" cy="403"/>
                <a:chOff x="2359" y="1036"/>
                <a:chExt cx="1302" cy="403"/>
              </a:xfrm>
            </p:grpSpPr>
            <p:sp>
              <p:nvSpPr>
                <p:cNvPr id="60458" name="Rectangle 12"/>
                <p:cNvSpPr>
                  <a:spLocks noChangeArrowheads="1"/>
                </p:cNvSpPr>
                <p:nvPr/>
              </p:nvSpPr>
              <p:spPr bwMode="auto">
                <a:xfrm>
                  <a:off x="2402" y="1036"/>
                  <a:ext cx="121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Counter, IpAddress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9" name="Rectangle 38"/>
                <p:cNvSpPr>
                  <a:spLocks noChangeArrowheads="1"/>
                </p:cNvSpPr>
                <p:nvPr/>
              </p:nvSpPr>
              <p:spPr bwMode="auto">
                <a:xfrm>
                  <a:off x="2359" y="1036"/>
                  <a:ext cx="13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1" name="Group 41"/>
              <p:cNvGrpSpPr>
                <a:grpSpLocks/>
              </p:cNvGrpSpPr>
              <p:nvPr/>
            </p:nvGrpSpPr>
            <p:grpSpPr bwMode="auto">
              <a:xfrm>
                <a:off x="0" y="1439"/>
                <a:ext cx="1127" cy="403"/>
                <a:chOff x="0" y="1439"/>
                <a:chExt cx="1127" cy="403"/>
              </a:xfrm>
            </p:grpSpPr>
            <p:sp>
              <p:nvSpPr>
                <p:cNvPr id="60456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104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Module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7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11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2" name="Group 43"/>
              <p:cNvGrpSpPr>
                <a:grpSpLocks/>
              </p:cNvGrpSpPr>
              <p:nvPr/>
            </p:nvGrpSpPr>
            <p:grpSpPr bwMode="auto">
              <a:xfrm>
                <a:off x="1127" y="1439"/>
                <a:ext cx="1232" cy="403"/>
                <a:chOff x="1127" y="1439"/>
                <a:chExt cx="1232" cy="403"/>
              </a:xfrm>
            </p:grpSpPr>
            <p:sp>
              <p:nvSpPr>
                <p:cNvPr id="604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170" y="1439"/>
                  <a:ext cx="114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uppercase letter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5" name="Rectangle 42"/>
                <p:cNvSpPr>
                  <a:spLocks noChangeArrowheads="1"/>
                </p:cNvSpPr>
                <p:nvPr/>
              </p:nvSpPr>
              <p:spPr bwMode="auto">
                <a:xfrm>
                  <a:off x="1127" y="1439"/>
                  <a:ext cx="123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3" name="Group 45"/>
              <p:cNvGrpSpPr>
                <a:grpSpLocks/>
              </p:cNvGrpSpPr>
              <p:nvPr/>
            </p:nvGrpSpPr>
            <p:grpSpPr bwMode="auto">
              <a:xfrm>
                <a:off x="2359" y="1439"/>
                <a:ext cx="1302" cy="403"/>
                <a:chOff x="2359" y="1439"/>
                <a:chExt cx="1302" cy="403"/>
              </a:xfrm>
            </p:grpSpPr>
            <p:sp>
              <p:nvSpPr>
                <p:cNvPr id="6045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2" y="1439"/>
                  <a:ext cx="121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PersonnelRecord 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3" name="Rectangle 44"/>
                <p:cNvSpPr>
                  <a:spLocks noChangeArrowheads="1"/>
                </p:cNvSpPr>
                <p:nvPr/>
              </p:nvSpPr>
              <p:spPr bwMode="auto">
                <a:xfrm>
                  <a:off x="2359" y="1439"/>
                  <a:ext cx="13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4" name="Group 47"/>
              <p:cNvGrpSpPr>
                <a:grpSpLocks/>
              </p:cNvGrpSpPr>
              <p:nvPr/>
            </p:nvGrpSpPr>
            <p:grpSpPr bwMode="auto">
              <a:xfrm>
                <a:off x="0" y="1842"/>
                <a:ext cx="1127" cy="403"/>
                <a:chOff x="0" y="1842"/>
                <a:chExt cx="1127" cy="403"/>
              </a:xfrm>
            </p:grpSpPr>
            <p:sp>
              <p:nvSpPr>
                <p:cNvPr id="60450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104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Macro, MIB module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1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5" name="Group 49"/>
              <p:cNvGrpSpPr>
                <a:grpSpLocks/>
              </p:cNvGrpSpPr>
              <p:nvPr/>
            </p:nvGrpSpPr>
            <p:grpSpPr bwMode="auto">
              <a:xfrm>
                <a:off x="1127" y="1842"/>
                <a:ext cx="1232" cy="403"/>
                <a:chOff x="1127" y="1842"/>
                <a:chExt cx="1232" cy="403"/>
              </a:xfrm>
            </p:grpSpPr>
            <p:sp>
              <p:nvSpPr>
                <p:cNvPr id="6044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70" y="1842"/>
                  <a:ext cx="114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All uppercase letters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9" name="Rectangle 48"/>
                <p:cNvSpPr>
                  <a:spLocks noChangeArrowheads="1"/>
                </p:cNvSpPr>
                <p:nvPr/>
              </p:nvSpPr>
              <p:spPr bwMode="auto">
                <a:xfrm>
                  <a:off x="1127" y="1842"/>
                  <a:ext cx="123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6" name="Group 51"/>
              <p:cNvGrpSpPr>
                <a:grpSpLocks/>
              </p:cNvGrpSpPr>
              <p:nvPr/>
            </p:nvGrpSpPr>
            <p:grpSpPr bwMode="auto">
              <a:xfrm>
                <a:off x="2359" y="1842"/>
                <a:ext cx="1302" cy="403"/>
                <a:chOff x="2359" y="1842"/>
                <a:chExt cx="1302" cy="403"/>
              </a:xfrm>
            </p:grpSpPr>
            <p:sp>
              <p:nvSpPr>
                <p:cNvPr id="604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402" y="1842"/>
                  <a:ext cx="121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RMON-MIB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7" name="Rectangle 50"/>
                <p:cNvSpPr>
                  <a:spLocks noChangeArrowheads="1"/>
                </p:cNvSpPr>
                <p:nvPr/>
              </p:nvSpPr>
              <p:spPr bwMode="auto">
                <a:xfrm>
                  <a:off x="2359" y="1842"/>
                  <a:ext cx="13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7" name="Group 53"/>
              <p:cNvGrpSpPr>
                <a:grpSpLocks/>
              </p:cNvGrpSpPr>
              <p:nvPr/>
            </p:nvGrpSpPr>
            <p:grpSpPr bwMode="auto">
              <a:xfrm>
                <a:off x="0" y="2245"/>
                <a:ext cx="1127" cy="403"/>
                <a:chOff x="0" y="2245"/>
                <a:chExt cx="1127" cy="403"/>
              </a:xfrm>
            </p:grpSpPr>
            <p:sp>
              <p:nvSpPr>
                <p:cNvPr id="60444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104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Keywords 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5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112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8" name="Group 55"/>
              <p:cNvGrpSpPr>
                <a:grpSpLocks/>
              </p:cNvGrpSpPr>
              <p:nvPr/>
            </p:nvGrpSpPr>
            <p:grpSpPr bwMode="auto">
              <a:xfrm>
                <a:off x="1127" y="2245"/>
                <a:ext cx="1232" cy="403"/>
                <a:chOff x="1127" y="2245"/>
                <a:chExt cx="1232" cy="403"/>
              </a:xfrm>
            </p:grpSpPr>
            <p:sp>
              <p:nvSpPr>
                <p:cNvPr id="6044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70" y="2245"/>
                  <a:ext cx="114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All uppercase letters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3" name="Rectangle 54"/>
                <p:cNvSpPr>
                  <a:spLocks noChangeArrowheads="1"/>
                </p:cNvSpPr>
                <p:nvPr/>
              </p:nvSpPr>
              <p:spPr bwMode="auto">
                <a:xfrm>
                  <a:off x="1127" y="2245"/>
                  <a:ext cx="123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60439" name="Group 57"/>
              <p:cNvGrpSpPr>
                <a:grpSpLocks/>
              </p:cNvGrpSpPr>
              <p:nvPr/>
            </p:nvGrpSpPr>
            <p:grpSpPr bwMode="auto">
              <a:xfrm>
                <a:off x="2359" y="2245"/>
                <a:ext cx="1302" cy="403"/>
                <a:chOff x="2359" y="2245"/>
                <a:chExt cx="1302" cy="403"/>
              </a:xfrm>
            </p:grpSpPr>
            <p:sp>
              <p:nvSpPr>
                <p:cNvPr id="60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2" y="2245"/>
                  <a:ext cx="121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>
                      <a:latin typeface="Arial" panose="020B0604020202020204" pitchFamily="34" charset="0"/>
                      <a:cs typeface="Arial" panose="020B0604020202020204" pitchFamily="34" charset="0"/>
                    </a:rPr>
                    <a:t>INTEGER, BEGIN</a:t>
                  </a:r>
                </a:p>
                <a:p>
                  <a:endParaRPr lang="en-US" altLang="zh-TW" sz="4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1" name="Rectangle 56"/>
                <p:cNvSpPr>
                  <a:spLocks noChangeArrowheads="1"/>
                </p:cNvSpPr>
                <p:nvPr/>
              </p:nvSpPr>
              <p:spPr bwMode="auto">
                <a:xfrm>
                  <a:off x="2359" y="2245"/>
                  <a:ext cx="130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60421" name="Rectangle 59"/>
            <p:cNvSpPr>
              <a:spLocks noChangeArrowheads="1"/>
            </p:cNvSpPr>
            <p:nvPr/>
          </p:nvSpPr>
          <p:spPr bwMode="auto">
            <a:xfrm>
              <a:off x="-3" y="-3"/>
              <a:ext cx="3667" cy="26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622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65100" y="403225"/>
          <a:ext cx="88646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4" imgW="8841960" imgH="5996520" progId="Visio.Drawing.4">
                  <p:embed/>
                </p:oleObj>
              </mc:Choice>
              <mc:Fallback>
                <p:oleObj name="VISIO" r:id="rId4" imgW="8841960" imgH="5996520" progId="Visio.Drawing.4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740"/>
                      <a:stretch>
                        <a:fillRect/>
                      </a:stretch>
                    </p:blipFill>
                    <p:spPr bwMode="auto">
                      <a:xfrm>
                        <a:off x="165100" y="403225"/>
                        <a:ext cx="8864600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52413" y="438150"/>
            <a:ext cx="3321050" cy="9556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800" b="1">
                <a:latin typeface="Arial" panose="020B0604020202020204" pitchFamily="34" charset="0"/>
              </a:rPr>
              <a:t>Data Type: </a:t>
            </a:r>
          </a:p>
          <a:p>
            <a:pPr lvl="1" eaLnBrk="1" hangingPunct="1"/>
            <a:r>
              <a:rPr kumimoji="0" lang="en-US" altLang="zh-TW" sz="2800" b="1">
                <a:latin typeface="Arial" panose="020B0604020202020204" pitchFamily="34" charset="0"/>
              </a:rPr>
              <a:t>Structure &amp; Tag</a:t>
            </a:r>
            <a:endParaRPr kumimoji="0" lang="zh-TW" altLang="en-US" sz="2800" b="1">
              <a:latin typeface="Arial" panose="020B0604020202020204" pitchFamily="34" charset="0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49225" y="1450975"/>
            <a:ext cx="470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Char char="•"/>
            </a:pPr>
            <a:r>
              <a:rPr kumimoji="0" lang="zh-TW" altLang="en-US" sz="2000">
                <a:latin typeface="Arial" panose="020B0604020202020204" pitchFamily="34" charset="0"/>
              </a:rPr>
              <a:t> </a:t>
            </a:r>
            <a:r>
              <a:rPr kumimoji="0" lang="en-US" altLang="zh-TW" sz="2000">
                <a:latin typeface="Arial" panose="020B0604020202020204" pitchFamily="34" charset="0"/>
              </a:rPr>
              <a:t>Structure defines how data type is built</a:t>
            </a:r>
          </a:p>
          <a:p>
            <a:pPr>
              <a:buFontTx/>
              <a:buChar char="•"/>
            </a:pPr>
            <a:r>
              <a:rPr kumimoji="0" lang="en-US" altLang="zh-TW" sz="2000">
                <a:latin typeface="Arial" panose="020B0604020202020204" pitchFamily="34" charset="0"/>
              </a:rPr>
              <a:t> Tag uniquely identifies the data type</a:t>
            </a:r>
          </a:p>
        </p:txBody>
      </p:sp>
    </p:spTree>
    <p:extLst>
      <p:ext uri="{BB962C8B-B14F-4D97-AF65-F5344CB8AC3E}">
        <p14:creationId xmlns:p14="http://schemas.microsoft.com/office/powerpoint/2010/main" val="1833833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Structure</a:t>
            </a:r>
          </a:p>
        </p:txBody>
      </p:sp>
      <p:sp>
        <p:nvSpPr>
          <p:cNvPr id="14541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522288" y="1470025"/>
            <a:ext cx="8320087" cy="43799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zh-TW" altLang="en-US" sz="2400">
                <a:latin typeface="Arial" charset="0"/>
              </a:rPr>
              <a:t> </a:t>
            </a: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Simple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 b="1">
                <a:latin typeface="Courier New" pitchFamily="49" charset="0"/>
              </a:rPr>
              <a:t>	PageNumber ::= INTEGER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2000" b="1">
                <a:latin typeface="Courier New" pitchFamily="49" charset="0"/>
              </a:rPr>
              <a:t>	ChapterNumber ::= INTEGER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TW" sz="12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Structured / Construct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2400">
                <a:latin typeface="Arial" charset="0"/>
              </a:rPr>
              <a:t>	 </a:t>
            </a:r>
            <a:r>
              <a:rPr kumimoji="0" lang="en-US" altLang="zh-TW" sz="2000" b="1">
                <a:latin typeface="Courier New" pitchFamily="49" charset="0"/>
              </a:rPr>
              <a:t>BookPageNumber ::=  SEQUENCE</a:t>
            </a:r>
            <a:br>
              <a:rPr kumimoji="0" lang="en-US" altLang="zh-TW" sz="2000" b="1">
                <a:latin typeface="Courier New" pitchFamily="49" charset="0"/>
              </a:rPr>
            </a:br>
            <a:r>
              <a:rPr kumimoji="0" lang="en-US" altLang="zh-TW" sz="2000" b="1">
                <a:latin typeface="Courier New" pitchFamily="49" charset="0"/>
              </a:rPr>
              <a:t>	 {ChapterNumber, Separator, PageNumber}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TW" sz="12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Tagged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Derived from another type; given a new ID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In Fig. 3-14, INTEGER is either universal or</a:t>
            </a:r>
            <a:br>
              <a:rPr kumimoji="0" lang="en-US" altLang="zh-TW" sz="2400">
                <a:latin typeface="Arial" charset="0"/>
              </a:rPr>
            </a:br>
            <a:r>
              <a:rPr kumimoji="0" lang="en-US" altLang="zh-TW" sz="2400">
                <a:latin typeface="Arial" charset="0"/>
              </a:rPr>
              <a:t>  application specific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0" lang="en-US" altLang="zh-TW" sz="12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Other</a:t>
            </a:r>
            <a:endParaRPr kumimoji="0" lang="en-US" altLang="zh-TW" sz="240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400">
                <a:latin typeface="Arial" charset="0"/>
              </a:rPr>
              <a:t> CHOICE, ANY</a:t>
            </a:r>
          </a:p>
        </p:txBody>
      </p:sp>
    </p:spTree>
    <p:extLst>
      <p:ext uri="{BB962C8B-B14F-4D97-AF65-F5344CB8AC3E}">
        <p14:creationId xmlns:p14="http://schemas.microsoft.com/office/powerpoint/2010/main" val="14689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OSI Architecture and Model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6200" y="1752600"/>
          <a:ext cx="8915400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5412960" imgH="1996200" progId="Visio.Drawing.4">
                  <p:embed/>
                </p:oleObj>
              </mc:Choice>
              <mc:Fallback>
                <p:oleObj name="VISIO" r:id="rId4" imgW="5412960" imgH="1996200" progId="Visio.Drawing.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752600"/>
                        <a:ext cx="8915400" cy="328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04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Structured Type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3100" y="15240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zh-TW"/>
              <a:t>SEQUENCE</a:t>
            </a:r>
          </a:p>
          <a:p>
            <a:pPr lvl="1" eaLnBrk="1" hangingPunct="1"/>
            <a:r>
              <a:rPr lang="en-US" altLang="zh-TW" sz="2400"/>
              <a:t>Ordered list maker</a:t>
            </a:r>
          </a:p>
          <a:p>
            <a:pPr eaLnBrk="1" hangingPunct="1"/>
            <a:r>
              <a:rPr lang="en-US" altLang="zh-TW"/>
              <a:t>SEQUENCE OF</a:t>
            </a:r>
          </a:p>
          <a:p>
            <a:pPr lvl="1" eaLnBrk="1" hangingPunct="1"/>
            <a:r>
              <a:rPr lang="en-US" altLang="zh-TW" sz="2400"/>
              <a:t>Ordered array of repetitive data</a:t>
            </a:r>
            <a:r>
              <a:rPr lang="en-US" altLang="zh-TW"/>
              <a:t>	</a:t>
            </a:r>
          </a:p>
          <a:p>
            <a:pPr eaLnBrk="1" hangingPunct="1"/>
            <a:r>
              <a:rPr lang="en-US" altLang="zh-TW"/>
              <a:t>SET</a:t>
            </a:r>
          </a:p>
          <a:p>
            <a:pPr lvl="1" eaLnBrk="1" hangingPunct="1"/>
            <a:r>
              <a:rPr lang="en-US" altLang="zh-TW" sz="2400"/>
              <a:t>Unordered list maker</a:t>
            </a:r>
            <a:r>
              <a:rPr lang="en-US" altLang="zh-TW"/>
              <a:t>		</a:t>
            </a:r>
          </a:p>
          <a:p>
            <a:pPr eaLnBrk="1" hangingPunct="1"/>
            <a:r>
              <a:rPr lang="en-US" altLang="zh-TW"/>
              <a:t>SET OF		</a:t>
            </a:r>
            <a:r>
              <a:rPr lang="en-US" altLang="zh-TW" sz="2800"/>
              <a:t>	</a:t>
            </a:r>
          </a:p>
          <a:p>
            <a:pPr lvl="1" eaLnBrk="1" hangingPunct="1"/>
            <a:r>
              <a:rPr lang="en-US" altLang="zh-TW" sz="2400"/>
              <a:t>Unordered list of repetitive data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3234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Tag</a:t>
            </a:r>
          </a:p>
        </p:txBody>
      </p:sp>
      <p:sp>
        <p:nvSpPr>
          <p:cNvPr id="14643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619125" y="1509713"/>
            <a:ext cx="8077200" cy="4217987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zh-TW" altLang="en-US" sz="2800">
                <a:latin typeface="Arial" charset="0"/>
              </a:rPr>
              <a:t> </a:t>
            </a:r>
            <a:r>
              <a:rPr kumimoji="0" lang="en-US" altLang="zh-TW" sz="2800">
                <a:latin typeface="Arial" charset="0"/>
              </a:rPr>
              <a:t>Tag uniquely identifies a data type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Comprises </a:t>
            </a: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</a:t>
            </a:r>
            <a:r>
              <a:rPr kumimoji="0" lang="en-US" altLang="zh-TW" sz="2800">
                <a:latin typeface="Arial" charset="0"/>
              </a:rPr>
              <a:t> and </a:t>
            </a:r>
            <a:r>
              <a:rPr kumimoji="0"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tag</a:t>
            </a:r>
            <a:r>
              <a:rPr kumimoji="0" lang="en-US" altLang="zh-TW" sz="2800" i="1">
                <a:latin typeface="Arial" charset="0"/>
              </a:rPr>
              <a:t> number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 i="1">
                <a:latin typeface="Arial" charset="0"/>
              </a:rPr>
              <a:t> </a:t>
            </a:r>
            <a:r>
              <a:rPr kumimoji="0" lang="en-US" altLang="zh-TW" sz="2800">
                <a:latin typeface="Arial" charset="0"/>
              </a:rPr>
              <a:t>Class: 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</a:t>
            </a:r>
            <a:r>
              <a:rPr kumimoji="0" lang="en-US" altLang="zh-TW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Universal</a:t>
            </a:r>
            <a:r>
              <a:rPr kumimoji="0" lang="en-US" altLang="zh-TW">
                <a:latin typeface="Arial" charset="0"/>
              </a:rPr>
              <a:t> - always true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</a:t>
            </a:r>
            <a:r>
              <a:rPr kumimoji="0" lang="en-US" altLang="zh-TW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Application</a:t>
            </a:r>
            <a:r>
              <a:rPr kumimoji="0" lang="en-US" altLang="zh-TW">
                <a:latin typeface="Arial" charset="0"/>
              </a:rPr>
              <a:t> - only in the application used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</a:t>
            </a:r>
            <a:r>
              <a:rPr kumimoji="0" lang="en-US" altLang="zh-TW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Context-specific</a:t>
            </a:r>
            <a:r>
              <a:rPr kumimoji="0" lang="en-US" altLang="zh-TW">
                <a:latin typeface="Arial" charset="0"/>
              </a:rPr>
              <a:t> - specific context in application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</a:t>
            </a:r>
            <a:r>
              <a:rPr kumimoji="0" lang="en-US" altLang="zh-TW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Private</a:t>
            </a:r>
            <a:r>
              <a:rPr kumimoji="0" lang="en-US" altLang="zh-TW">
                <a:latin typeface="Arial" charset="0"/>
              </a:rPr>
              <a:t> - used extensively by commercial </a:t>
            </a:r>
            <a:br>
              <a:rPr kumimoji="0" lang="en-US" altLang="zh-TW">
                <a:latin typeface="Arial" charset="0"/>
              </a:rPr>
            </a:br>
            <a:r>
              <a:rPr kumimoji="0" lang="en-US" altLang="zh-TW">
                <a:latin typeface="Arial" charset="0"/>
              </a:rPr>
              <a:t>  vendors</a:t>
            </a:r>
            <a:r>
              <a:rPr kumimoji="0" lang="en-US" altLang="zh-TW" i="1">
                <a:latin typeface="Arial" charset="0"/>
              </a:rPr>
              <a:t> </a:t>
            </a:r>
            <a:endParaRPr kumimoji="0" lang="en-US" altLang="zh-TW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4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Tag Examples</a:t>
            </a:r>
          </a:p>
        </p:txBody>
      </p:sp>
      <p:sp>
        <p:nvSpPr>
          <p:cNvPr id="64515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673100" y="1714500"/>
            <a:ext cx="8077200" cy="2293938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BOOLEAN		Universal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INTEGER		Universal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PageNumber	[APPLICATION 3]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product-based 	Context-specific under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			</a:t>
            </a:r>
            <a:r>
              <a:rPr kumimoji="0" lang="en-US" altLang="zh-TW" sz="2800" i="1">
                <a:latin typeface="Arial" panose="020B0604020202020204" pitchFamily="34" charset="0"/>
              </a:rPr>
              <a:t>research</a:t>
            </a:r>
            <a:r>
              <a:rPr kumimoji="0" lang="en-US" altLang="zh-TW" sz="2800">
                <a:latin typeface="Arial" panose="020B0604020202020204" pitchFamily="34" charset="0"/>
              </a:rPr>
              <a:t> [0]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604838" y="4110038"/>
            <a:ext cx="8215312" cy="1014412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574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574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574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574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574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574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574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574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574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ahoma" panose="020B0604030504040204" pitchFamily="34" charset="0"/>
              </a:rPr>
              <a:t>Counter ::=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ahoma" panose="020B0604030504040204" pitchFamily="34" charset="0"/>
              </a:rPr>
              <a:t>	[APPLICATION 1] INTEGER (0..4294967295)</a:t>
            </a:r>
            <a:endParaRPr lang="zh-TW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98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960438"/>
            <a:ext cx="8077200" cy="4987925"/>
          </a:xfrm>
          <a:ln>
            <a:solidFill>
              <a:srgbClr val="000066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Name:			John P Smith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Title:			Director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Employee Number	51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Date of Hire:		17 September 1971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Name of Spouse;	Mary T Smith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Number of Children	2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Child Information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Name		Ralph T Smith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Date of Birth		11 November 1957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Child Information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Name		Susan B Jones</a:t>
            </a:r>
          </a:p>
          <a:p>
            <a:pPr defTabSz="1036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Date of Birth	17 July 1959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96863" y="198438"/>
            <a:ext cx="7812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Informal description of personnel record</a:t>
            </a:r>
            <a:r>
              <a:rPr lang="en-US" altLang="zh-TW" sz="2900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endParaRPr lang="en-US" altLang="zh-TW" sz="5400" u="sng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66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519113"/>
            <a:ext cx="8077200" cy="6167437"/>
          </a:xfrm>
          <a:ln>
            <a:solidFill>
              <a:srgbClr val="000066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PersonnelRecord ::= [APPLICATION 0] IMPLICIT SET {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Name,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title 	[0] VisibleString,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number 	EmployeeNumber,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dateOfHire 	[1] Date,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nameOfSpouse 	[2] Name,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children 		[3] IMPLICIT SEQUENCE OF ChildInformation DEFAULT { } 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ChildInformation ::= SET {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Name,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dateOfBirth [0] Date }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Name ::= [APPLICATION 1] IMPLICIT SEQUENCE {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givenName 	 VisibleString,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initial 	 VisibleString,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	familyName	 VisibleString }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EmployeeNumber ::= [APPLICATION 2] IMPLICIT INTEGER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Date ::=  [APPLICATION 3] IMPLICIT VisibleString </a:t>
            </a:r>
          </a:p>
          <a:p>
            <a:pPr defTabSz="4810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  <a:cs typeface="Arial" panose="020B0604020202020204" pitchFamily="34" charset="0"/>
              </a:rPr>
              <a:t>-- YYYYMMDD</a:t>
            </a:r>
            <a:endParaRPr lang="zh-TW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15913" y="25400"/>
            <a:ext cx="863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ASN.1 description of the record structure</a:t>
            </a:r>
            <a:r>
              <a:rPr lang="en-US" altLang="zh-TW" sz="2500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endParaRPr lang="en-US" altLang="zh-TW" sz="4800" u="sng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2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414338" y="900113"/>
            <a:ext cx="7920037" cy="502602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87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{			</a:t>
            </a:r>
          </a:p>
          <a:p>
            <a:pPr eaLnBrk="1" hangingPunct="1"/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     	{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givenName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familyName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title			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endParaRPr lang="en-US" altLang="zh-TW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number		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endParaRPr lang="en-US" altLang="zh-TW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dateOfHire	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19710917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endParaRPr lang="en-US" altLang="zh-TW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nameOfSpouse		{givenName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Mary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familyName 									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children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{ 	{	{givenName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Ralph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familyName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    		dateOfBirth		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19571111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endParaRPr lang="en-US" altLang="zh-TW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   	{	{givenName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Susan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, familyName 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Jones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    		dateOfBirth		</a:t>
            </a:r>
            <a:r>
              <a:rPr lang="en-US" altLang="zh-TW" sz="2000">
                <a:cs typeface="Arial" panose="020B0604020202020204" pitchFamily="34" charset="0"/>
              </a:rPr>
              <a:t>“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19590717</a:t>
            </a:r>
            <a:r>
              <a:rPr lang="en-US" altLang="zh-TW" sz="2000">
                <a:cs typeface="Arial" panose="020B0604020202020204" pitchFamily="34" charset="0"/>
              </a:rPr>
              <a:t>”</a:t>
            </a:r>
            <a:endParaRPr lang="en-US" altLang="zh-TW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sz="2000">
              <a:latin typeface="Arial" panose="020B0604020202020204" pitchFamily="34" charset="0"/>
            </a:endParaRP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0" y="4257675"/>
            <a:ext cx="9144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br>
              <a:rPr lang="zh-TW" altLang="en-US" sz="1100">
                <a:latin typeface="Tahoma" panose="020B0604030504040204" pitchFamily="34" charset="0"/>
              </a:rPr>
            </a:b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54013" y="306388"/>
            <a:ext cx="6897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ASN.1 description of a record value</a:t>
            </a:r>
            <a:r>
              <a:rPr lang="en-US" altLang="zh-TW" sz="2500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endParaRPr lang="en-US" altLang="zh-TW" sz="4800" u="sng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95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7</a:t>
            </a:r>
            <a:r>
              <a:rPr lang="en-US" altLang="zh-TW"/>
              <a:t>. BER Encoding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BER (Basic Encoding Rule)</a:t>
            </a:r>
          </a:p>
          <a:p>
            <a:pPr eaLnBrk="1" hangingPunct="1"/>
            <a:r>
              <a:rPr lang="en-US" altLang="zh-TW"/>
              <a:t>TLV Encoding Structure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216025" y="2792413"/>
          <a:ext cx="5786438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4167720" imgH="1424520" progId="Visio.Drawing.4">
                  <p:embed/>
                </p:oleObj>
              </mc:Choice>
              <mc:Fallback>
                <p:oleObj name="VISIO" r:id="rId4" imgW="4167720" imgH="1424520" progId="Visio.Drawing.4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792413"/>
                        <a:ext cx="5786438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5043488" y="5086350"/>
          <a:ext cx="3592512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6" imgW="5632560" imgH="1140120" progId="Word.Document.8">
                  <p:embed/>
                </p:oleObj>
              </mc:Choice>
              <mc:Fallback>
                <p:oleObj name="Document" r:id="rId6" imgW="5632560" imgH="1140120" progId="Word.Document.8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486" r="27444" b="14206"/>
                      <a:stretch>
                        <a:fillRect/>
                      </a:stretch>
                    </p:blipFill>
                    <p:spPr bwMode="auto">
                      <a:xfrm>
                        <a:off x="5043488" y="5086350"/>
                        <a:ext cx="3592512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81025" y="5259388"/>
            <a:ext cx="350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7325" indent="-187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ahoma" panose="020B0604030504040204" pitchFamily="34" charset="0"/>
              </a:rPr>
              <a:t>P/C: Primitive/Construct 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445375" y="2227263"/>
            <a:ext cx="1141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/>
              <a:t>T: Tag</a:t>
            </a:r>
            <a:endParaRPr lang="zh-TW" altLang="en-US" sz="280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239963" y="5627688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4188382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TLV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2559050" y="2592388"/>
            <a:ext cx="1360488" cy="503237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3917950" y="2592388"/>
            <a:ext cx="1360488" cy="503237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5276850" y="2592388"/>
            <a:ext cx="1360488" cy="503237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70662" name="Text Box 8"/>
          <p:cNvSpPr txBox="1">
            <a:spLocks noChangeArrowheads="1"/>
          </p:cNvSpPr>
          <p:nvPr/>
        </p:nvSpPr>
        <p:spPr bwMode="auto">
          <a:xfrm>
            <a:off x="728663" y="1912938"/>
            <a:ext cx="165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Primitive:  </a:t>
            </a:r>
          </a:p>
        </p:txBody>
      </p:sp>
      <p:sp>
        <p:nvSpPr>
          <p:cNvPr id="70663" name="Text Box 9"/>
          <p:cNvSpPr txBox="1">
            <a:spLocks noChangeArrowheads="1"/>
          </p:cNvSpPr>
          <p:nvPr/>
        </p:nvSpPr>
        <p:spPr bwMode="auto">
          <a:xfrm>
            <a:off x="722313" y="3636963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Construct:  </a:t>
            </a:r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6537325" y="1900238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INTEGER</a:t>
            </a:r>
          </a:p>
        </p:txBody>
      </p:sp>
      <p:sp>
        <p:nvSpPr>
          <p:cNvPr id="70665" name="Text Box 11"/>
          <p:cNvSpPr txBox="1">
            <a:spLocks noChangeArrowheads="1"/>
          </p:cNvSpPr>
          <p:nvPr/>
        </p:nvSpPr>
        <p:spPr bwMode="auto">
          <a:xfrm>
            <a:off x="6359525" y="3609975"/>
            <a:ext cx="177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SEQUENCE</a:t>
            </a:r>
          </a:p>
        </p:txBody>
      </p:sp>
      <p:sp>
        <p:nvSpPr>
          <p:cNvPr id="70666" name="Rectangle 22"/>
          <p:cNvSpPr>
            <a:spLocks noChangeArrowheads="1"/>
          </p:cNvSpPr>
          <p:nvPr/>
        </p:nvSpPr>
        <p:spPr bwMode="auto">
          <a:xfrm>
            <a:off x="2176463" y="4418013"/>
            <a:ext cx="663575" cy="5826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70667" name="Rectangle 26"/>
          <p:cNvSpPr>
            <a:spLocks noChangeArrowheads="1"/>
          </p:cNvSpPr>
          <p:nvPr/>
        </p:nvSpPr>
        <p:spPr bwMode="auto">
          <a:xfrm>
            <a:off x="2849563" y="4418013"/>
            <a:ext cx="663575" cy="5826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</a:t>
            </a:r>
          </a:p>
        </p:txBody>
      </p:sp>
      <p:sp>
        <p:nvSpPr>
          <p:cNvPr id="70668" name="Rectangle 27"/>
          <p:cNvSpPr>
            <a:spLocks noChangeArrowheads="1"/>
          </p:cNvSpPr>
          <p:nvPr/>
        </p:nvSpPr>
        <p:spPr bwMode="auto">
          <a:xfrm>
            <a:off x="3513138" y="4418013"/>
            <a:ext cx="4013200" cy="5826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en-US" altLang="zh-TW"/>
          </a:p>
        </p:txBody>
      </p:sp>
      <p:sp>
        <p:nvSpPr>
          <p:cNvPr id="70669" name="Rectangle 33"/>
          <p:cNvSpPr>
            <a:spLocks noChangeArrowheads="1"/>
          </p:cNvSpPr>
          <p:nvPr/>
        </p:nvSpPr>
        <p:spPr bwMode="auto">
          <a:xfrm>
            <a:off x="3529013" y="5126038"/>
            <a:ext cx="663575" cy="5826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70670" name="Rectangle 34"/>
          <p:cNvSpPr>
            <a:spLocks noChangeArrowheads="1"/>
          </p:cNvSpPr>
          <p:nvPr/>
        </p:nvSpPr>
        <p:spPr bwMode="auto">
          <a:xfrm>
            <a:off x="4202113" y="5126038"/>
            <a:ext cx="663575" cy="5826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</a:t>
            </a:r>
          </a:p>
        </p:txBody>
      </p:sp>
      <p:sp>
        <p:nvSpPr>
          <p:cNvPr id="70671" name="Rectangle 35"/>
          <p:cNvSpPr>
            <a:spLocks noChangeArrowheads="1"/>
          </p:cNvSpPr>
          <p:nvPr/>
        </p:nvSpPr>
        <p:spPr bwMode="auto">
          <a:xfrm>
            <a:off x="4865688" y="5126038"/>
            <a:ext cx="663575" cy="5826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V</a:t>
            </a:r>
          </a:p>
        </p:txBody>
      </p:sp>
      <p:sp>
        <p:nvSpPr>
          <p:cNvPr id="70672" name="Rectangle 36"/>
          <p:cNvSpPr>
            <a:spLocks noChangeArrowheads="1"/>
          </p:cNvSpPr>
          <p:nvPr/>
        </p:nvSpPr>
        <p:spPr bwMode="auto">
          <a:xfrm>
            <a:off x="5529263" y="5126038"/>
            <a:ext cx="663575" cy="582612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70673" name="Rectangle 37"/>
          <p:cNvSpPr>
            <a:spLocks noChangeArrowheads="1"/>
          </p:cNvSpPr>
          <p:nvPr/>
        </p:nvSpPr>
        <p:spPr bwMode="auto">
          <a:xfrm>
            <a:off x="6202363" y="5126038"/>
            <a:ext cx="663575" cy="5826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</a:t>
            </a:r>
          </a:p>
        </p:txBody>
      </p:sp>
      <p:sp>
        <p:nvSpPr>
          <p:cNvPr id="70674" name="Rectangle 38"/>
          <p:cNvSpPr>
            <a:spLocks noChangeArrowheads="1"/>
          </p:cNvSpPr>
          <p:nvPr/>
        </p:nvSpPr>
        <p:spPr bwMode="auto">
          <a:xfrm>
            <a:off x="6865938" y="5126038"/>
            <a:ext cx="663575" cy="5826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V</a:t>
            </a:r>
          </a:p>
        </p:txBody>
      </p:sp>
      <p:sp>
        <p:nvSpPr>
          <p:cNvPr id="70675" name="Line 39"/>
          <p:cNvSpPr>
            <a:spLocks noChangeShapeType="1"/>
          </p:cNvSpPr>
          <p:nvPr/>
        </p:nvSpPr>
        <p:spPr bwMode="auto">
          <a:xfrm>
            <a:off x="3524250" y="577850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Line 40"/>
          <p:cNvSpPr>
            <a:spLocks noChangeShapeType="1"/>
          </p:cNvSpPr>
          <p:nvPr/>
        </p:nvSpPr>
        <p:spPr bwMode="auto">
          <a:xfrm>
            <a:off x="7524750" y="578961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Line 41"/>
          <p:cNvSpPr>
            <a:spLocks noChangeShapeType="1"/>
          </p:cNvSpPr>
          <p:nvPr/>
        </p:nvSpPr>
        <p:spPr bwMode="auto">
          <a:xfrm>
            <a:off x="3513138" y="5961063"/>
            <a:ext cx="400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42"/>
          <p:cNvSpPr txBox="1">
            <a:spLocks noChangeArrowheads="1"/>
          </p:cNvSpPr>
          <p:nvPr/>
        </p:nvSpPr>
        <p:spPr bwMode="auto">
          <a:xfrm>
            <a:off x="5322888" y="5737225"/>
            <a:ext cx="4048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46442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028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392113"/>
            <a:ext cx="7816850" cy="6019800"/>
          </a:xfrm>
          <a:noFill/>
        </p:spPr>
      </p:pic>
    </p:spTree>
    <p:extLst>
      <p:ext uri="{BB962C8B-B14F-4D97-AF65-F5344CB8AC3E}">
        <p14:creationId xmlns:p14="http://schemas.microsoft.com/office/powerpoint/2010/main" val="1543319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Universal Class Tag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863" y="2306638"/>
            <a:ext cx="6288087" cy="2316162"/>
          </a:xfrm>
        </p:spPr>
        <p:txBody>
          <a:bodyPr/>
          <a:lstStyle/>
          <a:p>
            <a:pPr marL="0" indent="0" defTabSz="1022350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Universal   2	INTEGER</a:t>
            </a:r>
          </a:p>
          <a:p>
            <a:pPr marL="0" indent="0" defTabSz="1022350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Universal   4	OCTET STRING</a:t>
            </a:r>
          </a:p>
          <a:p>
            <a:pPr marL="0" indent="0" defTabSz="1022350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Universal   5	NULL</a:t>
            </a:r>
          </a:p>
          <a:p>
            <a:pPr marL="0" indent="0" defTabSz="1022350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Universal   6	OBJECT IDENTIFIER</a:t>
            </a:r>
          </a:p>
          <a:p>
            <a:pPr marL="0" indent="0" defTabSz="1022350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Universal  16	SEQUENCE / SEQUENCE OF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28613" y="2254250"/>
            <a:ext cx="21653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b="1">
                <a:solidFill>
                  <a:srgbClr val="006600"/>
                </a:solidFill>
              </a:rPr>
              <a:t>00</a:t>
            </a:r>
            <a:r>
              <a:rPr lang="en-US" altLang="zh-TW" b="1"/>
              <a:t> </a:t>
            </a:r>
            <a:r>
              <a:rPr lang="en-US" altLang="zh-TW" b="1">
                <a:solidFill>
                  <a:schemeClr val="folHlink"/>
                </a:solidFill>
              </a:rPr>
              <a:t>0</a:t>
            </a:r>
            <a:r>
              <a:rPr lang="en-US" altLang="zh-TW" b="1"/>
              <a:t> 00010    02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>
                <a:solidFill>
                  <a:srgbClr val="006600"/>
                </a:solidFill>
              </a:rPr>
              <a:t>00</a:t>
            </a:r>
            <a:r>
              <a:rPr lang="en-US" altLang="zh-TW" b="1"/>
              <a:t> </a:t>
            </a:r>
            <a:r>
              <a:rPr lang="en-US" altLang="zh-TW" b="1">
                <a:solidFill>
                  <a:schemeClr val="folHlink"/>
                </a:solidFill>
              </a:rPr>
              <a:t>0</a:t>
            </a:r>
            <a:r>
              <a:rPr lang="en-US" altLang="zh-TW" b="1"/>
              <a:t> 00100    04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>
                <a:solidFill>
                  <a:srgbClr val="006600"/>
                </a:solidFill>
              </a:rPr>
              <a:t>00</a:t>
            </a:r>
            <a:r>
              <a:rPr lang="en-US" altLang="zh-TW" b="1"/>
              <a:t> </a:t>
            </a:r>
            <a:r>
              <a:rPr lang="en-US" altLang="zh-TW" b="1">
                <a:solidFill>
                  <a:schemeClr val="folHlink"/>
                </a:solidFill>
              </a:rPr>
              <a:t>0</a:t>
            </a:r>
            <a:r>
              <a:rPr lang="en-US" altLang="zh-TW" b="1"/>
              <a:t> 00101    05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>
                <a:solidFill>
                  <a:srgbClr val="006600"/>
                </a:solidFill>
              </a:rPr>
              <a:t>00</a:t>
            </a:r>
            <a:r>
              <a:rPr lang="en-US" altLang="zh-TW" b="1"/>
              <a:t> </a:t>
            </a:r>
            <a:r>
              <a:rPr lang="en-US" altLang="zh-TW" b="1">
                <a:solidFill>
                  <a:schemeClr val="folHlink"/>
                </a:solidFill>
              </a:rPr>
              <a:t>0</a:t>
            </a:r>
            <a:r>
              <a:rPr lang="en-US" altLang="zh-TW" b="1"/>
              <a:t> 00110    06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>
                <a:solidFill>
                  <a:srgbClr val="006600"/>
                </a:solidFill>
              </a:rPr>
              <a:t>00</a:t>
            </a:r>
            <a:r>
              <a:rPr lang="en-US" altLang="zh-TW" b="1"/>
              <a:t> </a:t>
            </a:r>
            <a:r>
              <a:rPr lang="en-US" altLang="zh-TW" b="1">
                <a:solidFill>
                  <a:schemeClr val="folHlink"/>
                </a:solidFill>
              </a:rPr>
              <a:t>1</a:t>
            </a:r>
            <a:r>
              <a:rPr lang="en-US" altLang="zh-TW" b="1"/>
              <a:t> 10000    30</a:t>
            </a:r>
          </a:p>
        </p:txBody>
      </p:sp>
      <p:sp>
        <p:nvSpPr>
          <p:cNvPr id="72709" name="Line 8"/>
          <p:cNvSpPr>
            <a:spLocks noChangeShapeType="1"/>
          </p:cNvSpPr>
          <p:nvPr/>
        </p:nvSpPr>
        <p:spPr bwMode="auto">
          <a:xfrm>
            <a:off x="1957388" y="1809750"/>
            <a:ext cx="0" cy="27828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0" name="Text Box 10"/>
          <p:cNvSpPr txBox="1">
            <a:spLocks noChangeArrowheads="1"/>
          </p:cNvSpPr>
          <p:nvPr/>
        </p:nvSpPr>
        <p:spPr bwMode="auto">
          <a:xfrm>
            <a:off x="595313" y="1828800"/>
            <a:ext cx="581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ahoma" panose="020B0604030504040204" pitchFamily="34" charset="0"/>
              </a:rPr>
              <a:t>Binary     Hex      Tag              Tag Name</a:t>
            </a: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309563" y="1803400"/>
            <a:ext cx="8564562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2712" name="Line 12"/>
          <p:cNvSpPr>
            <a:spLocks noChangeShapeType="1"/>
          </p:cNvSpPr>
          <p:nvPr/>
        </p:nvSpPr>
        <p:spPr bwMode="auto">
          <a:xfrm>
            <a:off x="2665413" y="1835150"/>
            <a:ext cx="0" cy="27828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3" name="Line 13"/>
          <p:cNvSpPr>
            <a:spLocks noChangeShapeType="1"/>
          </p:cNvSpPr>
          <p:nvPr/>
        </p:nvSpPr>
        <p:spPr bwMode="auto">
          <a:xfrm>
            <a:off x="4646613" y="1833563"/>
            <a:ext cx="0" cy="27828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4" name="Line 14"/>
          <p:cNvSpPr>
            <a:spLocks noChangeShapeType="1"/>
          </p:cNvSpPr>
          <p:nvPr/>
        </p:nvSpPr>
        <p:spPr bwMode="auto">
          <a:xfrm>
            <a:off x="309563" y="2317750"/>
            <a:ext cx="85645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5" name="Text Box 15"/>
          <p:cNvSpPr txBox="1">
            <a:spLocks noChangeArrowheads="1"/>
          </p:cNvSpPr>
          <p:nvPr/>
        </p:nvSpPr>
        <p:spPr bwMode="auto">
          <a:xfrm>
            <a:off x="7273925" y="587375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ahoma" panose="020B0604030504040204" pitchFamily="34" charset="0"/>
              </a:rPr>
              <a:t>Page 127</a:t>
            </a:r>
          </a:p>
        </p:txBody>
      </p:sp>
    </p:spTree>
    <p:extLst>
      <p:ext uri="{BB962C8B-B14F-4D97-AF65-F5344CB8AC3E}">
        <p14:creationId xmlns:p14="http://schemas.microsoft.com/office/powerpoint/2010/main" val="8886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b="1">
                <a:latin typeface="Arial" panose="020B0604020202020204" pitchFamily="34" charset="0"/>
              </a:rPr>
              <a:t>OSI NM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1828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Organization Model </a:t>
            </a:r>
            <a:endParaRPr kumimoji="0" lang="en-US" altLang="zh-TW" sz="3600"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Network management components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Functions of components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Relationships</a:t>
            </a:r>
            <a:endParaRPr kumimoji="0" lang="en-US" altLang="zh-TW" sz="32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zh-TW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Information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 </a:t>
            </a:r>
            <a:r>
              <a:rPr kumimoji="0" lang="en-US" altLang="zh-TW">
                <a:latin typeface="Arial" panose="020B0604020202020204" pitchFamily="34" charset="0"/>
              </a:rPr>
              <a:t>Structure of management information (SMI)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Syntax and semantics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Management information base (MIB)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Organization of management information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Object-oriented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34475514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543050"/>
            <a:ext cx="8569325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Tag numbers </a:t>
            </a:r>
            <a:r>
              <a:rPr lang="en-US" altLang="zh-TW">
                <a:sym typeface="Symbol" panose="05050102010706020507" pitchFamily="18" charset="2"/>
              </a:rPr>
              <a:t></a:t>
            </a:r>
            <a:r>
              <a:rPr lang="en-US" altLang="zh-TW"/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954518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71463"/>
            <a:ext cx="8834437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179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52438"/>
            <a:ext cx="8815388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1027"/>
          <p:cNvSpPr txBox="1">
            <a:spLocks noChangeArrowheads="1"/>
          </p:cNvSpPr>
          <p:nvPr/>
        </p:nvSpPr>
        <p:spPr bwMode="auto">
          <a:xfrm>
            <a:off x="1851025" y="20574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ahoma" panose="020B0604030504040204" pitchFamily="34" charset="0"/>
              </a:rPr>
              <a:t>1000 0000</a:t>
            </a:r>
          </a:p>
        </p:txBody>
      </p:sp>
      <p:sp>
        <p:nvSpPr>
          <p:cNvPr id="75780" name="AutoShape 1029"/>
          <p:cNvSpPr>
            <a:spLocks noChangeArrowheads="1"/>
          </p:cNvSpPr>
          <p:nvPr/>
        </p:nvSpPr>
        <p:spPr bwMode="auto">
          <a:xfrm>
            <a:off x="1828800" y="2027238"/>
            <a:ext cx="1762125" cy="528637"/>
          </a:xfrm>
          <a:prstGeom prst="wedgeRectCallout">
            <a:avLst>
              <a:gd name="adj1" fmla="val 71259"/>
              <a:gd name="adj2" fmla="val -104954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66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63600"/>
            <a:ext cx="8937625" cy="569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014538" y="0"/>
            <a:ext cx="528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Tahoma" panose="020B0604030504040204" pitchFamily="34" charset="0"/>
              </a:rPr>
              <a:t>30 0</a:t>
            </a:r>
            <a:r>
              <a:rPr lang="en-US" altLang="zh-TW">
                <a:latin typeface="Tahoma" panose="020B0604030504040204" pitchFamily="34" charset="0"/>
              </a:rPr>
              <a:t>A 1A 04 4A 61 6E 65 51 02 00 80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2106613" y="436563"/>
            <a:ext cx="344487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2543175" y="436563"/>
            <a:ext cx="344488" cy="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3006725" y="436563"/>
            <a:ext cx="4160838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021013" y="582613"/>
            <a:ext cx="344487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470275" y="582613"/>
            <a:ext cx="344488" cy="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V="1">
            <a:off x="3906838" y="582613"/>
            <a:ext cx="1589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5632450" y="582613"/>
            <a:ext cx="344488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6081713" y="582613"/>
            <a:ext cx="344487" cy="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V="1">
            <a:off x="6518275" y="582613"/>
            <a:ext cx="649288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4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36575"/>
            <a:ext cx="89820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592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SNMP Message</a:t>
            </a:r>
          </a:p>
        </p:txBody>
      </p:sp>
      <p:sp>
        <p:nvSpPr>
          <p:cNvPr id="788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27088" y="1717675"/>
            <a:ext cx="7434262" cy="37988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Message ::= SEQUENCE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		version  INTEGER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                      version-1(0)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                    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		community OCTET STRING,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		data ANY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} </a:t>
            </a:r>
            <a:endParaRPr lang="zh-TW" altLang="en-US" sz="2800"/>
          </a:p>
        </p:txBody>
      </p:sp>
      <p:sp>
        <p:nvSpPr>
          <p:cNvPr id="78852" name="Text Box 11"/>
          <p:cNvSpPr txBox="1">
            <a:spLocks noChangeArrowheads="1"/>
          </p:cNvSpPr>
          <p:nvPr/>
        </p:nvSpPr>
        <p:spPr bwMode="auto">
          <a:xfrm>
            <a:off x="6499225" y="17780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ahoma" panose="020B0604030504040204" pitchFamily="34" charset="0"/>
              </a:rPr>
              <a:t>30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6526213" y="23050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ahoma" panose="020B0604030504040204" pitchFamily="34" charset="0"/>
              </a:rPr>
              <a:t>02</a:t>
            </a:r>
          </a:p>
        </p:txBody>
      </p:sp>
      <p:sp>
        <p:nvSpPr>
          <p:cNvPr id="78854" name="Text Box 13"/>
          <p:cNvSpPr txBox="1">
            <a:spLocks noChangeArrowheads="1"/>
          </p:cNvSpPr>
          <p:nvPr/>
        </p:nvSpPr>
        <p:spPr bwMode="auto">
          <a:xfrm>
            <a:off x="6488113" y="38258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ahoma" panose="020B0604030504040204" pitchFamily="34" charset="0"/>
              </a:rPr>
              <a:t>04</a:t>
            </a:r>
          </a:p>
        </p:txBody>
      </p:sp>
      <p:sp>
        <p:nvSpPr>
          <p:cNvPr id="78855" name="Text Box 14"/>
          <p:cNvSpPr txBox="1">
            <a:spLocks noChangeArrowheads="1"/>
          </p:cNvSpPr>
          <p:nvPr/>
        </p:nvSpPr>
        <p:spPr bwMode="auto">
          <a:xfrm>
            <a:off x="6376988" y="1309688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6600"/>
                </a:solidFill>
                <a:latin typeface="Tahoma" panose="020B060403050404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4084593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SNMP Message</a:t>
            </a:r>
            <a:endParaRPr lang="zh-TW" altLang="en-US"/>
          </a:p>
        </p:txBody>
      </p:sp>
      <p:pic>
        <p:nvPicPr>
          <p:cNvPr id="798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0"/>
          <a:stretch>
            <a:fillRect/>
          </a:stretch>
        </p:blipFill>
        <p:spPr>
          <a:xfrm>
            <a:off x="177800" y="1377950"/>
            <a:ext cx="8826500" cy="5346700"/>
          </a:xfrm>
          <a:noFill/>
        </p:spPr>
      </p:pic>
      <p:sp>
        <p:nvSpPr>
          <p:cNvPr id="79876" name="Rectangle 11"/>
          <p:cNvSpPr>
            <a:spLocks noChangeArrowheads="1"/>
          </p:cNvSpPr>
          <p:nvPr/>
        </p:nvSpPr>
        <p:spPr bwMode="auto">
          <a:xfrm>
            <a:off x="3360738" y="3748088"/>
            <a:ext cx="219075" cy="219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77" name="Rectangle 12"/>
          <p:cNvSpPr>
            <a:spLocks noChangeArrowheads="1"/>
          </p:cNvSpPr>
          <p:nvPr/>
        </p:nvSpPr>
        <p:spPr bwMode="auto">
          <a:xfrm>
            <a:off x="3606800" y="3748088"/>
            <a:ext cx="733425" cy="21907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78" name="Rectangle 13"/>
          <p:cNvSpPr>
            <a:spLocks noChangeArrowheads="1"/>
          </p:cNvSpPr>
          <p:nvPr/>
        </p:nvSpPr>
        <p:spPr bwMode="auto">
          <a:xfrm>
            <a:off x="4378325" y="3748088"/>
            <a:ext cx="244475" cy="21907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79" name="Rectangle 14"/>
          <p:cNvSpPr>
            <a:spLocks noChangeArrowheads="1"/>
          </p:cNvSpPr>
          <p:nvPr/>
        </p:nvSpPr>
        <p:spPr bwMode="auto">
          <a:xfrm>
            <a:off x="938213" y="3914775"/>
            <a:ext cx="244475" cy="219075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80" name="Line 15"/>
          <p:cNvSpPr>
            <a:spLocks noChangeShapeType="1"/>
          </p:cNvSpPr>
          <p:nvPr/>
        </p:nvSpPr>
        <p:spPr bwMode="auto">
          <a:xfrm>
            <a:off x="952500" y="4095750"/>
            <a:ext cx="21002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16"/>
          <p:cNvSpPr>
            <a:spLocks noChangeArrowheads="1"/>
          </p:cNvSpPr>
          <p:nvPr/>
        </p:nvSpPr>
        <p:spPr bwMode="auto">
          <a:xfrm>
            <a:off x="438150" y="2279650"/>
            <a:ext cx="1544638" cy="17938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82" name="Rectangle 17"/>
          <p:cNvSpPr>
            <a:spLocks noChangeArrowheads="1"/>
          </p:cNvSpPr>
          <p:nvPr/>
        </p:nvSpPr>
        <p:spPr bwMode="auto">
          <a:xfrm>
            <a:off x="438150" y="2136775"/>
            <a:ext cx="1544638" cy="130175"/>
          </a:xfrm>
          <a:prstGeom prst="rect">
            <a:avLst/>
          </a:prstGeom>
          <a:noFill/>
          <a:ln w="9525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9883" name="Line 18"/>
          <p:cNvSpPr>
            <a:spLocks noChangeShapeType="1"/>
          </p:cNvSpPr>
          <p:nvPr/>
        </p:nvSpPr>
        <p:spPr bwMode="auto">
          <a:xfrm>
            <a:off x="4405313" y="3941763"/>
            <a:ext cx="463550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9"/>
          <p:cNvSpPr>
            <a:spLocks noChangeShapeType="1"/>
          </p:cNvSpPr>
          <p:nvPr/>
        </p:nvSpPr>
        <p:spPr bwMode="auto">
          <a:xfrm>
            <a:off x="708025" y="4070350"/>
            <a:ext cx="168275" cy="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20"/>
          <p:cNvSpPr txBox="1">
            <a:spLocks noChangeArrowheads="1"/>
          </p:cNvSpPr>
          <p:nvPr/>
        </p:nvSpPr>
        <p:spPr bwMode="auto">
          <a:xfrm>
            <a:off x="4037013" y="4524375"/>
            <a:ext cx="4062412" cy="831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Type </a:t>
            </a:r>
            <a:r>
              <a:rPr lang="en-US" altLang="zh-TW">
                <a:solidFill>
                  <a:schemeClr val="hlink"/>
                </a:solidFill>
                <a:sym typeface="Wingdings" panose="05000000000000000000" pitchFamily="2" charset="2"/>
              </a:rPr>
              <a:t></a:t>
            </a:r>
            <a:r>
              <a:rPr lang="en-US" altLang="zh-TW">
                <a:solidFill>
                  <a:schemeClr val="hlink"/>
                </a:solidFill>
              </a:rPr>
              <a:t> 30: SEQUENCE</a:t>
            </a:r>
          </a:p>
          <a:p>
            <a:pPr eaLnBrk="1" hangingPunct="1"/>
            <a:r>
              <a:rPr lang="en-US" altLang="zh-TW">
                <a:solidFill>
                  <a:srgbClr val="006600"/>
                </a:solidFill>
              </a:rPr>
              <a:t>Length </a:t>
            </a:r>
            <a:r>
              <a:rPr lang="en-US" altLang="zh-TW">
                <a:solidFill>
                  <a:srgbClr val="006600"/>
                </a:solidFill>
                <a:sym typeface="Wingdings" panose="05000000000000000000" pitchFamily="2" charset="2"/>
              </a:rPr>
              <a:t> 82 </a:t>
            </a:r>
            <a:r>
              <a:rPr lang="en-US" altLang="zh-TW" u="sng">
                <a:solidFill>
                  <a:srgbClr val="006600"/>
                </a:solidFill>
                <a:sym typeface="Wingdings" panose="05000000000000000000" pitchFamily="2" charset="2"/>
              </a:rPr>
              <a:t>01 c0</a:t>
            </a:r>
            <a:r>
              <a:rPr lang="en-US" altLang="zh-TW">
                <a:solidFill>
                  <a:srgbClr val="006600"/>
                </a:solidFill>
                <a:sym typeface="Wingdings" panose="05000000000000000000" pitchFamily="2" charset="2"/>
              </a:rPr>
              <a:t>:  448 octets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79886" name="Rectangle 21"/>
          <p:cNvSpPr>
            <a:spLocks noChangeArrowheads="1"/>
          </p:cNvSpPr>
          <p:nvPr/>
        </p:nvSpPr>
        <p:spPr bwMode="auto">
          <a:xfrm>
            <a:off x="6751638" y="5770563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6600"/>
                </a:solidFill>
              </a:rPr>
              <a:t>82: 10000010</a:t>
            </a:r>
            <a:endParaRPr lang="zh-TW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563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7" r="21402"/>
          <a:stretch>
            <a:fillRect/>
          </a:stretch>
        </p:blipFill>
        <p:spPr bwMode="auto">
          <a:xfrm>
            <a:off x="0" y="0"/>
            <a:ext cx="9144000" cy="658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3416300" y="5032375"/>
            <a:ext cx="241300" cy="1539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3667125" y="5032375"/>
            <a:ext cx="241300" cy="153988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5275263" y="2144713"/>
            <a:ext cx="3344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Type </a:t>
            </a:r>
            <a:r>
              <a:rPr lang="en-US" altLang="zh-TW">
                <a:solidFill>
                  <a:schemeClr val="hlink"/>
                </a:solidFill>
                <a:sym typeface="Wingdings" panose="05000000000000000000" pitchFamily="2" charset="2"/>
              </a:rPr>
              <a:t></a:t>
            </a:r>
            <a:r>
              <a:rPr lang="en-US" altLang="zh-TW">
                <a:solidFill>
                  <a:schemeClr val="hlink"/>
                </a:solidFill>
              </a:rPr>
              <a:t> 30: SEQUENCE</a:t>
            </a:r>
          </a:p>
          <a:p>
            <a:pPr eaLnBrk="1" hangingPunct="1"/>
            <a:r>
              <a:rPr lang="en-US" altLang="zh-TW">
                <a:solidFill>
                  <a:srgbClr val="006600"/>
                </a:solidFill>
              </a:rPr>
              <a:t>Length </a:t>
            </a:r>
            <a:r>
              <a:rPr lang="en-US" altLang="zh-TW">
                <a:solidFill>
                  <a:srgbClr val="006600"/>
                </a:solidFill>
                <a:sym typeface="Wingdings" panose="05000000000000000000" pitchFamily="2" charset="2"/>
              </a:rPr>
              <a:t> 32:  50 octets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3933825" y="5032375"/>
            <a:ext cx="241300" cy="1539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4778375" y="5033963"/>
            <a:ext cx="241300" cy="1539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4" name="Line 11"/>
          <p:cNvSpPr>
            <a:spLocks noChangeShapeType="1"/>
          </p:cNvSpPr>
          <p:nvPr/>
        </p:nvSpPr>
        <p:spPr bwMode="auto">
          <a:xfrm>
            <a:off x="4537075" y="5175250"/>
            <a:ext cx="223838" cy="1428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5" name="Line 12"/>
          <p:cNvSpPr>
            <a:spLocks noChangeShapeType="1"/>
          </p:cNvSpPr>
          <p:nvPr/>
        </p:nvSpPr>
        <p:spPr bwMode="auto">
          <a:xfrm>
            <a:off x="919163" y="5321300"/>
            <a:ext cx="1552575" cy="1587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2501900" y="5187950"/>
            <a:ext cx="241300" cy="1539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4214813" y="5038725"/>
            <a:ext cx="241300" cy="153988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0908" name="Rectangle 15"/>
          <p:cNvSpPr>
            <a:spLocks noChangeArrowheads="1"/>
          </p:cNvSpPr>
          <p:nvPr/>
        </p:nvSpPr>
        <p:spPr bwMode="auto">
          <a:xfrm>
            <a:off x="2841625" y="5184775"/>
            <a:ext cx="241300" cy="153988"/>
          </a:xfrm>
          <a:prstGeom prst="rect">
            <a:avLst/>
          </a:prstGeom>
          <a:noFill/>
          <a:ln w="952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0175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8</a:t>
            </a:r>
            <a:r>
              <a:rPr lang="en-US" altLang="zh-TW"/>
              <a:t>. Macros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2074863"/>
            <a:ext cx="8024812" cy="2779712"/>
          </a:xfrm>
          <a:ln>
            <a:solidFill>
              <a:srgbClr val="000066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&lt;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macroname&gt; </a:t>
            </a:r>
            <a:r>
              <a:rPr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MACRO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::=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</a:t>
            </a:r>
            <a:r>
              <a:rPr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</a:t>
            </a:r>
            <a:r>
              <a:rPr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TYPE NOTATION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	::= &lt;syntaxOfNewType&gt;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</a:t>
            </a:r>
            <a:r>
              <a:rPr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VALUE NOTATION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 ::= &lt;syntaxOfNewValue&gt;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	&lt;auxiliaryAssignments&gt;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	</a:t>
            </a:r>
            <a:r>
              <a:rPr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charset="0"/>
              </a:rPr>
              <a:t>END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66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Macro Example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87325" y="1614488"/>
            <a:ext cx="8794750" cy="39116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OBJECT-TYPE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MACRO ::= BEGIN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TYPE NOTATION ::=		"SYNTAX" type (TYPE ObjectSyntax)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    	“ACCESS" Access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  		"STATUS" Status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VALUE NOTATION ::= value (VALUE ObjectName)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Access ::= "read-only"  | "read-write“ | "write-only 									| "not-accessible"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Status ::= "mandatory” | "optional“  | "obsolete"</a:t>
            </a:r>
          </a:p>
          <a:p>
            <a:pPr defTabSz="280988">
              <a:spcBef>
                <a:spcPct val="50000"/>
              </a:spcBef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253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OSI NM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Communication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Transfer syntax with bi-directional messages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Transfer structure (PDU)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Functional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Application functions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Configure components (CM)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Monitor components (FM)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Measure performance (PM)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Secure information (SM)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Usage accounting (AM)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2451460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Object-Type Example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941513"/>
            <a:ext cx="8077200" cy="2241550"/>
          </a:xfrm>
          <a:ln>
            <a:solidFill>
              <a:srgbClr val="000066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sysName OBJECT-TYPE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SYNTAX  DisplayString (SIZE (0..255))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ACCESS  read-write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STATUS  mandatory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::= { system 5 }</a:t>
            </a:r>
            <a:endParaRPr lang="zh-TW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35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Marco Example 2</a:t>
            </a:r>
            <a:endParaRPr lang="zh-TW" alt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633538"/>
            <a:ext cx="8559800" cy="4906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CAR </a:t>
            </a:r>
            <a:r>
              <a:rPr lang="en-US" altLang="zh-TW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MACRO::= BEGIN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altLang="zh-TW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TYPE NOTATION ::=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Brand Engine CarType Year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altLang="zh-TW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VALUE NOTATION ::=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value (VALUE OBJECT IDENTIFIER)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Brand ::= “BRAND” value (PrintableString)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Engine ::= “CC” Ccs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Ccs ::= Cc | Ccs”,” Cc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Cc ::= value (INTEGER (600..5000))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CarType ::= “STYLE” CType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CType ::= “Sedan” |  “Liftback” | “SUV” | “Other”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Year ::= “YEAR” value (INTEGER)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06043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19263"/>
            <a:ext cx="645795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Camry CAR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BRAND Toyota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CC 2000, 2400, 3000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STYLE Sedan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YEAR 2006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::= {toyota 3}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599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SNMP Architecture and Model</a:t>
            </a:r>
            <a:endParaRPr kumimoji="0" lang="zh-TW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zh-TW" altLang="en-US" sz="2800">
                <a:latin typeface="Arial" charset="0"/>
              </a:rPr>
              <a:t> </a:t>
            </a:r>
            <a:r>
              <a:rPr kumimoji="0" lang="en-US" altLang="zh-TW" sz="2800">
                <a:latin typeface="Arial" charset="0"/>
              </a:rPr>
              <a:t>Organization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Same as OSI model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Information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Same as OSI, but </a:t>
            </a:r>
            <a:r>
              <a:rPr kumimoji="0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scalar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Communication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Messages less complex than OSI</a:t>
            </a:r>
            <a:br>
              <a:rPr kumimoji="0" lang="en-US" altLang="zh-TW">
                <a:latin typeface="Arial" charset="0"/>
              </a:rPr>
            </a:br>
            <a:r>
              <a:rPr kumimoji="0" lang="en-US" altLang="zh-TW">
                <a:latin typeface="Arial" charset="0"/>
              </a:rPr>
              <a:t>  and unidirectional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Transfer structure (PDU)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Functional Model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>
                <a:latin typeface="Arial" charset="0"/>
              </a:rPr>
              <a:t> Application functions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Operations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Administration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0" lang="en-US" altLang="zh-TW" sz="2800">
                <a:latin typeface="Arial" charset="0"/>
              </a:rPr>
              <a:t> Security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799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23377</TotalTime>
  <Words>1630</Words>
  <Application>Microsoft Office PowerPoint</Application>
  <PresentationFormat>On-screen Show (4:3)</PresentationFormat>
  <Paragraphs>637</Paragraphs>
  <Slides>82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新細明體</vt:lpstr>
      <vt:lpstr>Arial</vt:lpstr>
      <vt:lpstr>Calibri</vt:lpstr>
      <vt:lpstr>Calibri Light</vt:lpstr>
      <vt:lpstr>Courier New</vt:lpstr>
      <vt:lpstr>Lucida Sans</vt:lpstr>
      <vt:lpstr>Symbol</vt:lpstr>
      <vt:lpstr>Tahoma</vt:lpstr>
      <vt:lpstr>Times New Roman</vt:lpstr>
      <vt:lpstr>Wingdings</vt:lpstr>
      <vt:lpstr>Office Theme</vt:lpstr>
      <vt:lpstr>Document</vt:lpstr>
      <vt:lpstr>VISIO</vt:lpstr>
      <vt:lpstr>Basic Foundation: Standards, Models, and Languages</vt:lpstr>
      <vt:lpstr>Outline</vt:lpstr>
      <vt:lpstr>Introduction</vt:lpstr>
      <vt:lpstr>1. NM Standards</vt:lpstr>
      <vt:lpstr>NM Standards (cont.)</vt:lpstr>
      <vt:lpstr>OSI Architecture and Model</vt:lpstr>
      <vt:lpstr>OSI NM</vt:lpstr>
      <vt:lpstr>OSI NM</vt:lpstr>
      <vt:lpstr>SNMP Architecture and Model</vt:lpstr>
      <vt:lpstr>TMN Architecture</vt:lpstr>
      <vt:lpstr>TMN &amp; Telecommunication network</vt:lpstr>
      <vt:lpstr>2. Organization Model</vt:lpstr>
      <vt:lpstr>NM Components</vt:lpstr>
      <vt:lpstr>Two-Tier NM Organization Model</vt:lpstr>
      <vt:lpstr>Three-Tier Model</vt:lpstr>
      <vt:lpstr>NM Organization Model with MoM</vt:lpstr>
      <vt:lpstr>Peer NMSs</vt:lpstr>
      <vt:lpstr>3. Information Model</vt:lpstr>
      <vt:lpstr>SMI (Structure of Management Information)</vt:lpstr>
      <vt:lpstr>Management Information Base (MIB)</vt:lpstr>
      <vt:lpstr>MIB View: An Analogy</vt:lpstr>
      <vt:lpstr>MIB View and Object Access</vt:lpstr>
      <vt:lpstr>MDB vs. MIB</vt:lpstr>
      <vt:lpstr>Managed Objects (MOs) in MIB</vt:lpstr>
      <vt:lpstr>Management Information Tree (MIT)</vt:lpstr>
      <vt:lpstr>OSI Management Information Tree</vt:lpstr>
      <vt:lpstr>Three Trees in Network Management</vt:lpstr>
      <vt:lpstr>Object Type and Instance</vt:lpstr>
      <vt:lpstr>Managed Object:  Internet Perspective </vt:lpstr>
      <vt:lpstr>Managed Object:  Internet Perspective</vt:lpstr>
      <vt:lpstr>Managed Object:  OSI Perspective</vt:lpstr>
      <vt:lpstr>Managed Object:  OSI Perspective</vt:lpstr>
      <vt:lpstr>PowerPoint Presentation</vt:lpstr>
      <vt:lpstr>PowerPoint Presentation</vt:lpstr>
      <vt:lpstr>Packet Counter Example</vt:lpstr>
      <vt:lpstr>Internet vs. OSI Managed Object</vt:lpstr>
      <vt:lpstr>4. Communication Model</vt:lpstr>
      <vt:lpstr>Transfer Protocols</vt:lpstr>
      <vt:lpstr>5. Functional Model</vt:lpstr>
      <vt:lpstr>6. Abstract Syntax Notation One:    - ASN.1</vt:lpstr>
      <vt:lpstr>Abstract Syntax &amp; Transfer Syntax</vt:lpstr>
      <vt:lpstr>Backus-Nauer Form (BNF)</vt:lpstr>
      <vt:lpstr>Data Type and Value</vt:lpstr>
      <vt:lpstr>Type and Value Assignments</vt:lpstr>
      <vt:lpstr>Subtype</vt:lpstr>
      <vt:lpstr>ASN.1 Data Types</vt:lpstr>
      <vt:lpstr>Example</vt:lpstr>
      <vt:lpstr>Example</vt:lpstr>
      <vt:lpstr>Data Type: Example 1</vt:lpstr>
      <vt:lpstr>Data Type: Example 2</vt:lpstr>
      <vt:lpstr>Enumerated Integer</vt:lpstr>
      <vt:lpstr>Object Name</vt:lpstr>
      <vt:lpstr>ASN.1 Module</vt:lpstr>
      <vt:lpstr>Module</vt:lpstr>
      <vt:lpstr>ASN.1 Keyword Examples</vt:lpstr>
      <vt:lpstr>ASN.1 Symbols</vt:lpstr>
      <vt:lpstr>ASN.1 Data Type Conventions</vt:lpstr>
      <vt:lpstr>PowerPoint Presentation</vt:lpstr>
      <vt:lpstr>Structure</vt:lpstr>
      <vt:lpstr>Structured Type</vt:lpstr>
      <vt:lpstr>Tag</vt:lpstr>
      <vt:lpstr>Tag Examples</vt:lpstr>
      <vt:lpstr>PowerPoint Presentation</vt:lpstr>
      <vt:lpstr>PowerPoint Presentation</vt:lpstr>
      <vt:lpstr>PowerPoint Presentation</vt:lpstr>
      <vt:lpstr>7. BER Encoding</vt:lpstr>
      <vt:lpstr>TLV</vt:lpstr>
      <vt:lpstr>PowerPoint Presentation</vt:lpstr>
      <vt:lpstr>Universal Class Tag</vt:lpstr>
      <vt:lpstr>Tag numbers  31</vt:lpstr>
      <vt:lpstr>PowerPoint Presentation</vt:lpstr>
      <vt:lpstr>PowerPoint Presentation</vt:lpstr>
      <vt:lpstr>PowerPoint Presentation</vt:lpstr>
      <vt:lpstr>PowerPoint Presentation</vt:lpstr>
      <vt:lpstr>Example: SNMP Message</vt:lpstr>
      <vt:lpstr>Example: SNMP Message</vt:lpstr>
      <vt:lpstr>PowerPoint Presentation</vt:lpstr>
      <vt:lpstr>8. Macros</vt:lpstr>
      <vt:lpstr>Macro Example</vt:lpstr>
      <vt:lpstr>Object-Type Example</vt:lpstr>
      <vt:lpstr>Marco Example 2</vt:lpstr>
      <vt:lpstr> </vt:lpstr>
    </vt:vector>
  </TitlesOfParts>
  <Company>Project-os.org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OK PC</cp:lastModifiedBy>
  <cp:revision>17</cp:revision>
  <dcterms:created xsi:type="dcterms:W3CDTF">2013-08-15T03:20:50Z</dcterms:created>
  <dcterms:modified xsi:type="dcterms:W3CDTF">2016-09-28T23:18:13Z</dcterms:modified>
</cp:coreProperties>
</file>