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60" r:id="rId2"/>
    <p:sldId id="295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uter Science Dept" initials="CS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0693" autoAdjust="0"/>
  </p:normalViewPr>
  <p:slideViewPr>
    <p:cSldViewPr snapToGrid="0">
      <p:cViewPr varScale="1">
        <p:scale>
          <a:sx n="66" d="100"/>
          <a:sy n="66" d="100"/>
        </p:scale>
        <p:origin x="-252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C5B91-F1E8-47BD-96A0-FC3EC9710C9B}" type="datetimeFigureOut">
              <a:rPr lang="en-US" smtClean="0"/>
              <a:pPr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8EF9-0F8A-4F1B-9F05-3F79D5DED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8EF9-0F8A-4F1B-9F05-3F79D5DED50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6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8EF9-0F8A-4F1B-9F05-3F79D5DED50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1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4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74850" y="6292850"/>
            <a:ext cx="42481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Version#d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18251"/>
            <a:ext cx="2057400" cy="365125"/>
          </a:xfrm>
        </p:spPr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9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hatz_2004@yahoo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514600" y="3505200"/>
            <a:ext cx="6248400" cy="1736725"/>
          </a:xfrm>
        </p:spPr>
        <p:txBody>
          <a:bodyPr>
            <a:normAutofit fontScale="90000"/>
          </a:bodyPr>
          <a:lstStyle/>
          <a:p>
            <a:pPr algn="r"/>
            <a:r>
              <a:rPr lang="en-US" sz="5700" dirty="0"/>
              <a:t>Network Management Overview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Configuration and Name Management User Requirements</a:t>
            </a:r>
            <a:endParaRPr lang="en-GB" altLang="en-US" sz="320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Startup and shutdown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Unattended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Need to identify components of network and connectivity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Define and modify default attributes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Load predefined attributes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Change connectivity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Reconfiguration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Status information and notification of changes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Routine or request driven reports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Authorized users (operators) only to manage and control operation (e.g., software distribution and updating)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124475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Performance Management Overview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Monitoring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Tracks activities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What is the level of capacity utilization?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Is there excessive traffic?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Has throughput been reduced to unacceptable levels?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Are there bottlenecks?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Is response time increasing?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Controlling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Make adjustments to improve performance </a:t>
            </a:r>
          </a:p>
          <a:p>
            <a:pPr>
              <a:lnSpc>
                <a:spcPct val="90000"/>
              </a:lnSpc>
            </a:pPr>
            <a:r>
              <a:rPr lang="en-US" altLang="en-US"/>
              <a:t>Identify resources to be monitored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Metrics and values for resources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095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Performance Management</a:t>
            </a:r>
            <a:br>
              <a:rPr lang="en-GB" altLang="en-US"/>
            </a:br>
            <a:r>
              <a:rPr lang="en-GB" altLang="en-US"/>
              <a:t>User Requirements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Must be known in sufficient detail to assess user queries</a:t>
            </a:r>
          </a:p>
          <a:p>
            <a:pPr lvl="1"/>
            <a:r>
              <a:rPr lang="en-US" altLang="en-US"/>
              <a:t>Applications need consistently good response time</a:t>
            </a:r>
          </a:p>
          <a:p>
            <a:r>
              <a:rPr lang="en-US" altLang="en-US"/>
              <a:t>Performance statistics help planning, management and maintenance</a:t>
            </a:r>
          </a:p>
          <a:p>
            <a:pPr lvl="1"/>
            <a:r>
              <a:rPr lang="en-US" altLang="en-US"/>
              <a:t>Recognize potential bottlenecks before they cause problems </a:t>
            </a:r>
          </a:p>
          <a:p>
            <a:pPr lvl="1"/>
            <a:r>
              <a:rPr lang="en-US" altLang="en-US"/>
              <a:t>Capacity planning based on performance information</a:t>
            </a:r>
          </a:p>
        </p:txBody>
      </p:sp>
    </p:spTree>
    <p:extLst>
      <p:ext uri="{BB962C8B-B14F-4D97-AF65-F5344CB8AC3E}">
        <p14:creationId xmlns:p14="http://schemas.microsoft.com/office/powerpoint/2010/main" val="76096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Security Management</a:t>
            </a:r>
            <a:br>
              <a:rPr lang="en-GB" altLang="en-US"/>
            </a:br>
            <a:r>
              <a:rPr lang="en-GB" altLang="en-US"/>
              <a:t>Overview</a:t>
            </a: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Generating, distributing, and storing encryption keys</a:t>
            </a:r>
          </a:p>
          <a:p>
            <a:r>
              <a:rPr lang="en-US" altLang="en-US"/>
              <a:t>Passwords and access control information maintained and distributed</a:t>
            </a:r>
          </a:p>
          <a:p>
            <a:r>
              <a:rPr lang="en-US" altLang="en-US"/>
              <a:t>Monitoring and controlling access</a:t>
            </a:r>
          </a:p>
          <a:p>
            <a:r>
              <a:rPr lang="en-US" altLang="en-US"/>
              <a:t>Logging</a:t>
            </a:r>
          </a:p>
          <a:p>
            <a:pPr lvl="1"/>
            <a:r>
              <a:rPr lang="en-US" altLang="en-US"/>
              <a:t>Collection, storage, and examination of audit records and security logs</a:t>
            </a:r>
          </a:p>
        </p:txBody>
      </p:sp>
    </p:spTree>
    <p:extLst>
      <p:ext uri="{BB962C8B-B14F-4D97-AF65-F5344CB8AC3E}">
        <p14:creationId xmlns:p14="http://schemas.microsoft.com/office/powerpoint/2010/main" val="182215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Security Management</a:t>
            </a:r>
            <a:br>
              <a:rPr lang="en-GB" altLang="en-US"/>
            </a:br>
            <a:r>
              <a:rPr lang="en-GB" altLang="en-US"/>
              <a:t>User Requirements</a:t>
            </a: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Facilities available for authorized users only</a:t>
            </a:r>
          </a:p>
          <a:p>
            <a:r>
              <a:rPr lang="en-US" altLang="en-US"/>
              <a:t>Users want to know proper security in force and effective</a:t>
            </a:r>
          </a:p>
          <a:p>
            <a:r>
              <a:rPr lang="en-US" altLang="en-US"/>
              <a:t>Management of security facilities is secure</a:t>
            </a:r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6808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Management Systems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Collection of tools for network management</a:t>
            </a:r>
          </a:p>
          <a:p>
            <a:r>
              <a:rPr lang="en-US" altLang="en-US"/>
              <a:t>Single operator interface</a:t>
            </a:r>
          </a:p>
          <a:p>
            <a:r>
              <a:rPr lang="en-US" altLang="en-US"/>
              <a:t>Powerful, user friendly command set</a:t>
            </a:r>
          </a:p>
          <a:p>
            <a:r>
              <a:rPr lang="en-US" altLang="en-US"/>
              <a:t>Performing most or all management tasks</a:t>
            </a:r>
          </a:p>
          <a:p>
            <a:r>
              <a:rPr lang="en-US" altLang="en-US"/>
              <a:t>Minimal amount of separate equipment</a:t>
            </a:r>
          </a:p>
          <a:p>
            <a:pPr lvl="1"/>
            <a:r>
              <a:rPr lang="en-US" altLang="en-US"/>
              <a:t>i.e. use existing equipment</a:t>
            </a:r>
          </a:p>
          <a:p>
            <a:r>
              <a:rPr lang="en-US" altLang="en-US"/>
              <a:t>View entire network as unified architecture</a:t>
            </a:r>
          </a:p>
          <a:p>
            <a:r>
              <a:rPr lang="en-US" altLang="en-US"/>
              <a:t>Active elements provide regular feedback</a:t>
            </a:r>
          </a:p>
        </p:txBody>
      </p:sp>
    </p:spTree>
    <p:extLst>
      <p:ext uri="{BB962C8B-B14F-4D97-AF65-F5344CB8AC3E}">
        <p14:creationId xmlns:p14="http://schemas.microsoft.com/office/powerpoint/2010/main" val="116809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Elements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Management station or manager</a:t>
            </a:r>
          </a:p>
          <a:p>
            <a:r>
              <a:rPr lang="en-US" altLang="en-US"/>
              <a:t>Agent</a:t>
            </a:r>
          </a:p>
          <a:p>
            <a:r>
              <a:rPr lang="en-US" altLang="en-US"/>
              <a:t>Management information base</a:t>
            </a:r>
          </a:p>
          <a:p>
            <a:r>
              <a:rPr lang="en-US" altLang="en-US"/>
              <a:t>Network management protocol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5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Figure 17.1 Elements of a Network Management System</a:t>
            </a:r>
          </a:p>
        </p:txBody>
      </p:sp>
      <p:pic>
        <p:nvPicPr>
          <p:cNvPr id="124931" name="Picture 3" descr="Net Mgt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47"/>
          <a:stretch>
            <a:fillRect/>
          </a:stretch>
        </p:blipFill>
        <p:spPr bwMode="auto">
          <a:xfrm>
            <a:off x="609600" y="1669755"/>
            <a:ext cx="7379368" cy="44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263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Management Station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Stand alone system or part of shared system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Interface for human network manager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Set of management applications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 analysis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Fault recovery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Interface to monitor and control network</a:t>
            </a:r>
          </a:p>
          <a:p>
            <a:pPr>
              <a:lnSpc>
                <a:spcPct val="90000"/>
              </a:lnSpc>
            </a:pPr>
            <a:r>
              <a:rPr lang="en-US" altLang="en-US"/>
              <a:t>Translate manager’s requirements into monitoring and control of remote elements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 base of network management information extracted from managed entities</a:t>
            </a:r>
          </a:p>
        </p:txBody>
      </p:sp>
    </p:spTree>
    <p:extLst>
      <p:ext uri="{BB962C8B-B14F-4D97-AF65-F5344CB8AC3E}">
        <p14:creationId xmlns:p14="http://schemas.microsoft.com/office/powerpoint/2010/main" val="254179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Management </a:t>
            </a:r>
            <a:r>
              <a:rPr lang="en-US" altLang="en-US"/>
              <a:t>Agent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Hosts, bridges, hubs, routers equipped with agent software</a:t>
            </a:r>
          </a:p>
          <a:p>
            <a:r>
              <a:rPr lang="en-US" altLang="en-US"/>
              <a:t>Allow them to be managed from management station</a:t>
            </a:r>
          </a:p>
          <a:p>
            <a:r>
              <a:rPr lang="en-US" altLang="en-US"/>
              <a:t>Respond to requests for information</a:t>
            </a:r>
          </a:p>
          <a:p>
            <a:r>
              <a:rPr lang="en-US" altLang="en-US"/>
              <a:t>Respond to requests for action</a:t>
            </a:r>
          </a:p>
          <a:p>
            <a:r>
              <a:rPr lang="en-US" altLang="en-US"/>
              <a:t>Asynchronously supply unsolicited information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73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5:25- 6:50 MW-S110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Anna Rhodora Mercado-Quitaleg</a:t>
            </a:r>
            <a:endParaRPr lang="en-PH" dirty="0" smtClean="0"/>
          </a:p>
          <a:p>
            <a:r>
              <a:rPr lang="en-PH" dirty="0" smtClean="0">
                <a:hlinkClick r:id="rId2"/>
              </a:rPr>
              <a:t>oliangelanne@yahoo.com</a:t>
            </a:r>
            <a:endParaRPr lang="en-PH" dirty="0" smtClean="0"/>
          </a:p>
          <a:p>
            <a:r>
              <a:rPr lang="en-PH" dirty="0" smtClean="0"/>
              <a:t>Edmodo Group Code: 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30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Management Information Base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MIB</a:t>
            </a:r>
          </a:p>
          <a:p>
            <a:r>
              <a:rPr lang="en-US" altLang="en-US"/>
              <a:t>Representation of network resources as objects</a:t>
            </a:r>
          </a:p>
          <a:p>
            <a:r>
              <a:rPr lang="en-US" altLang="en-US"/>
              <a:t>Each object a variable representing one aspect of managed object</a:t>
            </a:r>
          </a:p>
          <a:p>
            <a:r>
              <a:rPr lang="en-US" altLang="en-US"/>
              <a:t>MIB is collection of access points at agent for management of station</a:t>
            </a:r>
          </a:p>
          <a:p>
            <a:r>
              <a:rPr lang="en-US" altLang="en-US"/>
              <a:t>Objects standardized across class of system</a:t>
            </a:r>
          </a:p>
          <a:p>
            <a:pPr lvl="1"/>
            <a:r>
              <a:rPr lang="en-US" altLang="en-US"/>
              <a:t>Bridge, router etc.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301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Management Protocol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Link between management station and agent</a:t>
            </a:r>
          </a:p>
          <a:p>
            <a:r>
              <a:rPr lang="en-US" altLang="en-US"/>
              <a:t>TCP/IP uses SNMP</a:t>
            </a:r>
          </a:p>
          <a:p>
            <a:r>
              <a:rPr lang="en-US" altLang="en-US"/>
              <a:t>OSI uses Common Management Information Protocol (CMIP)</a:t>
            </a:r>
          </a:p>
          <a:p>
            <a:r>
              <a:rPr lang="en-US" altLang="en-US"/>
              <a:t>SNMPv2 (enhanced SNMP) for OSI and TCP/IP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190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Protocol Capabilities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Get</a:t>
            </a:r>
          </a:p>
          <a:p>
            <a:r>
              <a:rPr lang="en-US" altLang="en-US"/>
              <a:t>Set</a:t>
            </a:r>
          </a:p>
          <a:p>
            <a:r>
              <a:rPr lang="en-US" altLang="en-US"/>
              <a:t>Notify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585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Management Layout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May be centralized in simple network</a:t>
            </a:r>
          </a:p>
          <a:p>
            <a:r>
              <a:rPr lang="en-US" altLang="en-US"/>
              <a:t>May be distributed in large, complex network</a:t>
            </a:r>
          </a:p>
          <a:p>
            <a:pPr lvl="1"/>
            <a:r>
              <a:rPr lang="en-US" altLang="en-US"/>
              <a:t>Multiple management servers</a:t>
            </a:r>
          </a:p>
          <a:p>
            <a:pPr lvl="1"/>
            <a:r>
              <a:rPr lang="en-US" altLang="en-US"/>
              <a:t>Each manages pool of agents</a:t>
            </a:r>
          </a:p>
          <a:p>
            <a:pPr lvl="1"/>
            <a:r>
              <a:rPr lang="en-US" altLang="en-US"/>
              <a:t>Management may be delegated to intermediate manager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459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/>
              <a:t>Figure 17.2 Example Distributed Network Management Configuration</a:t>
            </a:r>
          </a:p>
        </p:txBody>
      </p:sp>
      <p:grpSp>
        <p:nvGrpSpPr>
          <p:cNvPr id="123909" name="Group 5"/>
          <p:cNvGrpSpPr>
            <a:grpSpLocks/>
          </p:cNvGrpSpPr>
          <p:nvPr/>
        </p:nvGrpSpPr>
        <p:grpSpPr bwMode="auto">
          <a:xfrm>
            <a:off x="1152525" y="1423988"/>
            <a:ext cx="6848475" cy="5129212"/>
            <a:chOff x="726" y="897"/>
            <a:chExt cx="4314" cy="3231"/>
          </a:xfrm>
        </p:grpSpPr>
        <p:pic>
          <p:nvPicPr>
            <p:cNvPr id="123907" name="Picture 3" descr="Net Mgt Configura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39"/>
            <a:stretch>
              <a:fillRect/>
            </a:stretch>
          </p:blipFill>
          <p:spPr bwMode="auto">
            <a:xfrm>
              <a:off x="726" y="897"/>
              <a:ext cx="4308" cy="3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908" name="Rectangle 4"/>
            <p:cNvSpPr>
              <a:spLocks noChangeArrowheads="1"/>
            </p:cNvSpPr>
            <p:nvPr/>
          </p:nvSpPr>
          <p:spPr bwMode="auto">
            <a:xfrm>
              <a:off x="1632" y="3984"/>
              <a:ext cx="340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067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Network Management Protocol Architecture</a:t>
            </a:r>
            <a:endParaRPr lang="en-US" alt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/>
              <a:t>Application-level protocol </a:t>
            </a:r>
            <a:endParaRPr lang="en-GB" altLang="en-US" sz="2400"/>
          </a:p>
          <a:p>
            <a:r>
              <a:rPr lang="en-US" altLang="en-US" sz="2400"/>
              <a:t>Part of TCP/IP protocol suite</a:t>
            </a:r>
            <a:endParaRPr lang="en-GB" altLang="en-US" sz="2400"/>
          </a:p>
          <a:p>
            <a:r>
              <a:rPr lang="en-GB" altLang="en-US" sz="2400"/>
              <a:t>Runs over </a:t>
            </a:r>
            <a:r>
              <a:rPr lang="en-US" altLang="en-US" sz="2400"/>
              <a:t>UDP</a:t>
            </a:r>
            <a:endParaRPr lang="en-GB" altLang="en-US" sz="2400"/>
          </a:p>
          <a:p>
            <a:r>
              <a:rPr lang="en-US" altLang="en-US" sz="2400"/>
              <a:t>From management station, three types of SNMP messages issued</a:t>
            </a:r>
            <a:endParaRPr lang="en-GB" altLang="en-US" sz="2400"/>
          </a:p>
          <a:p>
            <a:pPr lvl="1"/>
            <a:r>
              <a:rPr lang="en-US" altLang="en-US" sz="2000"/>
              <a:t>GetRequest, GetNextRequest, and SetRequest </a:t>
            </a:r>
            <a:endParaRPr lang="en-GB" altLang="en-US" sz="2000"/>
          </a:p>
          <a:p>
            <a:pPr lvl="1"/>
            <a:r>
              <a:rPr lang="en-US" altLang="en-US" sz="2000"/>
              <a:t>Port 161</a:t>
            </a:r>
            <a:endParaRPr lang="en-GB" altLang="en-US" sz="2000"/>
          </a:p>
          <a:p>
            <a:r>
              <a:rPr lang="en-US" altLang="en-US" sz="2400"/>
              <a:t>Agent</a:t>
            </a:r>
            <a:r>
              <a:rPr lang="en-GB" altLang="en-US" sz="2400"/>
              <a:t> replies with</a:t>
            </a:r>
            <a:r>
              <a:rPr lang="en-US" altLang="en-US" sz="2400"/>
              <a:t> GetResponse</a:t>
            </a:r>
            <a:endParaRPr lang="en-GB" altLang="en-US" sz="2400"/>
          </a:p>
          <a:p>
            <a:r>
              <a:rPr lang="en-US" altLang="en-US" sz="2400"/>
              <a:t>Agent may issue trap message in response to event that affects MIB and underlying managed </a:t>
            </a:r>
            <a:endParaRPr lang="en-GB" altLang="en-US" sz="2400"/>
          </a:p>
          <a:p>
            <a:pPr lvl="1"/>
            <a:r>
              <a:rPr lang="en-US" altLang="en-US" sz="2000"/>
              <a:t>Port 162</a:t>
            </a:r>
          </a:p>
        </p:txBody>
      </p:sp>
    </p:spTree>
    <p:extLst>
      <p:ext uri="{BB962C8B-B14F-4D97-AF65-F5344CB8AC3E}">
        <p14:creationId xmlns:p14="http://schemas.microsoft.com/office/powerpoint/2010/main" val="1665510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SNMP v1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August 1988 SNMP specification issued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Stand alone management stations and bridges, routers workstations etc supplied with agents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Defines limited, easily implemented MIB of scalar variables and two dimensional tables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Streamlined protocol</a:t>
            </a:r>
          </a:p>
          <a:p>
            <a:pPr>
              <a:lnSpc>
                <a:spcPct val="90000"/>
              </a:lnSpc>
            </a:pPr>
            <a:r>
              <a:rPr lang="en-US" altLang="en-US"/>
              <a:t>Limited functionality</a:t>
            </a:r>
          </a:p>
          <a:p>
            <a:pPr>
              <a:lnSpc>
                <a:spcPct val="90000"/>
              </a:lnSpc>
            </a:pPr>
            <a:r>
              <a:rPr lang="en-US" altLang="en-US"/>
              <a:t>Lack of security</a:t>
            </a:r>
          </a:p>
          <a:p>
            <a:pPr>
              <a:lnSpc>
                <a:spcPct val="90000"/>
              </a:lnSpc>
            </a:pPr>
            <a:r>
              <a:rPr lang="en-US" altLang="en-US"/>
              <a:t>SNMP v2 1993, revised 1996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RFC 1901-1908</a:t>
            </a:r>
          </a:p>
        </p:txBody>
      </p:sp>
    </p:spTree>
    <p:extLst>
      <p:ext uri="{BB962C8B-B14F-4D97-AF65-F5344CB8AC3E}">
        <p14:creationId xmlns:p14="http://schemas.microsoft.com/office/powerpoint/2010/main" val="607300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Figure 17.3 SNMPv1 Configuration</a:t>
            </a:r>
          </a:p>
        </p:txBody>
      </p:sp>
      <p:pic>
        <p:nvPicPr>
          <p:cNvPr id="125955" name="Picture 3" descr="SNMP Config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1"/>
          <a:stretch>
            <a:fillRect/>
          </a:stretch>
        </p:blipFill>
        <p:spPr bwMode="auto">
          <a:xfrm>
            <a:off x="971550" y="1400176"/>
            <a:ext cx="6969292" cy="48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019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Figure 17.4 The Role of SNMPv1</a:t>
            </a:r>
          </a:p>
        </p:txBody>
      </p:sp>
      <p:pic>
        <p:nvPicPr>
          <p:cNvPr id="126979" name="Picture 3" descr="SNMP Ro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3"/>
          <a:stretch>
            <a:fillRect/>
          </a:stretch>
        </p:blipFill>
        <p:spPr bwMode="auto">
          <a:xfrm>
            <a:off x="595313" y="1395413"/>
            <a:ext cx="7862887" cy="48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607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SNMP v2 (1)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Framework on which network management applications can be built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 fault management, performance monitoring, accounting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Protocol used to exchange management information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Each player maintains local MIB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Structure defined in standard</a:t>
            </a:r>
          </a:p>
          <a:p>
            <a:pPr>
              <a:lnSpc>
                <a:spcPct val="90000"/>
              </a:lnSpc>
            </a:pPr>
            <a:r>
              <a:rPr lang="en-US" altLang="en-US"/>
              <a:t>At least one system responsible for management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Houses management applications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80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Introduction</a:t>
            </a:r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Network, associated resources and distributed applications indispensable</a:t>
            </a:r>
          </a:p>
          <a:p>
            <a:r>
              <a:rPr lang="en-US" altLang="en-US"/>
              <a:t>Complex systems </a:t>
            </a:r>
          </a:p>
          <a:p>
            <a:pPr lvl="1"/>
            <a:r>
              <a:rPr lang="en-US" altLang="en-US"/>
              <a:t>More things can go wrong</a:t>
            </a:r>
          </a:p>
          <a:p>
            <a:r>
              <a:rPr lang="en-US" altLang="en-US"/>
              <a:t>Requires automated network management tools</a:t>
            </a:r>
          </a:p>
          <a:p>
            <a:r>
              <a:rPr lang="en-US" altLang="en-US"/>
              <a:t>Need comprehensive data gathering and control tools </a:t>
            </a:r>
          </a:p>
          <a:p>
            <a:r>
              <a:rPr lang="en-US" altLang="en-US"/>
              <a:t>SNMP</a:t>
            </a:r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633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SNPM v2 (2)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Support central or distributed management</a:t>
            </a:r>
          </a:p>
          <a:p>
            <a:r>
              <a:rPr lang="en-US" altLang="en-US"/>
              <a:t>In distributes system, some elements operate as manager and agent</a:t>
            </a:r>
          </a:p>
          <a:p>
            <a:r>
              <a:rPr lang="en-US" altLang="en-US"/>
              <a:t>Exchanges use SNMP v2 protocol</a:t>
            </a:r>
          </a:p>
          <a:p>
            <a:pPr lvl="1"/>
            <a:r>
              <a:rPr lang="en-US" altLang="en-US"/>
              <a:t>Simple request/response protocol</a:t>
            </a:r>
          </a:p>
          <a:p>
            <a:pPr lvl="1"/>
            <a:r>
              <a:rPr lang="en-US" altLang="en-US"/>
              <a:t>Typically uses UDP</a:t>
            </a:r>
          </a:p>
          <a:p>
            <a:pPr lvl="2"/>
            <a:r>
              <a:rPr lang="en-US" altLang="en-US"/>
              <a:t>Ongoing reliable connection not required</a:t>
            </a:r>
          </a:p>
          <a:p>
            <a:pPr lvl="2"/>
            <a:r>
              <a:rPr lang="en-US" altLang="en-US"/>
              <a:t>Reduces management overhead</a:t>
            </a:r>
          </a:p>
        </p:txBody>
      </p:sp>
    </p:spTree>
    <p:extLst>
      <p:ext uri="{BB962C8B-B14F-4D97-AF65-F5344CB8AC3E}">
        <p14:creationId xmlns:p14="http://schemas.microsoft.com/office/powerpoint/2010/main" val="3324454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Figure 17.5 SNMPv2 Managed Configuration</a:t>
            </a:r>
          </a:p>
        </p:txBody>
      </p:sp>
      <p:pic>
        <p:nvPicPr>
          <p:cNvPr id="128003" name="Picture 3" descr="SNMPv2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15"/>
          <a:stretch>
            <a:fillRect/>
          </a:stretch>
        </p:blipFill>
        <p:spPr bwMode="auto">
          <a:xfrm>
            <a:off x="3777916" y="1203158"/>
            <a:ext cx="4737434" cy="505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999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</a:t>
            </a:r>
            <a:br>
              <a:rPr lang="en-US" altLang="en-US"/>
            </a:br>
            <a:r>
              <a:rPr lang="en-US" altLang="en-US"/>
              <a:t>Management Information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SMI</a:t>
            </a:r>
          </a:p>
          <a:p>
            <a:r>
              <a:rPr lang="en-US" altLang="en-US"/>
              <a:t>Defines general framework with which MIB defined and constructed</a:t>
            </a:r>
          </a:p>
          <a:p>
            <a:r>
              <a:rPr lang="en-US" altLang="en-US"/>
              <a:t>Identifies data types</a:t>
            </a:r>
          </a:p>
          <a:p>
            <a:r>
              <a:rPr lang="en-US" altLang="en-US"/>
              <a:t>How resources are represented and named</a:t>
            </a:r>
          </a:p>
          <a:p>
            <a:r>
              <a:rPr lang="en-US" altLang="en-US"/>
              <a:t>Encourages simplicity and extensibility</a:t>
            </a:r>
          </a:p>
          <a:p>
            <a:r>
              <a:rPr lang="en-US" altLang="en-US"/>
              <a:t>Scalars and two dimensional arrays of scalars (tables) only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42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Protocol Operation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Exchange of messages</a:t>
            </a:r>
          </a:p>
          <a:p>
            <a:r>
              <a:rPr lang="en-US" altLang="en-US"/>
              <a:t>Outer message header deals with security</a:t>
            </a:r>
          </a:p>
          <a:p>
            <a:r>
              <a:rPr lang="en-US" altLang="en-US"/>
              <a:t>Seven types of PDU</a:t>
            </a:r>
          </a:p>
        </p:txBody>
      </p:sp>
    </p:spTree>
    <p:extLst>
      <p:ext uri="{BB962C8B-B14F-4D97-AF65-F5344CB8AC3E}">
        <p14:creationId xmlns:p14="http://schemas.microsoft.com/office/powerpoint/2010/main" val="3379525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SNMP v3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Addresses security issues of SNMP v1/2</a:t>
            </a:r>
          </a:p>
          <a:p>
            <a:r>
              <a:rPr lang="en-US" altLang="en-US"/>
              <a:t>RFC 2570-2575</a:t>
            </a:r>
          </a:p>
          <a:p>
            <a:r>
              <a:rPr lang="en-US" altLang="en-US"/>
              <a:t>Proposed standard January 1998</a:t>
            </a:r>
          </a:p>
          <a:p>
            <a:r>
              <a:rPr lang="en-US" altLang="en-US"/>
              <a:t>Defines overall architecture and security capability</a:t>
            </a:r>
          </a:p>
          <a:p>
            <a:r>
              <a:rPr lang="en-US" altLang="en-US"/>
              <a:t>To be used with SNMP v2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736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SNMP v3 Services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Authentication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Part of User-Based Security (UBS)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Assures that message: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Came from identified source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Has not been altered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Has not been delayed or replayed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Privacy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Encrypted messages using DES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Access control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Can configure agents to provide a number of levels of access to MIB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Access to information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Limit operations</a:t>
            </a:r>
          </a:p>
        </p:txBody>
      </p:sp>
    </p:spTree>
    <p:extLst>
      <p:ext uri="{BB962C8B-B14F-4D97-AF65-F5344CB8AC3E}">
        <p14:creationId xmlns:p14="http://schemas.microsoft.com/office/powerpoint/2010/main" val="364817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Assignment: 1 whole by twos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What are some of the important user requirements that should be considered on the following network management elements:</a:t>
            </a:r>
          </a:p>
          <a:p>
            <a:pPr marL="914400" lvl="1" indent="-457200">
              <a:buAutoNum type="alphaUcPeriod"/>
            </a:pPr>
            <a:r>
              <a:rPr lang="en-PH" dirty="0" smtClean="0"/>
              <a:t>Accounting</a:t>
            </a:r>
          </a:p>
          <a:p>
            <a:pPr marL="914400" lvl="1" indent="-457200">
              <a:buAutoNum type="alphaUcPeriod"/>
            </a:pPr>
            <a:r>
              <a:rPr lang="en-PH" dirty="0" smtClean="0"/>
              <a:t>Configuration</a:t>
            </a:r>
          </a:p>
          <a:p>
            <a:pPr marL="914400" lvl="1" indent="-457200">
              <a:buAutoNum type="alphaUcPeriod"/>
            </a:pPr>
            <a:r>
              <a:rPr lang="en-PH" dirty="0" smtClean="0"/>
              <a:t>Performance</a:t>
            </a:r>
          </a:p>
          <a:p>
            <a:pPr marL="914400" lvl="1" indent="-457200">
              <a:buAutoNum type="alphaUcPeriod"/>
            </a:pPr>
            <a:r>
              <a:rPr lang="en-PH" dirty="0" smtClean="0"/>
              <a:t>Security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62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Elements of Network Management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Fault</a:t>
            </a:r>
          </a:p>
          <a:p>
            <a:r>
              <a:rPr lang="en-GB" altLang="en-US"/>
              <a:t>Accounting</a:t>
            </a:r>
          </a:p>
          <a:p>
            <a:r>
              <a:rPr lang="en-GB" altLang="en-US"/>
              <a:t>Configuration</a:t>
            </a:r>
          </a:p>
          <a:p>
            <a:r>
              <a:rPr lang="en-GB" altLang="en-US"/>
              <a:t>Performance</a:t>
            </a:r>
          </a:p>
          <a:p>
            <a:r>
              <a:rPr lang="en-GB" altLang="en-US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9842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Fault Management Overview</a:t>
            </a:r>
            <a:endParaRPr lang="en-GB" alt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fault occurs </a:t>
            </a:r>
          </a:p>
          <a:p>
            <a:pPr lvl="1"/>
            <a:r>
              <a:rPr lang="en-US" altLang="en-US"/>
              <a:t>Determine where</a:t>
            </a:r>
          </a:p>
          <a:p>
            <a:pPr lvl="1"/>
            <a:r>
              <a:rPr lang="en-US" altLang="en-US"/>
              <a:t>Isolate rest of network so it can continue to function</a:t>
            </a:r>
          </a:p>
          <a:p>
            <a:pPr lvl="1"/>
            <a:r>
              <a:rPr lang="en-US" altLang="en-US"/>
              <a:t>Reconfigure or modify network to minimize impact of operation without failed components</a:t>
            </a:r>
          </a:p>
          <a:p>
            <a:pPr lvl="1"/>
            <a:r>
              <a:rPr lang="en-US" altLang="en-US"/>
              <a:t>Repair or replace failed components </a:t>
            </a:r>
          </a:p>
          <a:p>
            <a:r>
              <a:rPr lang="en-US" altLang="en-US"/>
              <a:t>Fault is abnormal condition that requires action to repair</a:t>
            </a:r>
          </a:p>
          <a:p>
            <a:pPr lvl="1"/>
            <a:r>
              <a:rPr lang="en-US" altLang="en-US"/>
              <a:t>Errors (e.g. single bit error on line) occur and are not faults</a:t>
            </a:r>
          </a:p>
        </p:txBody>
      </p:sp>
    </p:spTree>
    <p:extLst>
      <p:ext uri="{BB962C8B-B14F-4D97-AF65-F5344CB8AC3E}">
        <p14:creationId xmlns:p14="http://schemas.microsoft.com/office/powerpoint/2010/main" val="289863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Fault Management User Requirements</a:t>
            </a:r>
            <a:endParaRPr lang="en-GB" alt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Fast and reliable problem resolution</a:t>
            </a:r>
          </a:p>
          <a:p>
            <a:r>
              <a:rPr lang="en-US" altLang="en-US" sz="2400"/>
              <a:t>Immediate notification</a:t>
            </a:r>
          </a:p>
          <a:p>
            <a:r>
              <a:rPr lang="en-US" altLang="en-US" sz="2400"/>
              <a:t>Impact and duration minimized by redundant components and routes</a:t>
            </a:r>
          </a:p>
          <a:p>
            <a:pPr lvl="1"/>
            <a:r>
              <a:rPr lang="en-US" altLang="en-US" sz="2000"/>
              <a:t>Fault tolerance</a:t>
            </a:r>
          </a:p>
          <a:p>
            <a:r>
              <a:rPr lang="en-US" altLang="en-US" sz="2400"/>
              <a:t>Fault management capability should be redundant</a:t>
            </a:r>
          </a:p>
          <a:p>
            <a:r>
              <a:rPr lang="en-US" altLang="en-US" sz="2400"/>
              <a:t>After correction, fault management must ensure problem is truly resolved and no new problems introduced</a:t>
            </a:r>
          </a:p>
          <a:p>
            <a:pPr lvl="1"/>
            <a:r>
              <a:rPr lang="en-US" altLang="en-US" sz="2000"/>
              <a:t>Problem tracking and control</a:t>
            </a:r>
          </a:p>
          <a:p>
            <a:r>
              <a:rPr lang="en-US" altLang="en-US" sz="2400"/>
              <a:t>Minimal effect on network performance</a:t>
            </a:r>
          </a:p>
          <a:p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184254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Accounting Management</a:t>
            </a:r>
            <a:br>
              <a:rPr lang="en-US" altLang="en-US"/>
            </a:br>
            <a:r>
              <a:rPr lang="en-US" altLang="en-US"/>
              <a:t>Overview</a:t>
            </a:r>
            <a:endParaRPr lang="en-GB" alt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Individual cost centers or projects charged for use of network services</a:t>
            </a:r>
          </a:p>
          <a:p>
            <a:r>
              <a:rPr lang="en-US" altLang="en-US"/>
              <a:t>Network manager needs to be able to track use of network</a:t>
            </a:r>
          </a:p>
          <a:p>
            <a:pPr lvl="1"/>
            <a:r>
              <a:rPr lang="en-US" altLang="en-US"/>
              <a:t>User or group may be abusing access</a:t>
            </a:r>
          </a:p>
          <a:p>
            <a:pPr lvl="1"/>
            <a:r>
              <a:rPr lang="en-US" altLang="en-US"/>
              <a:t>Users may be making inefficient use of network</a:t>
            </a:r>
          </a:p>
          <a:p>
            <a:pPr lvl="1"/>
            <a:r>
              <a:rPr lang="en-US" altLang="en-US"/>
              <a:t>Need to plan for network growth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959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Accounting Management</a:t>
            </a:r>
            <a:br>
              <a:rPr lang="en-US" altLang="en-US"/>
            </a:br>
            <a:r>
              <a:rPr lang="en-US" altLang="en-US"/>
              <a:t>User Requirements</a:t>
            </a:r>
            <a:endParaRPr lang="en-GB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Needs to specify sort of accounting information recorded at various nodes</a:t>
            </a:r>
          </a:p>
          <a:p>
            <a:pPr lvl="1"/>
            <a:r>
              <a:rPr lang="en-US" altLang="en-US"/>
              <a:t>Interval between successive sendings of information</a:t>
            </a:r>
          </a:p>
          <a:p>
            <a:pPr lvl="1"/>
            <a:r>
              <a:rPr lang="en-US" altLang="en-US"/>
              <a:t>Algorithms used in calculating charges</a:t>
            </a:r>
          </a:p>
          <a:p>
            <a:pPr lvl="1"/>
            <a:r>
              <a:rPr lang="en-US" altLang="en-US"/>
              <a:t>Accounting reports under network manager control</a:t>
            </a:r>
          </a:p>
          <a:p>
            <a:r>
              <a:rPr lang="en-US" altLang="en-US"/>
              <a:t>Verify users' authorization to access and manipulate accounting information</a:t>
            </a:r>
          </a:p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883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Configuration and Name Management Overview</a:t>
            </a:r>
            <a:endParaRPr lang="en-GB" alt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Choose appropriate software and attributes and values (e.g., a transport layer retransmission timer) for device depending on function(s)</a:t>
            </a:r>
          </a:p>
          <a:p>
            <a:r>
              <a:rPr lang="en-US" altLang="en-US"/>
              <a:t>Initializing network and gracefully shutting down</a:t>
            </a:r>
          </a:p>
          <a:p>
            <a:r>
              <a:rPr lang="en-US" altLang="en-US"/>
              <a:t>Maintaining, adding, and updating relationships among components</a:t>
            </a:r>
          </a:p>
          <a:p>
            <a:r>
              <a:rPr lang="en-US" altLang="en-US"/>
              <a:t>Status of components during network operation</a:t>
            </a:r>
          </a:p>
        </p:txBody>
      </p:sp>
    </p:spTree>
    <p:extLst>
      <p:ext uri="{BB962C8B-B14F-4D97-AF65-F5344CB8AC3E}">
        <p14:creationId xmlns:p14="http://schemas.microsoft.com/office/powerpoint/2010/main" val="407843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14952</TotalTime>
  <Words>1098</Words>
  <Application>Microsoft Macintosh PowerPoint</Application>
  <PresentationFormat>On-screen Show (4:3)</PresentationFormat>
  <Paragraphs>222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Network Management Overview</vt:lpstr>
      <vt:lpstr>5:25- 6:50 MW-S110</vt:lpstr>
      <vt:lpstr>Introduction</vt:lpstr>
      <vt:lpstr>Elements of Network Management</vt:lpstr>
      <vt:lpstr>Fault Management Overview</vt:lpstr>
      <vt:lpstr>Fault Management User Requirements</vt:lpstr>
      <vt:lpstr>Accounting Management Overview</vt:lpstr>
      <vt:lpstr>Accounting Management User Requirements</vt:lpstr>
      <vt:lpstr>Configuration and Name Management Overview</vt:lpstr>
      <vt:lpstr>Configuration and Name Management User Requirements</vt:lpstr>
      <vt:lpstr>Performance Management Overview</vt:lpstr>
      <vt:lpstr>Performance Management User Requirements</vt:lpstr>
      <vt:lpstr>Security Management Overview</vt:lpstr>
      <vt:lpstr>Security Management User Requirements</vt:lpstr>
      <vt:lpstr>Network Management Systems</vt:lpstr>
      <vt:lpstr>Key Elements</vt:lpstr>
      <vt:lpstr>Figure 17.1 Elements of a Network Management System</vt:lpstr>
      <vt:lpstr>Management Station</vt:lpstr>
      <vt:lpstr>Management Agent</vt:lpstr>
      <vt:lpstr>Management Information Base</vt:lpstr>
      <vt:lpstr>Network Management Protocol</vt:lpstr>
      <vt:lpstr>Protocol Capabilities</vt:lpstr>
      <vt:lpstr>Management Layout</vt:lpstr>
      <vt:lpstr>Figure 17.2 Example Distributed Network Management Configuration</vt:lpstr>
      <vt:lpstr>Network Management Protocol Architecture</vt:lpstr>
      <vt:lpstr>SNMP v1</vt:lpstr>
      <vt:lpstr>Figure 17.3 SNMPv1 Configuration</vt:lpstr>
      <vt:lpstr>Figure 17.4 The Role of SNMPv1</vt:lpstr>
      <vt:lpstr>SNMP v2 (1)</vt:lpstr>
      <vt:lpstr>SNPM v2 (2)</vt:lpstr>
      <vt:lpstr>Figure 17.5 SNMPv2 Managed Configuration</vt:lpstr>
      <vt:lpstr>Structure of  Management Information</vt:lpstr>
      <vt:lpstr>Protocol Operation</vt:lpstr>
      <vt:lpstr>SNMP v3</vt:lpstr>
      <vt:lpstr>SNMP v3 Services</vt:lpstr>
      <vt:lpstr>Assignment: 1 whole by twos</vt:lpstr>
    </vt:vector>
  </TitlesOfParts>
  <Company>Project-os.org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Primus</dc:creator>
  <cp:lastModifiedBy>Anna Rhodora Quitaleg</cp:lastModifiedBy>
  <cp:revision>21</cp:revision>
  <dcterms:created xsi:type="dcterms:W3CDTF">2013-08-15T03:20:50Z</dcterms:created>
  <dcterms:modified xsi:type="dcterms:W3CDTF">2017-05-09T12:10:41Z</dcterms:modified>
</cp:coreProperties>
</file>