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4"/>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uter Science Dept" initials="C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4627" autoAdjust="0"/>
  </p:normalViewPr>
  <p:slideViewPr>
    <p:cSldViewPr snapToGrid="0">
      <p:cViewPr varScale="1">
        <p:scale>
          <a:sx n="40" d="100"/>
          <a:sy n="40" d="100"/>
        </p:scale>
        <p:origin x="1617"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C5B91-F1E8-47BD-96A0-FC3EC9710C9B}" type="datetimeFigureOut">
              <a:rPr lang="en-US" smtClean="0"/>
              <a:pPr/>
              <a:t>6/21/2018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68EF9-0F8A-4F1B-9F05-3F79D5DED50E}" type="slidenum">
              <a:rPr lang="en-US" smtClean="0"/>
              <a:pPr/>
              <a:t>‹#›</a:t>
            </a:fld>
            <a:endParaRPr lang="en-US"/>
          </a:p>
        </p:txBody>
      </p:sp>
    </p:spTree>
    <p:extLst>
      <p:ext uri="{BB962C8B-B14F-4D97-AF65-F5344CB8AC3E}">
        <p14:creationId xmlns:p14="http://schemas.microsoft.com/office/powerpoint/2010/main" val="296966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F0AA3693-2520-4082-84AF-917436DA530A}" type="slidenum">
              <a:rPr lang="zh-TW" altLang="en-US" sz="1200">
                <a:latin typeface="Arial" panose="020B0604020202020204" pitchFamily="34" charset="0"/>
              </a:rPr>
              <a:pPr eaLnBrk="1" hangingPunct="1"/>
              <a:t>3</a:t>
            </a:fld>
            <a:endParaRPr lang="en-US" altLang="zh-TW" sz="1200">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We learned about network technology and components that need to be managed. There are several management standards and models in existence for managing networks, systems, and services. We can understand and appreciate them better by first looking at the commonality among them, and then the differences that distinguish them. These goals form the objectives of this chapter.</a:t>
            </a:r>
          </a:p>
          <a:p>
            <a:endParaRPr lang="en-US" altLang="zh-TW"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two leading models of network </a:t>
            </a:r>
            <a:r>
              <a:rPr lang="en-US" sz="1200" b="0" i="0" u="none" strike="noStrike" kern="1200" baseline="0">
                <a:solidFill>
                  <a:schemeClr val="tx1"/>
                </a:solidFill>
                <a:latin typeface="+mn-lt"/>
                <a:ea typeface="+mn-ea"/>
                <a:cs typeface="+mn-cs"/>
              </a:rPr>
              <a:t>management is </a:t>
            </a: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lnternet</a:t>
            </a:r>
            <a:r>
              <a:rPr lang="en-US" sz="1200" b="0" i="0" u="none" strike="noStrike" kern="1200" baseline="0" dirty="0">
                <a:solidFill>
                  <a:schemeClr val="tx1"/>
                </a:solidFill>
                <a:latin typeface="+mn-lt"/>
                <a:ea typeface="+mn-ea"/>
                <a:cs typeface="+mn-cs"/>
              </a:rPr>
              <a:t> model and the Open System interconnection (OSI model.) The </a:t>
            </a:r>
            <a:r>
              <a:rPr lang="en-US" sz="1200" b="0" i="0" u="none" strike="noStrike" kern="1200" baseline="0" dirty="0" err="1">
                <a:solidFill>
                  <a:schemeClr val="tx1"/>
                </a:solidFill>
                <a:latin typeface="+mn-lt"/>
                <a:ea typeface="+mn-ea"/>
                <a:cs typeface="+mn-cs"/>
              </a:rPr>
              <a:t>lntemet</a:t>
            </a:r>
            <a:r>
              <a:rPr lang="en-US" sz="1200" b="0" i="0" u="none" strike="noStrike" kern="1200" baseline="0" dirty="0">
                <a:solidFill>
                  <a:schemeClr val="tx1"/>
                </a:solidFill>
                <a:latin typeface="+mn-lt"/>
                <a:ea typeface="+mn-ea"/>
                <a:cs typeface="+mn-cs"/>
              </a:rPr>
              <a:t> model is the most widely used for network management.. It is a. simple scalar model and hence easy to implement. The OSI model, which is object oriented, is more complex and harder to implement.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However, with the matured stage of object-oriented technology. and the convergence of data and telecommunications technologies, object-oriented implementation of network management has come into vogue.</a:t>
            </a:r>
            <a:endParaRPr lang="zh-TW" altLang="en-US" dirty="0">
              <a:latin typeface="Arial" panose="020B0604020202020204" pitchFamily="34" charset="0"/>
            </a:endParaRPr>
          </a:p>
        </p:txBody>
      </p:sp>
    </p:spTree>
    <p:extLst>
      <p:ext uri="{BB962C8B-B14F-4D97-AF65-F5344CB8AC3E}">
        <p14:creationId xmlns:p14="http://schemas.microsoft.com/office/powerpoint/2010/main" val="3702159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85FF5274-65D3-4F3A-BDC7-01C253FAD3EC}" type="slidenum">
              <a:rPr lang="zh-TW" altLang="en-US" sz="1200">
                <a:latin typeface="Arial" panose="020B0604020202020204" pitchFamily="34" charset="0"/>
              </a:rPr>
              <a:pPr eaLnBrk="1" hangingPunct="1"/>
              <a:t>13</a:t>
            </a:fld>
            <a:endParaRPr lang="en-US" altLang="zh-TW" sz="120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049913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C3AD5F40-1097-4A4F-8293-91A7F483BAE9}" type="slidenum">
              <a:rPr lang="zh-TW" altLang="en-US" sz="1200">
                <a:latin typeface="Arial" panose="020B0604020202020204" pitchFamily="34" charset="0"/>
              </a:rPr>
              <a:pPr eaLnBrk="1" hangingPunct="1"/>
              <a:t>14</a:t>
            </a:fld>
            <a:endParaRPr lang="en-US" altLang="zh-TW" sz="1200">
              <a:latin typeface="Arial" panose="020B0604020202020204"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manager manages the managed element As shown in Figure 3.2, there is a database in the manager, bun not in the agent The manager queries and receives management data from the agent, processes them. and stores them in its database. The agent can also send a minimal set of alarm information to the manager unsolicited. </a:t>
            </a:r>
            <a:endParaRPr lang="zh-TW" altLang="en-US" dirty="0">
              <a:latin typeface="Arial" panose="020B0604020202020204" pitchFamily="34" charset="0"/>
            </a:endParaRPr>
          </a:p>
        </p:txBody>
      </p:sp>
    </p:spTree>
    <p:extLst>
      <p:ext uri="{BB962C8B-B14F-4D97-AF65-F5344CB8AC3E}">
        <p14:creationId xmlns:p14="http://schemas.microsoft.com/office/powerpoint/2010/main" val="1734607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E2F643BA-D74B-4E52-A0D9-942EAD6DABDF}" type="slidenum">
              <a:rPr lang="zh-TW" altLang="en-US" sz="1200">
                <a:latin typeface="Arial" panose="020B0604020202020204" pitchFamily="34" charset="0"/>
              </a:rPr>
              <a:pPr eaLnBrk="1" hangingPunct="1"/>
              <a:t>15</a:t>
            </a:fld>
            <a:endParaRPr lang="en-US" altLang="zh-TW" sz="120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dirty="0"/>
              <a:t>Figure 3.3 presents a three-tier configuration. The intermediate layer acts as both agent and manager. As manager, it collects data from the network elements, processes them, and stores the results in .its database. As agent. it transmits information to the top-level manager. </a:t>
            </a:r>
          </a:p>
          <a:p>
            <a:pPr eaLnBrk="1" hangingPunct="1"/>
            <a:endParaRPr lang="en-US" sz="1200" dirty="0"/>
          </a:p>
          <a:p>
            <a:pPr eaLnBrk="1" hangingPunct="1"/>
            <a:r>
              <a:rPr lang="en-US" sz="1200" dirty="0"/>
              <a:t>For example, an intermediate system is used for making statistical measurements on a network and passes the information as needed to the top-level manager. Alternatively, an intermediate NMS could be at a site of a network and the information is passed on to a remote site. </a:t>
            </a:r>
            <a:endParaRPr lang="zh-TW" altLang="en-US" sz="1200" dirty="0">
              <a:latin typeface="Arial" panose="020B0604020202020204" pitchFamily="34" charset="0"/>
            </a:endParaRPr>
          </a:p>
        </p:txBody>
      </p:sp>
    </p:spTree>
    <p:extLst>
      <p:ext uri="{BB962C8B-B14F-4D97-AF65-F5344CB8AC3E}">
        <p14:creationId xmlns:p14="http://schemas.microsoft.com/office/powerpoint/2010/main" val="800821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4AC5CBB7-DD9B-476F-B07B-35584D71EB9B}" type="slidenum">
              <a:rPr lang="zh-TW" altLang="en-US" sz="1200">
                <a:latin typeface="Arial" panose="020B0604020202020204" pitchFamily="34" charset="0"/>
              </a:rPr>
              <a:pPr eaLnBrk="1" hangingPunct="1"/>
              <a:t>16</a:t>
            </a:fld>
            <a:endParaRPr lang="en-US" altLang="zh-TW" sz="1200">
              <a:latin typeface="Arial" panose="020B060402020202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Network domains can be managed locally and a global view of the networks can be monitored by a Manager of Managers (MoM), as shown in Figure 3.4. This configuration uses an enterprise NMS and is applicable to organizations with sites distributed across cities. It is also applicable to a configuration where vendor management systems manage the domains of their respective components, and MoM manages the entire network.</a:t>
            </a:r>
            <a:endParaRPr lang="en-US" dirty="0"/>
          </a:p>
          <a:p>
            <a:pPr eaLnBrk="1" hangingPunct="1"/>
            <a:endParaRPr lang="en-US" dirty="0"/>
          </a:p>
        </p:txBody>
      </p:sp>
    </p:spTree>
    <p:extLst>
      <p:ext uri="{BB962C8B-B14F-4D97-AF65-F5344CB8AC3E}">
        <p14:creationId xmlns:p14="http://schemas.microsoft.com/office/powerpoint/2010/main" val="2733430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714B42CA-A045-478F-927C-AC4F7C4485F1}" type="slidenum">
              <a:rPr lang="zh-TW" altLang="en-US" sz="1200">
                <a:latin typeface="Arial" panose="020B0604020202020204" pitchFamily="34" charset="0"/>
              </a:rPr>
              <a:pPr eaLnBrk="1" hangingPunct="1"/>
              <a:t>17</a:t>
            </a:fld>
            <a:endParaRPr lang="en-US" altLang="zh-TW" sz="1200">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Network management systems can also be configured on a peer-to-peer relationship as shown in Figure 3.5. It is the dumbbell architecture shown in figure 1.24. We can recognize the similarity between this and the client-server architecture where a host serves as both a client and a server. An example of such a situation would be two network service providers needing to exchange management information  between them. From the user's point of view, the information traverses both networks and needs to be monitored end-to-end. </a:t>
            </a:r>
          </a:p>
          <a:p>
            <a:pPr eaLnBrk="1" hangingPunct="1"/>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a:p>
            <a:pPr eaLnBrk="1" hangingPunct="1"/>
            <a:endParaRPr lang="zh-TW" altLang="en-US" dirty="0">
              <a:latin typeface="Arial" panose="020B0604020202020204" pitchFamily="34" charset="0"/>
            </a:endParaRPr>
          </a:p>
        </p:txBody>
      </p:sp>
    </p:spTree>
    <p:extLst>
      <p:ext uri="{BB962C8B-B14F-4D97-AF65-F5344CB8AC3E}">
        <p14:creationId xmlns:p14="http://schemas.microsoft.com/office/powerpoint/2010/main" val="303997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0CCD118B-0337-4CCE-96D9-94FCB5A4874E}" type="slidenum">
              <a:rPr lang="zh-TW" altLang="en-US" sz="1200">
                <a:latin typeface="Arial" panose="020B0604020202020204" pitchFamily="34" charset="0"/>
              </a:rPr>
              <a:pPr eaLnBrk="1" hangingPunct="1"/>
              <a:t>18</a:t>
            </a:fld>
            <a:endParaRPr lang="en-US" altLang="zh-TW" sz="120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An information model is concerned with the structure and storage of information. Let us consider, for example, how information is structured and stored in a library and is accessed by all. </a:t>
            </a:r>
          </a:p>
          <a:p>
            <a:pPr eaLnBrk="1" hangingPunct="1"/>
            <a:endParaRPr lang="en-US" dirty="0"/>
          </a:p>
          <a:p>
            <a:pPr eaLnBrk="1" hangingPunct="1"/>
            <a:r>
              <a:rPr lang="en-US" dirty="0"/>
              <a:t>A book is uniquely identified by an International Standard Book Number (ISBN). It is a ten-digit number identification that refers to a specific edition of a specific book. For example. ISBN 0-13-437708-7 refers to the book "Understanding SNMP </a:t>
            </a:r>
            <a:r>
              <a:rPr lang="en-US" dirty="0" err="1"/>
              <a:t>MlBs</a:t>
            </a:r>
            <a:r>
              <a:rPr lang="en-US" dirty="0"/>
              <a:t>" by David Perkins and Evan McGinnis. We can refer to a specific figure in the book by identifying a chapter number and a figure number; e.g., Fig. 3.1 refers to figure I in Chapter 3. Thus, a hierarchy of designation {ISBN, Chapter, Figure} uniquely identifies the object, which is a figure in the book. "ISBN," "Chapter," and "Figure" define the syntax of the three pieces of information associated with the figure; and the definition of their meaning in a dictionary would be the semantics associated with them. </a:t>
            </a:r>
            <a:endParaRPr lang="zh-TW" altLang="en-US" dirty="0">
              <a:latin typeface="Arial" panose="020B0604020202020204" pitchFamily="34" charset="0"/>
            </a:endParaRPr>
          </a:p>
        </p:txBody>
      </p:sp>
    </p:spTree>
    <p:extLst>
      <p:ext uri="{BB962C8B-B14F-4D97-AF65-F5344CB8AC3E}">
        <p14:creationId xmlns:p14="http://schemas.microsoft.com/office/powerpoint/2010/main" val="3898108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9F622A27-4157-4920-8265-8F76AE7853BF}" type="slidenum">
              <a:rPr lang="zh-TW" altLang="en-US" sz="1200">
                <a:latin typeface="Arial" panose="020B0604020202020204" pitchFamily="34" charset="0"/>
              </a:rPr>
              <a:pPr eaLnBrk="1" hangingPunct="1"/>
              <a:t>19</a:t>
            </a:fld>
            <a:endParaRPr lang="en-US" altLang="zh-TW" sz="120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398755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17FD2C37-B247-4A6D-B29A-E3812397A4F9}" type="slidenum">
              <a:rPr lang="zh-TW" altLang="en-US" sz="1200">
                <a:latin typeface="Arial" panose="020B0604020202020204" pitchFamily="34" charset="0"/>
              </a:rPr>
              <a:pPr eaLnBrk="1" hangingPunct="1"/>
              <a:t>20</a:t>
            </a:fld>
            <a:endParaRPr lang="en-US" altLang="zh-TW" sz="1200">
              <a:latin typeface="Arial" panose="020B060402020202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241900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A76A0AE5-BE63-4CCA-92EF-F2EEF6C8F7D5}" type="slidenum">
              <a:rPr lang="zh-TW" altLang="en-US" sz="1200">
                <a:latin typeface="Arial" panose="020B0604020202020204" pitchFamily="34" charset="0"/>
              </a:rPr>
              <a:pPr eaLnBrk="1" hangingPunct="1"/>
              <a:t>21</a:t>
            </a:fld>
            <a:endParaRPr lang="en-US" altLang="zh-TW" sz="1200">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17392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AC4159CA-CA92-40E0-B9DD-9439D8B4C303}" type="slidenum">
              <a:rPr lang="zh-TW" altLang="en-US" sz="1200">
                <a:latin typeface="Arial" panose="020B0604020202020204" pitchFamily="34" charset="0"/>
              </a:rPr>
              <a:pPr eaLnBrk="1" hangingPunct="1"/>
              <a:t>22</a:t>
            </a:fld>
            <a:endParaRPr lang="en-US" altLang="zh-TW" sz="1200">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48613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5F93EF6F-2819-4CCA-B7B0-1F48A45B0E16}" type="slidenum">
              <a:rPr lang="zh-TW" altLang="en-US" sz="1200">
                <a:latin typeface="Arial" panose="020B0604020202020204" pitchFamily="34" charset="0"/>
              </a:rPr>
              <a:pPr eaLnBrk="1" hangingPunct="1"/>
              <a:t>4</a:t>
            </a:fld>
            <a:endParaRPr lang="en-US" altLang="zh-TW" sz="1200">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Table 3.1 Four standards, along with a fifth class based on emerging technologies, and their salient points. </a:t>
            </a:r>
          </a:p>
          <a:p>
            <a:pPr eaLnBrk="1" hangingPunct="1"/>
            <a:r>
              <a:rPr lang="en-US" dirty="0"/>
              <a:t>The first four are the OSI model, the Internet model, TMN, and IEEE LAN/MAN. </a:t>
            </a:r>
          </a:p>
          <a:p>
            <a:pPr eaLnBrk="1" hangingPunct="1"/>
            <a:endParaRPr lang="en-US" dirty="0"/>
          </a:p>
          <a:p>
            <a:pPr eaLnBrk="1" hangingPunct="1"/>
            <a:r>
              <a:rPr lang="en-US" dirty="0"/>
              <a:t>The first category in Table 3.1. Open System Interconnection (OSI) management standard, is the standard adopted by the </a:t>
            </a:r>
            <a:r>
              <a:rPr lang="en-US" dirty="0" err="1"/>
              <a:t>Iotemational</a:t>
            </a:r>
            <a:r>
              <a:rPr lang="en-US" dirty="0"/>
              <a:t> Standards Organization (ISO). </a:t>
            </a:r>
          </a:p>
          <a:p>
            <a:pPr eaLnBrk="1" hangingPunct="1"/>
            <a:endParaRPr lang="en-US" dirty="0"/>
          </a:p>
          <a:p>
            <a:pPr eaLnBrk="1" hangingPunct="1"/>
            <a:r>
              <a:rPr lang="en-US" dirty="0"/>
              <a:t>The </a:t>
            </a:r>
            <a:r>
              <a:rPr lang="en-US" dirty="0" err="1"/>
              <a:t>OSl</a:t>
            </a:r>
            <a:r>
              <a:rPr lang="en-US" dirty="0"/>
              <a:t> management protocol standard is Common Management Information Protocol (CMIP). The OSI management protocol bas built-in services, Common Management information Service (CMIS), which specify the basic services needed to perform the various functions.</a:t>
            </a:r>
          </a:p>
          <a:p>
            <a:pPr eaLnBrk="1" hangingPunct="1"/>
            <a:endParaRPr lang="en-US" dirty="0"/>
          </a:p>
          <a:p>
            <a:pPr eaLnBrk="1" hangingPunct="1"/>
            <a:r>
              <a:rPr lang="en-US" dirty="0"/>
              <a:t>It is the most comprehensive set of specifications and addresses all seven layers. </a:t>
            </a:r>
          </a:p>
          <a:p>
            <a:pPr eaLnBrk="1" hangingPunct="1"/>
            <a:r>
              <a:rPr lang="en-US" dirty="0"/>
              <a:t>OSI specifications are structured and deal with all seven layers of the OSI Reference Model. The specifications are object oriented and hence managed objects are based on object classes and inheritance rules. </a:t>
            </a:r>
          </a:p>
          <a:p>
            <a:pPr eaLnBrk="1" hangingPunct="1"/>
            <a:endParaRPr lang="en-US" dirty="0"/>
          </a:p>
          <a:p>
            <a:pPr eaLnBrk="1" hangingPunct="1"/>
            <a:r>
              <a:rPr lang="en-US" dirty="0"/>
              <a:t>Besides specifying the management protocols, </a:t>
            </a:r>
            <a:r>
              <a:rPr lang="en-US" dirty="0" err="1"/>
              <a:t>CMlP</a:t>
            </a:r>
            <a:r>
              <a:rPr lang="en-US" dirty="0"/>
              <a:t>/CMIS also address network management applications. Some oft he major drawbacks of the OSI management standard were that it was complex and that the CMIP stack was large. </a:t>
            </a:r>
            <a:endParaRPr lang="zh-TW" altLang="en-US" dirty="0">
              <a:latin typeface="Arial" panose="020B0604020202020204" pitchFamily="34" charset="0"/>
            </a:endParaRPr>
          </a:p>
        </p:txBody>
      </p:sp>
    </p:spTree>
    <p:extLst>
      <p:ext uri="{BB962C8B-B14F-4D97-AF65-F5344CB8AC3E}">
        <p14:creationId xmlns:p14="http://schemas.microsoft.com/office/powerpoint/2010/main" val="3524682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F25C32FE-CE5B-4AE4-BF12-BA3224E01DA4}" type="slidenum">
              <a:rPr lang="zh-TW" altLang="en-US" sz="1200">
                <a:latin typeface="Arial" panose="020B0604020202020204" pitchFamily="34" charset="0"/>
              </a:rPr>
              <a:pPr eaLnBrk="1" hangingPunct="1"/>
              <a:t>23</a:t>
            </a:fld>
            <a:endParaRPr lang="en-US" altLang="zh-TW" sz="120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Figure 3.6 expands the net.,</a:t>
            </a:r>
            <a:r>
              <a:rPr lang="en-US" dirty="0" err="1"/>
              <a:t>vork</a:t>
            </a:r>
            <a:r>
              <a:rPr lang="en-US" dirty="0"/>
              <a:t> configuration that is shown in Figure 3.2 to include the </a:t>
            </a:r>
            <a:r>
              <a:rPr lang="en-US" dirty="0" err="1"/>
              <a:t>MlB</a:t>
            </a:r>
            <a:r>
              <a:rPr lang="en-US" dirty="0"/>
              <a:t> that is associated with the manager. Thus, the manager has both the management database (MDB) and the MIB. It is important to distinguish between the two. The MOB is a real database and contains </a:t>
            </a:r>
            <a:r>
              <a:rPr lang="en-US" dirty="0" err="1"/>
              <a:t>tbe</a:t>
            </a:r>
            <a:r>
              <a:rPr lang="en-US" dirty="0"/>
              <a:t> measured or </a:t>
            </a:r>
            <a:r>
              <a:rPr lang="en-US" dirty="0" err="1"/>
              <a:t>adm.inistrotively</a:t>
            </a:r>
            <a:r>
              <a:rPr lang="en-US" dirty="0"/>
              <a:t> configured value of the elements of the network. On the other hand, the MIS is a virtual database and contains the </a:t>
            </a:r>
            <a:r>
              <a:rPr lang="en-US" dirty="0" err="1"/>
              <a:t>infOrmation</a:t>
            </a:r>
            <a:r>
              <a:rPr lang="en-US" dirty="0"/>
              <a:t> necessary for processes to exchange </a:t>
            </a:r>
            <a:r>
              <a:rPr lang="en-US" dirty="0" err="1"/>
              <a:t>infonnation</a:t>
            </a:r>
            <a:r>
              <a:rPr lang="en-US" dirty="0"/>
              <a:t> among themselves. </a:t>
            </a:r>
            <a:endParaRPr lang="zh-TW" altLang="en-US" dirty="0">
              <a:latin typeface="Arial" panose="020B0604020202020204" pitchFamily="34" charset="0"/>
            </a:endParaRPr>
          </a:p>
        </p:txBody>
      </p:sp>
    </p:spTree>
    <p:extLst>
      <p:ext uri="{BB962C8B-B14F-4D97-AF65-F5344CB8AC3E}">
        <p14:creationId xmlns:p14="http://schemas.microsoft.com/office/powerpoint/2010/main" val="3518721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82D5A7F9-9FAA-49A3-A8F1-89B4B10F0755}" type="slidenum">
              <a:rPr lang="zh-TW" altLang="en-US" sz="1200">
                <a:latin typeface="Arial" panose="020B0604020202020204" pitchFamily="34" charset="0"/>
              </a:rPr>
              <a:pPr eaLnBrk="1" hangingPunct="1"/>
              <a:t>24</a:t>
            </a:fld>
            <a:endParaRPr lang="en-US" altLang="zh-TW" sz="1200">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latin typeface="Arial" panose="020B0604020202020204" pitchFamily="34" charset="0"/>
            </a:endParaRPr>
          </a:p>
        </p:txBody>
      </p:sp>
    </p:spTree>
    <p:extLst>
      <p:ext uri="{BB962C8B-B14F-4D97-AF65-F5344CB8AC3E}">
        <p14:creationId xmlns:p14="http://schemas.microsoft.com/office/powerpoint/2010/main" val="151086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E7323648-59A7-4522-BE56-E8A6A609FC36}" type="slidenum">
              <a:rPr lang="zh-TW" altLang="en-US" sz="1200">
                <a:latin typeface="Arial" panose="020B0604020202020204" pitchFamily="34" charset="0"/>
              </a:rPr>
              <a:pPr eaLnBrk="1" hangingPunct="1"/>
              <a:t>25</a:t>
            </a:fld>
            <a:endParaRPr lang="en-US" altLang="zh-TW" sz="1200">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4193532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A0651AF8-8DC1-4590-9A21-05E1AA5D1EF0}" type="slidenum">
              <a:rPr lang="zh-TW" altLang="en-US" sz="1200">
                <a:latin typeface="Arial" panose="020B0604020202020204" pitchFamily="34" charset="0"/>
              </a:rPr>
              <a:pPr eaLnBrk="1" hangingPunct="1"/>
              <a:t>26</a:t>
            </a:fld>
            <a:endParaRPr lang="en-US" altLang="zh-TW" sz="1200">
              <a:latin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4102708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0E3F0A60-F8F7-4027-986C-87B1A06299E6}" type="slidenum">
              <a:rPr lang="zh-TW" altLang="en-US" sz="1200">
                <a:latin typeface="Arial" panose="020B0604020202020204" pitchFamily="34" charset="0"/>
              </a:rPr>
              <a:pPr eaLnBrk="1" hangingPunct="1"/>
              <a:t>28</a:t>
            </a:fld>
            <a:endParaRPr lang="en-US" altLang="zh-TW" sz="1200">
              <a:latin typeface="Arial"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632270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2528895B-80DC-4D53-B113-740477B2BF6A}" type="slidenum">
              <a:rPr lang="zh-TW" altLang="en-US" sz="1200">
                <a:latin typeface="Arial" panose="020B0604020202020204" pitchFamily="34" charset="0"/>
              </a:rPr>
              <a:pPr eaLnBrk="1" hangingPunct="1"/>
              <a:t>29</a:t>
            </a:fld>
            <a:endParaRPr lang="en-US" altLang="zh-TW" sz="120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920497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1BC82EF6-A503-4E2F-99DD-5E6FEBCEC11F}" type="slidenum">
              <a:rPr lang="zh-TW" altLang="en-US" sz="1200">
                <a:latin typeface="Arial" panose="020B0604020202020204" pitchFamily="34" charset="0"/>
              </a:rPr>
              <a:pPr eaLnBrk="1" hangingPunct="1"/>
              <a:t>30</a:t>
            </a:fld>
            <a:endParaRPr lang="en-US" altLang="zh-TW" sz="1200">
              <a:latin typeface="Arial" panose="020B060402020202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950332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EF4A586F-95D4-4D89-854F-021D1FD4D964}" type="slidenum">
              <a:rPr lang="zh-TW" altLang="en-US" sz="1200">
                <a:latin typeface="Arial" panose="020B0604020202020204" pitchFamily="34" charset="0"/>
              </a:rPr>
              <a:pPr eaLnBrk="1" hangingPunct="1"/>
              <a:t>31</a:t>
            </a:fld>
            <a:endParaRPr lang="en-US" altLang="zh-TW" sz="1200">
              <a:latin typeface="Arial" panose="020B060402020202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515674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4BD6958E-A7B0-41C8-90B1-590661D63E01}" type="slidenum">
              <a:rPr lang="zh-TW" altLang="en-US" sz="1200">
                <a:latin typeface="Arial" panose="020B0604020202020204" pitchFamily="34" charset="0"/>
              </a:rPr>
              <a:pPr eaLnBrk="1" hangingPunct="1"/>
              <a:t>32</a:t>
            </a:fld>
            <a:endParaRPr lang="en-US" altLang="zh-TW" sz="1200">
              <a:latin typeface="Arial" panose="020B060402020202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4147561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E817CD9F-69F2-455A-A3DD-2ACDCD624718}" type="slidenum">
              <a:rPr lang="zh-TW" altLang="en-US" sz="1200">
                <a:latin typeface="Arial" panose="020B0604020202020204" pitchFamily="34" charset="0"/>
              </a:rPr>
              <a:pPr eaLnBrk="1" hangingPunct="1"/>
              <a:t>33</a:t>
            </a:fld>
            <a:endParaRPr lang="en-US" altLang="zh-TW" sz="1200">
              <a:latin typeface="Arial" panose="020B0604020202020204"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36609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C7AD2AB1-8772-4D67-AB67-1C45669590F5}" type="slidenum">
              <a:rPr lang="zh-TW" altLang="en-US" sz="1200">
                <a:latin typeface="Arial" panose="020B0604020202020204" pitchFamily="34" charset="0"/>
              </a:rPr>
              <a:pPr eaLnBrk="1" hangingPunct="1"/>
              <a:t>5</a:t>
            </a:fld>
            <a:endParaRPr lang="en-US" altLang="zh-TW" sz="1200">
              <a:latin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00" b="0" i="0" u="none" strike="noStrike" kern="1200" baseline="0" dirty="0">
                <a:solidFill>
                  <a:schemeClr val="tx1"/>
                </a:solidFill>
                <a:latin typeface="+mn-lt"/>
                <a:ea typeface="+mn-ea"/>
                <a:cs typeface="+mn-cs"/>
              </a:rPr>
              <a:t>The third category in Table 3. I, TMN, is designed to manage the telecommunications network and is oriented towards the need of telecommunications service providers. TMN is ITU-T (International Telecommunications Union-Telecommunications) standard and is based on OSI CMIP/CMIS specifications. </a:t>
            </a:r>
          </a:p>
          <a:p>
            <a:endParaRPr lang="en-US" sz="1600" b="0" i="0" u="none" strike="noStrike" kern="1200" baseline="0" dirty="0">
              <a:solidFill>
                <a:schemeClr val="tx1"/>
              </a:solidFill>
              <a:latin typeface="+mn-lt"/>
              <a:ea typeface="+mn-ea"/>
              <a:cs typeface="+mn-cs"/>
            </a:endParaRPr>
          </a:p>
          <a:p>
            <a:r>
              <a:rPr lang="en-US" sz="1600" b="0" i="0" u="none" strike="noStrike" kern="1200" baseline="0" dirty="0">
                <a:solidFill>
                  <a:schemeClr val="tx1"/>
                </a:solidFill>
                <a:latin typeface="+mn-lt"/>
                <a:ea typeface="+mn-ea"/>
                <a:cs typeface="+mn-cs"/>
              </a:rPr>
              <a:t>TMN extends the concept of management beyond managing networks and network components. Its specifications address service and</a:t>
            </a:r>
          </a:p>
          <a:p>
            <a:r>
              <a:rPr lang="en-US" sz="1600" b="0" i="0" u="none" strike="noStrike" kern="1200" baseline="0" dirty="0">
                <a:solidFill>
                  <a:schemeClr val="tx1"/>
                </a:solidFill>
                <a:latin typeface="+mn-lt"/>
                <a:ea typeface="+mn-ea"/>
                <a:cs typeface="+mn-cs"/>
              </a:rPr>
              <a:t>business considerations. </a:t>
            </a:r>
          </a:p>
          <a:p>
            <a:endParaRPr lang="en-US" altLang="zh-TW" sz="1600" b="0" i="0" u="none" strike="noStrike" kern="1200" baseline="0" dirty="0">
              <a:solidFill>
                <a:schemeClr val="tx1"/>
              </a:solidFill>
              <a:latin typeface="+mn-lt"/>
              <a:ea typeface="+mn-ea"/>
              <a:cs typeface="+mn-cs"/>
            </a:endParaRPr>
          </a:p>
          <a:p>
            <a:r>
              <a:rPr lang="en-US" sz="1600" b="0" i="0" u="none" strike="noStrike" kern="1200" baseline="0" dirty="0">
                <a:solidFill>
                  <a:schemeClr val="tx1"/>
                </a:solidFill>
                <a:latin typeface="+mn-lt"/>
                <a:ea typeface="+mn-ea"/>
                <a:cs typeface="+mn-cs"/>
              </a:rPr>
              <a:t>The IEEE standards for Local Area Network (LAN) and Metropolitan Area Network (MAN) specifications shown in Table 3.1 are only concerned with OSI layers 1.(physical) and 2 (data link) . </a:t>
            </a:r>
          </a:p>
          <a:p>
            <a:r>
              <a:rPr lang="en-US" sz="1600" b="0" i="0" u="none" strike="noStrike" kern="1200" baseline="0" dirty="0">
                <a:solidFill>
                  <a:schemeClr val="tx1"/>
                </a:solidFill>
                <a:latin typeface="+mn-lt"/>
                <a:ea typeface="+mn-ea"/>
                <a:cs typeface="+mn-cs"/>
              </a:rPr>
              <a:t>Those specifications are structured similar to the OSI specifications.  </a:t>
            </a:r>
            <a:r>
              <a:rPr lang="en-US" sz="1600" b="0" i="0" u="none" strike="noStrike" kern="1200" baseline="0" dirty="0" err="1">
                <a:solidFill>
                  <a:schemeClr val="tx1"/>
                </a:solidFill>
                <a:latin typeface="+mn-lt"/>
                <a:ea typeface="+mn-ea"/>
                <a:cs typeface="+mn-cs"/>
              </a:rPr>
              <a:t>Botb</a:t>
            </a:r>
            <a:r>
              <a:rPr lang="en-US" sz="1600" b="0" i="0" u="none" strike="noStrike" kern="1200" baseline="0" dirty="0">
                <a:solidFill>
                  <a:schemeClr val="tx1"/>
                </a:solidFill>
                <a:latin typeface="+mn-lt"/>
                <a:ea typeface="+mn-ea"/>
                <a:cs typeface="+mn-cs"/>
              </a:rPr>
              <a:t> OSI/CMIP and INTERNET/SNMP protocols use IEEE standards for the lower layers. </a:t>
            </a:r>
          </a:p>
          <a:p>
            <a:endParaRPr lang="en-US" sz="1600" b="0" i="0" u="none" strike="noStrike" kern="1200" baseline="0" dirty="0">
              <a:solidFill>
                <a:schemeClr val="tx1"/>
              </a:solidFill>
              <a:latin typeface="+mn-lt"/>
              <a:ea typeface="+mn-ea"/>
              <a:cs typeface="+mn-cs"/>
            </a:endParaRPr>
          </a:p>
          <a:p>
            <a:r>
              <a:rPr lang="en-US" sz="1600" b="0" i="0" u="none" strike="noStrike" kern="1200" baseline="0" dirty="0" err="1">
                <a:solidFill>
                  <a:schemeClr val="tx1"/>
                </a:solidFill>
                <a:latin typeface="+mn-lt"/>
                <a:ea typeface="+mn-ea"/>
                <a:cs typeface="+mn-cs"/>
              </a:rPr>
              <a:t>lEEE</a:t>
            </a:r>
            <a:r>
              <a:rPr lang="en-US" sz="1600" b="0" i="0" u="none" strike="noStrike" kern="1200" baseline="0" dirty="0">
                <a:solidFill>
                  <a:schemeClr val="tx1"/>
                </a:solidFill>
                <a:latin typeface="+mn-lt"/>
                <a:ea typeface="+mn-ea"/>
                <a:cs typeface="+mn-cs"/>
              </a:rPr>
              <a:t> 802.x (series of specifications define the standards for the various physical media and data link protocols.</a:t>
            </a:r>
          </a:p>
          <a:p>
            <a:r>
              <a:rPr lang="en-US" sz="1600" b="0" i="0" u="none" strike="noStrike" kern="1200" baseline="0" dirty="0" err="1">
                <a:solidFill>
                  <a:schemeClr val="tx1"/>
                </a:solidFill>
                <a:latin typeface="+mn-lt"/>
                <a:ea typeface="+mn-ea"/>
                <a:cs typeface="+mn-cs"/>
              </a:rPr>
              <a:t>lEEE</a:t>
            </a:r>
            <a:r>
              <a:rPr lang="en-US" sz="1600" b="0" i="0" u="none" strike="noStrike" kern="1200" baseline="0" dirty="0">
                <a:solidFill>
                  <a:schemeClr val="tx1"/>
                </a:solidFill>
                <a:latin typeface="+mn-lt"/>
                <a:ea typeface="+mn-ea"/>
                <a:cs typeface="+mn-cs"/>
              </a:rPr>
              <a:t> 802.x specifications present overview, architecture, and management. </a:t>
            </a:r>
          </a:p>
          <a:p>
            <a:endParaRPr lang="en-US" sz="1600" b="0" i="0" u="none" strike="noStrike" kern="1200" baseline="0" dirty="0">
              <a:solidFill>
                <a:schemeClr val="tx1"/>
              </a:solidFill>
              <a:latin typeface="+mn-lt"/>
              <a:ea typeface="+mn-ea"/>
              <a:cs typeface="+mn-cs"/>
            </a:endParaRPr>
          </a:p>
          <a:p>
            <a:r>
              <a:rPr lang="en-US" sz="1600" b="0" i="0" u="none" strike="noStrike" kern="1200" baseline="0" dirty="0">
                <a:solidFill>
                  <a:schemeClr val="tx1"/>
                </a:solidFill>
                <a:latin typeface="+mn-lt"/>
                <a:ea typeface="+mn-ea"/>
                <a:cs typeface="+mn-cs"/>
              </a:rPr>
              <a:t>The IEEE 802.2 standard specifies the Logical Link Control (LLC) layer. </a:t>
            </a:r>
          </a:p>
          <a:p>
            <a:r>
              <a:rPr lang="en-US" sz="1600" b="0" i="0" u="none" strike="noStrike" kern="1200" baseline="0" dirty="0">
                <a:solidFill>
                  <a:schemeClr val="tx1"/>
                </a:solidFill>
                <a:latin typeface="+mn-lt"/>
                <a:ea typeface="+mn-ea"/>
                <a:cs typeface="+mn-cs"/>
              </a:rPr>
              <a:t>The LLC layer provides transparency off be various physical media and protocols to the network layer. </a:t>
            </a:r>
          </a:p>
          <a:p>
            <a:endParaRPr lang="en-US" altLang="zh-TW" sz="16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last category in Table 3.1 addresses several emerging management technologies. One of them is based on using Web technology. Web server for the management system and Web browsers for network management stations. </a:t>
            </a:r>
          </a:p>
          <a:p>
            <a:r>
              <a:rPr lang="en-US" sz="1200" b="0" i="0" u="none" strike="noStrike" kern="1200" baseline="0" dirty="0">
                <a:solidFill>
                  <a:schemeClr val="tx1"/>
                </a:solidFill>
                <a:latin typeface="+mn-lt"/>
                <a:ea typeface="+mn-ea"/>
                <a:cs typeface="+mn-cs"/>
              </a:rPr>
              <a:t>ln Web-based management, the </a:t>
            </a:r>
            <a:r>
              <a:rPr lang="en-US" sz="1200" b="0" i="0" u="none" strike="noStrike" kern="1200" baseline="0" dirty="0" err="1">
                <a:solidFill>
                  <a:schemeClr val="tx1"/>
                </a:solidFill>
                <a:latin typeface="+mn-lt"/>
                <a:ea typeface="+mn-ea"/>
                <a:cs typeface="+mn-cs"/>
              </a:rPr>
              <a:t>organzation</a:t>
            </a:r>
            <a:r>
              <a:rPr lang="en-US" sz="1200" b="0" i="0" u="none" strike="noStrike" kern="1200" baseline="0" dirty="0">
                <a:solidFill>
                  <a:schemeClr val="tx1"/>
                </a:solidFill>
                <a:latin typeface="+mn-lt"/>
                <a:ea typeface="+mn-ea"/>
                <a:cs typeface="+mn-cs"/>
              </a:rPr>
              <a:t> model uses Web server-Web browser architecture. Much of the object-oriented technology, such as hypermedia server, CORBA-oriented transportation, and client- server push-technology influence the Web-based management.</a:t>
            </a:r>
          </a:p>
          <a:p>
            <a:endParaRPr lang="en-US" altLang="zh-TW"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Web-Based Enterprise Management (WBEM) standard is developed by the Desktop .Management Task Force (DMTF). It is based on the Common information Model (CIM) data model transported using CIM Operations over HTTP.</a:t>
            </a:r>
          </a:p>
          <a:p>
            <a:endParaRPr lang="en-US" altLang="zh-TW"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Java Management Extension [JMX] is an open Java technolo.gy for management. It defines management architecture, application programming interfaces (</a:t>
            </a:r>
            <a:r>
              <a:rPr lang="en-US" sz="1200" b="0" i="0" u="none" strike="noStrike" kern="1200" baseline="0" dirty="0" err="1">
                <a:solidFill>
                  <a:schemeClr val="tx1"/>
                </a:solidFill>
                <a:latin typeface="+mn-lt"/>
                <a:ea typeface="+mn-ea"/>
                <a:cs typeface="+mn-cs"/>
              </a:rPr>
              <a:t>APls</a:t>
            </a:r>
            <a:r>
              <a:rPr lang="en-US" sz="1200" b="0" i="0" u="none" strike="noStrike" kern="1200" baseline="0" dirty="0">
                <a:solidFill>
                  <a:schemeClr val="tx1"/>
                </a:solidFill>
                <a:latin typeface="+mn-lt"/>
                <a:ea typeface="+mn-ea"/>
                <a:cs typeface="+mn-cs"/>
              </a:rPr>
              <a:t>). and management of services under a single umbrella specification. It was developed under Sun Microsystems’s. JMAPI. (Java Management API) initiative.</a:t>
            </a:r>
            <a:endParaRPr lang="zh-TW" altLang="en-US" sz="1600" baseline="0" dirty="0">
              <a:latin typeface="Arial" panose="020B0604020202020204" pitchFamily="34" charset="0"/>
            </a:endParaRPr>
          </a:p>
        </p:txBody>
      </p:sp>
    </p:spTree>
    <p:extLst>
      <p:ext uri="{BB962C8B-B14F-4D97-AF65-F5344CB8AC3E}">
        <p14:creationId xmlns:p14="http://schemas.microsoft.com/office/powerpoint/2010/main" val="3586200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3DC04FA1-A38B-4955-AC1B-735E11D5B50D}" type="slidenum">
              <a:rPr lang="zh-TW" altLang="en-US" sz="1200">
                <a:latin typeface="Arial" panose="020B0604020202020204" pitchFamily="34" charset="0"/>
              </a:rPr>
              <a:pPr eaLnBrk="1" hangingPunct="1"/>
              <a:t>34</a:t>
            </a:fld>
            <a:endParaRPr lang="en-US" altLang="zh-TW" sz="1200">
              <a:latin typeface="Arial" panose="020B060402020202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975561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3D38B9F9-7783-4AF0-BCDD-0790712F8DAE}" type="slidenum">
              <a:rPr lang="zh-TW" altLang="en-US" sz="1200">
                <a:latin typeface="Arial" panose="020B0604020202020204" pitchFamily="34" charset="0"/>
              </a:rPr>
              <a:pPr eaLnBrk="1" hangingPunct="1"/>
              <a:t>35</a:t>
            </a:fld>
            <a:endParaRPr lang="en-US" altLang="zh-TW" sz="1200">
              <a:latin typeface="Arial" panose="020B0604020202020204"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425382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01A6EE49-4B7E-4DD1-91BB-FE5A7F458533}" type="slidenum">
              <a:rPr lang="zh-TW" altLang="en-US" sz="1200">
                <a:latin typeface="Arial" panose="020B0604020202020204" pitchFamily="34" charset="0"/>
              </a:rPr>
              <a:pPr eaLnBrk="1" hangingPunct="1"/>
              <a:t>36</a:t>
            </a:fld>
            <a:endParaRPr lang="en-US" altLang="zh-TW" sz="1200">
              <a:latin typeface="Arial" panose="020B0604020202020204"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943970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F2EAF0AA-FA2F-4315-A2E3-F611CADFA579}" type="slidenum">
              <a:rPr lang="zh-TW" altLang="en-US" sz="1200">
                <a:latin typeface="Arial" panose="020B0604020202020204" pitchFamily="34" charset="0"/>
              </a:rPr>
              <a:pPr eaLnBrk="1" hangingPunct="1"/>
              <a:t>37</a:t>
            </a:fld>
            <a:endParaRPr lang="en-US" altLang="zh-TW" sz="1200">
              <a:latin typeface="Arial" panose="020B0604020202020204"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659623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CCA7B60F-A319-4A9B-A36C-3071C905324D}" type="slidenum">
              <a:rPr lang="zh-TW" altLang="en-US" sz="1200">
                <a:latin typeface="Arial" panose="020B0604020202020204" pitchFamily="34" charset="0"/>
              </a:rPr>
              <a:pPr eaLnBrk="1" hangingPunct="1"/>
              <a:t>38</a:t>
            </a:fld>
            <a:endParaRPr lang="en-US" altLang="zh-TW" sz="1200">
              <a:latin typeface="Arial" panose="020B0604020202020204"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916348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CAA9AFBE-8B35-42BC-85F6-81D72A2C53C6}" type="slidenum">
              <a:rPr lang="zh-TW" altLang="en-US" sz="1200">
                <a:latin typeface="Arial" panose="020B0604020202020204" pitchFamily="34" charset="0"/>
              </a:rPr>
              <a:pPr eaLnBrk="1" hangingPunct="1"/>
              <a:t>39</a:t>
            </a:fld>
            <a:endParaRPr lang="en-US" altLang="zh-TW" sz="1200">
              <a:latin typeface="Arial" panose="020B0604020202020204"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98891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5FE8FAB5-5904-4EC5-A2FA-4D00603510E7}" type="slidenum">
              <a:rPr lang="zh-TW" altLang="en-US" sz="1200">
                <a:latin typeface="Arial" panose="020B0604020202020204" pitchFamily="34" charset="0"/>
              </a:rPr>
              <a:pPr eaLnBrk="1" hangingPunct="1"/>
              <a:t>40</a:t>
            </a:fld>
            <a:endParaRPr lang="en-US" altLang="zh-TW" sz="1200">
              <a:latin typeface="Arial" panose="020B0604020202020204"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644994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D049A737-AE24-4656-83E0-142D920DA728}" type="slidenum">
              <a:rPr lang="zh-TW" altLang="en-US" sz="1200">
                <a:latin typeface="Arial" panose="020B0604020202020204" pitchFamily="34" charset="0"/>
              </a:rPr>
              <a:pPr eaLnBrk="1" hangingPunct="1"/>
              <a:t>42</a:t>
            </a:fld>
            <a:endParaRPr lang="en-US" altLang="zh-TW" sz="1200">
              <a:latin typeface="Arial" panose="020B0604020202020204" pitchFamily="3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227496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2BB6EB88-2C87-4025-A49A-BD87AD475876}" type="slidenum">
              <a:rPr lang="zh-TW" altLang="en-US" sz="1200">
                <a:latin typeface="Arial" panose="020B0604020202020204" pitchFamily="34" charset="0"/>
              </a:rPr>
              <a:pPr eaLnBrk="1" hangingPunct="1"/>
              <a:t>43</a:t>
            </a:fld>
            <a:endParaRPr lang="en-US" altLang="zh-TW" sz="1200">
              <a:latin typeface="Arial" panose="020B0604020202020204"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960644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EE58EA7B-1714-4655-AE9B-18F1096C26EB}" type="slidenum">
              <a:rPr lang="zh-TW" altLang="en-US" sz="1200">
                <a:latin typeface="Arial" panose="020B0604020202020204" pitchFamily="34" charset="0"/>
              </a:rPr>
              <a:pPr eaLnBrk="1" hangingPunct="1"/>
              <a:t>49</a:t>
            </a:fld>
            <a:endParaRPr lang="en-US" altLang="zh-TW" sz="1200">
              <a:latin typeface="Arial" panose="020B0604020202020204"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72677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859ACA9C-C2D6-41B8-BA31-E69A8857D1E1}" type="slidenum">
              <a:rPr lang="zh-TW" altLang="en-US" sz="1200">
                <a:latin typeface="Arial" panose="020B0604020202020204" pitchFamily="34" charset="0"/>
              </a:rPr>
              <a:pPr eaLnBrk="1" hangingPunct="1"/>
              <a:t>6</a:t>
            </a:fld>
            <a:endParaRPr lang="en-US" altLang="zh-TW" sz="1200">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latin typeface="Arial" panose="020B0604020202020204" pitchFamily="34" charset="0"/>
            </a:endParaRPr>
          </a:p>
          <a:p>
            <a:r>
              <a:rPr lang="en-US" sz="1200" b="0" i="0" u="none" strike="noStrike" kern="1200" baseline="0" dirty="0">
                <a:solidFill>
                  <a:schemeClr val="tx1"/>
                </a:solidFill>
                <a:latin typeface="+mn-lt"/>
                <a:ea typeface="+mn-ea"/>
                <a:cs typeface="+mn-cs"/>
              </a:rPr>
              <a:t>The OSI network model is an ISO standard and is most complete of all the models. </a:t>
            </a:r>
            <a:r>
              <a:rPr lang="en-US" sz="1200" b="0" i="0" u="none" strike="noStrike" kern="1200" baseline="0" dirty="0" err="1">
                <a:solidFill>
                  <a:schemeClr val="tx1"/>
                </a:solidFill>
                <a:latin typeface="+mn-lt"/>
                <a:ea typeface="+mn-ea"/>
                <a:cs typeface="+mn-cs"/>
              </a:rPr>
              <a:t>lt</a:t>
            </a:r>
            <a:r>
              <a:rPr lang="en-US" sz="1200" b="0" i="0" u="none" strike="noStrike" kern="1200" baseline="0" dirty="0">
                <a:solidFill>
                  <a:schemeClr val="tx1"/>
                </a:solidFill>
                <a:latin typeface="+mn-lt"/>
                <a:ea typeface="+mn-ea"/>
                <a:cs typeface="+mn-cs"/>
              </a:rPr>
              <a:t> is structured and it addresses all aspects of management.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Figure 3.1 shows an </a:t>
            </a:r>
            <a:r>
              <a:rPr lang="en-US" sz="1200" b="0" i="0" u="none" strike="noStrike" kern="1200" baseline="0" dirty="0" err="1">
                <a:solidFill>
                  <a:schemeClr val="tx1"/>
                </a:solidFill>
                <a:latin typeface="+mn-lt"/>
                <a:ea typeface="+mn-ea"/>
                <a:cs typeface="+mn-cs"/>
              </a:rPr>
              <a:t>OSl</a:t>
            </a:r>
            <a:r>
              <a:rPr lang="en-US" sz="1200" b="0" i="0" u="none" strike="noStrike" kern="1200" baseline="0" dirty="0">
                <a:solidFill>
                  <a:schemeClr val="tx1"/>
                </a:solidFill>
                <a:latin typeface="+mn-lt"/>
                <a:ea typeface="+mn-ea"/>
                <a:cs typeface="+mn-cs"/>
              </a:rPr>
              <a:t> network management architectural model that comprises four models. They are the organization model. the information model. the communication model. and the functions model.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Although, the above classification is based on the OSI architectural model, and only parts of it are applicable to other models, it helps us understand the holistic picture of different aspects of network management.</a:t>
            </a:r>
            <a:endParaRPr lang="zh-TW" altLang="en-US" dirty="0">
              <a:latin typeface="Arial" panose="020B0604020202020204" pitchFamily="34" charset="0"/>
            </a:endParaRPr>
          </a:p>
        </p:txBody>
      </p:sp>
    </p:spTree>
    <p:extLst>
      <p:ext uri="{BB962C8B-B14F-4D97-AF65-F5344CB8AC3E}">
        <p14:creationId xmlns:p14="http://schemas.microsoft.com/office/powerpoint/2010/main" val="19936926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13BE50E3-A6CE-4D85-8DCE-9B4A112EA324}" type="slidenum">
              <a:rPr lang="zh-TW" altLang="en-US" sz="1200">
                <a:latin typeface="Arial" panose="020B0604020202020204" pitchFamily="34" charset="0"/>
              </a:rPr>
              <a:pPr eaLnBrk="1" hangingPunct="1"/>
              <a:t>50</a:t>
            </a:fld>
            <a:endParaRPr lang="en-US" altLang="zh-TW" sz="1200">
              <a:latin typeface="Arial" panose="020B0604020202020204"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688653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r" eaLnBrk="1" hangingPunct="1"/>
            <a:fld id="{F533FA96-FCC7-462E-950D-4A94B47CF0F9}" type="slidenum">
              <a:rPr lang="zh-TW" altLang="en-US" sz="1200">
                <a:latin typeface="Arial" panose="020B0604020202020204" pitchFamily="34" charset="0"/>
              </a:rPr>
              <a:pPr algn="r" eaLnBrk="1" hangingPunct="1"/>
              <a:t>51</a:t>
            </a:fld>
            <a:endParaRPr lang="en-US" altLang="zh-TW" sz="1200">
              <a:latin typeface="Arial" panose="020B0604020202020204"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178516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r" eaLnBrk="1" hangingPunct="1"/>
            <a:fld id="{CCF9A987-2CD0-4F77-AFD0-139CC54FA2CE}" type="slidenum">
              <a:rPr lang="zh-TW" altLang="en-US" sz="1200">
                <a:latin typeface="Arial" panose="020B0604020202020204" pitchFamily="34" charset="0"/>
              </a:rPr>
              <a:pPr algn="r" eaLnBrk="1" hangingPunct="1"/>
              <a:t>52</a:t>
            </a:fld>
            <a:endParaRPr lang="en-US" altLang="zh-TW" sz="1200">
              <a:latin typeface="Arial" panose="020B0604020202020204" pitchFamily="34"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6741318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DBB31E34-2345-42CD-9ACA-8B32253ED3E9}" type="slidenum">
              <a:rPr lang="zh-TW" altLang="en-US" sz="1200">
                <a:latin typeface="Arial" panose="020B0604020202020204" pitchFamily="34" charset="0"/>
              </a:rPr>
              <a:pPr eaLnBrk="1" hangingPunct="1"/>
              <a:t>53</a:t>
            </a:fld>
            <a:endParaRPr lang="en-US" altLang="zh-TW" sz="1200">
              <a:latin typeface="Arial" panose="020B0604020202020204" pitchFamily="34"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7000001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E8BF93E4-5AFD-4349-A033-22C64BFD050F}" type="slidenum">
              <a:rPr lang="zh-TW" altLang="en-US" sz="1200">
                <a:latin typeface="Arial" panose="020B0604020202020204" pitchFamily="34" charset="0"/>
              </a:rPr>
              <a:pPr eaLnBrk="1" hangingPunct="1"/>
              <a:t>54</a:t>
            </a:fld>
            <a:endParaRPr lang="en-US" altLang="zh-TW" sz="1200">
              <a:latin typeface="Arial" panose="020B0604020202020204"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0840396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D1A54D1B-6AFB-47EF-A3D4-12792D70FD97}" type="slidenum">
              <a:rPr lang="zh-TW" altLang="en-US" sz="1200">
                <a:latin typeface="Arial" panose="020B0604020202020204" pitchFamily="34" charset="0"/>
              </a:rPr>
              <a:pPr eaLnBrk="1" hangingPunct="1"/>
              <a:t>55</a:t>
            </a:fld>
            <a:endParaRPr lang="en-US" altLang="zh-TW" sz="1200">
              <a:latin typeface="Arial" panose="020B0604020202020204" pitchFamily="34"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149594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9BC436B7-5375-4962-B7F8-D4A43ED16FBE}" type="slidenum">
              <a:rPr lang="zh-TW" altLang="en-US" sz="1200">
                <a:latin typeface="Arial" panose="020B0604020202020204" pitchFamily="34" charset="0"/>
              </a:rPr>
              <a:pPr eaLnBrk="1" hangingPunct="1"/>
              <a:t>56</a:t>
            </a:fld>
            <a:endParaRPr lang="en-US" altLang="zh-TW" sz="1200">
              <a:latin typeface="Arial" panose="020B0604020202020204"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4203199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DBB5FA21-9698-48A4-A235-D428E9AC087E}" type="slidenum">
              <a:rPr lang="zh-TW" altLang="en-US" sz="1200">
                <a:latin typeface="Arial" panose="020B0604020202020204" pitchFamily="34" charset="0"/>
              </a:rPr>
              <a:pPr eaLnBrk="1" hangingPunct="1"/>
              <a:t>57</a:t>
            </a:fld>
            <a:endParaRPr lang="en-US" altLang="zh-TW" sz="1200">
              <a:latin typeface="Arial" panose="020B0604020202020204" pitchFamily="34"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9524299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FEAAE7E8-1F13-48DA-9301-C277F2AE5F36}" type="slidenum">
              <a:rPr lang="zh-TW" altLang="en-US" sz="1200">
                <a:latin typeface="Arial" panose="020B0604020202020204" pitchFamily="34" charset="0"/>
              </a:rPr>
              <a:pPr eaLnBrk="1" hangingPunct="1"/>
              <a:t>58</a:t>
            </a:fld>
            <a:endParaRPr lang="en-US" altLang="zh-TW" sz="1200">
              <a:latin typeface="Arial" panose="020B0604020202020204"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3690105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5F3F8030-BE55-4C73-A682-63D9C9456995}" type="slidenum">
              <a:rPr lang="zh-TW" altLang="en-US" sz="1200">
                <a:latin typeface="Arial" panose="020B0604020202020204" pitchFamily="34" charset="0"/>
              </a:rPr>
              <a:pPr eaLnBrk="1" hangingPunct="1"/>
              <a:t>59</a:t>
            </a:fld>
            <a:endParaRPr lang="en-US" altLang="zh-TW" sz="1200">
              <a:latin typeface="Arial" panose="020B0604020202020204" pitchFamily="34"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21074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C10D6B5D-4670-434B-9A6B-EF74AFBDBE13}" type="slidenum">
              <a:rPr lang="zh-TW" altLang="en-US" sz="1200">
                <a:latin typeface="Arial" panose="020B0604020202020204" pitchFamily="34" charset="0"/>
              </a:rPr>
              <a:pPr eaLnBrk="1" hangingPunct="1"/>
              <a:t>7</a:t>
            </a:fld>
            <a:endParaRPr lang="en-US" altLang="zh-TW" sz="1200">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organization model describes the components of a network management system, their functions, and their infrastructure. The organization model is defined in ISO 10040 OSI Systems Management Overview. It defines the terms object, agent, and manager. </a:t>
            </a:r>
          </a:p>
          <a:p>
            <a:pPr eaLnBrk="1" hangingPunct="1"/>
            <a:endParaRPr lang="zh-TW" altLang="en-US" dirty="0">
              <a:latin typeface="Arial" panose="020B0604020202020204" pitchFamily="34" charset="0"/>
            </a:endParaRPr>
          </a:p>
        </p:txBody>
      </p:sp>
    </p:spTree>
    <p:extLst>
      <p:ext uri="{BB962C8B-B14F-4D97-AF65-F5344CB8AC3E}">
        <p14:creationId xmlns:p14="http://schemas.microsoft.com/office/powerpoint/2010/main" val="14747880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B461A535-AE8C-46C1-8C89-ADB2423BC697}" type="slidenum">
              <a:rPr lang="zh-TW" altLang="en-US" sz="1200">
                <a:latin typeface="Arial" panose="020B0604020202020204" pitchFamily="34" charset="0"/>
              </a:rPr>
              <a:pPr eaLnBrk="1" hangingPunct="1"/>
              <a:t>60</a:t>
            </a:fld>
            <a:endParaRPr lang="en-US" altLang="zh-TW" sz="1200">
              <a:latin typeface="Arial" panose="020B0604020202020204"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598444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F793A485-9FEB-4C28-97D8-797EA9754C39}" type="slidenum">
              <a:rPr lang="zh-TW" altLang="en-US" sz="1200">
                <a:latin typeface="Arial" panose="020B0604020202020204" pitchFamily="34" charset="0"/>
              </a:rPr>
              <a:pPr eaLnBrk="1" hangingPunct="1"/>
              <a:t>61</a:t>
            </a:fld>
            <a:endParaRPr lang="en-US" altLang="zh-TW" sz="1200">
              <a:latin typeface="Arial" panose="020B0604020202020204"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4832726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43963086-2B01-472D-9109-850FC0F587DD}" type="slidenum">
              <a:rPr lang="zh-TW" altLang="en-US" sz="1200">
                <a:latin typeface="Arial" panose="020B0604020202020204" pitchFamily="34" charset="0"/>
              </a:rPr>
              <a:pPr eaLnBrk="1" hangingPunct="1"/>
              <a:t>62</a:t>
            </a:fld>
            <a:endParaRPr lang="en-US" altLang="zh-TW" sz="1200">
              <a:latin typeface="Arial" panose="020B0604020202020204"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3908173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C62FF777-027F-4DC9-BE1F-1303A2FE10D4}" type="slidenum">
              <a:rPr lang="zh-TW" altLang="en-US" sz="1200">
                <a:latin typeface="Arial" panose="020B0604020202020204" pitchFamily="34" charset="0"/>
              </a:rPr>
              <a:pPr eaLnBrk="1" hangingPunct="1"/>
              <a:t>63</a:t>
            </a:fld>
            <a:endParaRPr lang="en-US" altLang="zh-TW" sz="1200">
              <a:latin typeface="Arial" panose="020B0604020202020204"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930009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A99B3915-0278-4D16-BE2B-55085875D593}" type="slidenum">
              <a:rPr lang="zh-TW" altLang="en-US" sz="1200">
                <a:latin typeface="Arial" panose="020B0604020202020204" pitchFamily="34" charset="0"/>
              </a:rPr>
              <a:pPr eaLnBrk="1" hangingPunct="1"/>
              <a:t>64</a:t>
            </a:fld>
            <a:endParaRPr lang="en-US" altLang="zh-TW" sz="1200">
              <a:latin typeface="Arial" panose="020B0604020202020204"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7675480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C01DF57E-42D0-4984-BB75-F6076CB95E84}" type="slidenum">
              <a:rPr lang="zh-TW" altLang="en-US" sz="1200">
                <a:latin typeface="Arial" panose="020B0604020202020204" pitchFamily="34" charset="0"/>
              </a:rPr>
              <a:pPr eaLnBrk="1" hangingPunct="1"/>
              <a:t>65</a:t>
            </a:fld>
            <a:endParaRPr lang="en-US" altLang="zh-TW" sz="1200">
              <a:latin typeface="Arial" panose="020B0604020202020204" pitchFamily="3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2327104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BA7E69DD-9AB2-477C-B054-E71474DC75C7}" type="slidenum">
              <a:rPr lang="zh-TW" altLang="en-US" sz="1200">
                <a:latin typeface="Arial" panose="020B0604020202020204" pitchFamily="34" charset="0"/>
              </a:rPr>
              <a:pPr eaLnBrk="1" hangingPunct="1"/>
              <a:t>66</a:t>
            </a:fld>
            <a:endParaRPr lang="en-US" altLang="zh-TW" sz="1200">
              <a:latin typeface="Arial" panose="020B0604020202020204"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945080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83E6D8D6-A35F-464F-B7E4-5D772FF2EED6}" type="slidenum">
              <a:rPr lang="zh-TW" altLang="en-US" sz="1200">
                <a:latin typeface="Arial" panose="020B0604020202020204" pitchFamily="34" charset="0"/>
              </a:rPr>
              <a:pPr eaLnBrk="1" hangingPunct="1"/>
              <a:t>68</a:t>
            </a:fld>
            <a:endParaRPr lang="en-US" altLang="zh-TW" sz="1200">
              <a:latin typeface="Arial" panose="020B0604020202020204" pitchFamily="34"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0321234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217FF0AB-67B3-442C-883C-24F750FDD321}" type="slidenum">
              <a:rPr lang="zh-TW" altLang="en-US" sz="1200">
                <a:latin typeface="Arial" panose="020B0604020202020204" pitchFamily="34" charset="0"/>
              </a:rPr>
              <a:pPr eaLnBrk="1" hangingPunct="1"/>
              <a:t>70</a:t>
            </a:fld>
            <a:endParaRPr lang="en-US" altLang="zh-TW" sz="1200">
              <a:latin typeface="Arial" panose="020B0604020202020204"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0177590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2415E04C-547E-4881-9C80-7A7FCBE87DC2}" type="slidenum">
              <a:rPr lang="zh-TW" altLang="en-US" sz="1200">
                <a:latin typeface="Arial" panose="020B0604020202020204" pitchFamily="34" charset="0"/>
              </a:rPr>
              <a:pPr eaLnBrk="1" hangingPunct="1"/>
              <a:t>71</a:t>
            </a:fld>
            <a:endParaRPr lang="en-US" altLang="zh-TW" sz="1200">
              <a:latin typeface="Arial" panose="020B0604020202020204"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35630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5B519CB5-58B3-433A-B9E7-8B788EC3A1D3}" type="slidenum">
              <a:rPr lang="zh-TW" altLang="en-US" sz="1200">
                <a:latin typeface="Arial" panose="020B0604020202020204" pitchFamily="34" charset="0"/>
              </a:rPr>
              <a:pPr eaLnBrk="1" hangingPunct="1"/>
              <a:t>8</a:t>
            </a:fld>
            <a:endParaRPr lang="en-US" altLang="zh-TW" sz="120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9117985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992E7F67-3568-4086-97AA-9C77C8A60257}" type="slidenum">
              <a:rPr lang="zh-TW" altLang="en-US" sz="1200">
                <a:latin typeface="Arial" panose="020B0604020202020204" pitchFamily="34" charset="0"/>
              </a:rPr>
              <a:pPr eaLnBrk="1" hangingPunct="1"/>
              <a:t>72</a:t>
            </a:fld>
            <a:endParaRPr lang="en-US" altLang="zh-TW" sz="1200">
              <a:latin typeface="Arial" panose="020B0604020202020204"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249735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88396B8C-8F93-46CF-92C0-706AD5C1DB46}" type="slidenum">
              <a:rPr lang="zh-TW" altLang="en-US" sz="1200">
                <a:latin typeface="Arial" panose="020B0604020202020204" pitchFamily="34" charset="0"/>
              </a:rPr>
              <a:pPr eaLnBrk="1" hangingPunct="1"/>
              <a:t>73</a:t>
            </a:fld>
            <a:endParaRPr lang="en-US" altLang="zh-TW" sz="1200">
              <a:latin typeface="Arial" panose="020B0604020202020204"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4296544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07CFA2E8-1554-47E9-A292-2CA68530BB72}" type="slidenum">
              <a:rPr lang="zh-TW" altLang="en-US" sz="1200">
                <a:latin typeface="Arial" panose="020B0604020202020204" pitchFamily="34" charset="0"/>
              </a:rPr>
              <a:pPr eaLnBrk="1" hangingPunct="1"/>
              <a:t>74</a:t>
            </a:fld>
            <a:endParaRPr lang="en-US" altLang="zh-TW" sz="1200">
              <a:latin typeface="Arial" panose="020B0604020202020204" pitchFamily="3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663664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2960A15F-CB68-4051-8815-F986B81CE9B6}" type="slidenum">
              <a:rPr lang="zh-TW" altLang="en-US" sz="1200">
                <a:latin typeface="Arial" panose="020B0604020202020204" pitchFamily="34" charset="0"/>
              </a:rPr>
              <a:pPr eaLnBrk="1" hangingPunct="1"/>
              <a:t>78</a:t>
            </a:fld>
            <a:endParaRPr lang="en-US" altLang="zh-TW" sz="1200">
              <a:latin typeface="Arial" panose="020B0604020202020204"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835027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5864B487-5C7F-496E-8F58-EC22DB32851C}" type="slidenum">
              <a:rPr lang="zh-TW" altLang="en-US" sz="1200">
                <a:latin typeface="Arial" panose="020B0604020202020204" pitchFamily="34" charset="0"/>
              </a:rPr>
              <a:pPr eaLnBrk="1" hangingPunct="1"/>
              <a:t>79</a:t>
            </a:fld>
            <a:endParaRPr lang="en-US" altLang="zh-TW" sz="1200">
              <a:latin typeface="Arial" panose="020B0604020202020204"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4369873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BF25E577-99CC-4172-AFF5-BDAC11F989CD}" type="slidenum">
              <a:rPr lang="zh-TW" altLang="en-US" sz="1200">
                <a:latin typeface="Arial" panose="020B0604020202020204" pitchFamily="34" charset="0"/>
              </a:rPr>
              <a:pPr eaLnBrk="1" hangingPunct="1"/>
              <a:t>80</a:t>
            </a:fld>
            <a:endParaRPr lang="en-US" altLang="zh-TW" sz="1200">
              <a:latin typeface="Arial" panose="020B0604020202020204" pitchFamily="34"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277496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C98298D8-DDEF-4FE2-8E74-7DCA64934D09}" type="slidenum">
              <a:rPr lang="zh-TW" altLang="en-US" sz="1200">
                <a:latin typeface="Arial" panose="020B0604020202020204" pitchFamily="34" charset="0"/>
              </a:rPr>
              <a:pPr eaLnBrk="1" hangingPunct="1"/>
              <a:t>9</a:t>
            </a:fld>
            <a:endParaRPr lang="en-US" altLang="zh-TW" sz="1200">
              <a:latin typeface="Arial" panose="020B060402020202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227772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1802F355-DB14-4913-A605-A878F1187937}" type="slidenum">
              <a:rPr lang="zh-TW" altLang="en-US" sz="1200">
                <a:latin typeface="Arial" panose="020B0604020202020204" pitchFamily="34" charset="0"/>
              </a:rPr>
              <a:pPr eaLnBrk="1" hangingPunct="1"/>
              <a:t>10</a:t>
            </a:fld>
            <a:endParaRPr lang="en-US" altLang="zh-TW" sz="1200">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193457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734657B5-29E6-4938-8603-873978571C47}" type="slidenum">
              <a:rPr lang="zh-TW" altLang="en-US" sz="1200">
                <a:latin typeface="Arial" panose="020B0604020202020204" pitchFamily="34" charset="0"/>
              </a:rPr>
              <a:pPr eaLnBrk="1" hangingPunct="1"/>
              <a:t>12</a:t>
            </a:fld>
            <a:endParaRPr lang="en-US" altLang="zh-TW" sz="1200">
              <a:latin typeface="Arial" panose="020B060402020202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680691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Version#d</a:t>
            </a:r>
          </a:p>
        </p:txBody>
      </p:sp>
      <p:sp>
        <p:nvSpPr>
          <p:cNvPr id="5" name="Footer Placeholder 4"/>
          <p:cNvSpPr>
            <a:spLocks noGrp="1"/>
          </p:cNvSpPr>
          <p:nvPr>
            <p:ph type="ftr" sz="quarter" idx="11"/>
          </p:nvPr>
        </p:nvSpPr>
        <p:spPr/>
        <p:txBody>
          <a:bodyPr/>
          <a:lstStyle/>
          <a:p>
            <a:r>
              <a:rPr lang="en-US"/>
              <a:t>CSE2500 System Security and Privacy</a:t>
            </a:r>
          </a:p>
        </p:txBody>
      </p:sp>
      <p:sp>
        <p:nvSpPr>
          <p:cNvPr id="6" name="Slide Number Placeholder 5"/>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4620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Version#d</a:t>
            </a:r>
          </a:p>
        </p:txBody>
      </p:sp>
      <p:sp>
        <p:nvSpPr>
          <p:cNvPr id="5" name="Footer Placeholder 4"/>
          <p:cNvSpPr>
            <a:spLocks noGrp="1"/>
          </p:cNvSpPr>
          <p:nvPr>
            <p:ph type="ftr" sz="quarter" idx="11"/>
          </p:nvPr>
        </p:nvSpPr>
        <p:spPr/>
        <p:txBody>
          <a:bodyPr/>
          <a:lstStyle/>
          <a:p>
            <a:r>
              <a:rPr lang="en-US"/>
              <a:t>CSE2500 System Security and Privacy</a:t>
            </a:r>
          </a:p>
        </p:txBody>
      </p:sp>
      <p:sp>
        <p:nvSpPr>
          <p:cNvPr id="6" name="Slide Number Placeholder 5"/>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69194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Version#d</a:t>
            </a:r>
          </a:p>
        </p:txBody>
      </p:sp>
      <p:sp>
        <p:nvSpPr>
          <p:cNvPr id="5" name="Footer Placeholder 4"/>
          <p:cNvSpPr>
            <a:spLocks noGrp="1"/>
          </p:cNvSpPr>
          <p:nvPr>
            <p:ph type="ftr" sz="quarter" idx="11"/>
          </p:nvPr>
        </p:nvSpPr>
        <p:spPr/>
        <p:txBody>
          <a:bodyPr/>
          <a:lstStyle/>
          <a:p>
            <a:r>
              <a:rPr lang="en-US"/>
              <a:t>CSE2500 System Security and Privacy</a:t>
            </a:r>
          </a:p>
        </p:txBody>
      </p:sp>
      <p:sp>
        <p:nvSpPr>
          <p:cNvPr id="6" name="Slide Number Placeholder 5"/>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11274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1023938" y="152400"/>
            <a:ext cx="7793037"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524000"/>
            <a:ext cx="3962400" cy="464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美工圖案版面配置區 3"/>
          <p:cNvSpPr>
            <a:spLocks noGrp="1"/>
          </p:cNvSpPr>
          <p:nvPr>
            <p:ph type="clipArt" sz="half" idx="2"/>
          </p:nvPr>
        </p:nvSpPr>
        <p:spPr>
          <a:xfrm>
            <a:off x="4800600" y="1524000"/>
            <a:ext cx="3962400" cy="4648200"/>
          </a:xfrm>
        </p:spPr>
        <p:txBody>
          <a:bodyPr/>
          <a:lstStyle/>
          <a:p>
            <a:pPr lvl="0"/>
            <a:endParaRPr lang="zh-TW" altLang="en-US" noProof="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fld id="{3943B594-CACD-41B4-8181-59E59CB46580}" type="slidenum">
              <a:rPr lang="zh-TW" altLang="en-US"/>
              <a:pPr/>
              <a:t>‹#›</a:t>
            </a:fld>
            <a:endParaRPr lang="en-US" altLang="zh-TW"/>
          </a:p>
        </p:txBody>
      </p:sp>
    </p:spTree>
    <p:extLst>
      <p:ext uri="{BB962C8B-B14F-4D97-AF65-F5344CB8AC3E}">
        <p14:creationId xmlns:p14="http://schemas.microsoft.com/office/powerpoint/2010/main" val="4216192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152400"/>
            <a:ext cx="8131175" cy="6019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fld id="{45A51957-4C87-44A7-8BE9-AFE6491C3D96}" type="slidenum">
              <a:rPr lang="zh-TW" altLang="en-US"/>
              <a:pPr/>
              <a:t>‹#›</a:t>
            </a:fld>
            <a:endParaRPr lang="en-US" altLang="zh-TW"/>
          </a:p>
        </p:txBody>
      </p:sp>
    </p:spTree>
    <p:extLst>
      <p:ext uri="{BB962C8B-B14F-4D97-AF65-F5344CB8AC3E}">
        <p14:creationId xmlns:p14="http://schemas.microsoft.com/office/powerpoint/2010/main" val="381904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974850" y="6292850"/>
            <a:ext cx="4248150" cy="365125"/>
          </a:xfrm>
        </p:spPr>
        <p:txBody>
          <a:bodyPr/>
          <a:lstStyle>
            <a:lvl1pPr>
              <a:defRPr/>
            </a:lvl1pPr>
          </a:lstStyle>
          <a:p>
            <a:r>
              <a:rPr lang="en-US"/>
              <a:t>Version#d</a:t>
            </a:r>
            <a:endParaRPr lang="en-US" dirty="0"/>
          </a:p>
        </p:txBody>
      </p:sp>
      <p:sp>
        <p:nvSpPr>
          <p:cNvPr id="6" name="Slide Number Placeholder 5"/>
          <p:cNvSpPr>
            <a:spLocks noGrp="1"/>
          </p:cNvSpPr>
          <p:nvPr>
            <p:ph type="sldNum" sz="quarter" idx="12"/>
          </p:nvPr>
        </p:nvSpPr>
        <p:spPr>
          <a:xfrm>
            <a:off x="6457950" y="6318251"/>
            <a:ext cx="2057400" cy="365125"/>
          </a:xfrm>
        </p:spPr>
        <p:txBody>
          <a:bodyPr/>
          <a:lstStyle/>
          <a:p>
            <a:fld id="{891E4FCB-58FB-4857-9DDA-84040ED6B7E7}" type="slidenum">
              <a:rPr lang="en-US" smtClean="0"/>
              <a:pPr/>
              <a:t>‹#›</a:t>
            </a:fld>
            <a:endParaRPr lang="en-US" dirty="0"/>
          </a:p>
        </p:txBody>
      </p:sp>
    </p:spTree>
    <p:extLst>
      <p:ext uri="{BB962C8B-B14F-4D97-AF65-F5344CB8AC3E}">
        <p14:creationId xmlns:p14="http://schemas.microsoft.com/office/powerpoint/2010/main" val="230473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Version#d</a:t>
            </a:r>
          </a:p>
        </p:txBody>
      </p:sp>
      <p:sp>
        <p:nvSpPr>
          <p:cNvPr id="5" name="Footer Placeholder 4"/>
          <p:cNvSpPr>
            <a:spLocks noGrp="1"/>
          </p:cNvSpPr>
          <p:nvPr>
            <p:ph type="ftr" sz="quarter" idx="11"/>
          </p:nvPr>
        </p:nvSpPr>
        <p:spPr/>
        <p:txBody>
          <a:bodyPr/>
          <a:lstStyle/>
          <a:p>
            <a:r>
              <a:rPr lang="en-US"/>
              <a:t>CSE2500 System Security and Privacy</a:t>
            </a:r>
          </a:p>
        </p:txBody>
      </p:sp>
      <p:sp>
        <p:nvSpPr>
          <p:cNvPr id="6" name="Slide Number Placeholder 5"/>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169781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Version#d</a:t>
            </a:r>
          </a:p>
        </p:txBody>
      </p:sp>
      <p:sp>
        <p:nvSpPr>
          <p:cNvPr id="6" name="Footer Placeholder 5"/>
          <p:cNvSpPr>
            <a:spLocks noGrp="1"/>
          </p:cNvSpPr>
          <p:nvPr>
            <p:ph type="ftr" sz="quarter" idx="11"/>
          </p:nvPr>
        </p:nvSpPr>
        <p:spPr/>
        <p:txBody>
          <a:bodyPr/>
          <a:lstStyle/>
          <a:p>
            <a:r>
              <a:rPr lang="en-US"/>
              <a:t>CSE2500 System Security and Privacy</a:t>
            </a:r>
            <a:endParaRPr lang="en-US" dirty="0"/>
          </a:p>
        </p:txBody>
      </p:sp>
      <p:sp>
        <p:nvSpPr>
          <p:cNvPr id="7" name="Slide Number Placeholder 6"/>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76520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Version#d</a:t>
            </a:r>
          </a:p>
        </p:txBody>
      </p:sp>
      <p:sp>
        <p:nvSpPr>
          <p:cNvPr id="8" name="Footer Placeholder 7"/>
          <p:cNvSpPr>
            <a:spLocks noGrp="1"/>
          </p:cNvSpPr>
          <p:nvPr>
            <p:ph type="ftr" sz="quarter" idx="11"/>
          </p:nvPr>
        </p:nvSpPr>
        <p:spPr/>
        <p:txBody>
          <a:bodyPr/>
          <a:lstStyle/>
          <a:p>
            <a:r>
              <a:rPr lang="en-US"/>
              <a:t>CSE2500 System Security and Privacy</a:t>
            </a:r>
          </a:p>
        </p:txBody>
      </p:sp>
      <p:sp>
        <p:nvSpPr>
          <p:cNvPr id="9" name="Slide Number Placeholder 8"/>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91827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Version#d</a:t>
            </a:r>
          </a:p>
        </p:txBody>
      </p:sp>
      <p:sp>
        <p:nvSpPr>
          <p:cNvPr id="4" name="Footer Placeholder 3"/>
          <p:cNvSpPr>
            <a:spLocks noGrp="1"/>
          </p:cNvSpPr>
          <p:nvPr>
            <p:ph type="ftr" sz="quarter" idx="11"/>
          </p:nvPr>
        </p:nvSpPr>
        <p:spPr/>
        <p:txBody>
          <a:bodyPr/>
          <a:lstStyle/>
          <a:p>
            <a:r>
              <a:rPr lang="en-US"/>
              <a:t>CSE2500 System Security and Privacy</a:t>
            </a:r>
          </a:p>
        </p:txBody>
      </p:sp>
      <p:sp>
        <p:nvSpPr>
          <p:cNvPr id="5" name="Slide Number Placeholder 4"/>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338446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Version#d</a:t>
            </a:r>
          </a:p>
        </p:txBody>
      </p:sp>
      <p:sp>
        <p:nvSpPr>
          <p:cNvPr id="3" name="Footer Placeholder 2"/>
          <p:cNvSpPr>
            <a:spLocks noGrp="1"/>
          </p:cNvSpPr>
          <p:nvPr>
            <p:ph type="ftr" sz="quarter" idx="11"/>
          </p:nvPr>
        </p:nvSpPr>
        <p:spPr/>
        <p:txBody>
          <a:bodyPr/>
          <a:lstStyle/>
          <a:p>
            <a:r>
              <a:rPr lang="en-US"/>
              <a:t>CSE2500 System Security and Privacy</a:t>
            </a:r>
          </a:p>
        </p:txBody>
      </p:sp>
      <p:sp>
        <p:nvSpPr>
          <p:cNvPr id="4" name="Slide Number Placeholder 3"/>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197604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Version#d</a:t>
            </a:r>
          </a:p>
        </p:txBody>
      </p:sp>
      <p:sp>
        <p:nvSpPr>
          <p:cNvPr id="6" name="Footer Placeholder 5"/>
          <p:cNvSpPr>
            <a:spLocks noGrp="1"/>
          </p:cNvSpPr>
          <p:nvPr>
            <p:ph type="ftr" sz="quarter" idx="11"/>
          </p:nvPr>
        </p:nvSpPr>
        <p:spPr/>
        <p:txBody>
          <a:bodyPr/>
          <a:lstStyle/>
          <a:p>
            <a:r>
              <a:rPr lang="en-US"/>
              <a:t>CSE2500 System Security and Privacy</a:t>
            </a:r>
          </a:p>
        </p:txBody>
      </p:sp>
      <p:sp>
        <p:nvSpPr>
          <p:cNvPr id="7" name="Slide Number Placeholder 6"/>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166836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Version#d</a:t>
            </a:r>
          </a:p>
        </p:txBody>
      </p:sp>
      <p:sp>
        <p:nvSpPr>
          <p:cNvPr id="6" name="Footer Placeholder 5"/>
          <p:cNvSpPr>
            <a:spLocks noGrp="1"/>
          </p:cNvSpPr>
          <p:nvPr>
            <p:ph type="ftr" sz="quarter" idx="11"/>
          </p:nvPr>
        </p:nvSpPr>
        <p:spPr/>
        <p:txBody>
          <a:bodyPr/>
          <a:lstStyle/>
          <a:p>
            <a:r>
              <a:rPr lang="en-US"/>
              <a:t>CSE2500 System Security and Privacy</a:t>
            </a:r>
          </a:p>
        </p:txBody>
      </p:sp>
      <p:sp>
        <p:nvSpPr>
          <p:cNvPr id="7" name="Slide Number Placeholder 6"/>
          <p:cNvSpPr>
            <a:spLocks noGrp="1"/>
          </p:cNvSpPr>
          <p:nvPr>
            <p:ph type="sldNum" sz="quarter" idx="12"/>
          </p:nvPr>
        </p:nvSpPr>
        <p:spPr/>
        <p:txBody>
          <a:bodyPr/>
          <a:lstStyle/>
          <a:p>
            <a:fld id="{891E4FCB-58FB-4857-9DDA-84040ED6B7E7}" type="slidenum">
              <a:rPr lang="en-US" smtClean="0"/>
              <a:pPr/>
              <a:t>‹#›</a:t>
            </a:fld>
            <a:endParaRPr lang="en-US"/>
          </a:p>
        </p:txBody>
      </p:sp>
    </p:spTree>
    <p:extLst>
      <p:ext uri="{BB962C8B-B14F-4D97-AF65-F5344CB8AC3E}">
        <p14:creationId xmlns:p14="http://schemas.microsoft.com/office/powerpoint/2010/main" val="264169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Version#d</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CSE2500 System Security and Privacy</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E4FCB-58FB-4857-9DDA-84040ED6B7E7}" type="slidenum">
              <a:rPr lang="en-US" smtClean="0"/>
              <a:pPr/>
              <a:t>‹#›</a:t>
            </a:fld>
            <a:endParaRPr lang="en-US"/>
          </a:p>
        </p:txBody>
      </p:sp>
    </p:spTree>
    <p:extLst>
      <p:ext uri="{BB962C8B-B14F-4D97-AF65-F5344CB8AC3E}">
        <p14:creationId xmlns:p14="http://schemas.microsoft.com/office/powerpoint/2010/main" val="635483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strongsec.com/zhw/KSy_ASN1.pdf" TargetMode="External"/><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2.wmf"/><Relationship Id="rId4"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9.bin"/><Relationship Id="rId5" Type="http://schemas.openxmlformats.org/officeDocument/2006/relationships/image" Target="../media/image24.wmf"/><Relationship Id="rId4" Type="http://schemas.openxmlformats.org/officeDocument/2006/relationships/oleObject" Target="../embeddings/oleObject18.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2514600" y="3505200"/>
            <a:ext cx="6248400" cy="1736725"/>
          </a:xfrm>
        </p:spPr>
        <p:txBody>
          <a:bodyPr>
            <a:normAutofit fontScale="90000"/>
          </a:bodyPr>
          <a:lstStyle/>
          <a:p>
            <a:pPr algn="r"/>
            <a:r>
              <a:rPr lang="en-US" sz="5700" dirty="0"/>
              <a:t>Basic Foundation: Standards, Models, and Languages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TMN Architecture</a:t>
            </a:r>
            <a:endParaRPr kumimoji="0" lang="zh-TW" altLang="en-US" sz="3600" b="1">
              <a:solidFill>
                <a:schemeClr val="tx1"/>
              </a:solidFill>
              <a:latin typeface="Arial" panose="020B0604020202020204" pitchFamily="34" charset="0"/>
            </a:endParaRPr>
          </a:p>
        </p:txBody>
      </p:sp>
      <p:sp>
        <p:nvSpPr>
          <p:cNvPr id="105475" name="Rectangle 3"/>
          <p:cNvSpPr>
            <a:spLocks noGrp="1" noChangeArrowheads="1"/>
          </p:cNvSpPr>
          <p:nvPr>
            <p:ph type="body" idx="1"/>
          </p:nvPr>
        </p:nvSpPr>
        <p:spPr>
          <a:xfrm>
            <a:off x="685800" y="1524000"/>
            <a:ext cx="8077200" cy="4800600"/>
          </a:xfrm>
        </p:spPr>
        <p:txBody>
          <a:bodyPr/>
          <a:lstStyle/>
          <a:p>
            <a:pPr>
              <a:lnSpc>
                <a:spcPct val="130000"/>
              </a:lnSpc>
              <a:spcBef>
                <a:spcPct val="0"/>
              </a:spcBef>
              <a:buClrTx/>
              <a:buSzTx/>
              <a:buFontTx/>
              <a:buChar char="•"/>
              <a:defRPr/>
            </a:pPr>
            <a:r>
              <a:rPr kumimoji="0" lang="en-US" altLang="zh-TW" sz="2800">
                <a:latin typeface="Arial" charset="0"/>
              </a:rPr>
              <a:t>Addresses management of telecommunication</a:t>
            </a:r>
            <a:br>
              <a:rPr kumimoji="0" lang="en-US" altLang="zh-TW" sz="2800">
                <a:latin typeface="Arial" charset="0"/>
              </a:rPr>
            </a:br>
            <a:r>
              <a:rPr kumimoji="0" lang="en-US" altLang="zh-TW" sz="2800">
                <a:latin typeface="Arial" charset="0"/>
              </a:rPr>
              <a:t> networks</a:t>
            </a:r>
          </a:p>
          <a:p>
            <a:pPr>
              <a:lnSpc>
                <a:spcPct val="130000"/>
              </a:lnSpc>
              <a:spcBef>
                <a:spcPct val="0"/>
              </a:spcBef>
              <a:buClrTx/>
              <a:buSzTx/>
              <a:buFontTx/>
              <a:buChar char="•"/>
              <a:defRPr/>
            </a:pPr>
            <a:r>
              <a:rPr kumimoji="0" lang="en-US" altLang="zh-TW" sz="2800">
                <a:latin typeface="Arial" charset="0"/>
              </a:rPr>
              <a:t> Based on OSI model</a:t>
            </a:r>
          </a:p>
          <a:p>
            <a:pPr>
              <a:lnSpc>
                <a:spcPct val="130000"/>
              </a:lnSpc>
              <a:spcBef>
                <a:spcPct val="0"/>
              </a:spcBef>
              <a:buClrTx/>
              <a:buSzTx/>
              <a:buFontTx/>
              <a:buChar char="•"/>
              <a:defRPr/>
            </a:pPr>
            <a:r>
              <a:rPr kumimoji="0" lang="en-US" altLang="zh-TW" sz="2800">
                <a:latin typeface="Arial" charset="0"/>
              </a:rPr>
              <a:t> Superstructure on OSI network</a:t>
            </a:r>
          </a:p>
          <a:p>
            <a:pPr>
              <a:lnSpc>
                <a:spcPct val="130000"/>
              </a:lnSpc>
              <a:spcBef>
                <a:spcPct val="0"/>
              </a:spcBef>
              <a:buClrTx/>
              <a:buSzTx/>
              <a:buFontTx/>
              <a:buChar char="•"/>
              <a:defRPr/>
            </a:pPr>
            <a:r>
              <a:rPr kumimoji="0" lang="en-US" altLang="zh-TW" sz="2800">
                <a:latin typeface="Arial" charset="0"/>
              </a:rPr>
              <a:t> Addresses </a:t>
            </a:r>
            <a:r>
              <a:rPr kumimoji="0" lang="en-US" altLang="zh-TW" sz="2800" i="1">
                <a:effectLst>
                  <a:outerShdw blurRad="38100" dist="38100" dir="2700000" algn="tl">
                    <a:srgbClr val="C0C0C0"/>
                  </a:outerShdw>
                </a:effectLst>
                <a:latin typeface="Arial" charset="0"/>
              </a:rPr>
              <a:t>network, service, </a:t>
            </a:r>
            <a:r>
              <a:rPr kumimoji="0" lang="en-US" altLang="zh-TW" sz="2800">
                <a:latin typeface="Arial" charset="0"/>
              </a:rPr>
              <a:t>and</a:t>
            </a:r>
            <a:r>
              <a:rPr kumimoji="0" lang="en-US" altLang="zh-TW" sz="2800" i="1">
                <a:effectLst>
                  <a:outerShdw blurRad="38100" dist="38100" dir="2700000" algn="tl">
                    <a:srgbClr val="C0C0C0"/>
                  </a:outerShdw>
                </a:effectLst>
                <a:latin typeface="Arial" charset="0"/>
              </a:rPr>
              <a:t> business</a:t>
            </a:r>
            <a:r>
              <a:rPr kumimoji="0" lang="en-US" altLang="zh-TW" sz="2800">
                <a:latin typeface="Arial" charset="0"/>
              </a:rPr>
              <a:t> </a:t>
            </a:r>
            <a:br>
              <a:rPr kumimoji="0" lang="en-US" altLang="zh-TW" sz="2800">
                <a:latin typeface="Arial" charset="0"/>
              </a:rPr>
            </a:br>
            <a:r>
              <a:rPr kumimoji="0" lang="en-US" altLang="zh-TW" sz="2800">
                <a:latin typeface="Arial" charset="0"/>
              </a:rPr>
              <a:t>  management</a:t>
            </a:r>
            <a:endParaRPr lang="zh-TW" altLang="en-US" sz="4000"/>
          </a:p>
        </p:txBody>
      </p:sp>
    </p:spTree>
    <p:extLst>
      <p:ext uri="{BB962C8B-B14F-4D97-AF65-F5344CB8AC3E}">
        <p14:creationId xmlns:p14="http://schemas.microsoft.com/office/powerpoint/2010/main" val="371990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163" y="1549400"/>
            <a:ext cx="86074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675" name="Rectangle 5"/>
          <p:cNvSpPr>
            <a:spLocks noGrp="1" noChangeArrowheads="1"/>
          </p:cNvSpPr>
          <p:nvPr>
            <p:ph type="title"/>
          </p:nvPr>
        </p:nvSpPr>
        <p:spPr/>
        <p:txBody>
          <a:bodyPr/>
          <a:lstStyle/>
          <a:p>
            <a:pPr eaLnBrk="1" hangingPunct="1"/>
            <a:r>
              <a:rPr lang="en-US" altLang="zh-TW" sz="3600"/>
              <a:t>TMN &amp; Telecommunication network</a:t>
            </a:r>
          </a:p>
        </p:txBody>
      </p:sp>
    </p:spTree>
    <p:extLst>
      <p:ext uri="{BB962C8B-B14F-4D97-AF65-F5344CB8AC3E}">
        <p14:creationId xmlns:p14="http://schemas.microsoft.com/office/powerpoint/2010/main" val="178910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2. Organization Model</a:t>
            </a:r>
            <a:endParaRPr kumimoji="0" lang="zh-TW" altLang="en-US" sz="3600" b="1">
              <a:solidFill>
                <a:schemeClr val="tx1"/>
              </a:solidFill>
              <a:latin typeface="Arial" panose="020B0604020202020204" pitchFamily="34" charset="0"/>
            </a:endParaRPr>
          </a:p>
        </p:txBody>
      </p:sp>
      <p:sp>
        <p:nvSpPr>
          <p:cNvPr id="29699" name="Rectangle 3"/>
          <p:cNvSpPr>
            <a:spLocks noGrp="1" noChangeArrowheads="1"/>
          </p:cNvSpPr>
          <p:nvPr>
            <p:ph type="body" idx="1"/>
          </p:nvPr>
        </p:nvSpPr>
        <p:spPr/>
        <p:txBody>
          <a:bodyPr/>
          <a:lstStyle/>
          <a:p>
            <a:pPr eaLnBrk="1" hangingPunct="1"/>
            <a:r>
              <a:rPr lang="en-US" altLang="zh-TW"/>
              <a:t>Describes the components of network management and their relationships.</a:t>
            </a:r>
          </a:p>
          <a:p>
            <a:pPr eaLnBrk="1" hangingPunct="1"/>
            <a:r>
              <a:rPr lang="en-US" altLang="zh-TW"/>
              <a:t>NM Components</a:t>
            </a:r>
          </a:p>
          <a:p>
            <a:pPr lvl="1" eaLnBrk="1" hangingPunct="1"/>
            <a:r>
              <a:rPr lang="en-US" altLang="zh-TW"/>
              <a:t>Manager</a:t>
            </a:r>
          </a:p>
          <a:p>
            <a:pPr lvl="1" eaLnBrk="1" hangingPunct="1"/>
            <a:r>
              <a:rPr lang="en-US" altLang="zh-TW"/>
              <a:t>Agent</a:t>
            </a:r>
          </a:p>
          <a:p>
            <a:pPr lvl="1" eaLnBrk="1" hangingPunct="1"/>
            <a:r>
              <a:rPr lang="en-US" altLang="zh-TW"/>
              <a:t>Managed Objects</a:t>
            </a:r>
          </a:p>
        </p:txBody>
      </p:sp>
    </p:spTree>
    <p:extLst>
      <p:ext uri="{BB962C8B-B14F-4D97-AF65-F5344CB8AC3E}">
        <p14:creationId xmlns:p14="http://schemas.microsoft.com/office/powerpoint/2010/main" val="380816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a:t>NM Components</a:t>
            </a:r>
          </a:p>
        </p:txBody>
      </p:sp>
      <p:sp>
        <p:nvSpPr>
          <p:cNvPr id="30723" name="Rectangle 3"/>
          <p:cNvSpPr>
            <a:spLocks noGrp="1" noChangeArrowheads="1"/>
          </p:cNvSpPr>
          <p:nvPr>
            <p:ph type="body" idx="1"/>
          </p:nvPr>
        </p:nvSpPr>
        <p:spPr>
          <a:xfrm>
            <a:off x="609600" y="1371600"/>
            <a:ext cx="8077200" cy="5257800"/>
          </a:xfrm>
        </p:spPr>
        <p:txBody>
          <a:bodyPr/>
          <a:lstStyle/>
          <a:p>
            <a:pPr>
              <a:lnSpc>
                <a:spcPct val="90000"/>
              </a:lnSpc>
              <a:spcBef>
                <a:spcPct val="0"/>
              </a:spcBef>
              <a:buClrTx/>
              <a:buSzTx/>
              <a:buFontTx/>
              <a:buChar char="•"/>
            </a:pPr>
            <a:r>
              <a:rPr kumimoji="0" lang="en-US" altLang="zh-TW" sz="2400">
                <a:latin typeface="Arial" panose="020B0604020202020204" pitchFamily="34" charset="0"/>
              </a:rPr>
              <a:t>Manager</a:t>
            </a:r>
          </a:p>
          <a:p>
            <a:pPr lvl="1">
              <a:lnSpc>
                <a:spcPct val="90000"/>
              </a:lnSpc>
              <a:spcBef>
                <a:spcPct val="0"/>
              </a:spcBef>
              <a:buClrTx/>
              <a:buSzTx/>
              <a:buFontTx/>
              <a:buChar char="•"/>
            </a:pPr>
            <a:r>
              <a:rPr kumimoji="0" lang="en-US" altLang="zh-TW" sz="2400">
                <a:latin typeface="Arial" panose="020B0604020202020204" pitchFamily="34" charset="0"/>
              </a:rPr>
              <a:t> Sends requests to agents</a:t>
            </a:r>
          </a:p>
          <a:p>
            <a:pPr lvl="1">
              <a:lnSpc>
                <a:spcPct val="90000"/>
              </a:lnSpc>
              <a:spcBef>
                <a:spcPct val="0"/>
              </a:spcBef>
              <a:buClrTx/>
              <a:buSzTx/>
              <a:buFontTx/>
              <a:buChar char="•"/>
            </a:pPr>
            <a:r>
              <a:rPr kumimoji="0" lang="en-US" altLang="zh-TW" sz="2400">
                <a:latin typeface="Arial" panose="020B0604020202020204" pitchFamily="34" charset="0"/>
              </a:rPr>
              <a:t> Monitors alarms</a:t>
            </a:r>
          </a:p>
          <a:p>
            <a:pPr lvl="1">
              <a:lnSpc>
                <a:spcPct val="90000"/>
              </a:lnSpc>
              <a:spcBef>
                <a:spcPct val="0"/>
              </a:spcBef>
              <a:buClrTx/>
              <a:buSzTx/>
              <a:buFontTx/>
              <a:buChar char="•"/>
            </a:pPr>
            <a:r>
              <a:rPr kumimoji="0" lang="en-US" altLang="zh-TW" sz="2400">
                <a:latin typeface="Arial" panose="020B0604020202020204" pitchFamily="34" charset="0"/>
              </a:rPr>
              <a:t> Houses applications</a:t>
            </a:r>
          </a:p>
          <a:p>
            <a:pPr lvl="1">
              <a:lnSpc>
                <a:spcPct val="90000"/>
              </a:lnSpc>
              <a:spcBef>
                <a:spcPct val="0"/>
              </a:spcBef>
              <a:buClrTx/>
              <a:buSzTx/>
              <a:buFontTx/>
              <a:buChar char="•"/>
            </a:pPr>
            <a:r>
              <a:rPr kumimoji="0" lang="en-US" altLang="zh-TW" sz="2400">
                <a:latin typeface="Arial" panose="020B0604020202020204" pitchFamily="34" charset="0"/>
              </a:rPr>
              <a:t> Provides user interface</a:t>
            </a:r>
          </a:p>
          <a:p>
            <a:pPr>
              <a:lnSpc>
                <a:spcPct val="90000"/>
              </a:lnSpc>
              <a:spcBef>
                <a:spcPct val="0"/>
              </a:spcBef>
              <a:buClrTx/>
              <a:buSzTx/>
              <a:buFontTx/>
              <a:buChar char="•"/>
            </a:pPr>
            <a:r>
              <a:rPr kumimoji="0" lang="en-US" altLang="zh-TW" sz="2400">
                <a:latin typeface="Arial" panose="020B0604020202020204" pitchFamily="34" charset="0"/>
              </a:rPr>
              <a:t>Agent</a:t>
            </a:r>
          </a:p>
          <a:p>
            <a:pPr lvl="1">
              <a:lnSpc>
                <a:spcPct val="90000"/>
              </a:lnSpc>
              <a:spcBef>
                <a:spcPct val="0"/>
              </a:spcBef>
              <a:buClrTx/>
              <a:buSzTx/>
              <a:buFontTx/>
              <a:buChar char="•"/>
            </a:pPr>
            <a:r>
              <a:rPr kumimoji="0" lang="en-US" altLang="zh-TW" sz="2400">
                <a:latin typeface="Arial" panose="020B0604020202020204" pitchFamily="34" charset="0"/>
              </a:rPr>
              <a:t> Gathers information from objects</a:t>
            </a:r>
          </a:p>
          <a:p>
            <a:pPr lvl="1">
              <a:lnSpc>
                <a:spcPct val="90000"/>
              </a:lnSpc>
              <a:spcBef>
                <a:spcPct val="0"/>
              </a:spcBef>
              <a:buClrTx/>
              <a:buSzTx/>
              <a:buFontTx/>
              <a:buChar char="•"/>
            </a:pPr>
            <a:r>
              <a:rPr kumimoji="0" lang="en-US" altLang="zh-TW" sz="2400">
                <a:latin typeface="Arial" panose="020B0604020202020204" pitchFamily="34" charset="0"/>
              </a:rPr>
              <a:t> Configures parameters of objects</a:t>
            </a:r>
          </a:p>
          <a:p>
            <a:pPr lvl="1">
              <a:lnSpc>
                <a:spcPct val="90000"/>
              </a:lnSpc>
              <a:spcBef>
                <a:spcPct val="0"/>
              </a:spcBef>
              <a:buClrTx/>
              <a:buSzTx/>
              <a:buFontTx/>
              <a:buChar char="•"/>
            </a:pPr>
            <a:r>
              <a:rPr kumimoji="0" lang="en-US" altLang="zh-TW" sz="2400">
                <a:latin typeface="Arial" panose="020B0604020202020204" pitchFamily="34" charset="0"/>
              </a:rPr>
              <a:t> Responds to managers’ requests</a:t>
            </a:r>
          </a:p>
          <a:p>
            <a:pPr lvl="1">
              <a:lnSpc>
                <a:spcPct val="90000"/>
              </a:lnSpc>
              <a:spcBef>
                <a:spcPct val="0"/>
              </a:spcBef>
              <a:buClrTx/>
              <a:buSzTx/>
              <a:buFontTx/>
              <a:buChar char="•"/>
            </a:pPr>
            <a:r>
              <a:rPr kumimoji="0" lang="en-US" altLang="zh-TW" sz="2400">
                <a:latin typeface="Arial" panose="020B0604020202020204" pitchFamily="34" charset="0"/>
              </a:rPr>
              <a:t> Generates alarms and sends them to</a:t>
            </a:r>
            <a:br>
              <a:rPr kumimoji="0" lang="en-US" altLang="zh-TW" sz="2400">
                <a:latin typeface="Arial" panose="020B0604020202020204" pitchFamily="34" charset="0"/>
              </a:rPr>
            </a:br>
            <a:r>
              <a:rPr kumimoji="0" lang="en-US" altLang="zh-TW" sz="2400">
                <a:latin typeface="Arial" panose="020B0604020202020204" pitchFamily="34" charset="0"/>
              </a:rPr>
              <a:t>  mangers</a:t>
            </a:r>
          </a:p>
          <a:p>
            <a:pPr>
              <a:lnSpc>
                <a:spcPct val="90000"/>
              </a:lnSpc>
              <a:spcBef>
                <a:spcPct val="0"/>
              </a:spcBef>
              <a:buClrTx/>
              <a:buSzTx/>
              <a:buFontTx/>
              <a:buChar char="•"/>
            </a:pPr>
            <a:r>
              <a:rPr kumimoji="0" lang="en-US" altLang="zh-TW" sz="2400">
                <a:latin typeface="Arial" panose="020B0604020202020204" pitchFamily="34" charset="0"/>
              </a:rPr>
              <a:t> Managed object</a:t>
            </a:r>
          </a:p>
          <a:p>
            <a:pPr lvl="1">
              <a:lnSpc>
                <a:spcPct val="90000"/>
              </a:lnSpc>
              <a:spcBef>
                <a:spcPct val="0"/>
              </a:spcBef>
              <a:buClrTx/>
              <a:buSzTx/>
              <a:buFontTx/>
              <a:buChar char="•"/>
            </a:pPr>
            <a:r>
              <a:rPr kumimoji="0" lang="en-US" altLang="zh-TW" sz="2400">
                <a:latin typeface="Arial" panose="020B0604020202020204" pitchFamily="34" charset="0"/>
              </a:rPr>
              <a:t> Network element that is managed</a:t>
            </a:r>
          </a:p>
          <a:p>
            <a:pPr lvl="1">
              <a:lnSpc>
                <a:spcPct val="90000"/>
              </a:lnSpc>
              <a:spcBef>
                <a:spcPct val="0"/>
              </a:spcBef>
              <a:buClrTx/>
              <a:buSzTx/>
              <a:buFontTx/>
              <a:buChar char="•"/>
            </a:pPr>
            <a:r>
              <a:rPr kumimoji="0" lang="en-US" altLang="zh-TW" sz="2400">
                <a:latin typeface="Arial" panose="020B0604020202020204" pitchFamily="34" charset="0"/>
              </a:rPr>
              <a:t> Houses management agent</a:t>
            </a:r>
          </a:p>
          <a:p>
            <a:pPr lvl="1">
              <a:lnSpc>
                <a:spcPct val="90000"/>
              </a:lnSpc>
              <a:spcBef>
                <a:spcPct val="0"/>
              </a:spcBef>
              <a:buClrTx/>
              <a:buSzTx/>
              <a:buFontTx/>
              <a:buChar char="•"/>
            </a:pPr>
            <a:r>
              <a:rPr kumimoji="0" lang="en-US" altLang="zh-TW" sz="2400">
                <a:latin typeface="Arial" panose="020B0604020202020204" pitchFamily="34" charset="0"/>
              </a:rPr>
              <a:t> All objects are not managed / manageable</a:t>
            </a:r>
            <a:endParaRPr kumimoji="0" lang="zh-TW" altLang="en-US" sz="2400">
              <a:latin typeface="Arial" panose="020B0604020202020204" pitchFamily="34" charset="0"/>
            </a:endParaRPr>
          </a:p>
        </p:txBody>
      </p:sp>
    </p:spTree>
    <p:extLst>
      <p:ext uri="{BB962C8B-B14F-4D97-AF65-F5344CB8AC3E}">
        <p14:creationId xmlns:p14="http://schemas.microsoft.com/office/powerpoint/2010/main" val="149276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TW" sz="4000"/>
              <a:t>Two-Tier NM Organization Model</a:t>
            </a:r>
          </a:p>
        </p:txBody>
      </p:sp>
      <p:graphicFrame>
        <p:nvGraphicFramePr>
          <p:cNvPr id="4098" name="Object 3"/>
          <p:cNvGraphicFramePr>
            <a:graphicFrameLocks noChangeAspect="1"/>
          </p:cNvGraphicFramePr>
          <p:nvPr/>
        </p:nvGraphicFramePr>
        <p:xfrm>
          <a:off x="381000" y="1524000"/>
          <a:ext cx="8229600" cy="4711700"/>
        </p:xfrm>
        <a:graphic>
          <a:graphicData uri="http://schemas.openxmlformats.org/presentationml/2006/ole">
            <mc:AlternateContent xmlns:mc="http://schemas.openxmlformats.org/markup-compatibility/2006">
              <mc:Choice xmlns:v="urn:schemas-microsoft-com:vml" Requires="v">
                <p:oleObj spid="_x0000_s4106" name="VISIO" r:id="rId4" imgW="5665680" imgH="3379680" progId="Visio.Drawing.4">
                  <p:embed/>
                </p:oleObj>
              </mc:Choice>
              <mc:Fallback>
                <p:oleObj name="VISIO" r:id="rId4" imgW="5665680" imgH="3379680" progId="Visio.Drawing.4">
                  <p:embed/>
                  <p:pic>
                    <p:nvPicPr>
                      <p:cNvPr id="4098" name="Object 3"/>
                      <p:cNvPicPr>
                        <a:picLocks noChangeAspect="1" noChangeArrowheads="1"/>
                      </p:cNvPicPr>
                      <p:nvPr/>
                    </p:nvPicPr>
                    <p:blipFill>
                      <a:blip r:embed="rId5">
                        <a:extLst>
                          <a:ext uri="{28A0092B-C50C-407E-A947-70E740481C1C}">
                            <a14:useLocalDpi xmlns:a14="http://schemas.microsoft.com/office/drawing/2010/main" val="0"/>
                          </a:ext>
                        </a:extLst>
                      </a:blip>
                      <a:srcRect r="9735" b="13354"/>
                      <a:stretch>
                        <a:fillRect/>
                      </a:stretch>
                    </p:blipFill>
                    <p:spPr bwMode="auto">
                      <a:xfrm>
                        <a:off x="381000" y="1524000"/>
                        <a:ext cx="8229600"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639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Three-Tier Model</a:t>
            </a:r>
            <a:endParaRPr kumimoji="0" lang="zh-TW" altLang="en-US" sz="3600" b="1">
              <a:solidFill>
                <a:schemeClr val="tx1"/>
              </a:solidFill>
              <a:latin typeface="Arial" panose="020B0604020202020204" pitchFamily="34" charset="0"/>
            </a:endParaRPr>
          </a:p>
        </p:txBody>
      </p:sp>
      <p:graphicFrame>
        <p:nvGraphicFramePr>
          <p:cNvPr id="5122" name="Object 3"/>
          <p:cNvGraphicFramePr>
            <a:graphicFrameLocks noChangeAspect="1"/>
          </p:cNvGraphicFramePr>
          <p:nvPr/>
        </p:nvGraphicFramePr>
        <p:xfrm>
          <a:off x="457200" y="1676400"/>
          <a:ext cx="8153400" cy="4459288"/>
        </p:xfrm>
        <a:graphic>
          <a:graphicData uri="http://schemas.openxmlformats.org/presentationml/2006/ole">
            <mc:AlternateContent xmlns:mc="http://schemas.openxmlformats.org/markup-compatibility/2006">
              <mc:Choice xmlns:v="urn:schemas-microsoft-com:vml" Requires="v">
                <p:oleObj spid="_x0000_s5130" name="VISIO" r:id="rId4" imgW="6351480" imgH="3151080" progId="Visio.Drawing.4">
                  <p:embed/>
                </p:oleObj>
              </mc:Choice>
              <mc:Fallback>
                <p:oleObj name="VISIO" r:id="rId4" imgW="6351480" imgH="3151080" progId="Visio.Drawing.4">
                  <p:embed/>
                  <p:pic>
                    <p:nvPicPr>
                      <p:cNvPr id="5122" name="Object 3"/>
                      <p:cNvPicPr>
                        <a:picLocks noChangeAspect="1" noChangeArrowheads="1"/>
                      </p:cNvPicPr>
                      <p:nvPr/>
                    </p:nvPicPr>
                    <p:blipFill>
                      <a:blip r:embed="rId5">
                        <a:extLst>
                          <a:ext uri="{28A0092B-C50C-407E-A947-70E740481C1C}">
                            <a14:useLocalDpi xmlns:a14="http://schemas.microsoft.com/office/drawing/2010/main" val="0"/>
                          </a:ext>
                        </a:extLst>
                      </a:blip>
                      <a:srcRect r="23239" b="15366"/>
                      <a:stretch>
                        <a:fillRect/>
                      </a:stretch>
                    </p:blipFill>
                    <p:spPr bwMode="auto">
                      <a:xfrm>
                        <a:off x="457200" y="1676400"/>
                        <a:ext cx="8153400" cy="445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9234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sz="4000"/>
              <a:t>NM Organization Model with MoM</a:t>
            </a:r>
          </a:p>
        </p:txBody>
      </p:sp>
      <p:pic>
        <p:nvPicPr>
          <p:cNvPr id="317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1393825"/>
            <a:ext cx="7888288"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16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kumimoji="0" lang="en-US" altLang="zh-TW" b="1">
                <a:solidFill>
                  <a:schemeClr val="tx1"/>
                </a:solidFill>
                <a:latin typeface="Arial" panose="020B0604020202020204" pitchFamily="34" charset="0"/>
              </a:rPr>
              <a:t>Peer NMSs</a:t>
            </a:r>
          </a:p>
        </p:txBody>
      </p:sp>
      <p:graphicFrame>
        <p:nvGraphicFramePr>
          <p:cNvPr id="6146" name="Object 3"/>
          <p:cNvGraphicFramePr>
            <a:graphicFrameLocks noChangeAspect="1"/>
          </p:cNvGraphicFramePr>
          <p:nvPr/>
        </p:nvGraphicFramePr>
        <p:xfrm>
          <a:off x="533400" y="2133600"/>
          <a:ext cx="8077200" cy="2132013"/>
        </p:xfrm>
        <a:graphic>
          <a:graphicData uri="http://schemas.openxmlformats.org/presentationml/2006/ole">
            <mc:AlternateContent xmlns:mc="http://schemas.openxmlformats.org/markup-compatibility/2006">
              <mc:Choice xmlns:v="urn:schemas-microsoft-com:vml" Requires="v">
                <p:oleObj spid="_x0000_s6154" name="VISIO" r:id="rId4" imgW="3741120" imgH="1653120" progId="Visio.Drawing.4">
                  <p:embed/>
                </p:oleObj>
              </mc:Choice>
              <mc:Fallback>
                <p:oleObj name="VISIO" r:id="rId4" imgW="3741120" imgH="1653120" progId="Visio.Drawing.4">
                  <p:embed/>
                  <p:pic>
                    <p:nvPicPr>
                      <p:cNvPr id="6146" name="Object 3"/>
                      <p:cNvPicPr>
                        <a:picLocks noChangeAspect="1" noChangeArrowheads="1"/>
                      </p:cNvPicPr>
                      <p:nvPr/>
                    </p:nvPicPr>
                    <p:blipFill>
                      <a:blip r:embed="rId5">
                        <a:extLst>
                          <a:ext uri="{28A0092B-C50C-407E-A947-70E740481C1C}">
                            <a14:useLocalDpi xmlns:a14="http://schemas.microsoft.com/office/drawing/2010/main" val="0"/>
                          </a:ext>
                        </a:extLst>
                      </a:blip>
                      <a:srcRect b="40236"/>
                      <a:stretch>
                        <a:fillRect/>
                      </a:stretch>
                    </p:blipFill>
                    <p:spPr bwMode="auto">
                      <a:xfrm>
                        <a:off x="533400" y="2133600"/>
                        <a:ext cx="807720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4"/>
          <p:cNvSpPr txBox="1">
            <a:spLocks noChangeArrowheads="1"/>
          </p:cNvSpPr>
          <p:nvPr/>
        </p:nvSpPr>
        <p:spPr bwMode="auto">
          <a:xfrm>
            <a:off x="1905000" y="4724400"/>
            <a:ext cx="5657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800">
                <a:latin typeface="Tahoma" panose="020B0604030504040204" pitchFamily="34" charset="0"/>
              </a:rPr>
              <a:t> </a:t>
            </a:r>
            <a:r>
              <a:rPr lang="en-US" altLang="zh-TW" sz="2800">
                <a:latin typeface="Tahoma" panose="020B0604030504040204" pitchFamily="34" charset="0"/>
              </a:rPr>
              <a:t>Dual Role of Management Process</a:t>
            </a:r>
          </a:p>
        </p:txBody>
      </p:sp>
    </p:spTree>
    <p:extLst>
      <p:ext uri="{BB962C8B-B14F-4D97-AF65-F5344CB8AC3E}">
        <p14:creationId xmlns:p14="http://schemas.microsoft.com/office/powerpoint/2010/main" val="92050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TW"/>
              <a:t>3. Information Model</a:t>
            </a:r>
          </a:p>
        </p:txBody>
      </p:sp>
      <p:sp>
        <p:nvSpPr>
          <p:cNvPr id="112643" name="Rectangle 3"/>
          <p:cNvSpPr>
            <a:spLocks noGrp="1" noChangeArrowheads="1"/>
          </p:cNvSpPr>
          <p:nvPr>
            <p:ph type="body" idx="1"/>
          </p:nvPr>
        </p:nvSpPr>
        <p:spPr>
          <a:xfrm>
            <a:off x="228600" y="1600200"/>
            <a:ext cx="8610600" cy="4648200"/>
          </a:xfrm>
        </p:spPr>
        <p:txBody>
          <a:bodyPr/>
          <a:lstStyle/>
          <a:p>
            <a:pPr eaLnBrk="1" hangingPunct="1">
              <a:defRPr/>
            </a:pPr>
            <a:r>
              <a:rPr lang="en-US" altLang="zh-TW"/>
              <a:t>Structure and Storage of Management Information</a:t>
            </a:r>
          </a:p>
          <a:p>
            <a:pPr eaLnBrk="1" hangingPunct="1">
              <a:defRPr/>
            </a:pPr>
            <a:r>
              <a:rPr lang="en-US" altLang="zh-TW" b="1" i="1">
                <a:effectLst>
                  <a:outerShdw blurRad="38100" dist="38100" dir="2700000" algn="tl">
                    <a:srgbClr val="C0C0C0"/>
                  </a:outerShdw>
                </a:effectLst>
              </a:rPr>
              <a:t>SMI</a:t>
            </a:r>
            <a:r>
              <a:rPr lang="en-US" altLang="zh-TW"/>
              <a:t>  (Structure of Management Information)</a:t>
            </a:r>
          </a:p>
          <a:p>
            <a:pPr lvl="1" eaLnBrk="1" hangingPunct="1">
              <a:defRPr/>
            </a:pPr>
            <a:r>
              <a:rPr lang="en-US" altLang="zh-TW"/>
              <a:t>Defines the syntax and semantics of management information.</a:t>
            </a:r>
          </a:p>
          <a:p>
            <a:pPr eaLnBrk="1" hangingPunct="1">
              <a:defRPr/>
            </a:pPr>
            <a:r>
              <a:rPr lang="en-US" altLang="zh-TW" b="1" i="1">
                <a:effectLst>
                  <a:outerShdw blurRad="38100" dist="38100" dir="2700000" algn="tl">
                    <a:srgbClr val="C0C0C0"/>
                  </a:outerShdw>
                </a:effectLst>
              </a:rPr>
              <a:t>MIB</a:t>
            </a:r>
            <a:r>
              <a:rPr lang="en-US" altLang="zh-TW"/>
              <a:t>  (Management Information Base)</a:t>
            </a:r>
          </a:p>
          <a:p>
            <a:pPr lvl="1" eaLnBrk="1" hangingPunct="1">
              <a:defRPr/>
            </a:pPr>
            <a:r>
              <a:rPr lang="en-US" altLang="zh-TW"/>
              <a:t>Conceptual storage of management information</a:t>
            </a:r>
          </a:p>
        </p:txBody>
      </p:sp>
    </p:spTree>
    <p:extLst>
      <p:ext uri="{BB962C8B-B14F-4D97-AF65-F5344CB8AC3E}">
        <p14:creationId xmlns:p14="http://schemas.microsoft.com/office/powerpoint/2010/main" val="417421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TW" sz="4800"/>
              <a:t>SMI </a:t>
            </a:r>
            <a:r>
              <a:rPr lang="en-US" altLang="zh-TW" sz="3200"/>
              <a:t>(Structure of Management Information)</a:t>
            </a:r>
          </a:p>
        </p:txBody>
      </p:sp>
      <p:sp>
        <p:nvSpPr>
          <p:cNvPr id="33795" name="Rectangle 3"/>
          <p:cNvSpPr>
            <a:spLocks noGrp="1" noChangeArrowheads="1"/>
          </p:cNvSpPr>
          <p:nvPr>
            <p:ph type="body" idx="1"/>
          </p:nvPr>
        </p:nvSpPr>
        <p:spPr>
          <a:xfrm>
            <a:off x="533400" y="1524000"/>
            <a:ext cx="8077200" cy="4953000"/>
          </a:xfrm>
        </p:spPr>
        <p:txBody>
          <a:bodyPr/>
          <a:lstStyle/>
          <a:p>
            <a:pPr defTabSz="396875">
              <a:spcBef>
                <a:spcPct val="0"/>
              </a:spcBef>
              <a:buClrTx/>
              <a:buSzTx/>
              <a:buFontTx/>
              <a:buChar char="•"/>
            </a:pPr>
            <a:r>
              <a:rPr kumimoji="0" lang="en-US" altLang="zh-TW" sz="2800">
                <a:latin typeface="Arial" panose="020B0604020202020204" pitchFamily="34" charset="0"/>
              </a:rPr>
              <a:t>SMI defines for a managed object</a:t>
            </a:r>
          </a:p>
          <a:p>
            <a:pPr lvl="1" defTabSz="396875">
              <a:spcBef>
                <a:spcPct val="0"/>
              </a:spcBef>
              <a:buClrTx/>
              <a:buSzTx/>
              <a:buFontTx/>
              <a:buChar char="•"/>
            </a:pPr>
            <a:r>
              <a:rPr kumimoji="0" lang="en-US" altLang="zh-TW">
                <a:latin typeface="Arial" panose="020B0604020202020204" pitchFamily="34" charset="0"/>
              </a:rPr>
              <a:t> Syntax</a:t>
            </a:r>
          </a:p>
          <a:p>
            <a:pPr lvl="1" defTabSz="396875">
              <a:spcBef>
                <a:spcPct val="0"/>
              </a:spcBef>
              <a:buClrTx/>
              <a:buSzTx/>
              <a:buFontTx/>
              <a:buChar char="•"/>
            </a:pPr>
            <a:r>
              <a:rPr kumimoji="0" lang="en-US" altLang="zh-TW">
                <a:latin typeface="Arial" panose="020B0604020202020204" pitchFamily="34" charset="0"/>
              </a:rPr>
              <a:t> Semantics</a:t>
            </a:r>
          </a:p>
          <a:p>
            <a:pPr lvl="1" defTabSz="396875">
              <a:spcBef>
                <a:spcPct val="0"/>
              </a:spcBef>
              <a:buClrTx/>
              <a:buSzTx/>
              <a:buFontTx/>
              <a:buChar char="•"/>
            </a:pPr>
            <a:r>
              <a:rPr kumimoji="0" lang="en-US" altLang="zh-TW">
                <a:latin typeface="Arial" panose="020B0604020202020204" pitchFamily="34" charset="0"/>
              </a:rPr>
              <a:t> plus additional information such as status</a:t>
            </a:r>
          </a:p>
          <a:p>
            <a:pPr defTabSz="396875">
              <a:spcBef>
                <a:spcPct val="0"/>
              </a:spcBef>
              <a:buClrTx/>
              <a:buSzTx/>
              <a:buFontTx/>
              <a:buChar char="•"/>
            </a:pPr>
            <a:endParaRPr kumimoji="0" lang="en-US" altLang="zh-TW" sz="2000">
              <a:latin typeface="Arial" panose="020B0604020202020204" pitchFamily="34" charset="0"/>
            </a:endParaRPr>
          </a:p>
          <a:p>
            <a:pPr defTabSz="396875">
              <a:spcBef>
                <a:spcPct val="0"/>
              </a:spcBef>
              <a:buClrTx/>
              <a:buSzTx/>
              <a:buFontTx/>
              <a:buChar char="•"/>
            </a:pPr>
            <a:r>
              <a:rPr kumimoji="0" lang="en-US" altLang="zh-TW" sz="2800">
                <a:latin typeface="Arial" panose="020B0604020202020204" pitchFamily="34" charset="0"/>
              </a:rPr>
              <a:t> Example</a:t>
            </a:r>
            <a:br>
              <a:rPr kumimoji="0" lang="en-US" altLang="zh-TW" sz="2800">
                <a:latin typeface="Arial" panose="020B0604020202020204" pitchFamily="34" charset="0"/>
              </a:rPr>
            </a:br>
            <a:r>
              <a:rPr kumimoji="0" lang="en-US" altLang="zh-TW" sz="2800">
                <a:latin typeface="Arial" panose="020B0604020202020204" pitchFamily="34" charset="0"/>
              </a:rPr>
              <a:t>  </a:t>
            </a:r>
            <a:r>
              <a:rPr kumimoji="0" lang="en-US" altLang="zh-TW" sz="2400" b="1">
                <a:latin typeface="Courier New" panose="02070309020205020404" pitchFamily="49" charset="0"/>
              </a:rPr>
              <a:t>sysDescr:	{ system 1 }</a:t>
            </a:r>
            <a:br>
              <a:rPr kumimoji="0" lang="en-US" altLang="zh-TW" sz="2400" b="1">
                <a:latin typeface="Courier New" panose="02070309020205020404" pitchFamily="49" charset="0"/>
              </a:rPr>
            </a:br>
            <a:r>
              <a:rPr kumimoji="0" lang="en-US" altLang="zh-TW" sz="2400" b="1">
                <a:latin typeface="Courier New" panose="02070309020205020404" pitchFamily="49" charset="0"/>
              </a:rPr>
              <a:t>   Syntax:			OCTET STRING</a:t>
            </a:r>
            <a:br>
              <a:rPr kumimoji="0" lang="en-US" altLang="zh-TW" sz="2400" b="1">
                <a:latin typeface="Courier New" panose="02070309020205020404" pitchFamily="49" charset="0"/>
              </a:rPr>
            </a:br>
            <a:r>
              <a:rPr kumimoji="0" lang="en-US" altLang="zh-TW" sz="2400" b="1">
                <a:latin typeface="Courier New" panose="02070309020205020404" pitchFamily="49" charset="0"/>
              </a:rPr>
              <a:t>   Definition:	"A textual description of 								 the entity. "</a:t>
            </a:r>
            <a:br>
              <a:rPr kumimoji="0" lang="en-US" altLang="zh-TW" sz="2400" b="1">
                <a:latin typeface="Courier New" panose="02070309020205020404" pitchFamily="49" charset="0"/>
              </a:rPr>
            </a:br>
            <a:r>
              <a:rPr kumimoji="0" lang="en-US" altLang="zh-TW" sz="2400" b="1">
                <a:latin typeface="Courier New" panose="02070309020205020404" pitchFamily="49" charset="0"/>
              </a:rPr>
              <a:t>   Access:			read-only</a:t>
            </a:r>
            <a:br>
              <a:rPr kumimoji="0" lang="en-US" altLang="zh-TW" sz="2400" b="1">
                <a:latin typeface="Courier New" panose="02070309020205020404" pitchFamily="49" charset="0"/>
              </a:rPr>
            </a:br>
            <a:r>
              <a:rPr kumimoji="0" lang="en-US" altLang="zh-TW" sz="2400" b="1">
                <a:latin typeface="Courier New" panose="02070309020205020404" pitchFamily="49" charset="0"/>
              </a:rPr>
              <a:t>   Status:			mandatory</a:t>
            </a:r>
            <a:endParaRPr kumimoji="0" lang="zh-TW" altLang="en-US" sz="2400" b="1">
              <a:latin typeface="Courier New" panose="02070309020205020404" pitchFamily="49" charset="0"/>
            </a:endParaRPr>
          </a:p>
        </p:txBody>
      </p:sp>
    </p:spTree>
    <p:extLst>
      <p:ext uri="{BB962C8B-B14F-4D97-AF65-F5344CB8AC3E}">
        <p14:creationId xmlns:p14="http://schemas.microsoft.com/office/powerpoint/2010/main" val="137500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a:t>Outline</a:t>
            </a:r>
            <a:endParaRPr lang="zh-TW" altLang="en-US"/>
          </a:p>
        </p:txBody>
      </p:sp>
      <p:sp>
        <p:nvSpPr>
          <p:cNvPr id="22531" name="Rectangle 3"/>
          <p:cNvSpPr>
            <a:spLocks noGrp="1" noChangeArrowheads="1"/>
          </p:cNvSpPr>
          <p:nvPr>
            <p:ph type="body" idx="1"/>
          </p:nvPr>
        </p:nvSpPr>
        <p:spPr/>
        <p:txBody>
          <a:bodyPr/>
          <a:lstStyle/>
          <a:p>
            <a:pPr marL="609600" indent="-609600" eaLnBrk="1" hangingPunct="1">
              <a:lnSpc>
                <a:spcPct val="90000"/>
              </a:lnSpc>
              <a:buSzTx/>
              <a:buFont typeface="Wingdings" panose="05000000000000000000" pitchFamily="2" charset="2"/>
              <a:buAutoNum type="arabicPeriod"/>
            </a:pPr>
            <a:r>
              <a:rPr lang="en-US" altLang="zh-TW"/>
              <a:t>NM Standards</a:t>
            </a:r>
          </a:p>
          <a:p>
            <a:pPr marL="609600" indent="-609600" eaLnBrk="1" hangingPunct="1">
              <a:lnSpc>
                <a:spcPct val="90000"/>
              </a:lnSpc>
              <a:buSzTx/>
              <a:buFont typeface="Wingdings" panose="05000000000000000000" pitchFamily="2" charset="2"/>
              <a:buAutoNum type="arabicPeriod"/>
            </a:pPr>
            <a:r>
              <a:rPr lang="en-US" altLang="zh-TW"/>
              <a:t>Organization Model</a:t>
            </a:r>
          </a:p>
          <a:p>
            <a:pPr marL="609600" indent="-609600" eaLnBrk="1" hangingPunct="1">
              <a:lnSpc>
                <a:spcPct val="90000"/>
              </a:lnSpc>
              <a:buSzTx/>
              <a:buFont typeface="Wingdings" panose="05000000000000000000" pitchFamily="2" charset="2"/>
              <a:buAutoNum type="arabicPeriod"/>
            </a:pPr>
            <a:r>
              <a:rPr lang="en-US" altLang="zh-TW"/>
              <a:t>Information Model</a:t>
            </a:r>
          </a:p>
          <a:p>
            <a:pPr marL="609600" indent="-609600" eaLnBrk="1" hangingPunct="1">
              <a:lnSpc>
                <a:spcPct val="90000"/>
              </a:lnSpc>
              <a:buSzTx/>
              <a:buFont typeface="Wingdings" panose="05000000000000000000" pitchFamily="2" charset="2"/>
              <a:buAutoNum type="arabicPeriod"/>
            </a:pPr>
            <a:r>
              <a:rPr lang="en-US" altLang="zh-TW"/>
              <a:t>Communication Model</a:t>
            </a:r>
          </a:p>
          <a:p>
            <a:pPr marL="609600" indent="-609600" eaLnBrk="1" hangingPunct="1">
              <a:lnSpc>
                <a:spcPct val="90000"/>
              </a:lnSpc>
              <a:buSzTx/>
              <a:buFont typeface="Wingdings" panose="05000000000000000000" pitchFamily="2" charset="2"/>
              <a:buAutoNum type="arabicPeriod"/>
            </a:pPr>
            <a:r>
              <a:rPr lang="en-US" altLang="zh-TW"/>
              <a:t>Functional Model</a:t>
            </a:r>
          </a:p>
          <a:p>
            <a:pPr marL="609600" indent="-609600" eaLnBrk="1" hangingPunct="1">
              <a:lnSpc>
                <a:spcPct val="90000"/>
              </a:lnSpc>
              <a:buSzTx/>
              <a:buFont typeface="Wingdings" panose="05000000000000000000" pitchFamily="2" charset="2"/>
              <a:buAutoNum type="arabicPeriod"/>
            </a:pPr>
            <a:r>
              <a:rPr lang="en-US" altLang="zh-TW"/>
              <a:t>ASN.1</a:t>
            </a:r>
          </a:p>
          <a:p>
            <a:pPr marL="609600" indent="-609600" eaLnBrk="1" hangingPunct="1">
              <a:lnSpc>
                <a:spcPct val="90000"/>
              </a:lnSpc>
              <a:buSzTx/>
              <a:buFont typeface="Wingdings" panose="05000000000000000000" pitchFamily="2" charset="2"/>
              <a:buAutoNum type="arabicPeriod"/>
            </a:pPr>
            <a:r>
              <a:rPr lang="en-US" altLang="zh-TW"/>
              <a:t>BER Encoding</a:t>
            </a:r>
          </a:p>
          <a:p>
            <a:pPr marL="609600" indent="-609600" eaLnBrk="1" hangingPunct="1">
              <a:lnSpc>
                <a:spcPct val="90000"/>
              </a:lnSpc>
              <a:buSzTx/>
              <a:buFont typeface="Wingdings" panose="05000000000000000000" pitchFamily="2" charset="2"/>
              <a:buAutoNum type="arabicPeriod"/>
            </a:pPr>
            <a:r>
              <a:rPr lang="en-US" altLang="zh-TW"/>
              <a:t>Macro</a:t>
            </a:r>
          </a:p>
        </p:txBody>
      </p:sp>
    </p:spTree>
    <p:extLst>
      <p:ext uri="{BB962C8B-B14F-4D97-AF65-F5344CB8AC3E}">
        <p14:creationId xmlns:p14="http://schemas.microsoft.com/office/powerpoint/2010/main" val="144563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0" lang="en-US" altLang="zh-TW" sz="3200" b="1">
                <a:solidFill>
                  <a:schemeClr val="tx1"/>
                </a:solidFill>
                <a:latin typeface="Arial" panose="020B0604020202020204" pitchFamily="34" charset="0"/>
              </a:rPr>
              <a:t>Management Information Base (MIB)</a:t>
            </a:r>
            <a:endParaRPr kumimoji="0" lang="zh-TW" altLang="en-US" sz="3200" b="1">
              <a:solidFill>
                <a:schemeClr val="tx1"/>
              </a:solidFill>
              <a:latin typeface="Arial" panose="020B0604020202020204" pitchFamily="34" charset="0"/>
            </a:endParaRPr>
          </a:p>
        </p:txBody>
      </p:sp>
      <p:sp>
        <p:nvSpPr>
          <p:cNvPr id="34819" name="Rectangle 3"/>
          <p:cNvSpPr>
            <a:spLocks noGrp="1" noChangeArrowheads="1"/>
          </p:cNvSpPr>
          <p:nvPr>
            <p:ph type="body" idx="1"/>
          </p:nvPr>
        </p:nvSpPr>
        <p:spPr>
          <a:xfrm>
            <a:off x="457200" y="1828800"/>
            <a:ext cx="8077200" cy="3886200"/>
          </a:xfrm>
        </p:spPr>
        <p:txBody>
          <a:bodyPr>
            <a:normAutofit lnSpcReduction="10000"/>
          </a:bodyPr>
          <a:lstStyle/>
          <a:p>
            <a:pPr>
              <a:lnSpc>
                <a:spcPct val="120000"/>
              </a:lnSpc>
              <a:spcBef>
                <a:spcPct val="0"/>
              </a:spcBef>
              <a:buClrTx/>
              <a:buSzTx/>
              <a:buFontTx/>
              <a:buChar char="•"/>
            </a:pPr>
            <a:r>
              <a:rPr kumimoji="0" lang="en-US" altLang="zh-TW" sz="2800">
                <a:latin typeface="Arial" panose="020B0604020202020204" pitchFamily="34" charset="0"/>
              </a:rPr>
              <a:t>Information base contains information about objects</a:t>
            </a:r>
          </a:p>
          <a:p>
            <a:pPr>
              <a:lnSpc>
                <a:spcPct val="120000"/>
              </a:lnSpc>
              <a:spcBef>
                <a:spcPct val="0"/>
              </a:spcBef>
              <a:buClrTx/>
              <a:buSzTx/>
              <a:buFontTx/>
              <a:buChar char="•"/>
            </a:pPr>
            <a:r>
              <a:rPr kumimoji="0" lang="en-US" altLang="zh-TW" sz="2800">
                <a:latin typeface="Arial" panose="020B0604020202020204" pitchFamily="34" charset="0"/>
              </a:rPr>
              <a:t>Organized by grouping of related objects</a:t>
            </a:r>
          </a:p>
          <a:p>
            <a:pPr>
              <a:lnSpc>
                <a:spcPct val="120000"/>
              </a:lnSpc>
              <a:spcBef>
                <a:spcPct val="0"/>
              </a:spcBef>
              <a:buClrTx/>
              <a:buSzTx/>
              <a:buFontTx/>
              <a:buChar char="•"/>
            </a:pPr>
            <a:r>
              <a:rPr kumimoji="0" lang="en-US" altLang="zh-TW" sz="2800">
                <a:latin typeface="Arial" panose="020B0604020202020204" pitchFamily="34" charset="0"/>
              </a:rPr>
              <a:t>Defines relationship between objects</a:t>
            </a:r>
          </a:p>
          <a:p>
            <a:pPr>
              <a:lnSpc>
                <a:spcPct val="120000"/>
              </a:lnSpc>
              <a:spcBef>
                <a:spcPct val="0"/>
              </a:spcBef>
              <a:buClrTx/>
              <a:buSzTx/>
              <a:buFontTx/>
              <a:buChar char="•"/>
            </a:pPr>
            <a:r>
              <a:rPr kumimoji="0" lang="en-US" altLang="zh-TW" sz="2800">
                <a:latin typeface="Arial" panose="020B0604020202020204" pitchFamily="34" charset="0"/>
              </a:rPr>
              <a:t>It is NOT a physical database.  It is a </a:t>
            </a:r>
            <a:r>
              <a:rPr kumimoji="0" lang="en-US" altLang="zh-TW" sz="2800" i="1">
                <a:latin typeface="Arial" panose="020B0604020202020204" pitchFamily="34" charset="0"/>
              </a:rPr>
              <a:t>virtual </a:t>
            </a:r>
            <a:r>
              <a:rPr kumimoji="0" lang="en-US" altLang="zh-TW" sz="2800">
                <a:latin typeface="Arial" panose="020B0604020202020204" pitchFamily="34" charset="0"/>
              </a:rPr>
              <a:t>database that is compiled into management module.</a:t>
            </a:r>
          </a:p>
          <a:p>
            <a:pPr>
              <a:lnSpc>
                <a:spcPct val="120000"/>
              </a:lnSpc>
              <a:spcBef>
                <a:spcPct val="0"/>
              </a:spcBef>
              <a:buClrTx/>
              <a:buSzTx/>
              <a:buFontTx/>
              <a:buChar char="•"/>
            </a:pPr>
            <a:r>
              <a:rPr kumimoji="0" lang="en-US" altLang="zh-TW" sz="2800">
                <a:latin typeface="Arial" panose="020B0604020202020204" pitchFamily="34" charset="0"/>
              </a:rPr>
              <a:t>Agent MIB vs. Manager MIB </a:t>
            </a:r>
            <a:r>
              <a:rPr kumimoji="0" lang="en-US" altLang="zh-TW" sz="2800">
                <a:latin typeface="Arial" panose="020B0604020202020204" pitchFamily="34" charset="0"/>
                <a:sym typeface="Wingdings" panose="05000000000000000000" pitchFamily="2" charset="2"/>
              </a:rPr>
              <a:t> MIB View</a:t>
            </a:r>
            <a:endParaRPr kumimoji="0" lang="en-US" altLang="zh-TW" sz="2800">
              <a:latin typeface="Arial" panose="020B0604020202020204" pitchFamily="34" charset="0"/>
            </a:endParaRPr>
          </a:p>
        </p:txBody>
      </p:sp>
    </p:spTree>
    <p:extLst>
      <p:ext uri="{BB962C8B-B14F-4D97-AF65-F5344CB8AC3E}">
        <p14:creationId xmlns:p14="http://schemas.microsoft.com/office/powerpoint/2010/main" val="3584950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TW"/>
              <a:t>MIB View: An Analogy</a:t>
            </a:r>
          </a:p>
        </p:txBody>
      </p:sp>
      <p:sp>
        <p:nvSpPr>
          <p:cNvPr id="35843" name="Rectangle 3"/>
          <p:cNvSpPr>
            <a:spLocks noGrp="1" noChangeArrowheads="1"/>
          </p:cNvSpPr>
          <p:nvPr>
            <p:ph type="body" idx="1"/>
          </p:nvPr>
        </p:nvSpPr>
        <p:spPr>
          <a:xfrm>
            <a:off x="228600" y="1676400"/>
            <a:ext cx="8458200" cy="4648200"/>
          </a:xfrm>
        </p:spPr>
        <p:txBody>
          <a:bodyPr/>
          <a:lstStyle/>
          <a:p>
            <a:pPr>
              <a:spcBef>
                <a:spcPct val="0"/>
              </a:spcBef>
              <a:buClrTx/>
              <a:buSzTx/>
              <a:buFontTx/>
              <a:buChar char="•"/>
            </a:pPr>
            <a:r>
              <a:rPr kumimoji="0" lang="en-US" altLang="zh-TW" sz="2800">
                <a:latin typeface="Arial" panose="020B0604020202020204" pitchFamily="34" charset="0"/>
              </a:rPr>
              <a:t> A County library system has many branches</a:t>
            </a:r>
          </a:p>
          <a:p>
            <a:pPr>
              <a:spcBef>
                <a:spcPct val="0"/>
              </a:spcBef>
              <a:buClrTx/>
              <a:buSzTx/>
              <a:buFontTx/>
              <a:buChar char="•"/>
            </a:pPr>
            <a:r>
              <a:rPr kumimoji="0" lang="en-US" altLang="zh-TW" sz="2800">
                <a:latin typeface="Arial" panose="020B0604020202020204" pitchFamily="34" charset="0"/>
              </a:rPr>
              <a:t> Each branch has a set of books</a:t>
            </a:r>
          </a:p>
          <a:p>
            <a:pPr>
              <a:spcBef>
                <a:spcPct val="0"/>
              </a:spcBef>
              <a:buClrTx/>
              <a:buSzTx/>
              <a:buFontTx/>
              <a:buChar char="•"/>
            </a:pPr>
            <a:r>
              <a:rPr kumimoji="0" lang="en-US" altLang="zh-TW" sz="2800">
                <a:latin typeface="Arial" panose="020B0604020202020204" pitchFamily="34" charset="0"/>
              </a:rPr>
              <a:t> The books in each branch is a different set</a:t>
            </a:r>
          </a:p>
          <a:p>
            <a:pPr>
              <a:spcBef>
                <a:spcPct val="0"/>
              </a:spcBef>
              <a:buClrTx/>
              <a:buSzTx/>
              <a:buFontTx/>
              <a:buChar char="•"/>
            </a:pPr>
            <a:r>
              <a:rPr kumimoji="0" lang="en-US" altLang="zh-TW" sz="2800">
                <a:latin typeface="Arial" panose="020B0604020202020204" pitchFamily="34" charset="0"/>
              </a:rPr>
              <a:t> The information base of the county has the </a:t>
            </a:r>
            <a:br>
              <a:rPr kumimoji="0" lang="en-US" altLang="zh-TW" sz="2800">
                <a:latin typeface="Arial" panose="020B0604020202020204" pitchFamily="34" charset="0"/>
              </a:rPr>
            </a:br>
            <a:r>
              <a:rPr kumimoji="0" lang="en-US" altLang="zh-TW" sz="2800">
                <a:latin typeface="Arial" panose="020B0604020202020204" pitchFamily="34" charset="0"/>
              </a:rPr>
              <a:t>  view (catalog) of all books</a:t>
            </a:r>
          </a:p>
          <a:p>
            <a:pPr>
              <a:spcBef>
                <a:spcPct val="0"/>
              </a:spcBef>
              <a:buClrTx/>
              <a:buSzTx/>
              <a:buFontTx/>
              <a:buChar char="•"/>
            </a:pPr>
            <a:r>
              <a:rPr kumimoji="0" lang="en-US" altLang="zh-TW" sz="2800">
                <a:latin typeface="Arial" panose="020B0604020202020204" pitchFamily="34" charset="0"/>
              </a:rPr>
              <a:t> The information base of each branch has the </a:t>
            </a:r>
            <a:br>
              <a:rPr kumimoji="0" lang="en-US" altLang="zh-TW" sz="2800">
                <a:latin typeface="Arial" panose="020B0604020202020204" pitchFamily="34" charset="0"/>
              </a:rPr>
            </a:br>
            <a:r>
              <a:rPr kumimoji="0" lang="en-US" altLang="zh-TW" sz="2800">
                <a:latin typeface="Arial" panose="020B0604020202020204" pitchFamily="34" charset="0"/>
              </a:rPr>
              <a:t>  catalog of books that belong to that branch.</a:t>
            </a:r>
            <a:br>
              <a:rPr kumimoji="0" lang="en-US" altLang="zh-TW" sz="2800">
                <a:latin typeface="Arial" panose="020B0604020202020204" pitchFamily="34" charset="0"/>
              </a:rPr>
            </a:br>
            <a:r>
              <a:rPr kumimoji="0" lang="en-US" altLang="zh-TW" sz="2800">
                <a:latin typeface="Arial" panose="020B0604020202020204" pitchFamily="34" charset="0"/>
              </a:rPr>
              <a:t>  That is, each branch has its view (catalog) of</a:t>
            </a:r>
            <a:br>
              <a:rPr kumimoji="0" lang="en-US" altLang="zh-TW" sz="2800">
                <a:latin typeface="Arial" panose="020B0604020202020204" pitchFamily="34" charset="0"/>
              </a:rPr>
            </a:br>
            <a:r>
              <a:rPr kumimoji="0" lang="en-US" altLang="zh-TW" sz="2800">
                <a:latin typeface="Arial" panose="020B0604020202020204" pitchFamily="34" charset="0"/>
              </a:rPr>
              <a:t>  the information base</a:t>
            </a:r>
          </a:p>
          <a:p>
            <a:pPr>
              <a:spcBef>
                <a:spcPct val="0"/>
              </a:spcBef>
              <a:buClrTx/>
              <a:buSzTx/>
              <a:buFontTx/>
              <a:buChar char="•"/>
            </a:pPr>
            <a:r>
              <a:rPr kumimoji="0" lang="en-US" altLang="zh-TW" sz="2800">
                <a:latin typeface="Arial" panose="020B0604020202020204" pitchFamily="34" charset="0"/>
              </a:rPr>
              <a:t> Let us apply this to MIB view</a:t>
            </a:r>
            <a:endParaRPr kumimoji="0" lang="zh-TW" altLang="en-US" sz="2800">
              <a:latin typeface="Arial" panose="020B0604020202020204" pitchFamily="34" charset="0"/>
            </a:endParaRPr>
          </a:p>
        </p:txBody>
      </p:sp>
    </p:spTree>
    <p:extLst>
      <p:ext uri="{BB962C8B-B14F-4D97-AF65-F5344CB8AC3E}">
        <p14:creationId xmlns:p14="http://schemas.microsoft.com/office/powerpoint/2010/main" val="3682929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kumimoji="0" lang="en-US" altLang="zh-TW" sz="2800" b="1">
                <a:solidFill>
                  <a:schemeClr val="tx1"/>
                </a:solidFill>
                <a:latin typeface="Arial" panose="020B0604020202020204" pitchFamily="34" charset="0"/>
              </a:rPr>
              <a:t>MIB View and Object Access</a:t>
            </a:r>
            <a:endParaRPr kumimoji="0" lang="zh-TW" altLang="en-US" sz="2800" b="1">
              <a:solidFill>
                <a:schemeClr val="tx1"/>
              </a:solidFill>
              <a:latin typeface="Arial" panose="020B0604020202020204" pitchFamily="34" charset="0"/>
            </a:endParaRPr>
          </a:p>
        </p:txBody>
      </p:sp>
      <p:sp>
        <p:nvSpPr>
          <p:cNvPr id="36867" name="Rectangle 3"/>
          <p:cNvSpPr>
            <a:spLocks noGrp="1" noChangeArrowheads="1"/>
          </p:cNvSpPr>
          <p:nvPr>
            <p:ph type="body" idx="1"/>
          </p:nvPr>
        </p:nvSpPr>
        <p:spPr/>
        <p:txBody>
          <a:bodyPr/>
          <a:lstStyle/>
          <a:p>
            <a:pPr>
              <a:lnSpc>
                <a:spcPct val="90000"/>
              </a:lnSpc>
              <a:spcBef>
                <a:spcPct val="0"/>
              </a:spcBef>
              <a:buClrTx/>
              <a:buSzTx/>
              <a:buFontTx/>
              <a:buChar char="•"/>
            </a:pPr>
            <a:r>
              <a:rPr kumimoji="0" lang="en-US" altLang="zh-TW" sz="2800">
                <a:latin typeface="Arial" panose="020B0604020202020204" pitchFamily="34" charset="0"/>
              </a:rPr>
              <a:t>A managed object has many attributes - its</a:t>
            </a:r>
            <a:br>
              <a:rPr kumimoji="0" lang="en-US" altLang="zh-TW" sz="2800">
                <a:latin typeface="Arial" panose="020B0604020202020204" pitchFamily="34" charset="0"/>
              </a:rPr>
            </a:br>
            <a:r>
              <a:rPr kumimoji="0" lang="en-US" altLang="zh-TW" sz="2800">
                <a:latin typeface="Arial" panose="020B0604020202020204" pitchFamily="34" charset="0"/>
              </a:rPr>
              <a:t>  information base</a:t>
            </a:r>
          </a:p>
          <a:p>
            <a:pPr>
              <a:lnSpc>
                <a:spcPct val="90000"/>
              </a:lnSpc>
              <a:spcBef>
                <a:spcPct val="0"/>
              </a:spcBef>
              <a:buClrTx/>
              <a:buSzTx/>
              <a:buFontTx/>
              <a:buChar char="•"/>
            </a:pPr>
            <a:r>
              <a:rPr kumimoji="0" lang="en-US" altLang="zh-TW" sz="2800">
                <a:latin typeface="Arial" panose="020B0604020202020204" pitchFamily="34" charset="0"/>
              </a:rPr>
              <a:t> There are several operations that can be</a:t>
            </a:r>
            <a:br>
              <a:rPr kumimoji="0" lang="en-US" altLang="zh-TW" sz="2800">
                <a:latin typeface="Arial" panose="020B0604020202020204" pitchFamily="34" charset="0"/>
              </a:rPr>
            </a:br>
            <a:r>
              <a:rPr kumimoji="0" lang="en-US" altLang="zh-TW" sz="2800">
                <a:latin typeface="Arial" panose="020B0604020202020204" pitchFamily="34" charset="0"/>
              </a:rPr>
              <a:t>  performed on the objects</a:t>
            </a:r>
          </a:p>
          <a:p>
            <a:pPr>
              <a:lnSpc>
                <a:spcPct val="90000"/>
              </a:lnSpc>
              <a:spcBef>
                <a:spcPct val="0"/>
              </a:spcBef>
              <a:buClrTx/>
              <a:buSzTx/>
              <a:buFontTx/>
              <a:buChar char="•"/>
            </a:pPr>
            <a:r>
              <a:rPr kumimoji="0" lang="en-US" altLang="zh-TW" sz="2800">
                <a:latin typeface="Arial" panose="020B0604020202020204" pitchFamily="34" charset="0"/>
              </a:rPr>
              <a:t> A user (manager) can view and perform only</a:t>
            </a:r>
            <a:br>
              <a:rPr kumimoji="0" lang="en-US" altLang="zh-TW" sz="2800">
                <a:latin typeface="Arial" panose="020B0604020202020204" pitchFamily="34" charset="0"/>
              </a:rPr>
            </a:br>
            <a:r>
              <a:rPr kumimoji="0" lang="en-US" altLang="zh-TW" sz="2800">
                <a:latin typeface="Arial" panose="020B0604020202020204" pitchFamily="34" charset="0"/>
              </a:rPr>
              <a:t>  certain operations on the object by invoking</a:t>
            </a:r>
            <a:br>
              <a:rPr kumimoji="0" lang="en-US" altLang="zh-TW" sz="2800">
                <a:latin typeface="Arial" panose="020B0604020202020204" pitchFamily="34" charset="0"/>
              </a:rPr>
            </a:br>
            <a:r>
              <a:rPr kumimoji="0" lang="en-US" altLang="zh-TW" sz="2800">
                <a:latin typeface="Arial" panose="020B0604020202020204" pitchFamily="34" charset="0"/>
              </a:rPr>
              <a:t>  the management agent</a:t>
            </a:r>
          </a:p>
          <a:p>
            <a:pPr>
              <a:lnSpc>
                <a:spcPct val="90000"/>
              </a:lnSpc>
              <a:spcBef>
                <a:spcPct val="0"/>
              </a:spcBef>
              <a:buClrTx/>
              <a:buSzTx/>
              <a:buFontTx/>
              <a:buChar char="•"/>
            </a:pPr>
            <a:r>
              <a:rPr kumimoji="0" lang="en-US" altLang="zh-TW" sz="2800">
                <a:latin typeface="Arial" panose="020B0604020202020204" pitchFamily="34" charset="0"/>
              </a:rPr>
              <a:t> The view of the object attributes that the agent</a:t>
            </a:r>
            <a:br>
              <a:rPr kumimoji="0" lang="en-US" altLang="zh-TW" sz="2800">
                <a:latin typeface="Arial" panose="020B0604020202020204" pitchFamily="34" charset="0"/>
              </a:rPr>
            </a:br>
            <a:r>
              <a:rPr kumimoji="0" lang="en-US" altLang="zh-TW" sz="2800">
                <a:latin typeface="Arial" panose="020B0604020202020204" pitchFamily="34" charset="0"/>
              </a:rPr>
              <a:t>  perceives is the MIB view</a:t>
            </a:r>
          </a:p>
          <a:p>
            <a:pPr>
              <a:lnSpc>
                <a:spcPct val="90000"/>
              </a:lnSpc>
              <a:spcBef>
                <a:spcPct val="0"/>
              </a:spcBef>
              <a:buClrTx/>
              <a:buSzTx/>
              <a:buFontTx/>
              <a:buChar char="•"/>
            </a:pPr>
            <a:r>
              <a:rPr kumimoji="0" lang="en-US" altLang="zh-TW" sz="2800">
                <a:latin typeface="Arial" panose="020B0604020202020204" pitchFamily="34" charset="0"/>
              </a:rPr>
              <a:t> The operation that a user can perform is the </a:t>
            </a:r>
            <a:br>
              <a:rPr kumimoji="0" lang="en-US" altLang="zh-TW" sz="2800">
                <a:latin typeface="Arial" panose="020B0604020202020204" pitchFamily="34" charset="0"/>
              </a:rPr>
            </a:br>
            <a:r>
              <a:rPr kumimoji="0" lang="en-US" altLang="zh-TW" sz="2800">
                <a:latin typeface="Arial" panose="020B0604020202020204" pitchFamily="34" charset="0"/>
              </a:rPr>
              <a:t>  MIB access</a:t>
            </a:r>
            <a:endParaRPr kumimoji="0" lang="zh-TW" altLang="en-US" sz="2800">
              <a:latin typeface="Arial" panose="020B0604020202020204" pitchFamily="34" charset="0"/>
            </a:endParaRPr>
          </a:p>
        </p:txBody>
      </p:sp>
    </p:spTree>
    <p:extLst>
      <p:ext uri="{BB962C8B-B14F-4D97-AF65-F5344CB8AC3E}">
        <p14:creationId xmlns:p14="http://schemas.microsoft.com/office/powerpoint/2010/main" val="4033145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4"/>
          <p:cNvGraphicFramePr>
            <a:graphicFrameLocks noChangeAspect="1"/>
          </p:cNvGraphicFramePr>
          <p:nvPr/>
        </p:nvGraphicFramePr>
        <p:xfrm>
          <a:off x="4800600" y="1600200"/>
          <a:ext cx="4114800" cy="3787775"/>
        </p:xfrm>
        <a:graphic>
          <a:graphicData uri="http://schemas.openxmlformats.org/presentationml/2006/ole">
            <mc:AlternateContent xmlns:mc="http://schemas.openxmlformats.org/markup-compatibility/2006">
              <mc:Choice xmlns:v="urn:schemas-microsoft-com:vml" Requires="v">
                <p:oleObj spid="_x0000_s7177" name="VISIO" r:id="rId4" imgW="3036960" imgH="2796120" progId="Visio.Drawing.4">
                  <p:embed/>
                </p:oleObj>
              </mc:Choice>
              <mc:Fallback>
                <p:oleObj name="VISIO" r:id="rId4" imgW="3036960" imgH="2796120" progId="Visio.Drawing.4">
                  <p:embed/>
                  <p:pic>
                    <p:nvPicPr>
                      <p:cNvPr id="71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600200"/>
                        <a:ext cx="4114800"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2"/>
          <p:cNvSpPr>
            <a:spLocks noGrp="1" noChangeArrowheads="1"/>
          </p:cNvSpPr>
          <p:nvPr>
            <p:ph type="title"/>
          </p:nvPr>
        </p:nvSpPr>
        <p:spPr/>
        <p:txBody>
          <a:bodyPr/>
          <a:lstStyle/>
          <a:p>
            <a:pPr eaLnBrk="1" hangingPunct="1"/>
            <a:r>
              <a:rPr lang="en-US" altLang="zh-TW"/>
              <a:t>MDB vs. MIB</a:t>
            </a:r>
          </a:p>
        </p:txBody>
      </p:sp>
      <p:sp>
        <p:nvSpPr>
          <p:cNvPr id="7172" name="Rectangle 3"/>
          <p:cNvSpPr>
            <a:spLocks noGrp="1" noChangeArrowheads="1"/>
          </p:cNvSpPr>
          <p:nvPr>
            <p:ph type="body" sz="half" idx="1"/>
          </p:nvPr>
        </p:nvSpPr>
        <p:spPr>
          <a:xfrm>
            <a:off x="228600" y="1524000"/>
            <a:ext cx="4419600" cy="4648200"/>
          </a:xfrm>
        </p:spPr>
        <p:txBody>
          <a:bodyPr/>
          <a:lstStyle/>
          <a:p>
            <a:pPr eaLnBrk="1" hangingPunct="1"/>
            <a:r>
              <a:rPr lang="en-US" altLang="zh-TW">
                <a:latin typeface="Arial" panose="020B0604020202020204" pitchFamily="34" charset="0"/>
              </a:rPr>
              <a:t>MDB</a:t>
            </a:r>
            <a:endParaRPr lang="en-US" altLang="zh-TW" sz="2400">
              <a:latin typeface="Arial" panose="020B0604020202020204" pitchFamily="34" charset="0"/>
            </a:endParaRPr>
          </a:p>
          <a:p>
            <a:pPr lvl="1" eaLnBrk="1" hangingPunct="1"/>
            <a:r>
              <a:rPr kumimoji="0" lang="en-US" altLang="zh-TW" sz="2400">
                <a:latin typeface="Arial" panose="020B0604020202020204" pitchFamily="34" charset="0"/>
              </a:rPr>
              <a:t>Management Data Base</a:t>
            </a:r>
          </a:p>
          <a:p>
            <a:pPr lvl="1" eaLnBrk="1" hangingPunct="1"/>
            <a:r>
              <a:rPr kumimoji="0" lang="en-US" altLang="zh-TW" sz="2400">
                <a:latin typeface="Arial" panose="020B0604020202020204" pitchFamily="34" charset="0"/>
              </a:rPr>
              <a:t>physical database</a:t>
            </a:r>
            <a:endParaRPr kumimoji="0" lang="en-US" altLang="zh-TW" sz="3200">
              <a:latin typeface="Arial" panose="020B0604020202020204" pitchFamily="34" charset="0"/>
            </a:endParaRPr>
          </a:p>
          <a:p>
            <a:pPr eaLnBrk="1" hangingPunct="1"/>
            <a:endParaRPr kumimoji="0" lang="en-US" altLang="zh-TW" sz="2000">
              <a:latin typeface="Arial" panose="020B0604020202020204" pitchFamily="34" charset="0"/>
            </a:endParaRPr>
          </a:p>
          <a:p>
            <a:pPr eaLnBrk="1" hangingPunct="1"/>
            <a:r>
              <a:rPr kumimoji="0" lang="en-US" altLang="zh-TW">
                <a:latin typeface="Arial" panose="020B0604020202020204" pitchFamily="34" charset="0"/>
              </a:rPr>
              <a:t>MIB</a:t>
            </a:r>
            <a:endParaRPr kumimoji="0" lang="en-US" altLang="zh-TW" sz="2400">
              <a:latin typeface="Arial" panose="020B0604020202020204" pitchFamily="34" charset="0"/>
            </a:endParaRPr>
          </a:p>
          <a:p>
            <a:pPr lvl="1" eaLnBrk="1" hangingPunct="1"/>
            <a:r>
              <a:rPr kumimoji="0" lang="en-US" altLang="zh-TW" sz="2400">
                <a:latin typeface="Arial" panose="020B0604020202020204" pitchFamily="34" charset="0"/>
              </a:rPr>
              <a:t>Management Information Base</a:t>
            </a:r>
          </a:p>
          <a:p>
            <a:pPr lvl="1" eaLnBrk="1" hangingPunct="1"/>
            <a:r>
              <a:rPr kumimoji="0" lang="en-US" altLang="zh-TW" sz="2400">
                <a:latin typeface="Arial" panose="020B0604020202020204" pitchFamily="34" charset="0"/>
              </a:rPr>
              <a:t>virtual database</a:t>
            </a:r>
          </a:p>
          <a:p>
            <a:pPr eaLnBrk="1" hangingPunct="1"/>
            <a:endParaRPr kumimoji="0" lang="en-US" altLang="zh-TW" sz="2800">
              <a:latin typeface="Arial" panose="020B0604020202020204" pitchFamily="34" charset="0"/>
            </a:endParaRPr>
          </a:p>
          <a:p>
            <a:pPr eaLnBrk="1" hangingPunct="1"/>
            <a:endParaRPr lang="en-US" altLang="zh-TW"/>
          </a:p>
        </p:txBody>
      </p:sp>
    </p:spTree>
    <p:extLst>
      <p:ext uri="{BB962C8B-B14F-4D97-AF65-F5344CB8AC3E}">
        <p14:creationId xmlns:p14="http://schemas.microsoft.com/office/powerpoint/2010/main" val="2375707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kumimoji="0" lang="en-US" altLang="zh-TW" sz="3200" b="1">
                <a:solidFill>
                  <a:schemeClr val="tx1"/>
                </a:solidFill>
                <a:latin typeface="Arial" panose="020B0604020202020204" pitchFamily="34" charset="0"/>
              </a:rPr>
              <a:t>Managed Objects (MOs) in MIB</a:t>
            </a:r>
            <a:endParaRPr kumimoji="0" lang="zh-TW" altLang="en-US" sz="3200" b="1">
              <a:solidFill>
                <a:schemeClr val="tx1"/>
              </a:solidFill>
              <a:latin typeface="Arial" panose="020B0604020202020204" pitchFamily="34" charset="0"/>
            </a:endParaRPr>
          </a:p>
        </p:txBody>
      </p:sp>
      <p:sp>
        <p:nvSpPr>
          <p:cNvPr id="37891" name="Rectangle 3"/>
          <p:cNvSpPr>
            <a:spLocks noGrp="1" noChangeArrowheads="1"/>
          </p:cNvSpPr>
          <p:nvPr>
            <p:ph type="body" idx="1"/>
          </p:nvPr>
        </p:nvSpPr>
        <p:spPr/>
        <p:txBody>
          <a:bodyPr/>
          <a:lstStyle/>
          <a:p>
            <a:pPr>
              <a:lnSpc>
                <a:spcPct val="110000"/>
              </a:lnSpc>
              <a:spcBef>
                <a:spcPct val="0"/>
              </a:spcBef>
              <a:buClrTx/>
              <a:buSzTx/>
              <a:buFontTx/>
              <a:buChar char="•"/>
            </a:pPr>
            <a:r>
              <a:rPr kumimoji="0" lang="en-US" altLang="zh-TW" sz="2800">
                <a:latin typeface="Arial" panose="020B0604020202020204" pitchFamily="34" charset="0"/>
              </a:rPr>
              <a:t>Managed objects can be</a:t>
            </a:r>
          </a:p>
          <a:p>
            <a:pPr lvl="1">
              <a:lnSpc>
                <a:spcPct val="110000"/>
              </a:lnSpc>
              <a:spcBef>
                <a:spcPct val="0"/>
              </a:spcBef>
              <a:buClrTx/>
              <a:buSzTx/>
              <a:buFontTx/>
              <a:buChar char="•"/>
            </a:pPr>
            <a:r>
              <a:rPr kumimoji="0" lang="en-US" altLang="zh-TW">
                <a:latin typeface="Arial" panose="020B0604020202020204" pitchFamily="34" charset="0"/>
              </a:rPr>
              <a:t> Network elements (hardware, system)</a:t>
            </a:r>
          </a:p>
          <a:p>
            <a:pPr lvl="2">
              <a:lnSpc>
                <a:spcPct val="110000"/>
              </a:lnSpc>
              <a:spcBef>
                <a:spcPct val="0"/>
              </a:spcBef>
              <a:buClrTx/>
              <a:buSzTx/>
              <a:buFontTx/>
              <a:buChar char="•"/>
            </a:pPr>
            <a:r>
              <a:rPr kumimoji="0" lang="en-US" altLang="zh-TW" sz="2800">
                <a:latin typeface="Arial" panose="020B0604020202020204" pitchFamily="34" charset="0"/>
              </a:rPr>
              <a:t> hubs, bridges, routers, transmission facilities</a:t>
            </a:r>
          </a:p>
          <a:p>
            <a:pPr lvl="1">
              <a:lnSpc>
                <a:spcPct val="110000"/>
              </a:lnSpc>
              <a:spcBef>
                <a:spcPct val="0"/>
              </a:spcBef>
              <a:buClrTx/>
              <a:buSzTx/>
              <a:buFontTx/>
              <a:buChar char="•"/>
            </a:pPr>
            <a:r>
              <a:rPr kumimoji="0" lang="en-US" altLang="zh-TW">
                <a:latin typeface="Arial" panose="020B0604020202020204" pitchFamily="34" charset="0"/>
              </a:rPr>
              <a:t> Software (non-physical)</a:t>
            </a:r>
          </a:p>
          <a:p>
            <a:pPr lvl="2">
              <a:lnSpc>
                <a:spcPct val="110000"/>
              </a:lnSpc>
              <a:spcBef>
                <a:spcPct val="0"/>
              </a:spcBef>
              <a:buClrTx/>
              <a:buSzTx/>
              <a:buFontTx/>
              <a:buChar char="•"/>
            </a:pPr>
            <a:r>
              <a:rPr kumimoji="0" lang="en-US" altLang="zh-TW" sz="2800">
                <a:latin typeface="Arial" panose="020B0604020202020204" pitchFamily="34" charset="0"/>
              </a:rPr>
              <a:t> programs, algorithms</a:t>
            </a:r>
          </a:p>
          <a:p>
            <a:pPr lvl="1">
              <a:lnSpc>
                <a:spcPct val="110000"/>
              </a:lnSpc>
              <a:spcBef>
                <a:spcPct val="0"/>
              </a:spcBef>
              <a:buClrTx/>
              <a:buSzTx/>
              <a:buFontTx/>
              <a:buChar char="•"/>
            </a:pPr>
            <a:r>
              <a:rPr kumimoji="0" lang="en-US" altLang="zh-TW">
                <a:latin typeface="Arial" panose="020B0604020202020204" pitchFamily="34" charset="0"/>
              </a:rPr>
              <a:t> Administrative information</a:t>
            </a:r>
          </a:p>
          <a:p>
            <a:pPr lvl="2">
              <a:lnSpc>
                <a:spcPct val="110000"/>
              </a:lnSpc>
              <a:spcBef>
                <a:spcPct val="0"/>
              </a:spcBef>
              <a:buClrTx/>
              <a:buSzTx/>
              <a:buFontTx/>
              <a:buChar char="•"/>
            </a:pPr>
            <a:r>
              <a:rPr kumimoji="0" lang="en-US" altLang="zh-TW" sz="2800">
                <a:latin typeface="Arial" panose="020B0604020202020204" pitchFamily="34" charset="0"/>
              </a:rPr>
              <a:t> contact person, name of group of objects </a:t>
            </a:r>
            <a:br>
              <a:rPr kumimoji="0" lang="en-US" altLang="zh-TW" sz="2800">
                <a:latin typeface="Arial" panose="020B0604020202020204" pitchFamily="34" charset="0"/>
              </a:rPr>
            </a:br>
            <a:r>
              <a:rPr kumimoji="0" lang="en-US" altLang="zh-TW" sz="2800">
                <a:latin typeface="Arial" panose="020B0604020202020204" pitchFamily="34" charset="0"/>
              </a:rPr>
              <a:t>  (IP group)</a:t>
            </a:r>
            <a:endParaRPr lang="zh-TW" altLang="en-US" sz="3200"/>
          </a:p>
        </p:txBody>
      </p:sp>
    </p:spTree>
    <p:extLst>
      <p:ext uri="{BB962C8B-B14F-4D97-AF65-F5344CB8AC3E}">
        <p14:creationId xmlns:p14="http://schemas.microsoft.com/office/powerpoint/2010/main" val="144094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kumimoji="0" lang="en-US" altLang="zh-TW" sz="3200" b="1">
                <a:solidFill>
                  <a:schemeClr val="tx1"/>
                </a:solidFill>
                <a:latin typeface="Arial" panose="020B0604020202020204" pitchFamily="34" charset="0"/>
              </a:rPr>
              <a:t>Management Information Tree (MIT)</a:t>
            </a:r>
            <a:endParaRPr kumimoji="0" lang="zh-TW" altLang="en-US" sz="3200" b="1">
              <a:solidFill>
                <a:schemeClr val="tx1"/>
              </a:solidFill>
              <a:latin typeface="Arial" panose="020B0604020202020204" pitchFamily="34" charset="0"/>
            </a:endParaRPr>
          </a:p>
        </p:txBody>
      </p:sp>
      <p:sp>
        <p:nvSpPr>
          <p:cNvPr id="120836" name="Rectangle 4"/>
          <p:cNvSpPr>
            <a:spLocks noGrp="1" noChangeArrowheads="1"/>
          </p:cNvSpPr>
          <p:nvPr>
            <p:ph type="body" idx="1"/>
          </p:nvPr>
        </p:nvSpPr>
        <p:spPr/>
        <p:txBody>
          <a:bodyPr/>
          <a:lstStyle/>
          <a:p>
            <a:pPr eaLnBrk="1" hangingPunct="1">
              <a:defRPr/>
            </a:pPr>
            <a:r>
              <a:rPr lang="en-US" altLang="zh-TW"/>
              <a:t>MOs are </a:t>
            </a:r>
            <a:r>
              <a:rPr lang="en-US" altLang="zh-TW" i="1">
                <a:effectLst>
                  <a:outerShdw blurRad="38100" dist="38100" dir="2700000" algn="tl">
                    <a:srgbClr val="C0C0C0"/>
                  </a:outerShdw>
                </a:effectLst>
              </a:rPr>
              <a:t>uniquely</a:t>
            </a:r>
            <a:r>
              <a:rPr lang="en-US" altLang="zh-TW"/>
              <a:t>  defined by a tree structure specified by OSI model.</a:t>
            </a:r>
          </a:p>
        </p:txBody>
      </p:sp>
      <p:graphicFrame>
        <p:nvGraphicFramePr>
          <p:cNvPr id="8194" name="Object 3"/>
          <p:cNvGraphicFramePr>
            <a:graphicFrameLocks noChangeAspect="1"/>
          </p:cNvGraphicFramePr>
          <p:nvPr/>
        </p:nvGraphicFramePr>
        <p:xfrm>
          <a:off x="304800" y="2819400"/>
          <a:ext cx="8153400" cy="2884488"/>
        </p:xfrm>
        <a:graphic>
          <a:graphicData uri="http://schemas.openxmlformats.org/presentationml/2006/ole">
            <mc:AlternateContent xmlns:mc="http://schemas.openxmlformats.org/markup-compatibility/2006">
              <mc:Choice xmlns:v="urn:schemas-microsoft-com:vml" Requires="v">
                <p:oleObj spid="_x0000_s8201" name="VISIO" r:id="rId4" imgW="5894280" imgH="2465280" progId="Visio.Drawing.4">
                  <p:embed/>
                </p:oleObj>
              </mc:Choice>
              <mc:Fallback>
                <p:oleObj name="VISIO" r:id="rId4" imgW="5894280" imgH="2465280" progId="Visio.Drawing.4">
                  <p:embed/>
                  <p:pic>
                    <p:nvPicPr>
                      <p:cNvPr id="8194" name="Object 3"/>
                      <p:cNvPicPr>
                        <a:picLocks noChangeAspect="1" noChangeArrowheads="1"/>
                      </p:cNvPicPr>
                      <p:nvPr/>
                    </p:nvPicPr>
                    <p:blipFill>
                      <a:blip r:embed="rId5">
                        <a:extLst>
                          <a:ext uri="{28A0092B-C50C-407E-A947-70E740481C1C}">
                            <a14:useLocalDpi xmlns:a14="http://schemas.microsoft.com/office/drawing/2010/main" val="0"/>
                          </a:ext>
                        </a:extLst>
                      </a:blip>
                      <a:srcRect l="11632" r="4362" b="28912"/>
                      <a:stretch>
                        <a:fillRect/>
                      </a:stretch>
                    </p:blipFill>
                    <p:spPr bwMode="auto">
                      <a:xfrm>
                        <a:off x="304800" y="2819400"/>
                        <a:ext cx="8153400" cy="288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49933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TW" sz="4000"/>
              <a:t>OSI Management Information Tree</a:t>
            </a:r>
          </a:p>
        </p:txBody>
      </p:sp>
      <p:graphicFrame>
        <p:nvGraphicFramePr>
          <p:cNvPr id="9218" name="Object 3"/>
          <p:cNvGraphicFramePr>
            <a:graphicFrameLocks noChangeAspect="1"/>
          </p:cNvGraphicFramePr>
          <p:nvPr/>
        </p:nvGraphicFramePr>
        <p:xfrm>
          <a:off x="4419600" y="1600200"/>
          <a:ext cx="4267200" cy="4846638"/>
        </p:xfrm>
        <a:graphic>
          <a:graphicData uri="http://schemas.openxmlformats.org/presentationml/2006/ole">
            <mc:AlternateContent xmlns:mc="http://schemas.openxmlformats.org/markup-compatibility/2006">
              <mc:Choice xmlns:v="urn:schemas-microsoft-com:vml" Requires="v">
                <p:oleObj spid="_x0000_s9225" name="VISIO" r:id="rId4" imgW="4408560" imgH="4205880" progId="Visio.Drawing.4">
                  <p:embed/>
                </p:oleObj>
              </mc:Choice>
              <mc:Fallback>
                <p:oleObj name="VISIO" r:id="rId4" imgW="4408560" imgH="4205880" progId="Visio.Drawing.4">
                  <p:embed/>
                  <p:pic>
                    <p:nvPicPr>
                      <p:cNvPr id="9218" name="Object 3"/>
                      <p:cNvPicPr>
                        <a:picLocks noChangeAspect="1" noChangeArrowheads="1"/>
                      </p:cNvPicPr>
                      <p:nvPr/>
                    </p:nvPicPr>
                    <p:blipFill>
                      <a:blip r:embed="rId5">
                        <a:extLst>
                          <a:ext uri="{28A0092B-C50C-407E-A947-70E740481C1C}">
                            <a14:useLocalDpi xmlns:a14="http://schemas.microsoft.com/office/drawing/2010/main" val="0"/>
                          </a:ext>
                        </a:extLst>
                      </a:blip>
                      <a:srcRect l="14999" r="14999" b="16679"/>
                      <a:stretch>
                        <a:fillRect/>
                      </a:stretch>
                    </p:blipFill>
                    <p:spPr bwMode="auto">
                      <a:xfrm>
                        <a:off x="4419600" y="1600200"/>
                        <a:ext cx="4267200"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Rectangle 5"/>
          <p:cNvSpPr>
            <a:spLocks noChangeArrowheads="1"/>
          </p:cNvSpPr>
          <p:nvPr/>
        </p:nvSpPr>
        <p:spPr bwMode="auto">
          <a:xfrm>
            <a:off x="381000" y="1905000"/>
            <a:ext cx="3581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buFontTx/>
              <a:buChar char="•"/>
            </a:pPr>
            <a:r>
              <a:rPr kumimoji="0" lang="en-US" altLang="zh-TW">
                <a:latin typeface="Arial" panose="020B0604020202020204" pitchFamily="34" charset="0"/>
              </a:rPr>
              <a:t>Designation:</a:t>
            </a:r>
          </a:p>
          <a:p>
            <a:pPr lvl="1">
              <a:spcBef>
                <a:spcPct val="50000"/>
              </a:spcBef>
              <a:buFontTx/>
              <a:buChar char="•"/>
            </a:pPr>
            <a:r>
              <a:rPr kumimoji="0" lang="en-US" altLang="zh-TW">
                <a:latin typeface="Arial" panose="020B0604020202020204" pitchFamily="34" charset="0"/>
              </a:rPr>
              <a:t> iso	1</a:t>
            </a:r>
          </a:p>
          <a:p>
            <a:pPr lvl="1">
              <a:spcBef>
                <a:spcPct val="50000"/>
              </a:spcBef>
              <a:buFontTx/>
              <a:buChar char="•"/>
            </a:pPr>
            <a:r>
              <a:rPr kumimoji="0" lang="en-US" altLang="zh-TW">
                <a:latin typeface="Arial" panose="020B0604020202020204" pitchFamily="34" charset="0"/>
              </a:rPr>
              <a:t> org	1.3</a:t>
            </a:r>
          </a:p>
          <a:p>
            <a:pPr lvl="1">
              <a:spcBef>
                <a:spcPct val="50000"/>
              </a:spcBef>
              <a:buFontTx/>
              <a:buChar char="•"/>
            </a:pPr>
            <a:r>
              <a:rPr kumimoji="0" lang="en-US" altLang="zh-TW">
                <a:latin typeface="Arial" panose="020B0604020202020204" pitchFamily="34" charset="0"/>
              </a:rPr>
              <a:t> dod	1.3.6</a:t>
            </a:r>
          </a:p>
          <a:p>
            <a:pPr lvl="1">
              <a:spcBef>
                <a:spcPct val="50000"/>
              </a:spcBef>
              <a:buFontTx/>
              <a:buChar char="•"/>
            </a:pPr>
            <a:r>
              <a:rPr kumimoji="0" lang="en-US" altLang="zh-TW">
                <a:latin typeface="Arial" panose="020B0604020202020204" pitchFamily="34" charset="0"/>
              </a:rPr>
              <a:t> internet	1.3.6.1</a:t>
            </a:r>
            <a:endParaRPr kumimoji="0" lang="zh-TW" altLang="en-US">
              <a:latin typeface="Arial" panose="020B0604020202020204" pitchFamily="34" charset="0"/>
            </a:endParaRPr>
          </a:p>
        </p:txBody>
      </p:sp>
    </p:spTree>
    <p:extLst>
      <p:ext uri="{BB962C8B-B14F-4D97-AF65-F5344CB8AC3E}">
        <p14:creationId xmlns:p14="http://schemas.microsoft.com/office/powerpoint/2010/main" val="1330305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TW" sz="3600"/>
              <a:t>Three Trees in Network Management</a:t>
            </a:r>
          </a:p>
        </p:txBody>
      </p:sp>
      <p:sp>
        <p:nvSpPr>
          <p:cNvPr id="38915" name="Rectangle 3"/>
          <p:cNvSpPr>
            <a:spLocks noGrp="1" noChangeArrowheads="1"/>
          </p:cNvSpPr>
          <p:nvPr>
            <p:ph type="body" idx="1"/>
          </p:nvPr>
        </p:nvSpPr>
        <p:spPr/>
        <p:txBody>
          <a:bodyPr/>
          <a:lstStyle/>
          <a:p>
            <a:pPr eaLnBrk="1" hangingPunct="1"/>
            <a:r>
              <a:rPr lang="en-US" altLang="zh-TW"/>
              <a:t>Inheritance Tree</a:t>
            </a:r>
          </a:p>
          <a:p>
            <a:pPr lvl="1" eaLnBrk="1" hangingPunct="1"/>
            <a:r>
              <a:rPr lang="en-US" altLang="zh-TW"/>
              <a:t> NE / Switch / Ethernet Switch</a:t>
            </a:r>
          </a:p>
          <a:p>
            <a:pPr eaLnBrk="1" hangingPunct="1"/>
            <a:r>
              <a:rPr lang="en-US" altLang="zh-TW"/>
              <a:t>Containment Tree</a:t>
            </a:r>
          </a:p>
          <a:p>
            <a:pPr lvl="1" eaLnBrk="1" hangingPunct="1"/>
            <a:r>
              <a:rPr lang="en-US" altLang="zh-TW"/>
              <a:t>NE / Module / Interface / Physical Address</a:t>
            </a:r>
          </a:p>
          <a:p>
            <a:pPr eaLnBrk="1" hangingPunct="1"/>
            <a:r>
              <a:rPr lang="en-US" altLang="zh-TW"/>
              <a:t>Registration Tree</a:t>
            </a:r>
          </a:p>
          <a:p>
            <a:pPr lvl="1" eaLnBrk="1" hangingPunct="1"/>
            <a:r>
              <a:rPr lang="en-US" altLang="zh-TW"/>
              <a:t>iso / org / dod / internet / management</a:t>
            </a:r>
          </a:p>
        </p:txBody>
      </p:sp>
    </p:spTree>
    <p:extLst>
      <p:ext uri="{BB962C8B-B14F-4D97-AF65-F5344CB8AC3E}">
        <p14:creationId xmlns:p14="http://schemas.microsoft.com/office/powerpoint/2010/main" val="609576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Object Type and Instance</a:t>
            </a:r>
            <a:endParaRPr kumimoji="0" lang="zh-TW" altLang="en-US" sz="3600" b="1">
              <a:solidFill>
                <a:schemeClr val="tx1"/>
              </a:solidFill>
              <a:latin typeface="Arial" panose="020B0604020202020204" pitchFamily="34" charset="0"/>
            </a:endParaRPr>
          </a:p>
        </p:txBody>
      </p:sp>
      <p:sp>
        <p:nvSpPr>
          <p:cNvPr id="123907" name="Rectangle 3"/>
          <p:cNvSpPr>
            <a:spLocks noGrp="1" noChangeArrowheads="1"/>
          </p:cNvSpPr>
          <p:nvPr>
            <p:ph type="body" idx="1"/>
          </p:nvPr>
        </p:nvSpPr>
        <p:spPr>
          <a:xfrm>
            <a:off x="685800" y="1676400"/>
            <a:ext cx="7848600" cy="4038600"/>
          </a:xfrm>
        </p:spPr>
        <p:txBody>
          <a:bodyPr>
            <a:normAutofit fontScale="92500" lnSpcReduction="10000"/>
          </a:bodyPr>
          <a:lstStyle/>
          <a:p>
            <a:pPr>
              <a:lnSpc>
                <a:spcPct val="90000"/>
              </a:lnSpc>
              <a:spcBef>
                <a:spcPct val="50000"/>
              </a:spcBef>
              <a:buClrTx/>
              <a:buSzTx/>
              <a:buFontTx/>
              <a:buChar char="•"/>
              <a:defRPr/>
            </a:pPr>
            <a:r>
              <a:rPr kumimoji="0" lang="en-US" altLang="zh-TW" sz="2400">
                <a:latin typeface="Arial" charset="0"/>
              </a:rPr>
              <a:t>Each object type has a unique identification </a:t>
            </a:r>
            <a:r>
              <a:rPr kumimoji="0" lang="en-US" altLang="zh-TW" sz="2400" i="1">
                <a:effectLst>
                  <a:outerShdw blurRad="38100" dist="38100" dir="2700000" algn="tl">
                    <a:srgbClr val="C0C0C0"/>
                  </a:outerShdw>
                </a:effectLst>
                <a:latin typeface="Arial" charset="0"/>
              </a:rPr>
              <a:t>(Object Identifier, OID</a:t>
            </a:r>
            <a:r>
              <a:rPr kumimoji="0" lang="en-US" altLang="zh-TW" sz="2400">
                <a:latin typeface="Arial" charset="0"/>
              </a:rPr>
              <a:t>) and name (</a:t>
            </a:r>
            <a:r>
              <a:rPr kumimoji="0" lang="en-US" altLang="zh-TW" sz="2400" i="1">
                <a:effectLst>
                  <a:outerShdw blurRad="38100" dist="38100" dir="2700000" algn="tl">
                    <a:srgbClr val="C0C0C0"/>
                  </a:outerShdw>
                </a:effectLst>
                <a:latin typeface="Arial" charset="0"/>
              </a:rPr>
              <a:t>Descriptor</a:t>
            </a:r>
            <a:r>
              <a:rPr kumimoji="0" lang="en-US" altLang="zh-TW" sz="2400">
                <a:latin typeface="Arial" charset="0"/>
              </a:rPr>
              <a:t>). </a:t>
            </a:r>
            <a:endParaRPr kumimoji="0" lang="en-US" altLang="zh-TW" sz="2400" i="1">
              <a:effectLst>
                <a:outerShdw blurRad="38100" dist="38100" dir="2700000" algn="tl">
                  <a:srgbClr val="C0C0C0"/>
                </a:outerShdw>
              </a:effectLst>
              <a:latin typeface="Arial" charset="0"/>
            </a:endParaRPr>
          </a:p>
          <a:p>
            <a:pPr>
              <a:lnSpc>
                <a:spcPct val="90000"/>
              </a:lnSpc>
              <a:spcBef>
                <a:spcPct val="50000"/>
              </a:spcBef>
              <a:buClrTx/>
              <a:buSzTx/>
              <a:buFontTx/>
              <a:buChar char="•"/>
              <a:defRPr/>
            </a:pPr>
            <a:r>
              <a:rPr kumimoji="0" lang="en-US" altLang="zh-TW" sz="2400" i="1">
                <a:effectLst>
                  <a:outerShdw blurRad="38100" dist="38100" dir="2700000" algn="tl">
                    <a:srgbClr val="C0C0C0"/>
                  </a:outerShdw>
                </a:effectLst>
                <a:latin typeface="Arial" charset="0"/>
              </a:rPr>
              <a:t>Object Type</a:t>
            </a:r>
          </a:p>
          <a:p>
            <a:pPr lvl="1">
              <a:lnSpc>
                <a:spcPct val="70000"/>
              </a:lnSpc>
              <a:spcBef>
                <a:spcPct val="50000"/>
              </a:spcBef>
              <a:buClrTx/>
              <a:buSzTx/>
              <a:buFontTx/>
              <a:buChar char="•"/>
              <a:defRPr/>
            </a:pPr>
            <a:r>
              <a:rPr kumimoji="0" lang="en-US" altLang="zh-TW" sz="2400">
                <a:latin typeface="Arial" charset="0"/>
              </a:rPr>
              <a:t> Name</a:t>
            </a:r>
          </a:p>
          <a:p>
            <a:pPr lvl="1">
              <a:lnSpc>
                <a:spcPct val="70000"/>
              </a:lnSpc>
              <a:spcBef>
                <a:spcPct val="50000"/>
              </a:spcBef>
              <a:buClrTx/>
              <a:buSzTx/>
              <a:buFontTx/>
              <a:buChar char="•"/>
              <a:defRPr/>
            </a:pPr>
            <a:r>
              <a:rPr kumimoji="0" lang="en-US" altLang="zh-TW" sz="2400">
                <a:latin typeface="Arial" charset="0"/>
              </a:rPr>
              <a:t> Syntax</a:t>
            </a:r>
          </a:p>
          <a:p>
            <a:pPr lvl="1">
              <a:lnSpc>
                <a:spcPct val="70000"/>
              </a:lnSpc>
              <a:spcBef>
                <a:spcPct val="50000"/>
              </a:spcBef>
              <a:buClrTx/>
              <a:buSzTx/>
              <a:buFontTx/>
              <a:buChar char="•"/>
              <a:defRPr/>
            </a:pPr>
            <a:r>
              <a:rPr kumimoji="0" lang="en-US" altLang="zh-TW" sz="2400">
                <a:latin typeface="Arial" charset="0"/>
              </a:rPr>
              <a:t> Definition</a:t>
            </a:r>
          </a:p>
          <a:p>
            <a:pPr lvl="1">
              <a:lnSpc>
                <a:spcPct val="70000"/>
              </a:lnSpc>
              <a:spcBef>
                <a:spcPct val="50000"/>
              </a:spcBef>
              <a:buClrTx/>
              <a:buSzTx/>
              <a:buFontTx/>
              <a:buChar char="•"/>
              <a:defRPr/>
            </a:pPr>
            <a:r>
              <a:rPr kumimoji="0" lang="en-US" altLang="zh-TW" sz="2400">
                <a:latin typeface="Arial" charset="0"/>
              </a:rPr>
              <a:t> Status</a:t>
            </a:r>
          </a:p>
          <a:p>
            <a:pPr lvl="1">
              <a:lnSpc>
                <a:spcPct val="70000"/>
              </a:lnSpc>
              <a:spcBef>
                <a:spcPct val="50000"/>
              </a:spcBef>
              <a:buClrTx/>
              <a:buSzTx/>
              <a:buFontTx/>
              <a:buChar char="•"/>
              <a:defRPr/>
            </a:pPr>
            <a:r>
              <a:rPr kumimoji="0" lang="en-US" altLang="zh-TW" sz="2400">
                <a:latin typeface="Arial" charset="0"/>
              </a:rPr>
              <a:t> Access </a:t>
            </a:r>
          </a:p>
          <a:p>
            <a:pPr>
              <a:lnSpc>
                <a:spcPct val="90000"/>
              </a:lnSpc>
              <a:spcBef>
                <a:spcPct val="50000"/>
              </a:spcBef>
              <a:buClrTx/>
              <a:buSzTx/>
              <a:buFontTx/>
              <a:buChar char="•"/>
              <a:defRPr/>
            </a:pPr>
            <a:r>
              <a:rPr kumimoji="0" lang="en-US" altLang="zh-TW" sz="2400">
                <a:latin typeface="Arial" charset="0"/>
              </a:rPr>
              <a:t> </a:t>
            </a:r>
            <a:r>
              <a:rPr kumimoji="0" lang="en-US" altLang="zh-TW" sz="2400" i="1">
                <a:effectLst>
                  <a:outerShdw blurRad="38100" dist="38100" dir="2700000" algn="tl">
                    <a:srgbClr val="C0C0C0"/>
                  </a:outerShdw>
                </a:effectLst>
                <a:latin typeface="Arial" charset="0"/>
              </a:rPr>
              <a:t>Object Instance</a:t>
            </a:r>
          </a:p>
          <a:p>
            <a:pPr lvl="1">
              <a:lnSpc>
                <a:spcPct val="90000"/>
              </a:lnSpc>
              <a:spcBef>
                <a:spcPct val="50000"/>
              </a:spcBef>
              <a:buClrTx/>
              <a:buSzTx/>
              <a:buFontTx/>
              <a:buChar char="•"/>
              <a:defRPr/>
            </a:pPr>
            <a:r>
              <a:rPr lang="en-US" altLang="zh-TW" sz="2400">
                <a:latin typeface="Arial" charset="0"/>
              </a:rPr>
              <a:t>Each object type has one or more instances.</a:t>
            </a:r>
          </a:p>
        </p:txBody>
      </p:sp>
      <p:sp>
        <p:nvSpPr>
          <p:cNvPr id="123909" name="Text Box 5"/>
          <p:cNvSpPr txBox="1">
            <a:spLocks noChangeArrowheads="1"/>
          </p:cNvSpPr>
          <p:nvPr/>
        </p:nvSpPr>
        <p:spPr bwMode="auto">
          <a:xfrm>
            <a:off x="4191000" y="2898775"/>
            <a:ext cx="4210050" cy="2292350"/>
          </a:xfrm>
          <a:prstGeom prst="rect">
            <a:avLst/>
          </a:prstGeom>
          <a:noFill/>
          <a:ln w="9525">
            <a:solidFill>
              <a:schemeClr val="hlink"/>
            </a:solidFill>
            <a:miter lim="800000"/>
            <a:headEnd/>
            <a:tailEnd/>
          </a:ln>
          <a:effectLst/>
        </p:spPr>
        <p:txBody>
          <a:bodyPr wrap="none">
            <a:spAutoFit/>
          </a:bodyPr>
          <a:lstStyle/>
          <a:p>
            <a:pPr>
              <a:lnSpc>
                <a:spcPct val="120000"/>
              </a:lnSpc>
              <a:defRPr/>
            </a:pPr>
            <a:r>
              <a:rPr lang="en-US" altLang="zh-TW">
                <a:effectLst>
                  <a:outerShdw blurRad="38100" dist="38100" dir="2700000" algn="tl">
                    <a:srgbClr val="C0C0C0"/>
                  </a:outerShdw>
                </a:effectLst>
                <a:latin typeface="Courier New" pitchFamily="49" charset="0"/>
              </a:rPr>
              <a:t>sysName</a:t>
            </a:r>
          </a:p>
          <a:p>
            <a:pPr>
              <a:lnSpc>
                <a:spcPct val="120000"/>
              </a:lnSpc>
              <a:defRPr/>
            </a:pPr>
            <a:r>
              <a:rPr lang="en-US" altLang="zh-TW">
                <a:effectLst>
                  <a:outerShdw blurRad="38100" dist="38100" dir="2700000" algn="tl">
                    <a:srgbClr val="C0C0C0"/>
                  </a:outerShdw>
                </a:effectLst>
                <a:latin typeface="Courier New" pitchFamily="49" charset="0"/>
              </a:rPr>
              <a:t>Octet String</a:t>
            </a:r>
          </a:p>
          <a:p>
            <a:pPr>
              <a:lnSpc>
                <a:spcPct val="120000"/>
              </a:lnSpc>
              <a:defRPr/>
            </a:pPr>
            <a:r>
              <a:rPr lang="en-US" altLang="zh-TW">
                <a:effectLst>
                  <a:outerShdw blurRad="38100" dist="38100" dir="2700000" algn="tl">
                    <a:srgbClr val="C0C0C0"/>
                  </a:outerShdw>
                </a:effectLst>
                <a:latin typeface="Courier New" pitchFamily="49" charset="0"/>
              </a:rPr>
              <a:t>“The name of a system”</a:t>
            </a:r>
          </a:p>
          <a:p>
            <a:pPr>
              <a:lnSpc>
                <a:spcPct val="120000"/>
              </a:lnSpc>
              <a:defRPr/>
            </a:pPr>
            <a:r>
              <a:rPr lang="en-US" altLang="zh-TW">
                <a:effectLst>
                  <a:outerShdw blurRad="38100" dist="38100" dir="2700000" algn="tl">
                    <a:srgbClr val="C0C0C0"/>
                  </a:outerShdw>
                </a:effectLst>
                <a:latin typeface="Courier New" pitchFamily="49" charset="0"/>
              </a:rPr>
              <a:t>Mandatory</a:t>
            </a:r>
          </a:p>
          <a:p>
            <a:pPr>
              <a:lnSpc>
                <a:spcPct val="120000"/>
              </a:lnSpc>
              <a:defRPr/>
            </a:pPr>
            <a:r>
              <a:rPr lang="en-US" altLang="zh-TW">
                <a:effectLst>
                  <a:outerShdw blurRad="38100" dist="38100" dir="2700000" algn="tl">
                    <a:srgbClr val="C0C0C0"/>
                  </a:outerShdw>
                </a:effectLst>
                <a:latin typeface="Courier New" pitchFamily="49" charset="0"/>
              </a:rPr>
              <a:t>Read-Only</a:t>
            </a:r>
          </a:p>
        </p:txBody>
      </p:sp>
    </p:spTree>
    <p:extLst>
      <p:ext uri="{BB962C8B-B14F-4D97-AF65-F5344CB8AC3E}">
        <p14:creationId xmlns:p14="http://schemas.microsoft.com/office/powerpoint/2010/main" val="1549681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a:spLocks noGrp="1" noChangeArrowheads="1"/>
          </p:cNvSpPr>
          <p:nvPr>
            <p:ph type="title"/>
          </p:nvPr>
        </p:nvSpPr>
        <p:spPr>
          <a:xfrm>
            <a:off x="914400" y="152400"/>
            <a:ext cx="7793038" cy="1143000"/>
          </a:xfrm>
          <a:noFill/>
        </p:spPr>
        <p:txBody>
          <a:bodyPr/>
          <a:lstStyle/>
          <a:p>
            <a:pPr algn="ctr">
              <a:lnSpc>
                <a:spcPct val="90000"/>
              </a:lnSpc>
              <a:spcBef>
                <a:spcPct val="50000"/>
              </a:spcBef>
            </a:pPr>
            <a:r>
              <a:rPr kumimoji="0" lang="en-US" altLang="zh-TW" sz="3200" b="1">
                <a:solidFill>
                  <a:schemeClr val="tx1"/>
                </a:solidFill>
                <a:latin typeface="Arial" panose="020B0604020202020204" pitchFamily="34" charset="0"/>
              </a:rPr>
              <a:t>Managed Object:</a:t>
            </a:r>
            <a:br>
              <a:rPr kumimoji="0" lang="en-US" altLang="zh-TW" sz="3200" b="1">
                <a:solidFill>
                  <a:schemeClr val="tx1"/>
                </a:solidFill>
                <a:latin typeface="Arial" panose="020B0604020202020204" pitchFamily="34" charset="0"/>
              </a:rPr>
            </a:br>
            <a:r>
              <a:rPr kumimoji="0" lang="en-US" altLang="zh-TW" sz="3200" b="1">
                <a:solidFill>
                  <a:schemeClr val="tx1"/>
                </a:solidFill>
                <a:latin typeface="Arial" panose="020B0604020202020204" pitchFamily="34" charset="0"/>
              </a:rPr>
              <a:t> Internet Perspective</a:t>
            </a:r>
            <a:r>
              <a:rPr kumimoji="0" lang="en-US" altLang="zh-TW" sz="3200" b="1">
                <a:solidFill>
                  <a:schemeClr val="tx1"/>
                </a:solidFill>
              </a:rPr>
              <a:t> </a:t>
            </a:r>
          </a:p>
        </p:txBody>
      </p:sp>
      <p:graphicFrame>
        <p:nvGraphicFramePr>
          <p:cNvPr id="10242" name="Object 5"/>
          <p:cNvGraphicFramePr>
            <a:graphicFrameLocks noChangeAspect="1"/>
          </p:cNvGraphicFramePr>
          <p:nvPr/>
        </p:nvGraphicFramePr>
        <p:xfrm>
          <a:off x="609600" y="1371600"/>
          <a:ext cx="7162800" cy="5232400"/>
        </p:xfrm>
        <a:graphic>
          <a:graphicData uri="http://schemas.openxmlformats.org/presentationml/2006/ole">
            <mc:AlternateContent xmlns:mc="http://schemas.openxmlformats.org/markup-compatibility/2006">
              <mc:Choice xmlns:v="urn:schemas-microsoft-com:vml" Requires="v">
                <p:oleObj spid="_x0000_s10249" name="VISIO" r:id="rId4" imgW="4812480" imgH="3577320" progId="Visio.Drawing.4">
                  <p:embed/>
                </p:oleObj>
              </mc:Choice>
              <mc:Fallback>
                <p:oleObj name="VISIO" r:id="rId4" imgW="4812480" imgH="3577320" progId="Visio.Drawing.4">
                  <p:embed/>
                  <p:pic>
                    <p:nvPicPr>
                      <p:cNvPr id="10242" name="Object 5"/>
                      <p:cNvPicPr>
                        <a:picLocks noChangeAspect="1" noChangeArrowheads="1"/>
                      </p:cNvPicPr>
                      <p:nvPr/>
                    </p:nvPicPr>
                    <p:blipFill>
                      <a:blip r:embed="rId5">
                        <a:extLst>
                          <a:ext uri="{28A0092B-C50C-407E-A947-70E740481C1C}">
                            <a14:useLocalDpi xmlns:a14="http://schemas.microsoft.com/office/drawing/2010/main" val="0"/>
                          </a:ext>
                        </a:extLst>
                      </a:blip>
                      <a:srcRect l="-1791"/>
                      <a:stretch>
                        <a:fillRect/>
                      </a:stretch>
                    </p:blipFill>
                    <p:spPr bwMode="auto">
                      <a:xfrm>
                        <a:off x="609600" y="1371600"/>
                        <a:ext cx="7162800"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338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kumimoji="0" lang="en-US" altLang="zh-TW" sz="4000" b="1">
                <a:solidFill>
                  <a:schemeClr val="tx1"/>
                </a:solidFill>
                <a:latin typeface="Arial" panose="020B0604020202020204" pitchFamily="34" charset="0"/>
              </a:rPr>
              <a:t>Introduction</a:t>
            </a:r>
            <a:endParaRPr kumimoji="0" lang="zh-TW" altLang="en-US" sz="4000">
              <a:solidFill>
                <a:schemeClr val="tx1"/>
              </a:solidFill>
              <a:latin typeface="Arial" panose="020B0604020202020204" pitchFamily="34" charset="0"/>
            </a:endParaRPr>
          </a:p>
        </p:txBody>
      </p:sp>
      <p:sp>
        <p:nvSpPr>
          <p:cNvPr id="23555" name="Rectangle 3"/>
          <p:cNvSpPr>
            <a:spLocks noGrp="1" noChangeArrowheads="1"/>
          </p:cNvSpPr>
          <p:nvPr>
            <p:ph type="body" idx="1"/>
          </p:nvPr>
        </p:nvSpPr>
        <p:spPr/>
        <p:txBody>
          <a:bodyPr/>
          <a:lstStyle/>
          <a:p>
            <a:pPr>
              <a:lnSpc>
                <a:spcPct val="120000"/>
              </a:lnSpc>
              <a:spcBef>
                <a:spcPct val="0"/>
              </a:spcBef>
              <a:buClrTx/>
              <a:buSzTx/>
              <a:buFontTx/>
              <a:buChar char="•"/>
            </a:pPr>
            <a:r>
              <a:rPr kumimoji="0" lang="en-US" altLang="zh-TW" sz="2800">
                <a:latin typeface="Arial" panose="020B0604020202020204" pitchFamily="34" charset="0"/>
              </a:rPr>
              <a:t>Standards</a:t>
            </a:r>
          </a:p>
          <a:p>
            <a:pPr lvl="1">
              <a:lnSpc>
                <a:spcPct val="120000"/>
              </a:lnSpc>
              <a:spcBef>
                <a:spcPct val="0"/>
              </a:spcBef>
              <a:buClrTx/>
              <a:buSzTx/>
              <a:buFontTx/>
              <a:buChar char="•"/>
            </a:pPr>
            <a:r>
              <a:rPr kumimoji="0" lang="en-US" altLang="zh-TW">
                <a:latin typeface="Arial" panose="020B0604020202020204" pitchFamily="34" charset="0"/>
              </a:rPr>
              <a:t> Standards organizations</a:t>
            </a:r>
          </a:p>
          <a:p>
            <a:pPr lvl="1">
              <a:lnSpc>
                <a:spcPct val="120000"/>
              </a:lnSpc>
              <a:spcBef>
                <a:spcPct val="0"/>
              </a:spcBef>
              <a:buClrTx/>
              <a:buSzTx/>
              <a:buFontTx/>
              <a:buChar char="•"/>
            </a:pPr>
            <a:r>
              <a:rPr kumimoji="0" lang="en-US" altLang="zh-TW">
                <a:latin typeface="Arial" panose="020B0604020202020204" pitchFamily="34" charset="0"/>
              </a:rPr>
              <a:t> Protocol standards of transport layers</a:t>
            </a:r>
          </a:p>
          <a:p>
            <a:pPr lvl="1">
              <a:lnSpc>
                <a:spcPct val="120000"/>
              </a:lnSpc>
              <a:spcBef>
                <a:spcPct val="0"/>
              </a:spcBef>
              <a:buClrTx/>
              <a:buSzTx/>
              <a:buFontTx/>
              <a:buChar char="•"/>
            </a:pPr>
            <a:r>
              <a:rPr kumimoji="0" lang="en-US" altLang="zh-TW">
                <a:latin typeface="Arial" panose="020B0604020202020204" pitchFamily="34" charset="0"/>
              </a:rPr>
              <a:t> Protocol standards of management</a:t>
            </a:r>
            <a:br>
              <a:rPr kumimoji="0" lang="en-US" altLang="zh-TW">
                <a:latin typeface="Arial" panose="020B0604020202020204" pitchFamily="34" charset="0"/>
              </a:rPr>
            </a:br>
            <a:r>
              <a:rPr kumimoji="0" lang="en-US" altLang="zh-TW">
                <a:latin typeface="Arial" panose="020B0604020202020204" pitchFamily="34" charset="0"/>
              </a:rPr>
              <a:t> (application) layer</a:t>
            </a:r>
          </a:p>
          <a:p>
            <a:pPr>
              <a:lnSpc>
                <a:spcPct val="120000"/>
              </a:lnSpc>
              <a:spcBef>
                <a:spcPct val="0"/>
              </a:spcBef>
              <a:buClrTx/>
              <a:buSzTx/>
              <a:buFontTx/>
              <a:buChar char="•"/>
            </a:pPr>
            <a:r>
              <a:rPr kumimoji="0" lang="en-US" altLang="zh-TW" sz="2800">
                <a:latin typeface="Arial" panose="020B0604020202020204" pitchFamily="34" charset="0"/>
              </a:rPr>
              <a:t> Management Models</a:t>
            </a:r>
          </a:p>
          <a:p>
            <a:pPr>
              <a:lnSpc>
                <a:spcPct val="120000"/>
              </a:lnSpc>
              <a:spcBef>
                <a:spcPct val="0"/>
              </a:spcBef>
              <a:buClrTx/>
              <a:buSzTx/>
              <a:buFontTx/>
              <a:buChar char="•"/>
            </a:pPr>
            <a:r>
              <a:rPr kumimoji="0" lang="en-US" altLang="zh-TW" sz="2800">
                <a:latin typeface="Arial" panose="020B0604020202020204" pitchFamily="34" charset="0"/>
              </a:rPr>
              <a:t> Language</a:t>
            </a:r>
            <a:endParaRPr kumimoji="0" lang="zh-TW" altLang="en-US" sz="2800">
              <a:latin typeface="Arial" panose="020B0604020202020204" pitchFamily="34" charset="0"/>
            </a:endParaRPr>
          </a:p>
        </p:txBody>
      </p:sp>
    </p:spTree>
    <p:extLst>
      <p:ext uri="{BB962C8B-B14F-4D97-AF65-F5344CB8AC3E}">
        <p14:creationId xmlns:p14="http://schemas.microsoft.com/office/powerpoint/2010/main" val="2322548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kumimoji="0" lang="en-US" altLang="zh-TW" sz="3200" b="1">
                <a:solidFill>
                  <a:schemeClr val="tx1"/>
                </a:solidFill>
                <a:latin typeface="Arial" panose="020B0604020202020204" pitchFamily="34" charset="0"/>
              </a:rPr>
              <a:t>Managed Object:</a:t>
            </a:r>
            <a:br>
              <a:rPr kumimoji="0" lang="en-US" altLang="zh-TW" sz="3200" b="1">
                <a:solidFill>
                  <a:schemeClr val="tx1"/>
                </a:solidFill>
                <a:latin typeface="Arial" panose="020B0604020202020204" pitchFamily="34" charset="0"/>
              </a:rPr>
            </a:br>
            <a:r>
              <a:rPr kumimoji="0" lang="en-US" altLang="zh-TW" sz="3200" b="1">
                <a:solidFill>
                  <a:schemeClr val="tx1"/>
                </a:solidFill>
                <a:latin typeface="Arial" panose="020B0604020202020204" pitchFamily="34" charset="0"/>
              </a:rPr>
              <a:t> Internet Perspective</a:t>
            </a:r>
            <a:endParaRPr kumimoji="0" lang="zh-TW" altLang="en-US" sz="3200" b="1">
              <a:solidFill>
                <a:schemeClr val="tx1"/>
              </a:solidFill>
              <a:latin typeface="Arial" panose="020B0604020202020204" pitchFamily="34" charset="0"/>
            </a:endParaRPr>
          </a:p>
        </p:txBody>
      </p:sp>
      <p:sp>
        <p:nvSpPr>
          <p:cNvPr id="131075" name="Rectangle 3"/>
          <p:cNvSpPr>
            <a:spLocks noGrp="1" noChangeArrowheads="1"/>
          </p:cNvSpPr>
          <p:nvPr>
            <p:ph type="body" idx="1"/>
          </p:nvPr>
        </p:nvSpPr>
        <p:spPr>
          <a:xfrm>
            <a:off x="0" y="1568450"/>
            <a:ext cx="8915400" cy="4648200"/>
          </a:xfrm>
        </p:spPr>
        <p:txBody>
          <a:bodyPr/>
          <a:lstStyle/>
          <a:p>
            <a:pPr marL="838200" lvl="2" indent="-457200" defTabSz="349250">
              <a:spcBef>
                <a:spcPts val="600"/>
              </a:spcBef>
              <a:buClrTx/>
              <a:buSzTx/>
              <a:buFont typeface="Symbol" pitchFamily="18" charset="2"/>
              <a:buNone/>
              <a:defRPr/>
            </a:pPr>
            <a:r>
              <a:rPr kumimoji="0" lang="en-US" altLang="zh-TW" sz="2800" b="1" i="1">
                <a:effectLst>
                  <a:outerShdw blurRad="38100" dist="38100" dir="2700000" algn="tl">
                    <a:srgbClr val="C0C0C0"/>
                  </a:outerShdw>
                </a:effectLst>
                <a:latin typeface="Arial" charset="0"/>
              </a:rPr>
              <a:t>object ID</a:t>
            </a:r>
            <a:r>
              <a:rPr kumimoji="0" lang="en-US" altLang="zh-TW" sz="2800">
                <a:latin typeface="Arial" charset="0"/>
              </a:rPr>
              <a:t> 				unique ID (OID)</a:t>
            </a:r>
          </a:p>
          <a:p>
            <a:pPr marL="838200" lvl="2" indent="-457200" defTabSz="349250">
              <a:spcBef>
                <a:spcPts val="600"/>
              </a:spcBef>
              <a:buClrTx/>
              <a:buSzTx/>
              <a:buFont typeface="Symbol" pitchFamily="18" charset="2"/>
              <a:buNone/>
              <a:defRPr/>
            </a:pPr>
            <a:r>
              <a:rPr kumimoji="0" lang="en-US" altLang="zh-TW" sz="2800">
                <a:latin typeface="Arial" charset="0"/>
              </a:rPr>
              <a:t>and </a:t>
            </a:r>
            <a:r>
              <a:rPr kumimoji="0" lang="en-US" altLang="zh-TW" sz="2800" b="1" i="1">
                <a:effectLst>
                  <a:outerShdw blurRad="38100" dist="38100" dir="2700000" algn="tl">
                    <a:srgbClr val="C0C0C0"/>
                  </a:outerShdw>
                </a:effectLst>
                <a:latin typeface="Arial" charset="0"/>
              </a:rPr>
              <a:t>descriptor</a:t>
            </a:r>
            <a:r>
              <a:rPr kumimoji="0" lang="en-US" altLang="zh-TW" sz="2800" b="1">
                <a:latin typeface="Arial" charset="0"/>
              </a:rPr>
              <a:t>	</a:t>
            </a:r>
            <a:r>
              <a:rPr kumimoji="0" lang="en-US" altLang="zh-TW" sz="2800">
                <a:latin typeface="Arial" charset="0"/>
              </a:rPr>
              <a:t>and name for the object</a:t>
            </a:r>
          </a:p>
          <a:p>
            <a:pPr marL="838200" lvl="2" indent="-457200" defTabSz="349250">
              <a:lnSpc>
                <a:spcPct val="70000"/>
              </a:lnSpc>
              <a:spcBef>
                <a:spcPts val="600"/>
              </a:spcBef>
              <a:buClrTx/>
              <a:buSzTx/>
              <a:buFont typeface="Symbol" pitchFamily="18" charset="2"/>
              <a:buNone/>
              <a:defRPr/>
            </a:pPr>
            <a:r>
              <a:rPr kumimoji="0" lang="en-US" altLang="zh-TW" sz="2800" b="1" i="1">
                <a:effectLst>
                  <a:outerShdw blurRad="38100" dist="38100" dir="2700000" algn="tl">
                    <a:srgbClr val="C0C0C0"/>
                  </a:outerShdw>
                </a:effectLst>
                <a:latin typeface="Arial" charset="0"/>
              </a:rPr>
              <a:t>syntax</a:t>
            </a:r>
            <a:r>
              <a:rPr kumimoji="0" lang="en-US" altLang="zh-TW" sz="2800" i="1">
                <a:effectLst>
                  <a:outerShdw blurRad="38100" dist="38100" dir="2700000" algn="tl">
                    <a:srgbClr val="C0C0C0"/>
                  </a:outerShdw>
                </a:effectLst>
                <a:latin typeface="Arial" charset="0"/>
              </a:rPr>
              <a:t> </a:t>
            </a:r>
            <a:r>
              <a:rPr kumimoji="0" lang="en-US" altLang="zh-TW" sz="2800">
                <a:latin typeface="Arial" charset="0"/>
              </a:rPr>
              <a:t>					used to model the object</a:t>
            </a:r>
          </a:p>
          <a:p>
            <a:pPr marL="838200" lvl="2" indent="-457200" defTabSz="349250">
              <a:spcBef>
                <a:spcPts val="600"/>
              </a:spcBef>
              <a:buClrTx/>
              <a:buSzTx/>
              <a:buFont typeface="Symbol" pitchFamily="18" charset="2"/>
              <a:buNone/>
              <a:defRPr/>
            </a:pPr>
            <a:r>
              <a:rPr kumimoji="0" lang="en-US" altLang="zh-TW" sz="2800" b="1" i="1">
                <a:latin typeface="Arial" charset="0"/>
              </a:rPr>
              <a:t>access</a:t>
            </a:r>
            <a:r>
              <a:rPr kumimoji="0" lang="en-US" altLang="zh-TW" sz="2800">
                <a:latin typeface="Arial" charset="0"/>
              </a:rPr>
              <a:t> 					access privilege to a managed 									object </a:t>
            </a:r>
          </a:p>
          <a:p>
            <a:pPr marL="838200" lvl="2" indent="-457200" defTabSz="349250">
              <a:spcBef>
                <a:spcPts val="600"/>
              </a:spcBef>
              <a:buClrTx/>
              <a:buSzTx/>
              <a:buFont typeface="Symbol" pitchFamily="18" charset="2"/>
              <a:buNone/>
              <a:defRPr/>
            </a:pPr>
            <a:r>
              <a:rPr kumimoji="0" lang="en-US" altLang="zh-TW" sz="2800" b="1" i="1">
                <a:latin typeface="Arial" charset="0"/>
              </a:rPr>
              <a:t>status</a:t>
            </a:r>
            <a:r>
              <a:rPr kumimoji="0" lang="en-US" altLang="zh-TW" sz="2800" i="1">
                <a:latin typeface="Arial" charset="0"/>
              </a:rPr>
              <a:t> </a:t>
            </a:r>
            <a:r>
              <a:rPr kumimoji="0" lang="en-US" altLang="zh-TW" sz="2800">
                <a:latin typeface="Arial" charset="0"/>
              </a:rPr>
              <a:t>					implementation requirements</a:t>
            </a:r>
          </a:p>
          <a:p>
            <a:pPr marL="838200" lvl="2" indent="-457200" defTabSz="349250">
              <a:spcBef>
                <a:spcPts val="600"/>
              </a:spcBef>
              <a:buClrTx/>
              <a:buSzTx/>
              <a:buFont typeface="Symbol" pitchFamily="18" charset="2"/>
              <a:buNone/>
              <a:defRPr/>
            </a:pPr>
            <a:r>
              <a:rPr kumimoji="0" lang="en-US" altLang="zh-TW" sz="2800" b="1" i="1">
                <a:latin typeface="Arial" charset="0"/>
              </a:rPr>
              <a:t>definition</a:t>
            </a:r>
            <a:r>
              <a:rPr kumimoji="0" lang="en-US" altLang="zh-TW" sz="2800">
                <a:latin typeface="Arial" charset="0"/>
              </a:rPr>
              <a:t>				textual description of the semantics 							of object type</a:t>
            </a:r>
            <a:endParaRPr lang="zh-TW" altLang="en-US" sz="4000"/>
          </a:p>
        </p:txBody>
      </p:sp>
      <p:sp>
        <p:nvSpPr>
          <p:cNvPr id="40964" name="Text Box 4"/>
          <p:cNvSpPr txBox="1">
            <a:spLocks noChangeArrowheads="1"/>
          </p:cNvSpPr>
          <p:nvPr/>
        </p:nvSpPr>
        <p:spPr bwMode="auto">
          <a:xfrm>
            <a:off x="4052888" y="5962650"/>
            <a:ext cx="4643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i="1" u="sng">
                <a:latin typeface="Tahoma" panose="020B0604030504040204" pitchFamily="34" charset="0"/>
              </a:rPr>
              <a:t>References: RFC 1155, RFC 1212</a:t>
            </a:r>
          </a:p>
        </p:txBody>
      </p:sp>
    </p:spTree>
    <p:extLst>
      <p:ext uri="{BB962C8B-B14F-4D97-AF65-F5344CB8AC3E}">
        <p14:creationId xmlns:p14="http://schemas.microsoft.com/office/powerpoint/2010/main" val="3685067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algn="ctr" eaLnBrk="1" hangingPunct="1"/>
            <a:r>
              <a:rPr kumimoji="0" lang="en-US" altLang="zh-TW" sz="3200" b="1">
                <a:solidFill>
                  <a:schemeClr val="tx1"/>
                </a:solidFill>
                <a:latin typeface="Arial" panose="020B0604020202020204" pitchFamily="34" charset="0"/>
              </a:rPr>
              <a:t>Managed Object:</a:t>
            </a:r>
            <a:br>
              <a:rPr kumimoji="0" lang="en-US" altLang="zh-TW" sz="3200" b="1">
                <a:solidFill>
                  <a:schemeClr val="tx1"/>
                </a:solidFill>
                <a:latin typeface="Arial" panose="020B0604020202020204" pitchFamily="34" charset="0"/>
              </a:rPr>
            </a:br>
            <a:r>
              <a:rPr kumimoji="0" lang="en-US" altLang="zh-TW" sz="3200" b="1">
                <a:solidFill>
                  <a:schemeClr val="tx1"/>
                </a:solidFill>
                <a:latin typeface="Arial" panose="020B0604020202020204" pitchFamily="34" charset="0"/>
              </a:rPr>
              <a:t> OSI Perspective</a:t>
            </a:r>
            <a:endParaRPr kumimoji="0" lang="zh-TW" altLang="en-US" sz="3200" b="1">
              <a:solidFill>
                <a:schemeClr val="tx1"/>
              </a:solidFill>
              <a:latin typeface="Arial" panose="020B0604020202020204" pitchFamily="34" charset="0"/>
            </a:endParaRPr>
          </a:p>
        </p:txBody>
      </p:sp>
      <p:graphicFrame>
        <p:nvGraphicFramePr>
          <p:cNvPr id="11266" name="Object 3"/>
          <p:cNvGraphicFramePr>
            <a:graphicFrameLocks noChangeAspect="1"/>
          </p:cNvGraphicFramePr>
          <p:nvPr/>
        </p:nvGraphicFramePr>
        <p:xfrm>
          <a:off x="685800" y="1335088"/>
          <a:ext cx="7391400" cy="5370512"/>
        </p:xfrm>
        <a:graphic>
          <a:graphicData uri="http://schemas.openxmlformats.org/presentationml/2006/ole">
            <mc:AlternateContent xmlns:mc="http://schemas.openxmlformats.org/markup-compatibility/2006">
              <mc:Choice xmlns:v="urn:schemas-microsoft-com:vml" Requires="v">
                <p:oleObj spid="_x0000_s11273" name="VISIO" r:id="rId4" imgW="6465960" imgH="5159880" progId="Visio.Drawing.4">
                  <p:embed/>
                </p:oleObj>
              </mc:Choice>
              <mc:Fallback>
                <p:oleObj name="VISIO" r:id="rId4" imgW="6465960" imgH="5159880" progId="Visio.Drawing.4">
                  <p:embed/>
                  <p:pic>
                    <p:nvPicPr>
                      <p:cNvPr id="11266" name="Object 3"/>
                      <p:cNvPicPr>
                        <a:picLocks noChangeAspect="1" noChangeArrowheads="1"/>
                      </p:cNvPicPr>
                      <p:nvPr/>
                    </p:nvPicPr>
                    <p:blipFill>
                      <a:blip r:embed="rId5">
                        <a:extLst>
                          <a:ext uri="{28A0092B-C50C-407E-A947-70E740481C1C}">
                            <a14:useLocalDpi xmlns:a14="http://schemas.microsoft.com/office/drawing/2010/main" val="0"/>
                          </a:ext>
                        </a:extLst>
                      </a:blip>
                      <a:srcRect b="8949"/>
                      <a:stretch>
                        <a:fillRect/>
                      </a:stretch>
                    </p:blipFill>
                    <p:spPr bwMode="auto">
                      <a:xfrm>
                        <a:off x="685800" y="1335088"/>
                        <a:ext cx="7391400" cy="537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9653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eaLnBrk="1" hangingPunct="1"/>
            <a:r>
              <a:rPr kumimoji="0" lang="en-US" altLang="zh-TW" sz="3200" b="1">
                <a:solidFill>
                  <a:schemeClr val="tx1"/>
                </a:solidFill>
                <a:latin typeface="Arial" panose="020B0604020202020204" pitchFamily="34" charset="0"/>
              </a:rPr>
              <a:t>Managed Object:</a:t>
            </a:r>
            <a:br>
              <a:rPr kumimoji="0" lang="en-US" altLang="zh-TW" sz="3200" b="1">
                <a:solidFill>
                  <a:schemeClr val="tx1"/>
                </a:solidFill>
                <a:latin typeface="Arial" panose="020B0604020202020204" pitchFamily="34" charset="0"/>
              </a:rPr>
            </a:br>
            <a:r>
              <a:rPr kumimoji="0" lang="en-US" altLang="zh-TW" sz="3200" b="1">
                <a:solidFill>
                  <a:schemeClr val="tx1"/>
                </a:solidFill>
                <a:latin typeface="Arial" panose="020B0604020202020204" pitchFamily="34" charset="0"/>
              </a:rPr>
              <a:t> OSI Perspective</a:t>
            </a:r>
            <a:endParaRPr kumimoji="0" lang="zh-TW" altLang="en-US" sz="3200" b="1">
              <a:solidFill>
                <a:schemeClr val="tx1"/>
              </a:solidFill>
              <a:latin typeface="Arial" panose="020B0604020202020204" pitchFamily="34" charset="0"/>
            </a:endParaRPr>
          </a:p>
        </p:txBody>
      </p:sp>
      <p:sp>
        <p:nvSpPr>
          <p:cNvPr id="128004" name="Rectangle 4"/>
          <p:cNvSpPr>
            <a:spLocks noGrp="1" noChangeArrowheads="1"/>
          </p:cNvSpPr>
          <p:nvPr>
            <p:ph type="body" idx="1"/>
          </p:nvPr>
        </p:nvSpPr>
        <p:spPr>
          <a:xfrm>
            <a:off x="0" y="1797050"/>
            <a:ext cx="8869363" cy="3687763"/>
          </a:xfrm>
        </p:spPr>
        <p:txBody>
          <a:bodyPr/>
          <a:lstStyle/>
          <a:p>
            <a:pPr marL="846138" lvl="2" indent="-457200">
              <a:spcBef>
                <a:spcPts val="600"/>
              </a:spcBef>
              <a:buClrTx/>
              <a:buSzTx/>
              <a:buFont typeface="Symbol" pitchFamily="18" charset="2"/>
              <a:buNone/>
              <a:defRPr/>
            </a:pPr>
            <a:r>
              <a:rPr kumimoji="0" lang="en-US" altLang="zh-TW" sz="2800" i="1">
                <a:effectLst>
                  <a:outerShdw blurRad="38100" dist="38100" dir="2700000" algn="tl">
                    <a:srgbClr val="C0C0C0"/>
                  </a:outerShdw>
                </a:effectLst>
                <a:latin typeface="Arial" charset="0"/>
              </a:rPr>
              <a:t>object class</a:t>
            </a:r>
            <a:r>
              <a:rPr kumimoji="0" lang="en-US" altLang="zh-TW" sz="2800">
                <a:latin typeface="Arial" charset="0"/>
              </a:rPr>
              <a:t>	managed object </a:t>
            </a:r>
          </a:p>
          <a:p>
            <a:pPr marL="846138" lvl="2" indent="-457200">
              <a:spcBef>
                <a:spcPts val="600"/>
              </a:spcBef>
              <a:buClrTx/>
              <a:buSzTx/>
              <a:buFont typeface="Symbol" pitchFamily="18" charset="2"/>
              <a:buNone/>
              <a:defRPr/>
            </a:pPr>
            <a:r>
              <a:rPr kumimoji="0" lang="en-US" altLang="zh-TW" sz="2800" i="1">
                <a:effectLst>
                  <a:outerShdw blurRad="38100" dist="38100" dir="2700000" algn="tl">
                    <a:srgbClr val="C0C0C0"/>
                  </a:outerShdw>
                </a:effectLst>
                <a:latin typeface="Arial" charset="0"/>
              </a:rPr>
              <a:t>attributes</a:t>
            </a:r>
            <a:r>
              <a:rPr kumimoji="0" lang="en-US" altLang="zh-TW" sz="2800">
                <a:latin typeface="Arial" charset="0"/>
              </a:rPr>
              <a:t>	attributes visible at its boundary</a:t>
            </a:r>
          </a:p>
          <a:p>
            <a:pPr marL="846138" lvl="2" indent="-457200">
              <a:spcBef>
                <a:spcPts val="600"/>
              </a:spcBef>
              <a:buClrTx/>
              <a:buSzTx/>
              <a:buFont typeface="Symbol" pitchFamily="18" charset="2"/>
              <a:buNone/>
              <a:defRPr/>
            </a:pPr>
            <a:r>
              <a:rPr kumimoji="0" lang="en-US" altLang="zh-TW" sz="2800" i="1">
                <a:effectLst>
                  <a:outerShdw blurRad="38100" dist="38100" dir="2700000" algn="tl">
                    <a:srgbClr val="C0C0C0"/>
                  </a:outerShdw>
                </a:effectLst>
                <a:latin typeface="Arial" charset="0"/>
              </a:rPr>
              <a:t>operations</a:t>
            </a:r>
            <a:r>
              <a:rPr kumimoji="0" lang="en-US" altLang="zh-TW" sz="2800">
                <a:latin typeface="Arial" charset="0"/>
              </a:rPr>
              <a:t>	operations which may be applied to it</a:t>
            </a:r>
          </a:p>
          <a:p>
            <a:pPr marL="846138" lvl="2" indent="-457200">
              <a:spcBef>
                <a:spcPts val="600"/>
              </a:spcBef>
              <a:buClrTx/>
              <a:buSzTx/>
              <a:buFont typeface="Symbol" pitchFamily="18" charset="2"/>
              <a:buNone/>
              <a:defRPr/>
            </a:pPr>
            <a:r>
              <a:rPr kumimoji="0" lang="en-US" altLang="zh-TW" sz="2800" i="1">
                <a:effectLst>
                  <a:outerShdw blurRad="38100" dist="38100" dir="2700000" algn="tl">
                    <a:srgbClr val="C0C0C0"/>
                  </a:outerShdw>
                </a:effectLst>
                <a:latin typeface="Arial" charset="0"/>
              </a:rPr>
              <a:t>behavior</a:t>
            </a:r>
            <a:r>
              <a:rPr kumimoji="0" lang="en-US" altLang="zh-TW" sz="2800">
                <a:latin typeface="Arial" charset="0"/>
              </a:rPr>
              <a:t>		behavior exhibited by it in response</a:t>
            </a:r>
          </a:p>
          <a:p>
            <a:pPr marL="846138" lvl="2" indent="-457200">
              <a:spcBef>
                <a:spcPts val="600"/>
              </a:spcBef>
              <a:buClrTx/>
              <a:buSzTx/>
              <a:buFont typeface="Symbol" pitchFamily="18" charset="2"/>
              <a:buNone/>
              <a:defRPr/>
            </a:pPr>
            <a:r>
              <a:rPr kumimoji="0" lang="en-US" altLang="zh-TW" sz="2800">
                <a:latin typeface="Arial" charset="0"/>
              </a:rPr>
              <a:t>				to operation</a:t>
            </a:r>
          </a:p>
          <a:p>
            <a:pPr marL="846138" lvl="2" indent="-457200">
              <a:spcBef>
                <a:spcPts val="600"/>
              </a:spcBef>
              <a:buClrTx/>
              <a:buSzTx/>
              <a:buFont typeface="Symbol" pitchFamily="18" charset="2"/>
              <a:buNone/>
              <a:defRPr/>
            </a:pPr>
            <a:r>
              <a:rPr kumimoji="0" lang="en-US" altLang="zh-TW" sz="2800" i="1">
                <a:effectLst>
                  <a:outerShdw blurRad="38100" dist="38100" dir="2700000" algn="tl">
                    <a:srgbClr val="C0C0C0"/>
                  </a:outerShdw>
                </a:effectLst>
                <a:latin typeface="Arial" charset="0"/>
              </a:rPr>
              <a:t>notifications</a:t>
            </a:r>
            <a:r>
              <a:rPr kumimoji="0" lang="en-US" altLang="zh-TW" sz="2800">
                <a:latin typeface="Arial" charset="0"/>
              </a:rPr>
              <a:t>	notifications emitted by the object</a:t>
            </a:r>
          </a:p>
          <a:p>
            <a:pPr marL="609600" indent="-609600">
              <a:spcBef>
                <a:spcPct val="0"/>
              </a:spcBef>
              <a:buClrTx/>
              <a:buSzTx/>
              <a:buFontTx/>
              <a:buNone/>
              <a:defRPr/>
            </a:pPr>
            <a:endParaRPr kumimoji="0" lang="zh-TW" altLang="en-US" sz="2800">
              <a:latin typeface="Arial" charset="0"/>
            </a:endParaRPr>
          </a:p>
          <a:p>
            <a:pPr marL="609600" indent="-609600" eaLnBrk="1" hangingPunct="1">
              <a:buFont typeface="Wingdings" panose="05000000000000000000" pitchFamily="2" charset="2"/>
              <a:buNone/>
              <a:defRPr/>
            </a:pPr>
            <a:endParaRPr lang="zh-TW" altLang="en-US" sz="2800"/>
          </a:p>
        </p:txBody>
      </p:sp>
    </p:spTree>
    <p:extLst>
      <p:ext uri="{BB962C8B-B14F-4D97-AF65-F5344CB8AC3E}">
        <p14:creationId xmlns:p14="http://schemas.microsoft.com/office/powerpoint/2010/main" val="4087499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8" y="773113"/>
            <a:ext cx="8764587"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ChangeArrowheads="1"/>
          </p:cNvSpPr>
          <p:nvPr/>
        </p:nvSpPr>
        <p:spPr bwMode="auto">
          <a:xfrm>
            <a:off x="1179513" y="165100"/>
            <a:ext cx="6443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i="1"/>
              <a:t>Managed information communication architecture.</a:t>
            </a:r>
          </a:p>
        </p:txBody>
      </p:sp>
      <p:sp>
        <p:nvSpPr>
          <p:cNvPr id="43012" name="Rectangle 4"/>
          <p:cNvSpPr>
            <a:spLocks noChangeArrowheads="1"/>
          </p:cNvSpPr>
          <p:nvPr/>
        </p:nvSpPr>
        <p:spPr bwMode="auto">
          <a:xfrm>
            <a:off x="3105150" y="6264275"/>
            <a:ext cx="5684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t>Source: </a:t>
            </a:r>
            <a:r>
              <a:rPr lang="en-US" altLang="zh-TW" sz="2000" u="sng"/>
              <a:t>IEEE Communications Magazine • May 1993</a:t>
            </a:r>
          </a:p>
        </p:txBody>
      </p:sp>
    </p:spTree>
    <p:extLst>
      <p:ext uri="{BB962C8B-B14F-4D97-AF65-F5344CB8AC3E}">
        <p14:creationId xmlns:p14="http://schemas.microsoft.com/office/powerpoint/2010/main" val="2909727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82650"/>
            <a:ext cx="8747125" cy="4491038"/>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sp>
        <p:nvSpPr>
          <p:cNvPr id="44035" name="Rectangle 3"/>
          <p:cNvSpPr>
            <a:spLocks noChangeArrowheads="1"/>
          </p:cNvSpPr>
          <p:nvPr/>
        </p:nvSpPr>
        <p:spPr bwMode="auto">
          <a:xfrm>
            <a:off x="3052763" y="6330950"/>
            <a:ext cx="5684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t>Source: </a:t>
            </a:r>
            <a:r>
              <a:rPr lang="en-US" altLang="zh-TW" sz="2000" u="sng"/>
              <a:t>IEEE Communications Magazine • May 1993</a:t>
            </a:r>
          </a:p>
        </p:txBody>
      </p:sp>
    </p:spTree>
    <p:extLst>
      <p:ext uri="{BB962C8B-B14F-4D97-AF65-F5344CB8AC3E}">
        <p14:creationId xmlns:p14="http://schemas.microsoft.com/office/powerpoint/2010/main" val="3988842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Packet Counter Example</a:t>
            </a:r>
            <a:endParaRPr kumimoji="0" lang="zh-TW" altLang="en-US" sz="3600" b="1">
              <a:solidFill>
                <a:schemeClr val="tx1"/>
              </a:solidFill>
              <a:latin typeface="Arial" panose="020B0604020202020204" pitchFamily="34" charset="0"/>
            </a:endParaRPr>
          </a:p>
        </p:txBody>
      </p:sp>
      <p:graphicFrame>
        <p:nvGraphicFramePr>
          <p:cNvPr id="12290" name="Object 4"/>
          <p:cNvGraphicFramePr>
            <a:graphicFrameLocks noChangeAspect="1"/>
          </p:cNvGraphicFramePr>
          <p:nvPr/>
        </p:nvGraphicFramePr>
        <p:xfrm>
          <a:off x="703263" y="1423988"/>
          <a:ext cx="7527925" cy="5256212"/>
        </p:xfrm>
        <a:graphic>
          <a:graphicData uri="http://schemas.openxmlformats.org/presentationml/2006/ole">
            <mc:AlternateContent xmlns:mc="http://schemas.openxmlformats.org/markup-compatibility/2006">
              <mc:Choice xmlns:v="urn:schemas-microsoft-com:vml" Requires="v">
                <p:oleObj spid="_x0000_s12297" name="Document" r:id="rId4" imgW="5635800" imgH="4642200" progId="Word.Document.8">
                  <p:embed/>
                </p:oleObj>
              </mc:Choice>
              <mc:Fallback>
                <p:oleObj name="Document" r:id="rId4" imgW="5635800" imgH="4642200" progId="Word.Document.8">
                  <p:embed/>
                  <p:pic>
                    <p:nvPicPr>
                      <p:cNvPr id="12290" name="Object 4"/>
                      <p:cNvPicPr>
                        <a:picLocks noChangeAspect="1" noChangeArrowheads="1"/>
                      </p:cNvPicPr>
                      <p:nvPr/>
                    </p:nvPicPr>
                    <p:blipFill>
                      <a:blip r:embed="rId5">
                        <a:extLst>
                          <a:ext uri="{28A0092B-C50C-407E-A947-70E740481C1C}">
                            <a14:useLocalDpi xmlns:a14="http://schemas.microsoft.com/office/drawing/2010/main" val="0"/>
                          </a:ext>
                        </a:extLst>
                      </a:blip>
                      <a:srcRect b="8492"/>
                      <a:stretch>
                        <a:fillRect/>
                      </a:stretch>
                    </p:blipFill>
                    <p:spPr bwMode="auto">
                      <a:xfrm>
                        <a:off x="703263" y="1423988"/>
                        <a:ext cx="75279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80708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Internet vs. OSI Managed Object</a:t>
            </a:r>
            <a:endParaRPr kumimoji="0" lang="zh-TW" altLang="en-US" sz="3600" b="1">
              <a:solidFill>
                <a:schemeClr val="tx1"/>
              </a:solidFill>
              <a:latin typeface="Arial" panose="020B0604020202020204" pitchFamily="34" charset="0"/>
            </a:endParaRPr>
          </a:p>
        </p:txBody>
      </p:sp>
      <p:sp>
        <p:nvSpPr>
          <p:cNvPr id="132099" name="Rectangle 3"/>
          <p:cNvSpPr>
            <a:spLocks noGrp="1" noChangeArrowheads="1"/>
          </p:cNvSpPr>
          <p:nvPr>
            <p:ph type="body" idx="1"/>
          </p:nvPr>
        </p:nvSpPr>
        <p:spPr>
          <a:xfrm>
            <a:off x="457200" y="1506538"/>
            <a:ext cx="8686800" cy="4435475"/>
          </a:xfrm>
        </p:spPr>
        <p:txBody>
          <a:bodyPr>
            <a:normAutofit lnSpcReduction="10000"/>
          </a:bodyPr>
          <a:lstStyle/>
          <a:p>
            <a:pPr>
              <a:lnSpc>
                <a:spcPct val="110000"/>
              </a:lnSpc>
              <a:spcBef>
                <a:spcPct val="0"/>
              </a:spcBef>
              <a:buClrTx/>
              <a:buSzTx/>
              <a:buFontTx/>
              <a:buChar char="•"/>
              <a:defRPr/>
            </a:pPr>
            <a:r>
              <a:rPr kumimoji="0" lang="en-US" altLang="zh-TW" sz="2800" dirty="0">
                <a:latin typeface="Arial" charset="0"/>
              </a:rPr>
              <a:t>Scalar object (Internet) vs. Object-oriented (OSI)</a:t>
            </a:r>
          </a:p>
          <a:p>
            <a:pPr>
              <a:lnSpc>
                <a:spcPct val="110000"/>
              </a:lnSpc>
              <a:spcBef>
                <a:spcPct val="0"/>
              </a:spcBef>
              <a:buClrTx/>
              <a:buSzTx/>
              <a:buFontTx/>
              <a:buChar char="•"/>
              <a:defRPr/>
            </a:pPr>
            <a:r>
              <a:rPr kumimoji="0" lang="en-US" altLang="zh-TW" sz="2800" dirty="0">
                <a:latin typeface="Arial" charset="0"/>
              </a:rPr>
              <a:t>Operations, behavior, and notification in OSI are part of communication model in Internet: get/set and response/alarm</a:t>
            </a:r>
          </a:p>
          <a:p>
            <a:pPr>
              <a:lnSpc>
                <a:spcPct val="110000"/>
              </a:lnSpc>
              <a:spcBef>
                <a:spcPct val="0"/>
              </a:spcBef>
              <a:buClrTx/>
              <a:buSzTx/>
              <a:buFontTx/>
              <a:buChar char="•"/>
              <a:defRPr/>
            </a:pPr>
            <a:r>
              <a:rPr kumimoji="0" lang="en-US" altLang="zh-TW" sz="2800" dirty="0">
                <a:latin typeface="Arial" charset="0"/>
              </a:rPr>
              <a:t>Internet </a:t>
            </a:r>
            <a:r>
              <a:rPr kumimoji="0" lang="en-US" altLang="zh-TW" sz="2800" i="1" dirty="0">
                <a:effectLst>
                  <a:outerShdw blurRad="38100" dist="38100" dir="2700000" algn="tl">
                    <a:srgbClr val="000000">
                      <a:alpha val="43137"/>
                    </a:srgbClr>
                  </a:outerShdw>
                </a:effectLst>
                <a:latin typeface="Arial" charset="0"/>
              </a:rPr>
              <a:t>syntax</a:t>
            </a:r>
            <a:r>
              <a:rPr kumimoji="0" lang="en-US" altLang="zh-TW" sz="2800" dirty="0">
                <a:latin typeface="Arial" charset="0"/>
              </a:rPr>
              <a:t> is absorbed as part of OSI attributes</a:t>
            </a:r>
          </a:p>
          <a:p>
            <a:pPr>
              <a:lnSpc>
                <a:spcPct val="110000"/>
              </a:lnSpc>
              <a:spcBef>
                <a:spcPct val="0"/>
              </a:spcBef>
              <a:buClrTx/>
              <a:buSzTx/>
              <a:buFontTx/>
              <a:buChar char="•"/>
              <a:defRPr/>
            </a:pPr>
            <a:r>
              <a:rPr kumimoji="0" lang="en-US" altLang="zh-TW" sz="2800" dirty="0">
                <a:latin typeface="Arial" charset="0"/>
              </a:rPr>
              <a:t>Internet</a:t>
            </a:r>
            <a:r>
              <a:rPr kumimoji="0" lang="zh-TW" altLang="en-US" sz="2800" dirty="0">
                <a:latin typeface="Arial" charset="0"/>
              </a:rPr>
              <a:t> </a:t>
            </a:r>
            <a:r>
              <a:rPr kumimoji="0" lang="en-US" altLang="zh-TW" sz="2800" i="1" dirty="0">
                <a:effectLst>
                  <a:outerShdw blurRad="38100" dist="38100" dir="2700000" algn="tl">
                    <a:srgbClr val="000000">
                      <a:alpha val="43137"/>
                    </a:srgbClr>
                  </a:outerShdw>
                </a:effectLst>
                <a:latin typeface="Arial" charset="0"/>
              </a:rPr>
              <a:t>access</a:t>
            </a:r>
            <a:r>
              <a:rPr kumimoji="0" lang="en-US" altLang="zh-TW" sz="2800" dirty="0">
                <a:latin typeface="Arial" charset="0"/>
              </a:rPr>
              <a:t> is part of OSI security model</a:t>
            </a:r>
          </a:p>
          <a:p>
            <a:pPr>
              <a:lnSpc>
                <a:spcPct val="110000"/>
              </a:lnSpc>
              <a:spcBef>
                <a:spcPct val="0"/>
              </a:spcBef>
              <a:buClrTx/>
              <a:buSzTx/>
              <a:buFontTx/>
              <a:buChar char="•"/>
              <a:defRPr/>
            </a:pPr>
            <a:r>
              <a:rPr kumimoji="0" lang="en-US" altLang="zh-TW" sz="2800" dirty="0">
                <a:latin typeface="Arial" charset="0"/>
              </a:rPr>
              <a:t>Internet </a:t>
            </a:r>
            <a:r>
              <a:rPr kumimoji="0" lang="en-US" altLang="zh-TW" sz="2800" i="1" dirty="0">
                <a:effectLst>
                  <a:outerShdw blurRad="38100" dist="38100" dir="2700000" algn="tl">
                    <a:srgbClr val="000000">
                      <a:alpha val="43137"/>
                    </a:srgbClr>
                  </a:outerShdw>
                </a:effectLst>
                <a:latin typeface="Arial" charset="0"/>
              </a:rPr>
              <a:t>status</a:t>
            </a:r>
            <a:r>
              <a:rPr kumimoji="0" lang="en-US" altLang="zh-TW" sz="2800" dirty="0">
                <a:latin typeface="Arial" charset="0"/>
              </a:rPr>
              <a:t> is part of OSI conformance application</a:t>
            </a:r>
          </a:p>
          <a:p>
            <a:pPr>
              <a:lnSpc>
                <a:spcPct val="110000"/>
              </a:lnSpc>
              <a:spcBef>
                <a:spcPct val="0"/>
              </a:spcBef>
              <a:buClrTx/>
              <a:buSzTx/>
              <a:buFontTx/>
              <a:buChar char="•"/>
              <a:defRPr/>
            </a:pPr>
            <a:r>
              <a:rPr kumimoji="0" lang="en-US" altLang="zh-TW" sz="2800" dirty="0">
                <a:latin typeface="Arial" charset="0"/>
              </a:rPr>
              <a:t>OSI permits creation and deletion of objects;</a:t>
            </a:r>
            <a:br>
              <a:rPr kumimoji="0" lang="en-US" altLang="zh-TW" sz="2800" dirty="0">
                <a:latin typeface="Arial" charset="0"/>
              </a:rPr>
            </a:br>
            <a:r>
              <a:rPr kumimoji="0" lang="en-US" altLang="zh-TW" sz="2800" dirty="0">
                <a:latin typeface="Arial" charset="0"/>
              </a:rPr>
              <a:t>Internet does not: Enhancement in SNMPv2</a:t>
            </a:r>
            <a:endParaRPr lang="zh-TW" altLang="en-US" sz="2800" dirty="0"/>
          </a:p>
        </p:txBody>
      </p:sp>
    </p:spTree>
    <p:extLst>
      <p:ext uri="{BB962C8B-B14F-4D97-AF65-F5344CB8AC3E}">
        <p14:creationId xmlns:p14="http://schemas.microsoft.com/office/powerpoint/2010/main" val="2746815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TW"/>
              <a:t>4. Communication Model</a:t>
            </a:r>
          </a:p>
        </p:txBody>
      </p:sp>
      <p:graphicFrame>
        <p:nvGraphicFramePr>
          <p:cNvPr id="13314" name="Object 4"/>
          <p:cNvGraphicFramePr>
            <a:graphicFrameLocks noChangeAspect="1"/>
          </p:cNvGraphicFramePr>
          <p:nvPr/>
        </p:nvGraphicFramePr>
        <p:xfrm>
          <a:off x="196850" y="1901825"/>
          <a:ext cx="8613775" cy="3006725"/>
        </p:xfrm>
        <a:graphic>
          <a:graphicData uri="http://schemas.openxmlformats.org/presentationml/2006/ole">
            <mc:AlternateContent xmlns:mc="http://schemas.openxmlformats.org/markup-compatibility/2006">
              <mc:Choice xmlns:v="urn:schemas-microsoft-com:vml" Requires="v">
                <p:oleObj spid="_x0000_s13321" name="VISIO" r:id="rId4" imgW="6784560" imgH="2338920" progId="Visio.Drawing.4">
                  <p:embed/>
                </p:oleObj>
              </mc:Choice>
              <mc:Fallback>
                <p:oleObj name="VISIO" r:id="rId4" imgW="6784560" imgH="2338920" progId="Visio.Drawing.4">
                  <p:embed/>
                  <p:pic>
                    <p:nvPicPr>
                      <p:cNvPr id="13314" name="Object 4"/>
                      <p:cNvPicPr>
                        <a:picLocks noChangeAspect="1" noChangeArrowheads="1"/>
                      </p:cNvPicPr>
                      <p:nvPr/>
                    </p:nvPicPr>
                    <p:blipFill>
                      <a:blip r:embed="rId5">
                        <a:extLst>
                          <a:ext uri="{28A0092B-C50C-407E-A947-70E740481C1C}">
                            <a14:useLocalDpi xmlns:a14="http://schemas.microsoft.com/office/drawing/2010/main" val="0"/>
                          </a:ext>
                        </a:extLst>
                      </a:blip>
                      <a:srcRect b="11288"/>
                      <a:stretch>
                        <a:fillRect/>
                      </a:stretch>
                    </p:blipFill>
                    <p:spPr bwMode="auto">
                      <a:xfrm>
                        <a:off x="196850" y="1901825"/>
                        <a:ext cx="8613775"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Text Box 5"/>
          <p:cNvSpPr txBox="1">
            <a:spLocks noChangeArrowheads="1"/>
          </p:cNvSpPr>
          <p:nvPr/>
        </p:nvSpPr>
        <p:spPr bwMode="auto">
          <a:xfrm>
            <a:off x="823913" y="4927600"/>
            <a:ext cx="76517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lnSpc>
                <a:spcPct val="150000"/>
              </a:lnSpc>
            </a:pPr>
            <a:r>
              <a:rPr lang="en-US" altLang="zh-TW">
                <a:latin typeface="Tahoma" panose="020B0604030504040204" pitchFamily="34" charset="0"/>
              </a:rPr>
              <a:t>OSI: Operations 	</a:t>
            </a:r>
            <a:r>
              <a:rPr lang="en-US" altLang="zh-TW">
                <a:latin typeface="Tahoma" panose="020B0604030504040204" pitchFamily="34" charset="0"/>
                <a:sym typeface="Wingdings" panose="05000000000000000000" pitchFamily="2" charset="2"/>
              </a:rPr>
              <a:t>  	Internet: Request/Response</a:t>
            </a:r>
          </a:p>
          <a:p>
            <a:pPr eaLnBrk="1" hangingPunct="1">
              <a:lnSpc>
                <a:spcPct val="150000"/>
              </a:lnSpc>
            </a:pPr>
            <a:r>
              <a:rPr lang="en-US" altLang="zh-TW">
                <a:latin typeface="Tahoma" panose="020B0604030504040204" pitchFamily="34" charset="0"/>
                <a:sym typeface="Wingdings" panose="05000000000000000000" pitchFamily="2" charset="2"/>
              </a:rPr>
              <a:t>OSI: Notifications 	 	Internet: Traps/Notifications</a:t>
            </a:r>
            <a:endParaRPr lang="en-US" altLang="zh-TW">
              <a:latin typeface="Tahoma" panose="020B0604030504040204" pitchFamily="34" charset="0"/>
            </a:endParaRPr>
          </a:p>
        </p:txBody>
      </p:sp>
    </p:spTree>
    <p:extLst>
      <p:ext uri="{BB962C8B-B14F-4D97-AF65-F5344CB8AC3E}">
        <p14:creationId xmlns:p14="http://schemas.microsoft.com/office/powerpoint/2010/main" val="2767664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TW"/>
              <a:t>Transfer Protocols</a:t>
            </a:r>
          </a:p>
        </p:txBody>
      </p:sp>
      <p:graphicFrame>
        <p:nvGraphicFramePr>
          <p:cNvPr id="14338" name="Object 3"/>
          <p:cNvGraphicFramePr>
            <a:graphicFrameLocks noChangeAspect="1"/>
          </p:cNvGraphicFramePr>
          <p:nvPr/>
        </p:nvGraphicFramePr>
        <p:xfrm>
          <a:off x="433388" y="1508125"/>
          <a:ext cx="8204200" cy="4692650"/>
        </p:xfrm>
        <a:graphic>
          <a:graphicData uri="http://schemas.openxmlformats.org/presentationml/2006/ole">
            <mc:AlternateContent xmlns:mc="http://schemas.openxmlformats.org/markup-compatibility/2006">
              <mc:Choice xmlns:v="urn:schemas-microsoft-com:vml" Requires="v">
                <p:oleObj spid="_x0000_s14345" name="VISIO" r:id="rId4" imgW="6441480" imgH="3882240" progId="Visio.Drawing.4">
                  <p:embed/>
                </p:oleObj>
              </mc:Choice>
              <mc:Fallback>
                <p:oleObj name="VISIO" r:id="rId4" imgW="6441480" imgH="3882240" progId="Visio.Drawing.4">
                  <p:embed/>
                  <p:pic>
                    <p:nvPicPr>
                      <p:cNvPr id="14338" name="Object 3"/>
                      <p:cNvPicPr>
                        <a:picLocks noChangeAspect="1" noChangeArrowheads="1"/>
                      </p:cNvPicPr>
                      <p:nvPr/>
                    </p:nvPicPr>
                    <p:blipFill>
                      <a:blip r:embed="rId5">
                        <a:extLst>
                          <a:ext uri="{28A0092B-C50C-407E-A947-70E740481C1C}">
                            <a14:useLocalDpi xmlns:a14="http://schemas.microsoft.com/office/drawing/2010/main" val="0"/>
                          </a:ext>
                        </a:extLst>
                      </a:blip>
                      <a:srcRect b="10454"/>
                      <a:stretch>
                        <a:fillRect/>
                      </a:stretch>
                    </p:blipFill>
                    <p:spPr bwMode="auto">
                      <a:xfrm>
                        <a:off x="433388" y="1508125"/>
                        <a:ext cx="82042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Text Box 4"/>
          <p:cNvSpPr txBox="1">
            <a:spLocks noChangeArrowheads="1"/>
          </p:cNvSpPr>
          <p:nvPr/>
        </p:nvSpPr>
        <p:spPr bwMode="auto">
          <a:xfrm>
            <a:off x="3565525" y="5168900"/>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latin typeface="Tahoma" panose="020B0604030504040204" pitchFamily="34" charset="0"/>
              </a:rPr>
              <a:t>c-l vs. c-o/c-l</a:t>
            </a:r>
          </a:p>
        </p:txBody>
      </p:sp>
    </p:spTree>
    <p:extLst>
      <p:ext uri="{BB962C8B-B14F-4D97-AF65-F5344CB8AC3E}">
        <p14:creationId xmlns:p14="http://schemas.microsoft.com/office/powerpoint/2010/main" val="4006732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TW"/>
              <a:t>5. Functional Model</a:t>
            </a:r>
          </a:p>
        </p:txBody>
      </p:sp>
      <p:graphicFrame>
        <p:nvGraphicFramePr>
          <p:cNvPr id="15362" name="Object 4"/>
          <p:cNvGraphicFramePr>
            <a:graphicFrameLocks noChangeAspect="1"/>
          </p:cNvGraphicFramePr>
          <p:nvPr/>
        </p:nvGraphicFramePr>
        <p:xfrm>
          <a:off x="165100" y="1733550"/>
          <a:ext cx="8820150" cy="2273300"/>
        </p:xfrm>
        <a:graphic>
          <a:graphicData uri="http://schemas.openxmlformats.org/presentationml/2006/ole">
            <mc:AlternateContent xmlns:mc="http://schemas.openxmlformats.org/markup-compatibility/2006">
              <mc:Choice xmlns:v="urn:schemas-microsoft-com:vml" Requires="v">
                <p:oleObj spid="_x0000_s15369" name="VISIO" r:id="rId4" imgW="6670080" imgH="1583640" progId="Visio.Drawing.4">
                  <p:embed/>
                </p:oleObj>
              </mc:Choice>
              <mc:Fallback>
                <p:oleObj name="VISIO" r:id="rId4" imgW="6670080" imgH="1583640" progId="Visio.Drawing.4">
                  <p:embed/>
                  <p:pic>
                    <p:nvPicPr>
                      <p:cNvPr id="1536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1733550"/>
                        <a:ext cx="8820150"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9569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28600" y="1600200"/>
          <a:ext cx="8534400" cy="4841875"/>
        </p:xfrm>
        <a:graphic>
          <a:graphicData uri="http://schemas.openxmlformats.org/presentationml/2006/ole">
            <mc:AlternateContent xmlns:mc="http://schemas.openxmlformats.org/markup-compatibility/2006">
              <mc:Choice xmlns:v="urn:schemas-microsoft-com:vml" Requires="v">
                <p:oleObj spid="_x0000_s1034" name="Document" r:id="rId4" imgW="5632920" imgH="6878520" progId="Word.Document.8">
                  <p:embed/>
                </p:oleObj>
              </mc:Choice>
              <mc:Fallback>
                <p:oleObj name="Document" r:id="rId4" imgW="5632920" imgH="6878520" progId="Word.Document.8">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t="7753" b="41898"/>
                      <a:stretch>
                        <a:fillRect/>
                      </a:stretch>
                    </p:blipFill>
                    <p:spPr bwMode="auto">
                      <a:xfrm>
                        <a:off x="228600" y="1600200"/>
                        <a:ext cx="8534400"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title"/>
          </p:nvPr>
        </p:nvSpPr>
        <p:spPr/>
        <p:txBody>
          <a:bodyPr/>
          <a:lstStyle/>
          <a:p>
            <a:pPr eaLnBrk="1" hangingPunct="1"/>
            <a:r>
              <a:rPr lang="en-US" altLang="zh-TW"/>
              <a:t>1. NM Standards</a:t>
            </a:r>
          </a:p>
        </p:txBody>
      </p:sp>
    </p:spTree>
    <p:extLst>
      <p:ext uri="{BB962C8B-B14F-4D97-AF65-F5344CB8AC3E}">
        <p14:creationId xmlns:p14="http://schemas.microsoft.com/office/powerpoint/2010/main" val="1502956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TW" sz="3600"/>
              <a:t>6. Abstract Syntax Notation One:</a:t>
            </a:r>
            <a:br>
              <a:rPr lang="en-US" altLang="zh-TW" sz="3600"/>
            </a:br>
            <a:r>
              <a:rPr lang="en-US" altLang="zh-TW" sz="3600"/>
              <a:t>   - ASN.1</a:t>
            </a:r>
          </a:p>
        </p:txBody>
      </p:sp>
      <p:sp>
        <p:nvSpPr>
          <p:cNvPr id="135171" name="Rectangle 3"/>
          <p:cNvSpPr>
            <a:spLocks noGrp="1" noChangeArrowheads="1"/>
          </p:cNvSpPr>
          <p:nvPr>
            <p:ph type="body" idx="1"/>
          </p:nvPr>
        </p:nvSpPr>
        <p:spPr>
          <a:xfrm>
            <a:off x="473075" y="1644650"/>
            <a:ext cx="8426450" cy="4648200"/>
          </a:xfrm>
        </p:spPr>
        <p:txBody>
          <a:bodyPr/>
          <a:lstStyle/>
          <a:p>
            <a:pPr>
              <a:spcBef>
                <a:spcPct val="0"/>
              </a:spcBef>
              <a:buClrTx/>
              <a:buSzTx/>
              <a:buFontTx/>
              <a:buChar char="•"/>
              <a:defRPr/>
            </a:pPr>
            <a:r>
              <a:rPr kumimoji="0" lang="en-US" altLang="zh-TW" sz="2400" dirty="0">
                <a:latin typeface="Arial" charset="0"/>
              </a:rPr>
              <a:t>ASN.1 is more than a syntax; it’s a language</a:t>
            </a:r>
          </a:p>
          <a:p>
            <a:pPr>
              <a:spcBef>
                <a:spcPct val="0"/>
              </a:spcBef>
              <a:buClrTx/>
              <a:buSzTx/>
              <a:buFontTx/>
              <a:buChar char="•"/>
              <a:defRPr/>
            </a:pPr>
            <a:r>
              <a:rPr kumimoji="0" lang="en-US" altLang="zh-TW" sz="2400" dirty="0">
                <a:latin typeface="Arial" charset="0"/>
              </a:rPr>
              <a:t>Addresses both syntax and semantics</a:t>
            </a:r>
          </a:p>
          <a:p>
            <a:pPr>
              <a:spcBef>
                <a:spcPct val="0"/>
              </a:spcBef>
              <a:buClrTx/>
              <a:buSzTx/>
              <a:buFontTx/>
              <a:buChar char="•"/>
              <a:defRPr/>
            </a:pPr>
            <a:r>
              <a:rPr kumimoji="0" lang="en-US" altLang="zh-TW" sz="2400" dirty="0">
                <a:latin typeface="Arial" charset="0"/>
              </a:rPr>
              <a:t>Two type of syntax</a:t>
            </a:r>
          </a:p>
          <a:p>
            <a:pPr lvl="1">
              <a:spcBef>
                <a:spcPct val="0"/>
              </a:spcBef>
              <a:buClrTx/>
              <a:buSzTx/>
              <a:buFontTx/>
              <a:buChar char="•"/>
              <a:defRPr/>
            </a:pPr>
            <a:r>
              <a:rPr kumimoji="0" lang="en-US" altLang="zh-TW" sz="2400" i="1" dirty="0">
                <a:effectLst>
                  <a:outerShdw blurRad="38100" dist="38100" dir="2700000" algn="tl">
                    <a:srgbClr val="C0C0C0"/>
                  </a:outerShdw>
                </a:effectLst>
                <a:latin typeface="Arial" charset="0"/>
              </a:rPr>
              <a:t>Abstract syntax</a:t>
            </a:r>
            <a:r>
              <a:rPr kumimoji="0" lang="en-US" altLang="zh-TW" sz="2400" dirty="0">
                <a:latin typeface="Arial" charset="0"/>
              </a:rPr>
              <a:t>: set of rules that specify data type and structure for information storage</a:t>
            </a:r>
            <a:endParaRPr kumimoji="0" lang="en-US" altLang="zh-TW" sz="2400" i="1" dirty="0">
              <a:effectLst>
                <a:outerShdw blurRad="38100" dist="38100" dir="2700000" algn="tl">
                  <a:srgbClr val="C0C0C0"/>
                </a:outerShdw>
              </a:effectLst>
              <a:latin typeface="Arial" charset="0"/>
            </a:endParaRPr>
          </a:p>
          <a:p>
            <a:pPr lvl="1">
              <a:spcBef>
                <a:spcPct val="0"/>
              </a:spcBef>
              <a:buClrTx/>
              <a:buSzTx/>
              <a:buFontTx/>
              <a:buChar char="•"/>
              <a:defRPr/>
            </a:pPr>
            <a:r>
              <a:rPr kumimoji="0" lang="en-US" altLang="zh-TW" sz="2400" i="1" dirty="0">
                <a:effectLst>
                  <a:outerShdw blurRad="38100" dist="38100" dir="2700000" algn="tl">
                    <a:srgbClr val="C0C0C0"/>
                  </a:outerShdw>
                </a:effectLst>
                <a:latin typeface="Arial" charset="0"/>
              </a:rPr>
              <a:t>Transfer syntax</a:t>
            </a:r>
            <a:r>
              <a:rPr kumimoji="0" lang="en-US" altLang="zh-TW" sz="2400" dirty="0">
                <a:latin typeface="Arial" charset="0"/>
              </a:rPr>
              <a:t>: set of rules for communicating information between systems</a:t>
            </a:r>
          </a:p>
          <a:p>
            <a:pPr>
              <a:spcBef>
                <a:spcPct val="0"/>
              </a:spcBef>
              <a:buClrTx/>
              <a:buSzTx/>
              <a:buFontTx/>
              <a:buChar char="•"/>
              <a:defRPr/>
            </a:pPr>
            <a:r>
              <a:rPr kumimoji="0" lang="en-US" altLang="zh-TW" sz="2400" dirty="0">
                <a:latin typeface="Arial" charset="0"/>
              </a:rPr>
              <a:t>Makes application layer protocols independent of lower layer protocols</a:t>
            </a:r>
          </a:p>
          <a:p>
            <a:pPr>
              <a:spcBef>
                <a:spcPct val="0"/>
              </a:spcBef>
              <a:buClrTx/>
              <a:buSzTx/>
              <a:buFontTx/>
              <a:buChar char="•"/>
              <a:defRPr/>
            </a:pPr>
            <a:r>
              <a:rPr kumimoji="0" lang="en-US" altLang="zh-TW" sz="2400" dirty="0">
                <a:latin typeface="Arial" charset="0"/>
              </a:rPr>
              <a:t>Can generate machine-readable code: </a:t>
            </a:r>
            <a:r>
              <a:rPr kumimoji="0" lang="en-US" altLang="zh-TW" sz="2400" i="1" dirty="0">
                <a:effectLst>
                  <a:outerShdw blurRad="38100" dist="38100" dir="2700000" algn="tl">
                    <a:srgbClr val="C0C0C0"/>
                  </a:outerShdw>
                </a:effectLst>
                <a:latin typeface="Arial" charset="0"/>
              </a:rPr>
              <a:t>Basic Encoding Rules</a:t>
            </a:r>
            <a:r>
              <a:rPr kumimoji="0" lang="en-US" altLang="zh-TW" sz="2400" dirty="0">
                <a:latin typeface="Arial" charset="0"/>
              </a:rPr>
              <a:t> (</a:t>
            </a:r>
            <a:r>
              <a:rPr kumimoji="0" lang="en-US" altLang="zh-TW" sz="2400" i="1" dirty="0">
                <a:effectLst>
                  <a:outerShdw blurRad="38100" dist="38100" dir="2700000" algn="tl">
                    <a:srgbClr val="C0C0C0"/>
                  </a:outerShdw>
                </a:effectLst>
                <a:latin typeface="Arial" charset="0"/>
              </a:rPr>
              <a:t>BER</a:t>
            </a:r>
            <a:r>
              <a:rPr kumimoji="0" lang="en-US" altLang="zh-TW" sz="2400" dirty="0">
                <a:latin typeface="Arial" charset="0"/>
              </a:rPr>
              <a:t>) is used in management modules</a:t>
            </a:r>
            <a:endParaRPr lang="zh-TW" altLang="en-US" sz="3600" dirty="0"/>
          </a:p>
        </p:txBody>
      </p:sp>
    </p:spTree>
    <p:extLst>
      <p:ext uri="{BB962C8B-B14F-4D97-AF65-F5344CB8AC3E}">
        <p14:creationId xmlns:p14="http://schemas.microsoft.com/office/powerpoint/2010/main" val="612432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344613"/>
            <a:ext cx="8609013"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7"/>
          <p:cNvSpPr>
            <a:spLocks noGrp="1" noChangeArrowheads="1"/>
          </p:cNvSpPr>
          <p:nvPr>
            <p:ph type="title"/>
          </p:nvPr>
        </p:nvSpPr>
        <p:spPr/>
        <p:txBody>
          <a:bodyPr/>
          <a:lstStyle/>
          <a:p>
            <a:pPr eaLnBrk="1" hangingPunct="1"/>
            <a:r>
              <a:rPr lang="en-US" altLang="zh-TW" sz="4000"/>
              <a:t>Abstract Syntax &amp; Transfer Syntax</a:t>
            </a:r>
          </a:p>
        </p:txBody>
      </p:sp>
      <p:sp>
        <p:nvSpPr>
          <p:cNvPr id="47108" name="Rectangle 8"/>
          <p:cNvSpPr>
            <a:spLocks noChangeArrowheads="1"/>
          </p:cNvSpPr>
          <p:nvPr/>
        </p:nvSpPr>
        <p:spPr bwMode="auto">
          <a:xfrm>
            <a:off x="2562225" y="130175"/>
            <a:ext cx="6259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hlinkClick r:id="rId3"/>
              </a:rPr>
              <a:t>http://www.strongsec.com/zhw/KSy_ASN1.pdf</a:t>
            </a:r>
            <a:endParaRPr lang="en-US" altLang="zh-TW"/>
          </a:p>
        </p:txBody>
      </p:sp>
    </p:spTree>
    <p:extLst>
      <p:ext uri="{BB962C8B-B14F-4D97-AF65-F5344CB8AC3E}">
        <p14:creationId xmlns:p14="http://schemas.microsoft.com/office/powerpoint/2010/main" val="1570887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Backus-Nauer Form (BNF)</a:t>
            </a:r>
            <a:endParaRPr kumimoji="0" lang="zh-TW" altLang="en-US" sz="3600" b="1">
              <a:solidFill>
                <a:schemeClr val="tx1"/>
              </a:solidFill>
              <a:latin typeface="Arial" panose="020B0604020202020204" pitchFamily="34" charset="0"/>
            </a:endParaRPr>
          </a:p>
        </p:txBody>
      </p:sp>
      <p:sp>
        <p:nvSpPr>
          <p:cNvPr id="48131" name="Text Box 4"/>
          <p:cNvSpPr>
            <a:spLocks noGrp="1" noChangeArrowheads="1"/>
          </p:cNvSpPr>
          <p:nvPr>
            <p:ph type="body" idx="1"/>
          </p:nvPr>
        </p:nvSpPr>
        <p:spPr>
          <a:xfrm>
            <a:off x="503238" y="1568450"/>
            <a:ext cx="8077200" cy="4967288"/>
          </a:xfrm>
          <a:noFill/>
        </p:spPr>
        <p:txBody>
          <a:bodyPr/>
          <a:lstStyle/>
          <a:p>
            <a:pPr>
              <a:lnSpc>
                <a:spcPct val="70000"/>
              </a:lnSpc>
              <a:spcBef>
                <a:spcPct val="50000"/>
              </a:spcBef>
              <a:buClrTx/>
              <a:buSzTx/>
              <a:buFontTx/>
              <a:buNone/>
            </a:pPr>
            <a:r>
              <a:rPr kumimoji="0" lang="en-US" altLang="zh-TW" sz="2400" b="1">
                <a:latin typeface="Arial" panose="020B0604020202020204" pitchFamily="34" charset="0"/>
              </a:rPr>
              <a:t>Definition:</a:t>
            </a:r>
          </a:p>
          <a:p>
            <a:pPr>
              <a:lnSpc>
                <a:spcPct val="70000"/>
              </a:lnSpc>
              <a:spcBef>
                <a:spcPct val="50000"/>
              </a:spcBef>
              <a:buClrTx/>
              <a:buSzTx/>
              <a:buFontTx/>
              <a:buNone/>
            </a:pPr>
            <a:r>
              <a:rPr kumimoji="0" lang="en-US" altLang="zh-TW" sz="2400">
                <a:latin typeface="Arial" panose="020B0604020202020204" pitchFamily="34" charset="0"/>
              </a:rPr>
              <a:t>	</a:t>
            </a:r>
            <a:r>
              <a:rPr kumimoji="0" lang="en-US" altLang="zh-TW" sz="2400" b="1">
                <a:latin typeface="Courier New" panose="02070309020205020404" pitchFamily="49" charset="0"/>
              </a:rPr>
              <a:t>&lt;name&gt; ::= &lt;definition&gt;</a:t>
            </a:r>
          </a:p>
          <a:p>
            <a:pPr>
              <a:lnSpc>
                <a:spcPct val="70000"/>
              </a:lnSpc>
              <a:spcBef>
                <a:spcPct val="50000"/>
              </a:spcBef>
              <a:buClrTx/>
              <a:buSzTx/>
              <a:buFontTx/>
              <a:buNone/>
            </a:pPr>
            <a:r>
              <a:rPr kumimoji="0" lang="en-US" altLang="zh-TW" sz="2400" b="1">
                <a:latin typeface="Arial" panose="020B0604020202020204" pitchFamily="34" charset="0"/>
              </a:rPr>
              <a:t>Rules:</a:t>
            </a:r>
            <a:endParaRPr kumimoji="0" lang="en-US" altLang="zh-TW" sz="2400">
              <a:latin typeface="Arial" panose="020B0604020202020204" pitchFamily="34" charset="0"/>
            </a:endParaRPr>
          </a:p>
          <a:p>
            <a:pPr>
              <a:lnSpc>
                <a:spcPct val="70000"/>
              </a:lnSpc>
              <a:spcBef>
                <a:spcPct val="50000"/>
              </a:spcBef>
              <a:buClrTx/>
              <a:buSzTx/>
              <a:buFontTx/>
              <a:buNone/>
            </a:pPr>
            <a:r>
              <a:rPr kumimoji="0" lang="en-US" altLang="zh-TW" sz="2400">
                <a:latin typeface="Arial" panose="020B0604020202020204" pitchFamily="34" charset="0"/>
              </a:rPr>
              <a:t>	</a:t>
            </a:r>
            <a:r>
              <a:rPr kumimoji="0" lang="en-US" altLang="zh-TW" sz="2400" b="1">
                <a:latin typeface="Courier New" panose="02070309020205020404" pitchFamily="49" charset="0"/>
              </a:rPr>
              <a:t>&lt;digit&gt; ::= 0|1|2|3|4|5|6|7|8|9</a:t>
            </a:r>
          </a:p>
          <a:p>
            <a:pPr>
              <a:lnSpc>
                <a:spcPct val="70000"/>
              </a:lnSpc>
              <a:spcBef>
                <a:spcPct val="50000"/>
              </a:spcBef>
              <a:buClrTx/>
              <a:buSzTx/>
              <a:buFontTx/>
              <a:buNone/>
            </a:pPr>
            <a:r>
              <a:rPr kumimoji="0" lang="en-US" altLang="zh-TW" sz="2400" b="1">
                <a:latin typeface="Courier New" panose="02070309020205020404" pitchFamily="49" charset="0"/>
              </a:rPr>
              <a:t>	&lt;number&gt; ::= &lt;digit&gt; | &lt;digit&gt;&lt;number&gt;</a:t>
            </a:r>
          </a:p>
          <a:p>
            <a:pPr>
              <a:lnSpc>
                <a:spcPct val="70000"/>
              </a:lnSpc>
              <a:spcBef>
                <a:spcPct val="50000"/>
              </a:spcBef>
              <a:buClrTx/>
              <a:buSzTx/>
              <a:buFontTx/>
              <a:buNone/>
            </a:pPr>
            <a:r>
              <a:rPr kumimoji="0" lang="en-US" altLang="zh-TW" sz="2400" b="1">
                <a:latin typeface="Courier New" panose="02070309020205020404" pitchFamily="49" charset="0"/>
              </a:rPr>
              <a:t>	&lt;op&gt; ::= +|-|x|/</a:t>
            </a:r>
          </a:p>
          <a:p>
            <a:pPr>
              <a:lnSpc>
                <a:spcPct val="70000"/>
              </a:lnSpc>
              <a:spcBef>
                <a:spcPct val="50000"/>
              </a:spcBef>
              <a:buClrTx/>
              <a:buSzTx/>
              <a:buFontTx/>
              <a:buNone/>
            </a:pPr>
            <a:r>
              <a:rPr kumimoji="0" lang="en-US" altLang="zh-TW" sz="2400" b="1">
                <a:latin typeface="Courier New" panose="02070309020205020404" pitchFamily="49" charset="0"/>
              </a:rPr>
              <a:t>	&lt;SAE&gt; ::= &lt;number&gt;|&lt;SAE&gt;|&lt;SAE&gt;&lt;op&gt;&lt;SAE&gt;</a:t>
            </a:r>
          </a:p>
          <a:p>
            <a:pPr>
              <a:lnSpc>
                <a:spcPct val="70000"/>
              </a:lnSpc>
              <a:spcBef>
                <a:spcPct val="50000"/>
              </a:spcBef>
              <a:buClrTx/>
              <a:buSzTx/>
              <a:buFontTx/>
              <a:buNone/>
            </a:pPr>
            <a:r>
              <a:rPr kumimoji="0" lang="en-US" altLang="zh-TW" sz="2400" b="1">
                <a:latin typeface="Arial" panose="020B0604020202020204" pitchFamily="34" charset="0"/>
              </a:rPr>
              <a:t>Example:</a:t>
            </a:r>
            <a:endParaRPr kumimoji="0" lang="en-US" altLang="zh-TW" sz="2400">
              <a:latin typeface="Arial" panose="020B0604020202020204" pitchFamily="34" charset="0"/>
            </a:endParaRPr>
          </a:p>
          <a:p>
            <a:pPr lvl="1">
              <a:lnSpc>
                <a:spcPct val="70000"/>
              </a:lnSpc>
              <a:spcBef>
                <a:spcPct val="50000"/>
              </a:spcBef>
              <a:buClrTx/>
              <a:buSzTx/>
              <a:buFontTx/>
              <a:buChar char="•"/>
            </a:pPr>
            <a:r>
              <a:rPr kumimoji="0" lang="en-US" altLang="zh-TW" sz="2000">
                <a:latin typeface="Arial" panose="020B0604020202020204" pitchFamily="34" charset="0"/>
              </a:rPr>
              <a:t> </a:t>
            </a:r>
            <a:r>
              <a:rPr kumimoji="0" lang="en-US" altLang="zh-TW" sz="2400">
                <a:latin typeface="Arial" panose="020B0604020202020204" pitchFamily="34" charset="0"/>
              </a:rPr>
              <a:t>9 is </a:t>
            </a:r>
            <a:r>
              <a:rPr kumimoji="0" lang="en-US" altLang="zh-TW" sz="2400" i="1">
                <a:latin typeface="Arial" panose="020B0604020202020204" pitchFamily="34" charset="0"/>
              </a:rPr>
              <a:t>primitive </a:t>
            </a:r>
            <a:r>
              <a:rPr kumimoji="0" lang="en-US" altLang="zh-TW" sz="2400">
                <a:latin typeface="Arial" panose="020B0604020202020204" pitchFamily="34" charset="0"/>
              </a:rPr>
              <a:t>9</a:t>
            </a:r>
          </a:p>
          <a:p>
            <a:pPr lvl="1">
              <a:lnSpc>
                <a:spcPct val="70000"/>
              </a:lnSpc>
              <a:spcBef>
                <a:spcPct val="50000"/>
              </a:spcBef>
              <a:buClrTx/>
              <a:buSzTx/>
              <a:buFontTx/>
              <a:buChar char="•"/>
            </a:pPr>
            <a:r>
              <a:rPr kumimoji="0" lang="en-US" altLang="zh-TW" sz="2400">
                <a:latin typeface="Arial" panose="020B0604020202020204" pitchFamily="34" charset="0"/>
              </a:rPr>
              <a:t> 19 is </a:t>
            </a:r>
            <a:r>
              <a:rPr kumimoji="0" lang="en-US" altLang="zh-TW" sz="2400" i="1">
                <a:latin typeface="Arial" panose="020B0604020202020204" pitchFamily="34" charset="0"/>
              </a:rPr>
              <a:t>construct</a:t>
            </a:r>
            <a:r>
              <a:rPr kumimoji="0" lang="en-US" altLang="zh-TW" sz="2400">
                <a:latin typeface="Arial" panose="020B0604020202020204" pitchFamily="34" charset="0"/>
              </a:rPr>
              <a:t> of 1 and 9</a:t>
            </a:r>
          </a:p>
          <a:p>
            <a:pPr lvl="1">
              <a:lnSpc>
                <a:spcPct val="70000"/>
              </a:lnSpc>
              <a:spcBef>
                <a:spcPct val="50000"/>
              </a:spcBef>
              <a:buClrTx/>
              <a:buSzTx/>
              <a:buFontTx/>
              <a:buChar char="•"/>
            </a:pPr>
            <a:r>
              <a:rPr kumimoji="0" lang="en-US" altLang="zh-TW" sz="2400">
                <a:latin typeface="Arial" panose="020B0604020202020204" pitchFamily="34" charset="0"/>
              </a:rPr>
              <a:t> 619 is </a:t>
            </a:r>
            <a:r>
              <a:rPr kumimoji="0" lang="en-US" altLang="zh-TW" sz="2400" i="1">
                <a:latin typeface="Arial" panose="020B0604020202020204" pitchFamily="34" charset="0"/>
              </a:rPr>
              <a:t>construct</a:t>
            </a:r>
            <a:r>
              <a:rPr kumimoji="0" lang="en-US" altLang="zh-TW" sz="2400">
                <a:latin typeface="Arial" panose="020B0604020202020204" pitchFamily="34" charset="0"/>
              </a:rPr>
              <a:t> of 6 and 19</a:t>
            </a:r>
          </a:p>
        </p:txBody>
      </p:sp>
      <p:sp>
        <p:nvSpPr>
          <p:cNvPr id="48132" name="Text Box 5"/>
          <p:cNvSpPr txBox="1">
            <a:spLocks noChangeArrowheads="1"/>
          </p:cNvSpPr>
          <p:nvPr/>
        </p:nvSpPr>
        <p:spPr bwMode="auto">
          <a:xfrm>
            <a:off x="2193925" y="1409700"/>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(Production)</a:t>
            </a:r>
          </a:p>
        </p:txBody>
      </p:sp>
    </p:spTree>
    <p:extLst>
      <p:ext uri="{BB962C8B-B14F-4D97-AF65-F5344CB8AC3E}">
        <p14:creationId xmlns:p14="http://schemas.microsoft.com/office/powerpoint/2010/main" val="4027109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TW"/>
              <a:t>Data Type and Value</a:t>
            </a:r>
          </a:p>
        </p:txBody>
      </p:sp>
      <p:sp>
        <p:nvSpPr>
          <p:cNvPr id="49155" name="Rectangle 3"/>
          <p:cNvSpPr>
            <a:spLocks noGrp="1" noChangeArrowheads="1"/>
          </p:cNvSpPr>
          <p:nvPr>
            <p:ph type="body" idx="1"/>
          </p:nvPr>
        </p:nvSpPr>
        <p:spPr/>
        <p:txBody>
          <a:bodyPr/>
          <a:lstStyle/>
          <a:p>
            <a:pPr>
              <a:spcBef>
                <a:spcPct val="0"/>
              </a:spcBef>
              <a:buClrTx/>
              <a:buSzTx/>
              <a:buFontTx/>
              <a:buChar char="•"/>
            </a:pPr>
            <a:r>
              <a:rPr kumimoji="0" lang="en-US" altLang="zh-TW" sz="2400">
                <a:latin typeface="Arial" panose="020B0604020202020204" pitchFamily="34" charset="0"/>
              </a:rPr>
              <a:t>Assignments</a:t>
            </a:r>
          </a:p>
          <a:p>
            <a:pPr lvl="1">
              <a:spcBef>
                <a:spcPct val="0"/>
              </a:spcBef>
              <a:buClrTx/>
              <a:buSzTx/>
              <a:buFontTx/>
              <a:buChar char="•"/>
            </a:pPr>
            <a:r>
              <a:rPr kumimoji="0" lang="en-US" altLang="zh-TW" sz="2400">
                <a:latin typeface="Arial" panose="020B0604020202020204" pitchFamily="34" charset="0"/>
              </a:rPr>
              <a:t> &lt;BooleanType&gt; ::= BOOLEAN</a:t>
            </a:r>
          </a:p>
          <a:p>
            <a:pPr lvl="1">
              <a:spcBef>
                <a:spcPct val="0"/>
              </a:spcBef>
              <a:buClrTx/>
              <a:buSzTx/>
              <a:buFontTx/>
              <a:buChar char="•"/>
            </a:pPr>
            <a:r>
              <a:rPr kumimoji="0" lang="en-US" altLang="zh-TW" sz="2400">
                <a:latin typeface="Arial" panose="020B0604020202020204" pitchFamily="34" charset="0"/>
              </a:rPr>
              <a:t> &lt;BooleanValue&gt; ::= TRUE | FALSE</a:t>
            </a:r>
          </a:p>
          <a:p>
            <a:pPr>
              <a:spcBef>
                <a:spcPct val="0"/>
              </a:spcBef>
              <a:buClrTx/>
              <a:buSzTx/>
              <a:buFontTx/>
              <a:buChar char="•"/>
            </a:pPr>
            <a:endParaRPr kumimoji="0" lang="zh-TW" altLang="en-US" sz="2800">
              <a:latin typeface="Arial" panose="020B0604020202020204" pitchFamily="34" charset="0"/>
            </a:endParaRPr>
          </a:p>
          <a:p>
            <a:pPr>
              <a:spcBef>
                <a:spcPct val="0"/>
              </a:spcBef>
              <a:buClrTx/>
              <a:buSzTx/>
              <a:buFontTx/>
              <a:buChar char="•"/>
            </a:pPr>
            <a:r>
              <a:rPr kumimoji="0" lang="en-US" altLang="zh-TW" sz="2800">
                <a:latin typeface="Arial" panose="020B0604020202020204" pitchFamily="34" charset="0"/>
              </a:rPr>
              <a:t>Primitive ASN.1 data types in SNMPv1</a:t>
            </a:r>
          </a:p>
          <a:p>
            <a:pPr lvl="1">
              <a:spcBef>
                <a:spcPct val="0"/>
              </a:spcBef>
              <a:buClrTx/>
              <a:buSzTx/>
              <a:buFontTx/>
              <a:buChar char="•"/>
            </a:pPr>
            <a:r>
              <a:rPr kumimoji="0" lang="en-US" altLang="zh-TW" sz="2400">
                <a:latin typeface="Arial" panose="020B0604020202020204" pitchFamily="34" charset="0"/>
              </a:rPr>
              <a:t>INTEGER</a:t>
            </a:r>
          </a:p>
          <a:p>
            <a:pPr lvl="1">
              <a:spcBef>
                <a:spcPct val="0"/>
              </a:spcBef>
              <a:buClrTx/>
              <a:buSzTx/>
              <a:buFontTx/>
              <a:buChar char="•"/>
            </a:pPr>
            <a:r>
              <a:rPr kumimoji="0" lang="en-US" altLang="zh-TW" sz="2400">
                <a:latin typeface="Arial" panose="020B0604020202020204" pitchFamily="34" charset="0"/>
              </a:rPr>
              <a:t>OCTET STRING</a:t>
            </a:r>
          </a:p>
          <a:p>
            <a:pPr lvl="1">
              <a:spcBef>
                <a:spcPct val="0"/>
              </a:spcBef>
              <a:buClrTx/>
              <a:buSzTx/>
              <a:buFontTx/>
              <a:buChar char="•"/>
            </a:pPr>
            <a:r>
              <a:rPr kumimoji="0" lang="en-US" altLang="zh-TW" sz="2400">
                <a:latin typeface="Arial" panose="020B0604020202020204" pitchFamily="34" charset="0"/>
              </a:rPr>
              <a:t>OBJECT IDENTIFIER</a:t>
            </a:r>
          </a:p>
          <a:p>
            <a:pPr lvl="1">
              <a:spcBef>
                <a:spcPct val="0"/>
              </a:spcBef>
              <a:buClrTx/>
              <a:buSzTx/>
              <a:buFontTx/>
              <a:buChar char="•"/>
            </a:pPr>
            <a:r>
              <a:rPr kumimoji="0" lang="en-US" altLang="zh-TW" sz="2400">
                <a:latin typeface="Arial" panose="020B0604020202020204" pitchFamily="34" charset="0"/>
              </a:rPr>
              <a:t>NULL</a:t>
            </a:r>
          </a:p>
          <a:p>
            <a:pPr>
              <a:spcBef>
                <a:spcPct val="0"/>
              </a:spcBef>
              <a:buClrTx/>
              <a:buSzTx/>
              <a:buFontTx/>
              <a:buChar char="•"/>
            </a:pPr>
            <a:endParaRPr kumimoji="0" lang="en-US" altLang="zh-TW" sz="2800">
              <a:latin typeface="Arial" panose="020B0604020202020204" pitchFamily="34" charset="0"/>
            </a:endParaRPr>
          </a:p>
          <a:p>
            <a:pPr>
              <a:spcBef>
                <a:spcPct val="0"/>
              </a:spcBef>
              <a:buClrTx/>
              <a:buSzTx/>
              <a:buFontTx/>
              <a:buChar char="•"/>
            </a:pPr>
            <a:r>
              <a:rPr kumimoji="0" lang="en-US" altLang="zh-TW" sz="2800">
                <a:latin typeface="Arial" panose="020B0604020202020204" pitchFamily="34" charset="0"/>
              </a:rPr>
              <a:t>All in Capital letters  </a:t>
            </a:r>
            <a:r>
              <a:rPr kumimoji="0" lang="en-US" altLang="zh-TW" sz="2800">
                <a:latin typeface="Arial" panose="020B0604020202020204" pitchFamily="34" charset="0"/>
                <a:sym typeface="Wingdings" panose="05000000000000000000" pitchFamily="2" charset="2"/>
              </a:rPr>
              <a:t> keywords</a:t>
            </a:r>
            <a:endParaRPr kumimoji="0" lang="en-US" altLang="zh-TW" sz="2800">
              <a:latin typeface="Arial" panose="020B0604020202020204" pitchFamily="34" charset="0"/>
            </a:endParaRPr>
          </a:p>
        </p:txBody>
      </p:sp>
    </p:spTree>
    <p:extLst>
      <p:ext uri="{BB962C8B-B14F-4D97-AF65-F5344CB8AC3E}">
        <p14:creationId xmlns:p14="http://schemas.microsoft.com/office/powerpoint/2010/main" val="4222604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t="13383" r="4948"/>
          <a:stretch>
            <a:fillRect/>
          </a:stretch>
        </p:blipFill>
        <p:spPr bwMode="auto">
          <a:xfrm>
            <a:off x="198438" y="1743075"/>
            <a:ext cx="8748712"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0179" name="Rectangle 5"/>
          <p:cNvSpPr>
            <a:spLocks noGrp="1" noChangeArrowheads="1"/>
          </p:cNvSpPr>
          <p:nvPr>
            <p:ph type="title"/>
          </p:nvPr>
        </p:nvSpPr>
        <p:spPr/>
        <p:txBody>
          <a:bodyPr/>
          <a:lstStyle/>
          <a:p>
            <a:pPr eaLnBrk="1" hangingPunct="1"/>
            <a:r>
              <a:rPr lang="en-US" altLang="zh-TW"/>
              <a:t>Type and Value Assignments</a:t>
            </a:r>
          </a:p>
        </p:txBody>
      </p:sp>
      <p:sp>
        <p:nvSpPr>
          <p:cNvPr id="50180" name="Rectangle 6"/>
          <p:cNvSpPr>
            <a:spLocks noChangeArrowheads="1"/>
          </p:cNvSpPr>
          <p:nvPr/>
        </p:nvSpPr>
        <p:spPr bwMode="auto">
          <a:xfrm>
            <a:off x="187325" y="3819525"/>
            <a:ext cx="8780463" cy="444500"/>
          </a:xfrm>
          <a:prstGeom prst="rect">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0181" name="Rectangle 7"/>
          <p:cNvSpPr>
            <a:spLocks noChangeArrowheads="1"/>
          </p:cNvSpPr>
          <p:nvPr/>
        </p:nvSpPr>
        <p:spPr bwMode="auto">
          <a:xfrm>
            <a:off x="163513" y="1722438"/>
            <a:ext cx="6696075" cy="444500"/>
          </a:xfrm>
          <a:prstGeom prst="rect">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Tree>
    <p:extLst>
      <p:ext uri="{BB962C8B-B14F-4D97-AF65-F5344CB8AC3E}">
        <p14:creationId xmlns:p14="http://schemas.microsoft.com/office/powerpoint/2010/main" val="4273562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p:txBody>
          <a:bodyPr/>
          <a:lstStyle/>
          <a:p>
            <a:pPr eaLnBrk="1" hangingPunct="1"/>
            <a:r>
              <a:rPr lang="en-US" altLang="zh-TW"/>
              <a:t>Subtype</a:t>
            </a:r>
          </a:p>
        </p:txBody>
      </p:sp>
      <p:sp>
        <p:nvSpPr>
          <p:cNvPr id="254979" name="Rectangle 3"/>
          <p:cNvSpPr>
            <a:spLocks noGrp="1" noChangeArrowheads="1"/>
          </p:cNvSpPr>
          <p:nvPr>
            <p:ph type="body" idx="4294967295"/>
          </p:nvPr>
        </p:nvSpPr>
        <p:spPr>
          <a:xfrm>
            <a:off x="354013" y="1533525"/>
            <a:ext cx="8077200" cy="4530725"/>
          </a:xfrm>
        </p:spPr>
        <p:txBody>
          <a:bodyPr>
            <a:normAutofit lnSpcReduction="10000"/>
          </a:bodyPr>
          <a:lstStyle/>
          <a:p>
            <a:pPr eaLnBrk="1" hangingPunct="1">
              <a:buFont typeface="Wingdings" panose="05000000000000000000" pitchFamily="2" charset="2"/>
              <a:buNone/>
            </a:pPr>
            <a:r>
              <a:rPr lang="en-US" altLang="zh-TW" sz="2800"/>
              <a:t>Syntax:</a:t>
            </a:r>
            <a:r>
              <a:rPr lang="en-US" altLang="zh-TW" sz="2800">
                <a:latin typeface="Times New Roman" panose="02020603050405020304" pitchFamily="18" charset="0"/>
              </a:rPr>
              <a:t> &lt;subtype name&gt; </a:t>
            </a:r>
            <a:r>
              <a:rPr lang="en-US" altLang="zh-TW" sz="2800" b="1">
                <a:solidFill>
                  <a:schemeClr val="tx2"/>
                </a:solidFill>
              </a:rPr>
              <a:t>::=</a:t>
            </a:r>
            <a:r>
              <a:rPr lang="en-US" altLang="zh-TW" sz="2800">
                <a:latin typeface="Times New Roman" panose="02020603050405020304" pitchFamily="18" charset="0"/>
              </a:rPr>
              <a:t> &lt;type&gt; </a:t>
            </a:r>
            <a:r>
              <a:rPr lang="en-US" altLang="zh-TW" sz="2800" b="1">
                <a:solidFill>
                  <a:schemeClr val="tx2"/>
                </a:solidFill>
              </a:rPr>
              <a:t>(</a:t>
            </a:r>
            <a:r>
              <a:rPr lang="en-US" altLang="zh-TW" sz="2800">
                <a:latin typeface="Times New Roman" panose="02020603050405020304" pitchFamily="18" charset="0"/>
              </a:rPr>
              <a:t> &lt;constraint&gt; </a:t>
            </a:r>
            <a:r>
              <a:rPr lang="en-US" altLang="zh-TW" sz="2800" b="1">
                <a:solidFill>
                  <a:schemeClr val="tx2"/>
                </a:solidFill>
              </a:rPr>
              <a:t>)</a:t>
            </a:r>
          </a:p>
          <a:p>
            <a:pPr eaLnBrk="1" hangingPunct="1">
              <a:buFont typeface="Wingdings" panose="05000000000000000000" pitchFamily="2" charset="2"/>
              <a:buNone/>
            </a:pPr>
            <a:r>
              <a:rPr lang="en-US" altLang="zh-TW" sz="2800"/>
              <a:t>Examples:</a:t>
            </a:r>
          </a:p>
          <a:p>
            <a:pPr lvl="1" eaLnBrk="1" hangingPunct="1">
              <a:lnSpc>
                <a:spcPct val="150000"/>
              </a:lnSpc>
              <a:buFont typeface="Wingdings" panose="05000000000000000000" pitchFamily="2" charset="2"/>
              <a:buNone/>
            </a:pPr>
            <a:r>
              <a:rPr lang="en-US" altLang="zh-TW" sz="2400">
                <a:latin typeface="Times New Roman" panose="02020603050405020304" pitchFamily="18" charset="0"/>
                <a:cs typeface="Times New Roman" panose="02020603050405020304" pitchFamily="18" charset="0"/>
              </a:rPr>
              <a:t>Counter ::= INTEGER ( 0..4294967295 )</a:t>
            </a:r>
          </a:p>
          <a:p>
            <a:pPr lvl="1" eaLnBrk="1" hangingPunct="1">
              <a:lnSpc>
                <a:spcPct val="150000"/>
              </a:lnSpc>
              <a:buFont typeface="Wingdings" panose="05000000000000000000" pitchFamily="2" charset="2"/>
              <a:buNone/>
            </a:pPr>
            <a:r>
              <a:rPr lang="en-US" altLang="zh-TW" sz="2400">
                <a:latin typeface="Times New Roman" panose="02020603050405020304" pitchFamily="18" charset="0"/>
                <a:cs typeface="Times New Roman" panose="02020603050405020304" pitchFamily="18" charset="0"/>
              </a:rPr>
              <a:t>IpAddress ::= OCTET STRING ( SIZE(4) )</a:t>
            </a:r>
          </a:p>
          <a:p>
            <a:pPr lvl="1" eaLnBrk="1" hangingPunct="1">
              <a:lnSpc>
                <a:spcPct val="150000"/>
              </a:lnSpc>
              <a:buFont typeface="Wingdings" panose="05000000000000000000" pitchFamily="2" charset="2"/>
              <a:buNone/>
            </a:pPr>
            <a:r>
              <a:rPr lang="en-US" altLang="zh-TW" sz="2400">
                <a:latin typeface="Times New Roman" panose="02020603050405020304" pitchFamily="18" charset="0"/>
                <a:cs typeface="Times New Roman" panose="02020603050405020304" pitchFamily="18" charset="0"/>
              </a:rPr>
              <a:t>Spring ::= Months ( march | april | may )</a:t>
            </a:r>
          </a:p>
          <a:p>
            <a:pPr lvl="1" eaLnBrk="1" hangingPunct="1">
              <a:lnSpc>
                <a:spcPct val="150000"/>
              </a:lnSpc>
              <a:buFont typeface="Wingdings" panose="05000000000000000000" pitchFamily="2" charset="2"/>
              <a:buNone/>
            </a:pPr>
            <a:r>
              <a:rPr lang="en-US" altLang="zh-TW" sz="2400">
                <a:latin typeface="Times New Roman" panose="02020603050405020304" pitchFamily="18" charset="0"/>
                <a:cs typeface="Times New Roman" panose="02020603050405020304" pitchFamily="18" charset="0"/>
              </a:rPr>
              <a:t>Summer ::= Months ( june | july | august )</a:t>
            </a:r>
          </a:p>
          <a:p>
            <a:pPr lvl="1" eaLnBrk="1" hangingPunct="1">
              <a:lnSpc>
                <a:spcPct val="150000"/>
              </a:lnSpc>
              <a:buFont typeface="Wingdings" panose="05000000000000000000" pitchFamily="2" charset="2"/>
              <a:buNone/>
            </a:pPr>
            <a:r>
              <a:rPr lang="en-US" altLang="zh-TW" sz="2400">
                <a:latin typeface="Times New Roman" panose="02020603050405020304" pitchFamily="18" charset="0"/>
                <a:cs typeface="Times New Roman" panose="02020603050405020304" pitchFamily="18" charset="0"/>
              </a:rPr>
              <a:t>SmallPrime ::= INTEGER ( 2 | 3 | 5 | 7 | 11 )</a:t>
            </a:r>
          </a:p>
          <a:p>
            <a:pPr lvl="1" eaLnBrk="1" hangingPunct="1">
              <a:lnSpc>
                <a:spcPct val="150000"/>
              </a:lnSpc>
              <a:buFont typeface="Wingdings" panose="05000000000000000000" pitchFamily="2" charset="2"/>
              <a:buNone/>
            </a:pPr>
            <a:r>
              <a:rPr lang="en-US" altLang="zh-TW" sz="2400">
                <a:latin typeface="Times New Roman" panose="02020603050405020304" pitchFamily="18" charset="0"/>
                <a:cs typeface="Times New Roman" panose="02020603050405020304" pitchFamily="18" charset="0"/>
              </a:rPr>
              <a:t>ExportKey ::= BIT STRING ( SIZE(40) )</a:t>
            </a:r>
          </a:p>
        </p:txBody>
      </p:sp>
      <p:sp>
        <p:nvSpPr>
          <p:cNvPr id="172036" name="Rectangle 6"/>
          <p:cNvSpPr>
            <a:spLocks noChangeArrowheads="1"/>
          </p:cNvSpPr>
          <p:nvPr/>
        </p:nvSpPr>
        <p:spPr bwMode="auto">
          <a:xfrm>
            <a:off x="1662113" y="1533525"/>
            <a:ext cx="6642100" cy="533400"/>
          </a:xfrm>
          <a:prstGeom prst="rect">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Tree>
    <p:extLst>
      <p:ext uri="{BB962C8B-B14F-4D97-AF65-F5344CB8AC3E}">
        <p14:creationId xmlns:p14="http://schemas.microsoft.com/office/powerpoint/2010/main" val="2385796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TW"/>
              <a:t>ASN.1 Data Types</a:t>
            </a:r>
          </a:p>
        </p:txBody>
      </p:sp>
      <p:sp>
        <p:nvSpPr>
          <p:cNvPr id="51203" name="Rectangle 3"/>
          <p:cNvSpPr>
            <a:spLocks noGrp="1" noChangeArrowheads="1"/>
          </p:cNvSpPr>
          <p:nvPr>
            <p:ph type="body" idx="1"/>
          </p:nvPr>
        </p:nvSpPr>
        <p:spPr/>
        <p:txBody>
          <a:bodyPr/>
          <a:lstStyle/>
          <a:p>
            <a:pPr eaLnBrk="1" hangingPunct="1"/>
            <a:r>
              <a:rPr lang="en-US" altLang="zh-TW" b="1">
                <a:latin typeface="Times New Roman" panose="02020603050405020304" pitchFamily="18" charset="0"/>
              </a:rPr>
              <a:t>Basic Types</a:t>
            </a:r>
          </a:p>
          <a:p>
            <a:pPr lvl="1" eaLnBrk="1" hangingPunct="1"/>
            <a:r>
              <a:rPr lang="en-US" altLang="zh-TW" sz="2400">
                <a:latin typeface="Times New Roman" panose="02020603050405020304" pitchFamily="18" charset="0"/>
              </a:rPr>
              <a:t>BOOLEAN, INTEGER,  BIT STRING, OCTET STRING, NULL, OBJECT IDENTIFIER, REAL, ENUMERATED, NumericString, PrintableString, IA5String, UTCTime, GeneralizedTime, CharacterString</a:t>
            </a:r>
          </a:p>
          <a:p>
            <a:pPr eaLnBrk="1" hangingPunct="1"/>
            <a:r>
              <a:rPr lang="en-US" altLang="zh-TW" b="1">
                <a:latin typeface="Times New Roman" panose="02020603050405020304" pitchFamily="18" charset="0"/>
              </a:rPr>
              <a:t>Constructed Types</a:t>
            </a:r>
          </a:p>
          <a:p>
            <a:pPr lvl="1" eaLnBrk="1" hangingPunct="1"/>
            <a:r>
              <a:rPr lang="en-US" altLang="zh-TW" sz="2400">
                <a:latin typeface="Times New Roman" panose="02020603050405020304" pitchFamily="18" charset="0"/>
              </a:rPr>
              <a:t>CHOICE</a:t>
            </a:r>
          </a:p>
          <a:p>
            <a:pPr lvl="1" eaLnBrk="1" hangingPunct="1"/>
            <a:r>
              <a:rPr lang="en-US" altLang="zh-TW" sz="2400">
                <a:latin typeface="Times New Roman" panose="02020603050405020304" pitchFamily="18" charset="0"/>
              </a:rPr>
              <a:t>SEQUENCE, SEQUENCE OF</a:t>
            </a:r>
          </a:p>
          <a:p>
            <a:pPr lvl="1" eaLnBrk="1" hangingPunct="1"/>
            <a:r>
              <a:rPr lang="en-US" altLang="zh-TW" sz="2400">
                <a:latin typeface="Times New Roman" panose="02020603050405020304" pitchFamily="18" charset="0"/>
              </a:rPr>
              <a:t>SET, SET OF</a:t>
            </a:r>
            <a:endParaRPr lang="en-US" altLang="zh-TW" sz="2000">
              <a:latin typeface="Times New Roman" panose="02020603050405020304" pitchFamily="18" charset="0"/>
            </a:endParaRPr>
          </a:p>
        </p:txBody>
      </p:sp>
    </p:spTree>
    <p:extLst>
      <p:ext uri="{BB962C8B-B14F-4D97-AF65-F5344CB8AC3E}">
        <p14:creationId xmlns:p14="http://schemas.microsoft.com/office/powerpoint/2010/main" val="2051211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a:t>Example</a:t>
            </a:r>
          </a:p>
        </p:txBody>
      </p:sp>
      <p:sp>
        <p:nvSpPr>
          <p:cNvPr id="52227" name="Rectangle 3"/>
          <p:cNvSpPr>
            <a:spLocks noGrp="1" noChangeArrowheads="1"/>
          </p:cNvSpPr>
          <p:nvPr>
            <p:ph type="body" idx="1"/>
          </p:nvPr>
        </p:nvSpPr>
        <p:spPr>
          <a:xfrm>
            <a:off x="873125" y="1524000"/>
            <a:ext cx="8077200" cy="4648200"/>
          </a:xfrm>
        </p:spPr>
        <p:txBody>
          <a:bodyPr/>
          <a:lstStyle/>
          <a:p>
            <a:pPr eaLnBrk="1" hangingPunct="1">
              <a:lnSpc>
                <a:spcPct val="80000"/>
              </a:lnSpc>
              <a:buFont typeface="Wingdings" panose="05000000000000000000" pitchFamily="2" charset="2"/>
              <a:buNone/>
            </a:pPr>
            <a:r>
              <a:rPr lang="en-US" altLang="zh-TW" sz="2800">
                <a:latin typeface="Times New Roman" panose="02020603050405020304" pitchFamily="18" charset="0"/>
              </a:rPr>
              <a:t>Married ::= BOOLEAN</a:t>
            </a:r>
          </a:p>
          <a:p>
            <a:pPr eaLnBrk="1" hangingPunct="1">
              <a:lnSpc>
                <a:spcPct val="80000"/>
              </a:lnSpc>
              <a:buFont typeface="Wingdings" panose="05000000000000000000" pitchFamily="2" charset="2"/>
              <a:buNone/>
            </a:pPr>
            <a:r>
              <a:rPr lang="en-US" altLang="zh-TW" sz="2800">
                <a:latin typeface="Times New Roman" panose="02020603050405020304" pitchFamily="18" charset="0"/>
              </a:rPr>
              <a:t>Age ::= INTEGER</a:t>
            </a:r>
          </a:p>
          <a:p>
            <a:pPr eaLnBrk="1" hangingPunct="1">
              <a:lnSpc>
                <a:spcPct val="80000"/>
              </a:lnSpc>
              <a:buFont typeface="Wingdings" panose="05000000000000000000" pitchFamily="2" charset="2"/>
              <a:buNone/>
            </a:pPr>
            <a:r>
              <a:rPr lang="en-US" altLang="zh-TW" sz="2800">
                <a:latin typeface="Times New Roman" panose="02020603050405020304" pitchFamily="18" charset="0"/>
              </a:rPr>
              <a:t>Picture ::= BIT STRING</a:t>
            </a:r>
          </a:p>
          <a:p>
            <a:pPr eaLnBrk="1" hangingPunct="1">
              <a:lnSpc>
                <a:spcPct val="80000"/>
              </a:lnSpc>
              <a:buFont typeface="Wingdings" panose="05000000000000000000" pitchFamily="2" charset="2"/>
              <a:buNone/>
            </a:pPr>
            <a:endParaRPr lang="en-US" altLang="zh-TW"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TW" sz="2800">
                <a:latin typeface="Times New Roman" panose="02020603050405020304" pitchFamily="18" charset="0"/>
              </a:rPr>
              <a:t>Form ::= SEQUENCE { </a:t>
            </a:r>
          </a:p>
          <a:p>
            <a:pPr eaLnBrk="1" hangingPunct="1">
              <a:lnSpc>
                <a:spcPct val="80000"/>
              </a:lnSpc>
              <a:buFont typeface="Wingdings" panose="05000000000000000000" pitchFamily="2" charset="2"/>
              <a:buNone/>
            </a:pPr>
            <a:r>
              <a:rPr lang="en-US" altLang="zh-TW" sz="2800">
                <a:latin typeface="Times New Roman" panose="02020603050405020304" pitchFamily="18" charset="0"/>
              </a:rPr>
              <a:t>		name PrintableString,</a:t>
            </a:r>
          </a:p>
          <a:p>
            <a:pPr eaLnBrk="1" hangingPunct="1">
              <a:lnSpc>
                <a:spcPct val="80000"/>
              </a:lnSpc>
              <a:buFont typeface="Wingdings" panose="05000000000000000000" pitchFamily="2" charset="2"/>
              <a:buNone/>
            </a:pPr>
            <a:r>
              <a:rPr lang="en-US" altLang="zh-TW" sz="2800">
                <a:latin typeface="Times New Roman" panose="02020603050405020304" pitchFamily="18" charset="0"/>
              </a:rPr>
              <a:t>		age Age,</a:t>
            </a:r>
          </a:p>
          <a:p>
            <a:pPr eaLnBrk="1" hangingPunct="1">
              <a:lnSpc>
                <a:spcPct val="80000"/>
              </a:lnSpc>
              <a:buFont typeface="Wingdings" panose="05000000000000000000" pitchFamily="2" charset="2"/>
              <a:buNone/>
            </a:pPr>
            <a:r>
              <a:rPr lang="en-US" altLang="zh-TW" sz="2800">
                <a:latin typeface="Times New Roman" panose="02020603050405020304" pitchFamily="18" charset="0"/>
              </a:rPr>
              <a:t>		married Married,</a:t>
            </a:r>
          </a:p>
          <a:p>
            <a:pPr eaLnBrk="1" hangingPunct="1">
              <a:lnSpc>
                <a:spcPct val="80000"/>
              </a:lnSpc>
              <a:buFont typeface="Wingdings" panose="05000000000000000000" pitchFamily="2" charset="2"/>
              <a:buNone/>
            </a:pPr>
            <a:r>
              <a:rPr lang="en-US" altLang="zh-TW" sz="2800">
                <a:latin typeface="Times New Roman" panose="02020603050405020304" pitchFamily="18" charset="0"/>
              </a:rPr>
              <a:t>		marriage-certificate Picture</a:t>
            </a:r>
          </a:p>
          <a:p>
            <a:pPr eaLnBrk="1" hangingPunct="1">
              <a:lnSpc>
                <a:spcPct val="80000"/>
              </a:lnSpc>
              <a:buFont typeface="Wingdings" panose="05000000000000000000" pitchFamily="2" charset="2"/>
              <a:buNone/>
            </a:pPr>
            <a:r>
              <a:rPr lang="en-US" altLang="zh-TW" sz="2800">
                <a:latin typeface="Times New Roman" panose="02020603050405020304" pitchFamily="18" charset="0"/>
              </a:rPr>
              <a:t>}</a:t>
            </a:r>
          </a:p>
          <a:p>
            <a:pPr eaLnBrk="1" hangingPunct="1">
              <a:lnSpc>
                <a:spcPct val="80000"/>
              </a:lnSpc>
              <a:buFont typeface="Wingdings" panose="05000000000000000000" pitchFamily="2" charset="2"/>
              <a:buNone/>
            </a:pPr>
            <a:endParaRPr lang="zh-TW" altLang="en-US" sz="2800">
              <a:latin typeface="Times New Roman" panose="02020603050405020304" pitchFamily="18" charset="0"/>
            </a:endParaRPr>
          </a:p>
        </p:txBody>
      </p:sp>
    </p:spTree>
    <p:extLst>
      <p:ext uri="{BB962C8B-B14F-4D97-AF65-F5344CB8AC3E}">
        <p14:creationId xmlns:p14="http://schemas.microsoft.com/office/powerpoint/2010/main" val="1813216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TW"/>
              <a:t>Example</a:t>
            </a:r>
            <a:endParaRPr lang="zh-TW" altLang="en-US"/>
          </a:p>
        </p:txBody>
      </p:sp>
      <p:sp>
        <p:nvSpPr>
          <p:cNvPr id="53251" name="Rectangle 3"/>
          <p:cNvSpPr>
            <a:spLocks noGrp="1" noChangeArrowheads="1"/>
          </p:cNvSpPr>
          <p:nvPr>
            <p:ph type="body" idx="1"/>
          </p:nvPr>
        </p:nvSpPr>
        <p:spPr>
          <a:xfrm>
            <a:off x="1103313" y="1685925"/>
            <a:ext cx="6919912" cy="4164013"/>
          </a:xfrm>
        </p:spPr>
        <p:txBody>
          <a:bodyPr/>
          <a:lstStyle/>
          <a:p>
            <a:pPr eaLnBrk="1" hangingPunct="1">
              <a:buFont typeface="Wingdings" panose="05000000000000000000" pitchFamily="2" charset="2"/>
              <a:buNone/>
            </a:pPr>
            <a:r>
              <a:rPr lang="en-US" altLang="zh-TW">
                <a:latin typeface="Times New Roman" panose="02020603050405020304" pitchFamily="18" charset="0"/>
              </a:rPr>
              <a:t>Payment-method ::= CHOICE {</a:t>
            </a:r>
          </a:p>
          <a:p>
            <a:pPr eaLnBrk="1" hangingPunct="1">
              <a:buFont typeface="Wingdings" panose="05000000000000000000" pitchFamily="2" charset="2"/>
              <a:buNone/>
            </a:pPr>
            <a:r>
              <a:rPr lang="en-US" altLang="zh-TW">
                <a:latin typeface="Times New Roman" panose="02020603050405020304" pitchFamily="18" charset="0"/>
              </a:rPr>
              <a:t>	check   Check-number,</a:t>
            </a:r>
          </a:p>
          <a:p>
            <a:pPr eaLnBrk="1" hangingPunct="1">
              <a:buFont typeface="Wingdings" panose="05000000000000000000" pitchFamily="2" charset="2"/>
              <a:buNone/>
            </a:pPr>
            <a:r>
              <a:rPr lang="en-US" altLang="zh-TW">
                <a:latin typeface="Times New Roman" panose="02020603050405020304" pitchFamily="18" charset="0"/>
              </a:rPr>
              <a:t>	credit-card   SEQUENCE {</a:t>
            </a:r>
          </a:p>
          <a:p>
            <a:pPr eaLnBrk="1" hangingPunct="1">
              <a:buFont typeface="Wingdings" panose="05000000000000000000" pitchFamily="2" charset="2"/>
              <a:buNone/>
            </a:pPr>
            <a:r>
              <a:rPr lang="en-US" altLang="zh-TW">
                <a:latin typeface="Times New Roman" panose="02020603050405020304" pitchFamily="18" charset="0"/>
              </a:rPr>
              <a:t>		number  Card-number,</a:t>
            </a:r>
          </a:p>
          <a:p>
            <a:pPr eaLnBrk="1" hangingPunct="1">
              <a:buFont typeface="Wingdings" panose="05000000000000000000" pitchFamily="2" charset="2"/>
              <a:buNone/>
            </a:pPr>
            <a:r>
              <a:rPr lang="en-US" altLang="zh-TW">
                <a:latin typeface="Times New Roman" panose="02020603050405020304" pitchFamily="18" charset="0"/>
              </a:rPr>
              <a:t>		expiry-date  Date</a:t>
            </a:r>
          </a:p>
          <a:p>
            <a:pPr eaLnBrk="1" hangingPunct="1">
              <a:buFont typeface="Wingdings" panose="05000000000000000000" pitchFamily="2" charset="2"/>
              <a:buNone/>
            </a:pPr>
            <a:r>
              <a:rPr lang="en-US" altLang="zh-TW">
                <a:latin typeface="Times New Roman" panose="02020603050405020304" pitchFamily="18" charset="0"/>
              </a:rPr>
              <a:t>	}</a:t>
            </a:r>
          </a:p>
          <a:p>
            <a:pPr eaLnBrk="1" hangingPunct="1">
              <a:buFont typeface="Wingdings" panose="05000000000000000000" pitchFamily="2" charset="2"/>
              <a:buNone/>
            </a:pPr>
            <a:r>
              <a:rPr lang="en-US" altLang="zh-TW">
                <a:latin typeface="Times New Roman" panose="02020603050405020304" pitchFamily="18" charset="0"/>
              </a:rPr>
              <a:t>}</a:t>
            </a:r>
            <a:endParaRPr lang="zh-TW" altLang="en-US">
              <a:latin typeface="Times New Roman" panose="02020603050405020304" pitchFamily="18" charset="0"/>
            </a:endParaRPr>
          </a:p>
        </p:txBody>
      </p:sp>
    </p:spTree>
    <p:extLst>
      <p:ext uri="{BB962C8B-B14F-4D97-AF65-F5344CB8AC3E}">
        <p14:creationId xmlns:p14="http://schemas.microsoft.com/office/powerpoint/2010/main" val="1946433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Data Type: Example 1</a:t>
            </a:r>
            <a:endParaRPr kumimoji="0" lang="zh-TW" altLang="en-US" sz="3600" b="1">
              <a:solidFill>
                <a:schemeClr val="tx1"/>
              </a:solidFill>
              <a:latin typeface="Arial" panose="020B0604020202020204" pitchFamily="34" charset="0"/>
            </a:endParaRPr>
          </a:p>
        </p:txBody>
      </p:sp>
      <p:sp>
        <p:nvSpPr>
          <p:cNvPr id="139269" name="Rectangle 5"/>
          <p:cNvSpPr>
            <a:spLocks noChangeArrowheads="1"/>
          </p:cNvSpPr>
          <p:nvPr/>
        </p:nvSpPr>
        <p:spPr bwMode="auto">
          <a:xfrm>
            <a:off x="808038" y="1404938"/>
            <a:ext cx="6321425" cy="5116512"/>
          </a:xfrm>
          <a:prstGeom prst="rect">
            <a:avLst/>
          </a:prstGeom>
          <a:noFill/>
          <a:ln w="9525">
            <a:noFill/>
            <a:miter lim="800000"/>
            <a:headEnd/>
            <a:tailEnd/>
          </a:ln>
          <a:effectLst/>
        </p:spPr>
        <p:txBody>
          <a:bodyPr>
            <a:spAutoFit/>
          </a:bodyPr>
          <a:lstStyle/>
          <a:p>
            <a:pPr defTabSz="387350">
              <a:defRPr/>
            </a:pPr>
            <a:r>
              <a:rPr lang="en-US" altLang="zh-TW" sz="2200" b="1">
                <a:effectLst>
                  <a:outerShdw blurRad="38100" dist="38100" dir="2700000" algn="tl">
                    <a:srgbClr val="C0C0C0"/>
                  </a:outerShdw>
                </a:effectLst>
                <a:latin typeface="Courier New" pitchFamily="49" charset="0"/>
                <a:cs typeface="Arial" charset="0"/>
              </a:rPr>
              <a:t>P</a:t>
            </a:r>
            <a:r>
              <a:rPr lang="en-US" altLang="zh-TW" sz="2200" b="1">
                <a:latin typeface="Courier New" pitchFamily="49" charset="0"/>
                <a:cs typeface="Arial" charset="0"/>
              </a:rPr>
              <a:t>ersonnelRecord ::= </a:t>
            </a:r>
            <a:r>
              <a:rPr lang="en-US" altLang="zh-TW" sz="2200" b="1">
                <a:solidFill>
                  <a:schemeClr val="hlink"/>
                </a:solidFill>
                <a:effectLst>
                  <a:outerShdw blurRad="38100" dist="38100" dir="2700000" algn="tl">
                    <a:srgbClr val="C0C0C0"/>
                  </a:outerShdw>
                </a:effectLst>
                <a:latin typeface="Courier New" pitchFamily="49" charset="0"/>
                <a:cs typeface="Arial" charset="0"/>
              </a:rPr>
              <a:t>SET</a:t>
            </a:r>
          </a:p>
          <a:p>
            <a:pPr defTabSz="387350" eaLnBrk="0" hangingPunct="0">
              <a:defRPr/>
            </a:pPr>
            <a:r>
              <a:rPr lang="en-US" altLang="zh-TW" sz="2200" b="1">
                <a:latin typeface="Courier New" pitchFamily="49" charset="0"/>
                <a:cs typeface="Arial" charset="0"/>
              </a:rPr>
              <a:t>	{	</a:t>
            </a:r>
            <a:r>
              <a:rPr lang="en-US" altLang="zh-TW" sz="2200" b="1">
                <a:solidFill>
                  <a:srgbClr val="000066"/>
                </a:solidFill>
                <a:latin typeface="Courier New" pitchFamily="49" charset="0"/>
                <a:cs typeface="Arial" charset="0"/>
              </a:rPr>
              <a:t>Name</a:t>
            </a:r>
            <a:r>
              <a:rPr lang="en-US" altLang="zh-TW" sz="2200" b="1">
                <a:latin typeface="Courier New" pitchFamily="49" charset="0"/>
                <a:cs typeface="Arial" charset="0"/>
              </a:rPr>
              <a:t>,</a:t>
            </a:r>
          </a:p>
          <a:p>
            <a:pPr defTabSz="387350" eaLnBrk="0" hangingPunct="0">
              <a:defRPr/>
            </a:pPr>
            <a:r>
              <a:rPr lang="en-US" altLang="zh-TW" sz="2200" b="1">
                <a:latin typeface="Courier New" pitchFamily="49" charset="0"/>
                <a:cs typeface="Arial" charset="0"/>
              </a:rPr>
              <a:t>		</a:t>
            </a:r>
            <a:r>
              <a:rPr lang="en-US" altLang="zh-TW" sz="2200" b="1">
                <a:solidFill>
                  <a:srgbClr val="000066"/>
                </a:solidFill>
                <a:latin typeface="Courier New" pitchFamily="49" charset="0"/>
                <a:cs typeface="Arial" charset="0"/>
              </a:rPr>
              <a:t>title</a:t>
            </a:r>
            <a:r>
              <a:rPr lang="en-US" altLang="zh-TW" sz="2200" b="1">
                <a:latin typeface="Courier New" pitchFamily="49" charset="0"/>
                <a:cs typeface="Arial" charset="0"/>
              </a:rPr>
              <a:t>		</a:t>
            </a:r>
            <a:r>
              <a:rPr lang="en-US" altLang="zh-TW" sz="2200" b="1">
                <a:solidFill>
                  <a:schemeClr val="hlink"/>
                </a:solidFill>
                <a:latin typeface="Courier New" pitchFamily="49" charset="0"/>
                <a:cs typeface="Arial" charset="0"/>
              </a:rPr>
              <a:t>GraphicString</a:t>
            </a:r>
            <a:r>
              <a:rPr lang="en-US" altLang="zh-TW" sz="2200" b="1">
                <a:latin typeface="Courier New" pitchFamily="49" charset="0"/>
                <a:cs typeface="Arial" charset="0"/>
              </a:rPr>
              <a:t>,</a:t>
            </a:r>
          </a:p>
          <a:p>
            <a:pPr defTabSz="387350" eaLnBrk="0" hangingPunct="0">
              <a:defRPr/>
            </a:pPr>
            <a:r>
              <a:rPr lang="en-US" altLang="zh-TW" sz="2200" b="1">
                <a:latin typeface="Courier New" pitchFamily="49" charset="0"/>
                <a:cs typeface="Arial" charset="0"/>
              </a:rPr>
              <a:t>		</a:t>
            </a:r>
            <a:r>
              <a:rPr lang="en-US" altLang="zh-TW" sz="2200" b="1">
                <a:solidFill>
                  <a:srgbClr val="000066"/>
                </a:solidFill>
                <a:latin typeface="Courier New" pitchFamily="49" charset="0"/>
                <a:cs typeface="Arial" charset="0"/>
              </a:rPr>
              <a:t>division</a:t>
            </a:r>
            <a:r>
              <a:rPr lang="en-US" altLang="zh-TW" sz="2200" b="1">
                <a:latin typeface="Courier New" pitchFamily="49" charset="0"/>
                <a:cs typeface="Arial" charset="0"/>
              </a:rPr>
              <a:t>    </a:t>
            </a:r>
            <a:r>
              <a:rPr lang="en-US" altLang="zh-TW" sz="2200" b="1">
                <a:solidFill>
                  <a:schemeClr val="hlink"/>
                </a:solidFill>
                <a:latin typeface="Courier New" pitchFamily="49" charset="0"/>
                <a:cs typeface="Arial" charset="0"/>
              </a:rPr>
              <a:t>CHOICE</a:t>
            </a:r>
            <a:r>
              <a:rPr lang="en-US" altLang="zh-TW" sz="2200" b="1">
                <a:latin typeface="Courier New" pitchFamily="49" charset="0"/>
                <a:cs typeface="Arial" charset="0"/>
              </a:rPr>
              <a:t> {</a:t>
            </a:r>
          </a:p>
          <a:p>
            <a:pPr defTabSz="387350" eaLnBrk="0" hangingPunct="0">
              <a:defRPr/>
            </a:pPr>
            <a:r>
              <a:rPr lang="en-US" altLang="zh-TW" sz="2200" b="1">
                <a:latin typeface="Courier New" pitchFamily="49" charset="0"/>
                <a:cs typeface="Arial" charset="0"/>
              </a:rPr>
              <a:t>			</a:t>
            </a:r>
            <a:r>
              <a:rPr lang="en-US" altLang="zh-TW" sz="2200" b="1">
                <a:solidFill>
                  <a:srgbClr val="006600"/>
                </a:solidFill>
                <a:latin typeface="Courier New" pitchFamily="49" charset="0"/>
                <a:cs typeface="Arial" charset="0"/>
              </a:rPr>
              <a:t>marketing</a:t>
            </a:r>
            <a:r>
              <a:rPr lang="en-US" altLang="zh-TW" sz="2200" b="1">
                <a:latin typeface="Courier New" pitchFamily="49" charset="0"/>
                <a:cs typeface="Arial" charset="0"/>
              </a:rPr>
              <a:t>		[0]	</a:t>
            </a:r>
            <a:r>
              <a:rPr lang="en-US" altLang="zh-TW" sz="2200" b="1">
                <a:solidFill>
                  <a:schemeClr val="hlink"/>
                </a:solidFill>
                <a:latin typeface="Courier New" pitchFamily="49" charset="0"/>
                <a:cs typeface="Arial" charset="0"/>
              </a:rPr>
              <a:t>SEQUENCE</a:t>
            </a:r>
          </a:p>
          <a:p>
            <a:pPr defTabSz="387350" eaLnBrk="0" hangingPunct="0">
              <a:defRPr/>
            </a:pPr>
            <a:r>
              <a:rPr lang="en-US" altLang="zh-TW" sz="2200" b="1">
                <a:latin typeface="Courier New" pitchFamily="49" charset="0"/>
                <a:cs typeface="Arial" charset="0"/>
              </a:rPr>
              <a:t>				{</a:t>
            </a:r>
            <a:r>
              <a:rPr lang="en-US" altLang="zh-TW" sz="2200" b="1">
                <a:solidFill>
                  <a:srgbClr val="660066"/>
                </a:solidFill>
                <a:latin typeface="Courier New" pitchFamily="49" charset="0"/>
                <a:cs typeface="Arial" charset="0"/>
              </a:rPr>
              <a:t>Sector</a:t>
            </a:r>
            <a:r>
              <a:rPr lang="en-US" altLang="zh-TW" sz="2200" b="1">
                <a:latin typeface="Courier New" pitchFamily="49" charset="0"/>
                <a:cs typeface="Arial" charset="0"/>
              </a:rPr>
              <a:t>,</a:t>
            </a:r>
          </a:p>
          <a:p>
            <a:pPr defTabSz="387350" eaLnBrk="0" hangingPunct="0">
              <a:defRPr/>
            </a:pPr>
            <a:r>
              <a:rPr lang="en-US" altLang="zh-TW" sz="2200" b="1">
                <a:latin typeface="Courier New" pitchFamily="49" charset="0"/>
                <a:cs typeface="Arial" charset="0"/>
              </a:rPr>
              <a:t>			 	 </a:t>
            </a:r>
            <a:r>
              <a:rPr lang="en-US" altLang="zh-TW" sz="2200" b="1">
                <a:solidFill>
                  <a:srgbClr val="660066"/>
                </a:solidFill>
                <a:latin typeface="Courier New" pitchFamily="49" charset="0"/>
                <a:cs typeface="Arial" charset="0"/>
              </a:rPr>
              <a:t>Country</a:t>
            </a:r>
            <a:r>
              <a:rPr lang="en-US" altLang="zh-TW" sz="2200" b="1">
                <a:latin typeface="Courier New" pitchFamily="49" charset="0"/>
                <a:cs typeface="Arial" charset="0"/>
              </a:rPr>
              <a:t>},</a:t>
            </a:r>
          </a:p>
          <a:p>
            <a:pPr defTabSz="387350" eaLnBrk="0" hangingPunct="0">
              <a:defRPr/>
            </a:pPr>
            <a:r>
              <a:rPr lang="en-US" altLang="zh-TW" sz="2200" b="1">
                <a:latin typeface="Courier New" pitchFamily="49" charset="0"/>
                <a:cs typeface="Arial" charset="0"/>
              </a:rPr>
              <a:t>			</a:t>
            </a:r>
            <a:r>
              <a:rPr lang="en-US" altLang="zh-TW" sz="2200" b="1">
                <a:solidFill>
                  <a:srgbClr val="006600"/>
                </a:solidFill>
                <a:latin typeface="Courier New" pitchFamily="49" charset="0"/>
                <a:cs typeface="Arial" charset="0"/>
              </a:rPr>
              <a:t>research</a:t>
            </a:r>
            <a:r>
              <a:rPr lang="en-US" altLang="zh-TW" sz="2200" b="1">
                <a:latin typeface="Courier New" pitchFamily="49" charset="0"/>
                <a:cs typeface="Arial" charset="0"/>
              </a:rPr>
              <a:t>		[1]	</a:t>
            </a:r>
            <a:r>
              <a:rPr lang="en-US" altLang="zh-TW" sz="2200" b="1">
                <a:solidFill>
                  <a:schemeClr val="hlink"/>
                </a:solidFill>
                <a:latin typeface="Courier New" pitchFamily="49" charset="0"/>
                <a:cs typeface="Arial" charset="0"/>
              </a:rPr>
              <a:t>CHOICE</a:t>
            </a:r>
          </a:p>
          <a:p>
            <a:pPr defTabSz="387350" eaLnBrk="0" hangingPunct="0">
              <a:defRPr/>
            </a:pPr>
            <a:r>
              <a:rPr lang="en-US" altLang="zh-TW" sz="2200" b="1">
                <a:latin typeface="Courier New" pitchFamily="49" charset="0"/>
                <a:cs typeface="Arial" charset="0"/>
              </a:rPr>
              <a:t>				{</a:t>
            </a:r>
            <a:r>
              <a:rPr lang="en-US" altLang="zh-TW" sz="2200" b="1">
                <a:solidFill>
                  <a:srgbClr val="660066"/>
                </a:solidFill>
                <a:latin typeface="Courier New" pitchFamily="49" charset="0"/>
                <a:cs typeface="Arial" charset="0"/>
              </a:rPr>
              <a:t>product-based</a:t>
            </a:r>
            <a:r>
              <a:rPr lang="en-US" altLang="zh-TW" sz="2200" b="1">
                <a:latin typeface="Courier New" pitchFamily="49" charset="0"/>
                <a:cs typeface="Arial" charset="0"/>
              </a:rPr>
              <a:t>	[0]	</a:t>
            </a:r>
            <a:r>
              <a:rPr lang="en-US" altLang="zh-TW" sz="2200" b="1">
                <a:solidFill>
                  <a:schemeClr val="hlink"/>
                </a:solidFill>
                <a:latin typeface="Courier New" pitchFamily="49" charset="0"/>
                <a:cs typeface="Arial" charset="0"/>
              </a:rPr>
              <a:t>NULL</a:t>
            </a:r>
            <a:r>
              <a:rPr lang="en-US" altLang="zh-TW" sz="2200" b="1">
                <a:latin typeface="Courier New" pitchFamily="49" charset="0"/>
                <a:cs typeface="Arial" charset="0"/>
              </a:rPr>
              <a:t>,</a:t>
            </a:r>
          </a:p>
          <a:p>
            <a:pPr defTabSz="387350" eaLnBrk="0" hangingPunct="0">
              <a:defRPr/>
            </a:pPr>
            <a:r>
              <a:rPr lang="en-US" altLang="zh-TW" sz="2200" b="1">
                <a:latin typeface="Courier New" pitchFamily="49" charset="0"/>
                <a:cs typeface="Arial" charset="0"/>
              </a:rPr>
              <a:t>			 	 </a:t>
            </a:r>
            <a:r>
              <a:rPr lang="en-US" altLang="zh-TW" sz="2200" b="1">
                <a:solidFill>
                  <a:srgbClr val="660066"/>
                </a:solidFill>
                <a:latin typeface="Courier New" pitchFamily="49" charset="0"/>
                <a:cs typeface="Arial" charset="0"/>
              </a:rPr>
              <a:t>basic</a:t>
            </a:r>
            <a:r>
              <a:rPr lang="en-US" altLang="zh-TW" sz="2200" b="1">
                <a:latin typeface="Courier New" pitchFamily="49" charset="0"/>
                <a:cs typeface="Arial" charset="0"/>
              </a:rPr>
              <a:t>					[1]	</a:t>
            </a:r>
            <a:r>
              <a:rPr lang="en-US" altLang="zh-TW" sz="2200" b="1">
                <a:solidFill>
                  <a:schemeClr val="hlink"/>
                </a:solidFill>
                <a:latin typeface="Courier New" pitchFamily="49" charset="0"/>
                <a:cs typeface="Arial" charset="0"/>
              </a:rPr>
              <a:t>NULL</a:t>
            </a:r>
            <a:r>
              <a:rPr lang="en-US" altLang="zh-TW" sz="2200" b="1">
                <a:latin typeface="Courier New" pitchFamily="49" charset="0"/>
                <a:cs typeface="Arial" charset="0"/>
              </a:rPr>
              <a:t>},</a:t>
            </a:r>
          </a:p>
          <a:p>
            <a:pPr defTabSz="387350" eaLnBrk="0" hangingPunct="0">
              <a:defRPr/>
            </a:pPr>
            <a:r>
              <a:rPr lang="en-US" altLang="zh-TW" sz="2200" b="1">
                <a:latin typeface="Courier New" pitchFamily="49" charset="0"/>
                <a:cs typeface="Arial" charset="0"/>
              </a:rPr>
              <a:t>			</a:t>
            </a:r>
            <a:r>
              <a:rPr lang="en-US" altLang="zh-TW" sz="2200" b="1">
                <a:solidFill>
                  <a:srgbClr val="006600"/>
                </a:solidFill>
                <a:latin typeface="Courier New" pitchFamily="49" charset="0"/>
                <a:cs typeface="Arial" charset="0"/>
              </a:rPr>
              <a:t>production</a:t>
            </a:r>
            <a:r>
              <a:rPr lang="en-US" altLang="zh-TW" sz="2200" b="1">
                <a:latin typeface="Courier New" pitchFamily="49" charset="0"/>
                <a:cs typeface="Arial" charset="0"/>
              </a:rPr>
              <a:t>	[2]	</a:t>
            </a:r>
            <a:r>
              <a:rPr lang="en-US" altLang="zh-TW" sz="2200" b="1">
                <a:solidFill>
                  <a:schemeClr val="hlink"/>
                </a:solidFill>
                <a:latin typeface="Courier New" pitchFamily="49" charset="0"/>
                <a:cs typeface="Arial" charset="0"/>
              </a:rPr>
              <a:t>SEQUENCE</a:t>
            </a:r>
          </a:p>
          <a:p>
            <a:pPr defTabSz="387350" eaLnBrk="0" hangingPunct="0">
              <a:defRPr/>
            </a:pPr>
            <a:r>
              <a:rPr lang="en-US" altLang="zh-TW" sz="2200" b="1">
                <a:latin typeface="Courier New" pitchFamily="49" charset="0"/>
                <a:cs typeface="Arial" charset="0"/>
              </a:rPr>
              <a:t>				{</a:t>
            </a:r>
            <a:r>
              <a:rPr lang="en-US" altLang="zh-TW" sz="2200" b="1">
                <a:solidFill>
                  <a:srgbClr val="660066"/>
                </a:solidFill>
                <a:latin typeface="Courier New" pitchFamily="49" charset="0"/>
                <a:cs typeface="Arial" charset="0"/>
              </a:rPr>
              <a:t>Product-line</a:t>
            </a:r>
            <a:r>
              <a:rPr lang="en-US" altLang="zh-TW" sz="2200" b="1">
                <a:latin typeface="Courier New" pitchFamily="49" charset="0"/>
                <a:cs typeface="Arial" charset="0"/>
              </a:rPr>
              <a:t>,</a:t>
            </a:r>
          </a:p>
          <a:p>
            <a:pPr defTabSz="387350" eaLnBrk="0" hangingPunct="0">
              <a:defRPr/>
            </a:pPr>
            <a:r>
              <a:rPr lang="en-US" altLang="zh-TW" sz="2200" b="1">
                <a:latin typeface="Courier New" pitchFamily="49" charset="0"/>
                <a:cs typeface="Arial" charset="0"/>
              </a:rPr>
              <a:t>			 	 </a:t>
            </a:r>
            <a:r>
              <a:rPr lang="en-US" altLang="zh-TW" sz="2200" b="1">
                <a:solidFill>
                  <a:srgbClr val="660066"/>
                </a:solidFill>
                <a:latin typeface="Courier New" pitchFamily="49" charset="0"/>
                <a:cs typeface="Arial" charset="0"/>
              </a:rPr>
              <a:t>Country</a:t>
            </a:r>
            <a:r>
              <a:rPr lang="en-US" altLang="zh-TW" sz="2200" b="1">
                <a:latin typeface="Courier New" pitchFamily="49" charset="0"/>
                <a:cs typeface="Arial" charset="0"/>
              </a:rPr>
              <a:t>	}</a:t>
            </a:r>
          </a:p>
          <a:p>
            <a:pPr defTabSz="387350" eaLnBrk="0" hangingPunct="0">
              <a:defRPr/>
            </a:pPr>
            <a:r>
              <a:rPr lang="en-US" altLang="zh-TW" sz="2200" b="1">
                <a:latin typeface="Courier New" pitchFamily="49" charset="0"/>
                <a:cs typeface="Arial" charset="0"/>
              </a:rPr>
              <a:t>	   }	</a:t>
            </a:r>
          </a:p>
          <a:p>
            <a:pPr defTabSz="387350" eaLnBrk="0" hangingPunct="0">
              <a:defRPr/>
            </a:pPr>
            <a:r>
              <a:rPr lang="en-US" altLang="zh-TW" sz="2200" b="1">
                <a:latin typeface="Courier New" pitchFamily="49" charset="0"/>
                <a:cs typeface="Arial" charset="0"/>
              </a:rPr>
              <a:t>	}</a:t>
            </a:r>
            <a:endParaRPr lang="en-US" altLang="zh-TW" sz="2200" b="1">
              <a:latin typeface="Courier New" pitchFamily="49" charset="0"/>
            </a:endParaRPr>
          </a:p>
        </p:txBody>
      </p:sp>
      <p:sp>
        <p:nvSpPr>
          <p:cNvPr id="54276" name="Rectangle 7"/>
          <p:cNvSpPr>
            <a:spLocks noChangeArrowheads="1"/>
          </p:cNvSpPr>
          <p:nvPr/>
        </p:nvSpPr>
        <p:spPr bwMode="auto">
          <a:xfrm>
            <a:off x="4114800" y="2824163"/>
            <a:ext cx="2682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4277" name="Rectangle 8"/>
          <p:cNvSpPr>
            <a:spLocks noChangeArrowheads="1"/>
          </p:cNvSpPr>
          <p:nvPr/>
        </p:nvSpPr>
        <p:spPr bwMode="auto">
          <a:xfrm>
            <a:off x="4127500" y="3844925"/>
            <a:ext cx="26828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4278" name="Rectangle 9"/>
          <p:cNvSpPr>
            <a:spLocks noChangeArrowheads="1"/>
          </p:cNvSpPr>
          <p:nvPr/>
        </p:nvSpPr>
        <p:spPr bwMode="auto">
          <a:xfrm>
            <a:off x="4100513" y="4840288"/>
            <a:ext cx="268287"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4279" name="Rectangle 10"/>
          <p:cNvSpPr>
            <a:spLocks noChangeArrowheads="1"/>
          </p:cNvSpPr>
          <p:nvPr/>
        </p:nvSpPr>
        <p:spPr bwMode="auto">
          <a:xfrm>
            <a:off x="5270500" y="4167188"/>
            <a:ext cx="2682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4280" name="Rectangle 11"/>
          <p:cNvSpPr>
            <a:spLocks noChangeArrowheads="1"/>
          </p:cNvSpPr>
          <p:nvPr/>
        </p:nvSpPr>
        <p:spPr bwMode="auto">
          <a:xfrm>
            <a:off x="5283200" y="4516438"/>
            <a:ext cx="2682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nvGrpSpPr>
          <p:cNvPr id="2" name="Group 19"/>
          <p:cNvGrpSpPr>
            <a:grpSpLocks/>
          </p:cNvGrpSpPr>
          <p:nvPr/>
        </p:nvGrpSpPr>
        <p:grpSpPr bwMode="auto">
          <a:xfrm>
            <a:off x="4235450" y="1416050"/>
            <a:ext cx="4110038" cy="3424238"/>
            <a:chOff x="2668" y="892"/>
            <a:chExt cx="2589" cy="2157"/>
          </a:xfrm>
        </p:grpSpPr>
        <p:sp>
          <p:nvSpPr>
            <p:cNvPr id="54282" name="Text Box 6"/>
            <p:cNvSpPr txBox="1">
              <a:spLocks noChangeArrowheads="1"/>
            </p:cNvSpPr>
            <p:nvPr/>
          </p:nvSpPr>
          <p:spPr bwMode="auto">
            <a:xfrm>
              <a:off x="4822" y="892"/>
              <a:ext cx="4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latin typeface="Tahoma" panose="020B0604030504040204" pitchFamily="34" charset="0"/>
                </a:rPr>
                <a:t>Tag</a:t>
              </a:r>
            </a:p>
          </p:txBody>
        </p:sp>
        <p:cxnSp>
          <p:nvCxnSpPr>
            <p:cNvPr id="54283" name="AutoShape 12"/>
            <p:cNvCxnSpPr>
              <a:cxnSpLocks noChangeShapeType="1"/>
              <a:stCxn id="54282" idx="2"/>
              <a:endCxn id="54276" idx="0"/>
            </p:cNvCxnSpPr>
            <p:nvPr/>
          </p:nvCxnSpPr>
          <p:spPr bwMode="auto">
            <a:xfrm rot="5400000">
              <a:off x="3559" y="298"/>
              <a:ext cx="599" cy="2363"/>
            </a:xfrm>
            <a:prstGeom prst="curvedConnector3">
              <a:avLst>
                <a:gd name="adj1" fmla="val 49917"/>
              </a:avLst>
            </a:prstGeom>
            <a:noFill/>
            <a:ln w="952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54284" name="AutoShape 13"/>
            <p:cNvCxnSpPr>
              <a:cxnSpLocks noChangeShapeType="1"/>
              <a:stCxn id="54282" idx="2"/>
              <a:endCxn id="54277" idx="0"/>
            </p:cNvCxnSpPr>
            <p:nvPr/>
          </p:nvCxnSpPr>
          <p:spPr bwMode="auto">
            <a:xfrm rot="5400000">
              <a:off x="3242" y="623"/>
              <a:ext cx="1242" cy="2355"/>
            </a:xfrm>
            <a:prstGeom prst="curvedConnector3">
              <a:avLst>
                <a:gd name="adj1" fmla="val 50000"/>
              </a:avLst>
            </a:prstGeom>
            <a:noFill/>
            <a:ln w="952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54285" name="AutoShape 14"/>
            <p:cNvCxnSpPr>
              <a:cxnSpLocks noChangeShapeType="1"/>
              <a:stCxn id="54282" idx="2"/>
              <a:endCxn id="54278" idx="0"/>
            </p:cNvCxnSpPr>
            <p:nvPr/>
          </p:nvCxnSpPr>
          <p:spPr bwMode="auto">
            <a:xfrm rot="5400000">
              <a:off x="2919" y="929"/>
              <a:ext cx="1869" cy="2372"/>
            </a:xfrm>
            <a:prstGeom prst="curvedConnector3">
              <a:avLst>
                <a:gd name="adj1" fmla="val 41301"/>
              </a:avLst>
            </a:prstGeom>
            <a:noFill/>
            <a:ln w="952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54286" name="AutoShape 15"/>
            <p:cNvCxnSpPr>
              <a:cxnSpLocks noChangeShapeType="1"/>
              <a:stCxn id="54282" idx="2"/>
              <a:endCxn id="54279" idx="0"/>
            </p:cNvCxnSpPr>
            <p:nvPr/>
          </p:nvCxnSpPr>
          <p:spPr bwMode="auto">
            <a:xfrm rot="5400000">
              <a:off x="3500" y="1085"/>
              <a:ext cx="1445" cy="1635"/>
            </a:xfrm>
            <a:prstGeom prst="curvedConnector3">
              <a:avLst>
                <a:gd name="adj1" fmla="val 58819"/>
              </a:avLst>
            </a:prstGeom>
            <a:noFill/>
            <a:ln w="9525" cap="rnd">
              <a:solidFill>
                <a:schemeClr val="tx1"/>
              </a:solidFill>
              <a:prstDash val="sysDot"/>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54287" name="AutoShape 18"/>
            <p:cNvCxnSpPr>
              <a:cxnSpLocks noChangeShapeType="1"/>
              <a:stCxn id="54282" idx="2"/>
              <a:endCxn id="54280" idx="0"/>
            </p:cNvCxnSpPr>
            <p:nvPr/>
          </p:nvCxnSpPr>
          <p:spPr bwMode="auto">
            <a:xfrm rot="5400000">
              <a:off x="3394" y="1199"/>
              <a:ext cx="1665" cy="1627"/>
            </a:xfrm>
            <a:prstGeom prst="curvedConnector3">
              <a:avLst>
                <a:gd name="adj1" fmla="val 59218"/>
              </a:avLst>
            </a:prstGeom>
            <a:noFill/>
            <a:ln w="952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727739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52400" y="1676400"/>
          <a:ext cx="8839200" cy="4114800"/>
        </p:xfrm>
        <a:graphic>
          <a:graphicData uri="http://schemas.openxmlformats.org/presentationml/2006/ole">
            <mc:AlternateContent xmlns:mc="http://schemas.openxmlformats.org/markup-compatibility/2006">
              <mc:Choice xmlns:v="urn:schemas-microsoft-com:vml" Requires="v">
                <p:oleObj spid="_x0000_s2059" name="Document" r:id="rId4" imgW="5632920" imgH="6878520" progId="Word.Document.8">
                  <p:embed/>
                </p:oleObj>
              </mc:Choice>
              <mc:Fallback>
                <p:oleObj name="Document" r:id="rId4" imgW="5632920" imgH="687852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t="57591" b="2538"/>
                      <a:stretch>
                        <a:fillRect/>
                      </a:stretch>
                    </p:blipFill>
                    <p:spPr bwMode="auto">
                      <a:xfrm>
                        <a:off x="152400" y="1676400"/>
                        <a:ext cx="883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3"/>
          <p:cNvSpPr>
            <a:spLocks noGrp="1" noChangeArrowheads="1"/>
          </p:cNvSpPr>
          <p:nvPr>
            <p:ph type="title"/>
          </p:nvPr>
        </p:nvSpPr>
        <p:spPr/>
        <p:txBody>
          <a:bodyPr/>
          <a:lstStyle/>
          <a:p>
            <a:pPr eaLnBrk="1" hangingPunct="1"/>
            <a:r>
              <a:rPr lang="en-US" altLang="zh-TW"/>
              <a:t>NM Standards (cont.)</a:t>
            </a:r>
            <a:endParaRPr lang="zh-TW" altLang="en-US"/>
          </a:p>
        </p:txBody>
      </p:sp>
    </p:spTree>
    <p:extLst>
      <p:ext uri="{BB962C8B-B14F-4D97-AF65-F5344CB8AC3E}">
        <p14:creationId xmlns:p14="http://schemas.microsoft.com/office/powerpoint/2010/main" val="281944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Data Type: Example 2</a:t>
            </a:r>
            <a:endParaRPr kumimoji="0" lang="zh-TW" altLang="en-US" sz="3600" b="1">
              <a:solidFill>
                <a:schemeClr val="tx1"/>
              </a:solidFill>
              <a:latin typeface="Arial" panose="020B0604020202020204" pitchFamily="34" charset="0"/>
            </a:endParaRPr>
          </a:p>
        </p:txBody>
      </p:sp>
      <p:sp>
        <p:nvSpPr>
          <p:cNvPr id="55299" name="Rectangle 3"/>
          <p:cNvSpPr>
            <a:spLocks noGrp="1" noChangeArrowheads="1"/>
          </p:cNvSpPr>
          <p:nvPr>
            <p:ph type="body" idx="1"/>
          </p:nvPr>
        </p:nvSpPr>
        <p:spPr/>
        <p:txBody>
          <a:bodyPr>
            <a:normAutofit lnSpcReduction="10000"/>
          </a:bodyPr>
          <a:lstStyle/>
          <a:p>
            <a:pPr marL="0" indent="0" defTabSz="280988" eaLnBrk="1" hangingPunct="1">
              <a:buFont typeface="Wingdings" panose="05000000000000000000" pitchFamily="2" charset="2"/>
              <a:buNone/>
            </a:pPr>
            <a:r>
              <a:rPr lang="en-US" altLang="zh-TW" sz="2400" b="1">
                <a:latin typeface="Courier New" panose="02070309020205020404" pitchFamily="49" charset="0"/>
                <a:cs typeface="Arial" panose="020B0604020202020204" pitchFamily="34" charset="0"/>
              </a:rPr>
              <a:t>Trade-message ::= SEQUENCE</a:t>
            </a:r>
          </a:p>
          <a:p>
            <a:pPr marL="0" indent="0" defTabSz="280988" eaLnBrk="1" hangingPunct="1">
              <a:buFont typeface="Wingdings" panose="05000000000000000000" pitchFamily="2" charset="2"/>
              <a:buNone/>
            </a:pPr>
            <a:r>
              <a:rPr lang="en-US" altLang="zh-TW" sz="2400" b="1">
                <a:latin typeface="Courier New" panose="02070309020205020404" pitchFamily="49" charset="0"/>
                <a:cs typeface="Arial" panose="020B0604020202020204" pitchFamily="34" charset="0"/>
              </a:rPr>
              <a:t>	{</a:t>
            </a:r>
            <a:r>
              <a:rPr lang="en-US" altLang="zh-TW" sz="2400" b="1">
                <a:solidFill>
                  <a:srgbClr val="000066"/>
                </a:solidFill>
                <a:latin typeface="Courier New" panose="02070309020205020404" pitchFamily="49" charset="0"/>
                <a:cs typeface="Arial" panose="020B0604020202020204" pitchFamily="34" charset="0"/>
              </a:rPr>
              <a:t>	invoice-no</a:t>
            </a:r>
            <a:r>
              <a:rPr lang="en-US" altLang="zh-TW" sz="2400" b="1">
                <a:latin typeface="Courier New" panose="02070309020205020404" pitchFamily="49" charset="0"/>
                <a:cs typeface="Arial" panose="020B0604020202020204" pitchFamily="34" charset="0"/>
              </a:rPr>
              <a:t>		INTEGER,</a:t>
            </a:r>
          </a:p>
          <a:p>
            <a:pPr marL="0" indent="0" defTabSz="280988" eaLnBrk="1" hangingPunct="1">
              <a:buFont typeface="Wingdings" panose="05000000000000000000" pitchFamily="2" charset="2"/>
              <a:buNone/>
            </a:pPr>
            <a:r>
              <a:rPr lang="en-US" altLang="zh-TW" sz="2400" b="1">
                <a:latin typeface="Courier New" panose="02070309020205020404" pitchFamily="49" charset="0"/>
                <a:cs typeface="Arial" panose="020B0604020202020204" pitchFamily="34" charset="0"/>
              </a:rPr>
              <a:t>	 	</a:t>
            </a:r>
            <a:r>
              <a:rPr lang="en-US" altLang="zh-TW" sz="2400" b="1">
                <a:solidFill>
                  <a:srgbClr val="000066"/>
                </a:solidFill>
                <a:latin typeface="Courier New" panose="02070309020205020404" pitchFamily="49" charset="0"/>
                <a:cs typeface="Arial" panose="020B0604020202020204" pitchFamily="34" charset="0"/>
              </a:rPr>
              <a:t>name</a:t>
            </a:r>
            <a:r>
              <a:rPr lang="en-US" altLang="zh-TW" sz="2400" b="1">
                <a:latin typeface="Courier New" panose="02070309020205020404" pitchFamily="49" charset="0"/>
                <a:cs typeface="Arial" panose="020B0604020202020204" pitchFamily="34" charset="0"/>
              </a:rPr>
              <a:t>						GraphicString,</a:t>
            </a:r>
          </a:p>
          <a:p>
            <a:pPr marL="0" indent="0" defTabSz="280988" eaLnBrk="1" hangingPunct="1">
              <a:buFont typeface="Wingdings" panose="05000000000000000000" pitchFamily="2" charset="2"/>
              <a:buNone/>
            </a:pPr>
            <a:r>
              <a:rPr lang="en-US" altLang="zh-TW" sz="2400" b="1">
                <a:latin typeface="Courier New" panose="02070309020205020404" pitchFamily="49" charset="0"/>
                <a:cs typeface="Arial" panose="020B0604020202020204" pitchFamily="34" charset="0"/>
              </a:rPr>
              <a:t>	 	</a:t>
            </a:r>
            <a:r>
              <a:rPr lang="en-US" altLang="zh-TW" sz="2400" b="1">
                <a:solidFill>
                  <a:srgbClr val="000066"/>
                </a:solidFill>
                <a:latin typeface="Courier New" panose="02070309020205020404" pitchFamily="49" charset="0"/>
                <a:cs typeface="Arial" panose="020B0604020202020204" pitchFamily="34" charset="0"/>
              </a:rPr>
              <a:t>details</a:t>
            </a:r>
            <a:r>
              <a:rPr lang="en-US" altLang="zh-TW" sz="2400" b="1">
                <a:latin typeface="Courier New" panose="02070309020205020404" pitchFamily="49" charset="0"/>
                <a:cs typeface="Arial" panose="020B0604020202020204" pitchFamily="34" charset="0"/>
              </a:rPr>
              <a:t>				SEQUENCE OF</a:t>
            </a:r>
          </a:p>
          <a:p>
            <a:pPr marL="0" indent="0" defTabSz="280988" eaLnBrk="1" hangingPunct="1">
              <a:buFont typeface="Wingdings" panose="05000000000000000000" pitchFamily="2" charset="2"/>
              <a:buNone/>
            </a:pPr>
            <a:r>
              <a:rPr lang="en-US" altLang="zh-TW" sz="2400" b="1">
                <a:latin typeface="Courier New" panose="02070309020205020404" pitchFamily="49" charset="0"/>
                <a:cs typeface="Arial" panose="020B0604020202020204" pitchFamily="34" charset="0"/>
              </a:rPr>
              <a:t>			SEQUENCE</a:t>
            </a:r>
          </a:p>
          <a:p>
            <a:pPr marL="0" indent="0" defTabSz="280988" eaLnBrk="1" hangingPunct="1">
              <a:buFont typeface="Wingdings" panose="05000000000000000000" pitchFamily="2" charset="2"/>
              <a:buNone/>
            </a:pPr>
            <a:r>
              <a:rPr lang="en-US" altLang="zh-TW" sz="2400" b="1">
                <a:latin typeface="Courier New" panose="02070309020205020404" pitchFamily="49" charset="0"/>
                <a:cs typeface="Arial" panose="020B0604020202020204" pitchFamily="34" charset="0"/>
              </a:rPr>
              <a:t>				{</a:t>
            </a:r>
            <a:r>
              <a:rPr lang="en-US" altLang="zh-TW" sz="2400" b="1">
                <a:solidFill>
                  <a:srgbClr val="006600"/>
                </a:solidFill>
                <a:latin typeface="Courier New" panose="02070309020205020404" pitchFamily="49" charset="0"/>
                <a:cs typeface="Arial" panose="020B0604020202020204" pitchFamily="34" charset="0"/>
              </a:rPr>
              <a:t>	part-no</a:t>
            </a:r>
            <a:r>
              <a:rPr lang="en-US" altLang="zh-TW" sz="2400" b="1">
                <a:latin typeface="Courier New" panose="02070309020205020404" pitchFamily="49" charset="0"/>
                <a:cs typeface="Arial" panose="020B0604020202020204" pitchFamily="34" charset="0"/>
              </a:rPr>
              <a:t>			INTEGER,</a:t>
            </a:r>
          </a:p>
          <a:p>
            <a:pPr marL="0" indent="0" defTabSz="280988" eaLnBrk="1" hangingPunct="1">
              <a:buFont typeface="Wingdings" panose="05000000000000000000" pitchFamily="2" charset="2"/>
              <a:buNone/>
            </a:pPr>
            <a:r>
              <a:rPr lang="en-US" altLang="zh-TW" sz="2400" b="1">
                <a:latin typeface="Courier New" panose="02070309020205020404" pitchFamily="49" charset="0"/>
                <a:cs typeface="Arial" panose="020B0604020202020204" pitchFamily="34" charset="0"/>
              </a:rPr>
              <a:t>			 		</a:t>
            </a:r>
            <a:r>
              <a:rPr lang="en-US" altLang="zh-TW" sz="2400" b="1">
                <a:solidFill>
                  <a:srgbClr val="006600"/>
                </a:solidFill>
                <a:latin typeface="Courier New" panose="02070309020205020404" pitchFamily="49" charset="0"/>
                <a:cs typeface="Arial" panose="020B0604020202020204" pitchFamily="34" charset="0"/>
              </a:rPr>
              <a:t>quantity</a:t>
            </a:r>
            <a:r>
              <a:rPr lang="en-US" altLang="zh-TW" sz="2400" b="1">
                <a:latin typeface="Courier New" panose="02070309020205020404" pitchFamily="49" charset="0"/>
                <a:cs typeface="Arial" panose="020B0604020202020204" pitchFamily="34" charset="0"/>
              </a:rPr>
              <a:t>		INTEGER },</a:t>
            </a:r>
          </a:p>
          <a:p>
            <a:pPr marL="0" indent="0" defTabSz="280988" eaLnBrk="1" hangingPunct="1">
              <a:buFont typeface="Wingdings" panose="05000000000000000000" pitchFamily="2" charset="2"/>
              <a:buNone/>
            </a:pPr>
            <a:r>
              <a:rPr lang="en-US" altLang="zh-TW" sz="2400" b="1">
                <a:latin typeface="Courier New" panose="02070309020205020404" pitchFamily="49" charset="0"/>
                <a:cs typeface="Arial" panose="020B0604020202020204" pitchFamily="34" charset="0"/>
              </a:rPr>
              <a:t>	 </a:t>
            </a:r>
            <a:r>
              <a:rPr lang="en-US" altLang="zh-TW" sz="2400" b="1">
                <a:solidFill>
                  <a:srgbClr val="000066"/>
                </a:solidFill>
                <a:latin typeface="Courier New" panose="02070309020205020404" pitchFamily="49" charset="0"/>
                <a:cs typeface="Arial" panose="020B0604020202020204" pitchFamily="34" charset="0"/>
              </a:rPr>
              <a:t>charge</a:t>
            </a:r>
            <a:r>
              <a:rPr lang="en-US" altLang="zh-TW" sz="2400" b="1">
                <a:latin typeface="Courier New" panose="02070309020205020404" pitchFamily="49" charset="0"/>
                <a:cs typeface="Arial" panose="020B0604020202020204" pitchFamily="34" charset="0"/>
              </a:rPr>
              <a:t>		  		REAL,</a:t>
            </a:r>
          </a:p>
          <a:p>
            <a:pPr marL="0" indent="0" defTabSz="280988" eaLnBrk="1" hangingPunct="1">
              <a:buFont typeface="Wingdings" panose="05000000000000000000" pitchFamily="2" charset="2"/>
              <a:buNone/>
            </a:pPr>
            <a:r>
              <a:rPr lang="en-US" altLang="zh-TW" sz="2400" b="1">
                <a:latin typeface="Courier New" panose="02070309020205020404" pitchFamily="49" charset="0"/>
                <a:cs typeface="Arial" panose="020B0604020202020204" pitchFamily="34" charset="0"/>
              </a:rPr>
              <a:t>	 </a:t>
            </a:r>
            <a:r>
              <a:rPr lang="en-US" altLang="zh-TW" sz="2400" b="1">
                <a:solidFill>
                  <a:srgbClr val="000066"/>
                </a:solidFill>
                <a:latin typeface="Courier New" panose="02070309020205020404" pitchFamily="49" charset="0"/>
                <a:cs typeface="Arial" panose="020B0604020202020204" pitchFamily="34" charset="0"/>
              </a:rPr>
              <a:t>authenticator</a:t>
            </a:r>
            <a:r>
              <a:rPr lang="en-US" altLang="zh-TW" sz="2400" b="1">
                <a:latin typeface="Courier New" panose="02070309020205020404" pitchFamily="49" charset="0"/>
                <a:cs typeface="Arial" panose="020B0604020202020204" pitchFamily="34" charset="0"/>
              </a:rPr>
              <a:t>	Security-Type</a:t>
            </a:r>
          </a:p>
          <a:p>
            <a:pPr marL="0" indent="0" defTabSz="280988" eaLnBrk="1" hangingPunct="1">
              <a:buFont typeface="Wingdings" panose="05000000000000000000" pitchFamily="2" charset="2"/>
              <a:buNone/>
            </a:pPr>
            <a:r>
              <a:rPr lang="en-US" altLang="zh-TW" sz="2400" b="1">
                <a:latin typeface="Courier New" panose="02070309020205020404" pitchFamily="49" charset="0"/>
                <a:cs typeface="Arial" panose="020B0604020202020204" pitchFamily="34" charset="0"/>
              </a:rPr>
              <a:t>	}</a:t>
            </a:r>
            <a:endParaRPr lang="zh-TW" altLang="en-US" sz="2400" b="1">
              <a:latin typeface="Courier New" panose="02070309020205020404" pitchFamily="49" charset="0"/>
            </a:endParaRPr>
          </a:p>
        </p:txBody>
      </p:sp>
    </p:spTree>
    <p:extLst>
      <p:ext uri="{BB962C8B-B14F-4D97-AF65-F5344CB8AC3E}">
        <p14:creationId xmlns:p14="http://schemas.microsoft.com/office/powerpoint/2010/main" val="324756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idx="4294967295"/>
          </p:nvPr>
        </p:nvSpPr>
        <p:spPr/>
        <p:txBody>
          <a:bodyPr/>
          <a:lstStyle/>
          <a:p>
            <a:pPr eaLnBrk="1" hangingPunct="1"/>
            <a:r>
              <a:rPr lang="en-US" altLang="zh-TW"/>
              <a:t>Enumerated Integer</a:t>
            </a:r>
          </a:p>
        </p:txBody>
      </p:sp>
      <p:sp>
        <p:nvSpPr>
          <p:cNvPr id="168963" name="Rectangle 5"/>
          <p:cNvSpPr>
            <a:spLocks noChangeArrowheads="1"/>
          </p:cNvSpPr>
          <p:nvPr/>
        </p:nvSpPr>
        <p:spPr bwMode="auto">
          <a:xfrm>
            <a:off x="1717675" y="1684338"/>
            <a:ext cx="4094163"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lnSpc>
                <a:spcPct val="90000"/>
              </a:lnSpc>
              <a:spcBef>
                <a:spcPct val="50000"/>
              </a:spcBef>
            </a:pPr>
            <a:r>
              <a:rPr lang="en-US" altLang="zh-TW" sz="2800"/>
              <a:t>IpRouteType ::= </a:t>
            </a:r>
          </a:p>
          <a:p>
            <a:pPr eaLnBrk="1" hangingPunct="1">
              <a:lnSpc>
                <a:spcPct val="90000"/>
              </a:lnSpc>
              <a:spcBef>
                <a:spcPct val="50000"/>
              </a:spcBef>
            </a:pPr>
            <a:r>
              <a:rPr lang="en-US" altLang="zh-TW" sz="2800"/>
              <a:t>                INTEGER {</a:t>
            </a:r>
          </a:p>
          <a:p>
            <a:pPr eaLnBrk="1" hangingPunct="1">
              <a:lnSpc>
                <a:spcPct val="90000"/>
              </a:lnSpc>
              <a:spcBef>
                <a:spcPct val="50000"/>
              </a:spcBef>
            </a:pPr>
            <a:r>
              <a:rPr lang="en-US" altLang="zh-TW" sz="2800"/>
              <a:t>                           other(1),</a:t>
            </a:r>
          </a:p>
          <a:p>
            <a:pPr eaLnBrk="1" hangingPunct="1">
              <a:lnSpc>
                <a:spcPct val="90000"/>
              </a:lnSpc>
              <a:spcBef>
                <a:spcPct val="50000"/>
              </a:spcBef>
            </a:pPr>
            <a:r>
              <a:rPr lang="en-US" altLang="zh-TW" sz="2800"/>
              <a:t>                           invalid(2),</a:t>
            </a:r>
          </a:p>
          <a:p>
            <a:pPr eaLnBrk="1" hangingPunct="1">
              <a:lnSpc>
                <a:spcPct val="90000"/>
              </a:lnSpc>
              <a:spcBef>
                <a:spcPct val="50000"/>
              </a:spcBef>
            </a:pPr>
            <a:r>
              <a:rPr lang="en-US" altLang="zh-TW" sz="2800"/>
              <a:t>                           direct(3),</a:t>
            </a:r>
          </a:p>
          <a:p>
            <a:pPr eaLnBrk="1" hangingPunct="1">
              <a:lnSpc>
                <a:spcPct val="90000"/>
              </a:lnSpc>
              <a:spcBef>
                <a:spcPct val="50000"/>
              </a:spcBef>
            </a:pPr>
            <a:r>
              <a:rPr lang="en-US" altLang="zh-TW" sz="2800"/>
              <a:t>                           indirect(4)</a:t>
            </a:r>
          </a:p>
          <a:p>
            <a:pPr eaLnBrk="1" hangingPunct="1">
              <a:lnSpc>
                <a:spcPct val="90000"/>
              </a:lnSpc>
              <a:spcBef>
                <a:spcPct val="50000"/>
              </a:spcBef>
            </a:pPr>
            <a:r>
              <a:rPr lang="en-US" altLang="zh-TW" sz="2800"/>
              <a:t>                 }</a:t>
            </a:r>
            <a:endParaRPr lang="zh-TW" altLang="en-US" sz="2800"/>
          </a:p>
        </p:txBody>
      </p:sp>
    </p:spTree>
    <p:extLst>
      <p:ext uri="{BB962C8B-B14F-4D97-AF65-F5344CB8AC3E}">
        <p14:creationId xmlns:p14="http://schemas.microsoft.com/office/powerpoint/2010/main" val="1694644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4"/>
          <p:cNvSpPr>
            <a:spLocks noGrp="1" noChangeArrowheads="1"/>
          </p:cNvSpPr>
          <p:nvPr>
            <p:ph type="title" idx="4294967295"/>
          </p:nvPr>
        </p:nvSpPr>
        <p:spPr>
          <a:noFill/>
          <a:ln/>
        </p:spPr>
        <p:txBody>
          <a:bodyPr/>
          <a:lstStyle/>
          <a:p>
            <a:r>
              <a:rPr kumimoji="0" lang="en-US" altLang="zh-TW" sz="3200" b="1">
                <a:solidFill>
                  <a:schemeClr val="tx1"/>
                </a:solidFill>
                <a:latin typeface="Arial" panose="020B0604020202020204" pitchFamily="34" charset="0"/>
              </a:rPr>
              <a:t>Object Name</a:t>
            </a:r>
          </a:p>
        </p:txBody>
      </p:sp>
      <p:graphicFrame>
        <p:nvGraphicFramePr>
          <p:cNvPr id="173059" name="Object 5"/>
          <p:cNvGraphicFramePr>
            <a:graphicFrameLocks noChangeAspect="1"/>
          </p:cNvGraphicFramePr>
          <p:nvPr/>
        </p:nvGraphicFramePr>
        <p:xfrm>
          <a:off x="5051425" y="157163"/>
          <a:ext cx="3513138" cy="6423025"/>
        </p:xfrm>
        <a:graphic>
          <a:graphicData uri="http://schemas.openxmlformats.org/presentationml/2006/ole">
            <mc:AlternateContent xmlns:mc="http://schemas.openxmlformats.org/markup-compatibility/2006">
              <mc:Choice xmlns:v="urn:schemas-microsoft-com:vml" Requires="v">
                <p:oleObj spid="_x0000_s16393" name="VISIO" r:id="rId4" imgW="3012480" imgH="5510880" progId="Visio.Drawing.4">
                  <p:embed/>
                </p:oleObj>
              </mc:Choice>
              <mc:Fallback>
                <p:oleObj name="VISIO" r:id="rId4" imgW="3012480" imgH="5510880" progId="Visio.Drawing.4">
                  <p:embed/>
                  <p:pic>
                    <p:nvPicPr>
                      <p:cNvPr id="17305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1425" y="157163"/>
                        <a:ext cx="3513138" cy="642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0" name="Rectangle 6"/>
          <p:cNvSpPr>
            <a:spLocks noChangeArrowheads="1"/>
          </p:cNvSpPr>
          <p:nvPr/>
        </p:nvSpPr>
        <p:spPr bwMode="auto">
          <a:xfrm>
            <a:off x="188913" y="2400300"/>
            <a:ext cx="5984875" cy="13208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kumimoji="0" lang="en-US" altLang="zh-TW" sz="2000" b="1">
                <a:latin typeface="Courier New" panose="02070309020205020404" pitchFamily="49" charset="0"/>
              </a:rPr>
              <a:t>internet OBJECT IDENTIFIER ::= </a:t>
            </a:r>
            <a:br>
              <a:rPr kumimoji="0" lang="en-US" altLang="zh-TW" sz="2000" b="1">
                <a:latin typeface="Courier New" panose="02070309020205020404" pitchFamily="49" charset="0"/>
              </a:rPr>
            </a:br>
            <a:r>
              <a:rPr kumimoji="0" lang="en-US" altLang="zh-TW" sz="2000" b="1">
                <a:latin typeface="Courier New" panose="02070309020205020404" pitchFamily="49" charset="0"/>
              </a:rPr>
              <a:t>  { iso(1) org(3) dod(6) internet(1) }</a:t>
            </a:r>
          </a:p>
          <a:p>
            <a:r>
              <a:rPr kumimoji="0" lang="en-US" altLang="zh-TW" sz="2000" b="1">
                <a:latin typeface="Courier New" panose="02070309020205020404" pitchFamily="49" charset="0"/>
              </a:rPr>
              <a:t>private OBJECT IDENTIFIER ::=</a:t>
            </a:r>
          </a:p>
          <a:p>
            <a:r>
              <a:rPr kumimoji="0" lang="en-US" altLang="zh-TW" sz="2000" b="1">
                <a:latin typeface="Courier New" panose="02070309020205020404" pitchFamily="49" charset="0"/>
              </a:rPr>
              <a:t>  { internet 4 }</a:t>
            </a:r>
          </a:p>
        </p:txBody>
      </p:sp>
      <p:sp>
        <p:nvSpPr>
          <p:cNvPr id="173061" name="Text Box 7"/>
          <p:cNvSpPr txBox="1">
            <a:spLocks noChangeArrowheads="1"/>
          </p:cNvSpPr>
          <p:nvPr/>
        </p:nvSpPr>
        <p:spPr bwMode="auto">
          <a:xfrm>
            <a:off x="312738" y="3981450"/>
            <a:ext cx="56308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87350" indent="-387350"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buFont typeface="Wingdings" panose="05000000000000000000" pitchFamily="2" charset="2"/>
              <a:buChar char="è"/>
            </a:pPr>
            <a:r>
              <a:rPr lang="en-US" altLang="zh-TW">
                <a:latin typeface="Tahoma" panose="020B0604030504040204" pitchFamily="34" charset="0"/>
                <a:sym typeface="Wingdings" panose="05000000000000000000" pitchFamily="2" charset="2"/>
              </a:rPr>
              <a:t>The object identifier (OID) of internet</a:t>
            </a:r>
          </a:p>
          <a:p>
            <a:pPr eaLnBrk="1" hangingPunct="1">
              <a:buFont typeface="Wingdings" panose="05000000000000000000" pitchFamily="2" charset="2"/>
              <a:buNone/>
            </a:pPr>
            <a:r>
              <a:rPr lang="en-US" altLang="zh-TW">
                <a:latin typeface="Tahoma" panose="020B0604030504040204" pitchFamily="34" charset="0"/>
              </a:rPr>
              <a:t> 	is 1.3.6.1</a:t>
            </a:r>
          </a:p>
          <a:p>
            <a:pPr eaLnBrk="1" hangingPunct="1">
              <a:buFont typeface="Wingdings" panose="05000000000000000000" pitchFamily="2" charset="2"/>
              <a:buChar char="è"/>
            </a:pPr>
            <a:r>
              <a:rPr lang="en-US" altLang="zh-TW">
                <a:latin typeface="Tahoma" panose="020B0604030504040204" pitchFamily="34" charset="0"/>
                <a:sym typeface="Wingdings" panose="05000000000000000000" pitchFamily="2" charset="2"/>
              </a:rPr>
              <a:t>The object identifier (OID) of private</a:t>
            </a:r>
          </a:p>
          <a:p>
            <a:pPr eaLnBrk="1" hangingPunct="1">
              <a:buFont typeface="Wingdings" panose="05000000000000000000" pitchFamily="2" charset="2"/>
              <a:buNone/>
            </a:pPr>
            <a:r>
              <a:rPr lang="en-US" altLang="zh-TW">
                <a:latin typeface="Tahoma" panose="020B0604030504040204" pitchFamily="34" charset="0"/>
              </a:rPr>
              <a:t> 	is 1.3.6.1.4</a:t>
            </a:r>
          </a:p>
        </p:txBody>
      </p:sp>
    </p:spTree>
    <p:extLst>
      <p:ext uri="{BB962C8B-B14F-4D97-AF65-F5344CB8AC3E}">
        <p14:creationId xmlns:p14="http://schemas.microsoft.com/office/powerpoint/2010/main" val="1114219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kumimoji="0" lang="en-US" altLang="zh-TW" sz="4000">
                <a:solidFill>
                  <a:schemeClr val="tx1"/>
                </a:solidFill>
                <a:latin typeface="Arial" panose="020B0604020202020204" pitchFamily="34" charset="0"/>
              </a:rPr>
              <a:t>ASN.1 Module</a:t>
            </a:r>
            <a:endParaRPr kumimoji="0" lang="zh-TW" altLang="en-US" sz="4000">
              <a:solidFill>
                <a:schemeClr val="tx1"/>
              </a:solidFill>
              <a:latin typeface="Arial" panose="020B0604020202020204" pitchFamily="34" charset="0"/>
            </a:endParaRPr>
          </a:p>
        </p:txBody>
      </p:sp>
      <p:sp>
        <p:nvSpPr>
          <p:cNvPr id="268291" name="Rectangle 3"/>
          <p:cNvSpPr>
            <a:spLocks noGrp="1" noChangeArrowheads="1"/>
          </p:cNvSpPr>
          <p:nvPr>
            <p:ph type="body" idx="1"/>
          </p:nvPr>
        </p:nvSpPr>
        <p:spPr/>
        <p:txBody>
          <a:bodyPr/>
          <a:lstStyle/>
          <a:p>
            <a:pPr>
              <a:lnSpc>
                <a:spcPct val="90000"/>
              </a:lnSpc>
              <a:spcBef>
                <a:spcPct val="0"/>
              </a:spcBef>
              <a:buClrTx/>
              <a:buSzTx/>
              <a:buFontTx/>
              <a:buChar char="•"/>
              <a:defRPr/>
            </a:pPr>
            <a:r>
              <a:rPr kumimoji="0" lang="en-US" altLang="zh-TW" sz="2400" dirty="0">
                <a:latin typeface="Arial" charset="0"/>
              </a:rPr>
              <a:t>ASN.1 module is a group of assignments</a:t>
            </a:r>
            <a:br>
              <a:rPr kumimoji="0" lang="en-US" altLang="zh-TW" sz="2400" dirty="0">
                <a:latin typeface="Arial" charset="0"/>
              </a:rPr>
            </a:br>
            <a:endParaRPr kumimoji="0" lang="en-US" altLang="zh-TW" sz="2400" dirty="0">
              <a:latin typeface="Arial" charset="0"/>
            </a:endParaRPr>
          </a:p>
          <a:p>
            <a:pPr>
              <a:lnSpc>
                <a:spcPct val="90000"/>
              </a:lnSpc>
              <a:spcBef>
                <a:spcPct val="0"/>
              </a:spcBef>
              <a:buClrTx/>
              <a:buSzTx/>
              <a:buFontTx/>
              <a:buNone/>
              <a:defRPr/>
            </a:pPr>
            <a:r>
              <a:rPr kumimoji="0" lang="en-US" altLang="zh-TW" sz="2400" dirty="0">
                <a:latin typeface="Courier New" pitchFamily="49" charset="0"/>
              </a:rPr>
              <a:t>	</a:t>
            </a:r>
            <a:r>
              <a:rPr kumimoji="0" lang="en-US" altLang="zh-TW" sz="2400" b="1" dirty="0">
                <a:latin typeface="Courier New" pitchFamily="49" charset="0"/>
              </a:rPr>
              <a:t>person-name </a:t>
            </a:r>
            <a:r>
              <a:rPr kumimoji="0" lang="en-US" altLang="zh-TW" sz="2400" b="1" dirty="0" err="1">
                <a:latin typeface="Courier New" pitchFamily="49" charset="0"/>
              </a:rPr>
              <a:t>Person-Name</a:t>
            </a:r>
            <a:r>
              <a:rPr kumimoji="0" lang="en-US" altLang="zh-TW" sz="2400" b="1" dirty="0">
                <a:latin typeface="Courier New" pitchFamily="49" charset="0"/>
              </a:rPr>
              <a:t> ::=</a:t>
            </a:r>
          </a:p>
          <a:p>
            <a:pPr>
              <a:lnSpc>
                <a:spcPct val="90000"/>
              </a:lnSpc>
              <a:spcBef>
                <a:spcPts val="600"/>
              </a:spcBef>
              <a:buClrTx/>
              <a:buSzTx/>
              <a:buFontTx/>
              <a:buNone/>
              <a:defRPr/>
            </a:pPr>
            <a:r>
              <a:rPr kumimoji="0" lang="en-US" altLang="zh-TW" sz="2400" b="1" dirty="0">
                <a:latin typeface="Courier New" pitchFamily="49" charset="0"/>
              </a:rPr>
              <a:t>	{</a:t>
            </a:r>
          </a:p>
          <a:p>
            <a:pPr lvl="2">
              <a:lnSpc>
                <a:spcPct val="90000"/>
              </a:lnSpc>
              <a:spcBef>
                <a:spcPts val="600"/>
              </a:spcBef>
              <a:buClrTx/>
              <a:buSzTx/>
              <a:buFontTx/>
              <a:buNone/>
              <a:defRPr/>
            </a:pPr>
            <a:r>
              <a:rPr kumimoji="0" lang="en-US" altLang="zh-TW" b="1" dirty="0">
                <a:latin typeface="Courier New" pitchFamily="49" charset="0"/>
              </a:rPr>
              <a:t>first	    "John",</a:t>
            </a:r>
          </a:p>
          <a:p>
            <a:pPr>
              <a:lnSpc>
                <a:spcPct val="90000"/>
              </a:lnSpc>
              <a:spcBef>
                <a:spcPts val="600"/>
              </a:spcBef>
              <a:buClrTx/>
              <a:buSzTx/>
              <a:buFontTx/>
              <a:buNone/>
              <a:defRPr/>
            </a:pPr>
            <a:r>
              <a:rPr kumimoji="0" lang="en-US" altLang="zh-TW" sz="2400" b="1" dirty="0">
                <a:latin typeface="Courier New" pitchFamily="49" charset="0"/>
              </a:rPr>
              <a:t>		middle   "I",</a:t>
            </a:r>
          </a:p>
          <a:p>
            <a:pPr>
              <a:lnSpc>
                <a:spcPct val="90000"/>
              </a:lnSpc>
              <a:spcBef>
                <a:spcPts val="600"/>
              </a:spcBef>
              <a:buClrTx/>
              <a:buSzTx/>
              <a:buFontTx/>
              <a:buNone/>
              <a:defRPr/>
            </a:pPr>
            <a:r>
              <a:rPr kumimoji="0" lang="en-US" altLang="zh-TW" sz="2400" b="1" dirty="0">
                <a:latin typeface="Courier New" pitchFamily="49" charset="0"/>
              </a:rPr>
              <a:t>		last	    "Smith"</a:t>
            </a:r>
          </a:p>
          <a:p>
            <a:pPr>
              <a:lnSpc>
                <a:spcPct val="90000"/>
              </a:lnSpc>
              <a:spcBef>
                <a:spcPts val="600"/>
              </a:spcBef>
              <a:buClrTx/>
              <a:buSzTx/>
              <a:buFontTx/>
              <a:buNone/>
              <a:defRPr/>
            </a:pPr>
            <a:r>
              <a:rPr kumimoji="0" lang="en-US" altLang="zh-TW" sz="2400" b="1" dirty="0">
                <a:latin typeface="Courier New" pitchFamily="49" charset="0"/>
              </a:rPr>
              <a:t>	}</a:t>
            </a:r>
          </a:p>
          <a:p>
            <a:pPr>
              <a:lnSpc>
                <a:spcPct val="90000"/>
              </a:lnSpc>
              <a:spcBef>
                <a:spcPts val="600"/>
              </a:spcBef>
              <a:buClrTx/>
              <a:buSzTx/>
              <a:buFontTx/>
              <a:buNone/>
              <a:defRPr/>
            </a:pPr>
            <a:endParaRPr kumimoji="0" lang="en-US" altLang="zh-TW" sz="2400" dirty="0">
              <a:latin typeface="Courier New" pitchFamily="49" charset="0"/>
            </a:endParaRPr>
          </a:p>
          <a:p>
            <a:pPr>
              <a:lnSpc>
                <a:spcPct val="90000"/>
              </a:lnSpc>
              <a:spcBef>
                <a:spcPts val="600"/>
              </a:spcBef>
              <a:buClrTx/>
              <a:buSzTx/>
              <a:buFontTx/>
              <a:buChar char="•"/>
              <a:defRPr/>
            </a:pPr>
            <a:r>
              <a:rPr kumimoji="0" lang="en-US" altLang="zh-TW" sz="2400" b="1" dirty="0">
                <a:solidFill>
                  <a:srgbClr val="FF0000"/>
                </a:solidFill>
                <a:effectLst>
                  <a:outerShdw blurRad="38100" dist="38100" dir="2700000" algn="tl">
                    <a:srgbClr val="C0C0C0"/>
                  </a:outerShdw>
                </a:effectLst>
                <a:latin typeface="Courier New" pitchFamily="49" charset="0"/>
              </a:rPr>
              <a:t>p</a:t>
            </a:r>
            <a:r>
              <a:rPr kumimoji="0" lang="en-US" altLang="zh-TW" sz="2400" b="1" dirty="0">
                <a:latin typeface="Courier New" pitchFamily="49" charset="0"/>
              </a:rPr>
              <a:t>erson-name </a:t>
            </a:r>
            <a:r>
              <a:rPr kumimoji="0" lang="en-US" altLang="zh-TW" sz="2400" b="1" dirty="0">
                <a:latin typeface="Courier New" pitchFamily="49" charset="0"/>
                <a:sym typeface="Wingdings" pitchFamily="2" charset="2"/>
              </a:rPr>
              <a:t> module name</a:t>
            </a:r>
          </a:p>
          <a:p>
            <a:pPr>
              <a:lnSpc>
                <a:spcPct val="90000"/>
              </a:lnSpc>
              <a:spcBef>
                <a:spcPts val="600"/>
              </a:spcBef>
              <a:buClrTx/>
              <a:buSzTx/>
              <a:buFontTx/>
              <a:buChar char="•"/>
              <a:defRPr/>
            </a:pPr>
            <a:r>
              <a:rPr kumimoji="0" lang="en-US" altLang="zh-TW" sz="2400" b="1" dirty="0">
                <a:solidFill>
                  <a:srgbClr val="FF0000"/>
                </a:solidFill>
                <a:effectLst>
                  <a:outerShdw blurRad="38100" dist="38100" dir="2700000" algn="tl">
                    <a:srgbClr val="C0C0C0"/>
                  </a:outerShdw>
                </a:effectLst>
                <a:latin typeface="Courier New" pitchFamily="49" charset="0"/>
                <a:sym typeface="Wingdings" pitchFamily="2" charset="2"/>
              </a:rPr>
              <a:t>P</a:t>
            </a:r>
            <a:r>
              <a:rPr kumimoji="0" lang="en-US" altLang="zh-TW" sz="2400" b="1" dirty="0">
                <a:latin typeface="Courier New" pitchFamily="49" charset="0"/>
                <a:sym typeface="Wingdings" pitchFamily="2" charset="2"/>
              </a:rPr>
              <a:t>erson-name  module</a:t>
            </a:r>
            <a:endParaRPr lang="zh-TW" altLang="en-US" sz="3600" b="1" dirty="0">
              <a:latin typeface="Courier New" pitchFamily="49" charset="0"/>
            </a:endParaRPr>
          </a:p>
        </p:txBody>
      </p:sp>
    </p:spTree>
    <p:extLst>
      <p:ext uri="{BB962C8B-B14F-4D97-AF65-F5344CB8AC3E}">
        <p14:creationId xmlns:p14="http://schemas.microsoft.com/office/powerpoint/2010/main" val="3323775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TW"/>
              <a:t>Module</a:t>
            </a:r>
          </a:p>
        </p:txBody>
      </p:sp>
      <p:sp>
        <p:nvSpPr>
          <p:cNvPr id="57347" name="Rectangle 3"/>
          <p:cNvSpPr>
            <a:spLocks noGrp="1" noChangeArrowheads="1"/>
          </p:cNvSpPr>
          <p:nvPr>
            <p:ph type="body" idx="1"/>
          </p:nvPr>
        </p:nvSpPr>
        <p:spPr>
          <a:xfrm>
            <a:off x="646113" y="1631950"/>
            <a:ext cx="8077200" cy="3625850"/>
          </a:xfrm>
          <a:ln>
            <a:solidFill>
              <a:srgbClr val="000066"/>
            </a:solidFill>
            <a:miter lim="800000"/>
            <a:headEnd/>
            <a:tailEnd/>
          </a:ln>
        </p:spPr>
        <p:txBody>
          <a:bodyPr/>
          <a:lstStyle/>
          <a:p>
            <a:pPr eaLnBrk="1" hangingPunct="1">
              <a:buFont typeface="Wingdings" panose="05000000000000000000" pitchFamily="2" charset="2"/>
              <a:buNone/>
            </a:pPr>
            <a:r>
              <a:rPr lang="zh-TW" altLang="en-US"/>
              <a:t>&lt;</a:t>
            </a:r>
            <a:r>
              <a:rPr lang="en-US" altLang="zh-TW"/>
              <a:t>module name&gt; </a:t>
            </a:r>
            <a:r>
              <a:rPr lang="en-US" altLang="zh-TW">
                <a:solidFill>
                  <a:schemeClr val="hlink"/>
                </a:solidFill>
              </a:rPr>
              <a:t>DEFINITIONS</a:t>
            </a:r>
            <a:r>
              <a:rPr lang="en-US" altLang="zh-TW"/>
              <a:t> </a:t>
            </a:r>
            <a:r>
              <a:rPr lang="en-US" altLang="zh-TW">
                <a:solidFill>
                  <a:schemeClr val="hlink"/>
                </a:solidFill>
              </a:rPr>
              <a:t>::=</a:t>
            </a:r>
            <a:r>
              <a:rPr lang="en-US" altLang="zh-TW"/>
              <a:t> </a:t>
            </a:r>
            <a:r>
              <a:rPr lang="en-US" altLang="zh-TW">
                <a:solidFill>
                  <a:schemeClr val="hlink"/>
                </a:solidFill>
              </a:rPr>
              <a:t>BEGIN</a:t>
            </a:r>
          </a:p>
          <a:p>
            <a:pPr eaLnBrk="1" hangingPunct="1">
              <a:buFont typeface="Wingdings" panose="05000000000000000000" pitchFamily="2" charset="2"/>
              <a:buNone/>
            </a:pPr>
            <a:r>
              <a:rPr lang="en-US" altLang="zh-TW"/>
              <a:t>&lt;name&gt; ::= &lt;definition&gt;</a:t>
            </a:r>
          </a:p>
          <a:p>
            <a:pPr eaLnBrk="1" hangingPunct="1">
              <a:buFont typeface="Wingdings" panose="05000000000000000000" pitchFamily="2" charset="2"/>
              <a:buNone/>
            </a:pPr>
            <a:r>
              <a:rPr lang="en-US" altLang="zh-TW"/>
              <a:t>&lt;name&gt; ::= &lt;definition&gt;</a:t>
            </a:r>
          </a:p>
          <a:p>
            <a:pPr eaLnBrk="1" hangingPunct="1">
              <a:buFont typeface="Wingdings" panose="05000000000000000000" pitchFamily="2" charset="2"/>
              <a:buNone/>
            </a:pPr>
            <a:r>
              <a:rPr lang="en-US" altLang="zh-TW">
                <a:latin typeface="Arial" panose="020B0604020202020204" pitchFamily="34" charset="0"/>
              </a:rPr>
              <a:t>…</a:t>
            </a:r>
          </a:p>
          <a:p>
            <a:pPr eaLnBrk="1" hangingPunct="1">
              <a:buFont typeface="Wingdings" panose="05000000000000000000" pitchFamily="2" charset="2"/>
              <a:buNone/>
            </a:pPr>
            <a:r>
              <a:rPr lang="en-US" altLang="zh-TW"/>
              <a:t>&lt;name&gt; ::= &lt;definition&gt;</a:t>
            </a:r>
          </a:p>
          <a:p>
            <a:pPr eaLnBrk="1" hangingPunct="1">
              <a:buFont typeface="Wingdings" panose="05000000000000000000" pitchFamily="2" charset="2"/>
              <a:buNone/>
            </a:pPr>
            <a:r>
              <a:rPr lang="en-US" altLang="zh-TW">
                <a:solidFill>
                  <a:schemeClr val="hlink"/>
                </a:solidFill>
              </a:rPr>
              <a:t>END</a:t>
            </a:r>
          </a:p>
        </p:txBody>
      </p:sp>
    </p:spTree>
    <p:extLst>
      <p:ext uri="{BB962C8B-B14F-4D97-AF65-F5344CB8AC3E}">
        <p14:creationId xmlns:p14="http://schemas.microsoft.com/office/powerpoint/2010/main" val="1349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TW"/>
              <a:t>ASN.1 Keyword Examples</a:t>
            </a:r>
          </a:p>
        </p:txBody>
      </p:sp>
      <p:sp>
        <p:nvSpPr>
          <p:cNvPr id="141315" name="Rectangle 3"/>
          <p:cNvSpPr>
            <a:spLocks noGrp="1" noChangeArrowheads="1"/>
          </p:cNvSpPr>
          <p:nvPr>
            <p:ph type="body" idx="1"/>
          </p:nvPr>
        </p:nvSpPr>
        <p:spPr>
          <a:xfrm>
            <a:off x="407988" y="1697038"/>
            <a:ext cx="8532812" cy="4484687"/>
          </a:xfrm>
        </p:spPr>
        <p:txBody>
          <a:bodyPr/>
          <a:lstStyle/>
          <a:p>
            <a:pPr defTabSz="574675" eaLnBrk="1" hangingPunct="1">
              <a:buFont typeface="Wingdings" panose="05000000000000000000" pitchFamily="2" charset="2"/>
              <a:buNone/>
              <a:defRPr/>
            </a:pPr>
            <a:r>
              <a:rPr lang="en-US" altLang="zh-TW" sz="2400" dirty="0"/>
              <a:t>CHOICE		</a:t>
            </a:r>
            <a:r>
              <a:rPr lang="en-US" altLang="zh-TW" sz="2000" dirty="0"/>
              <a:t>		List of alternatives</a:t>
            </a:r>
          </a:p>
          <a:p>
            <a:pPr defTabSz="574675" eaLnBrk="1" hangingPunct="1">
              <a:buFont typeface="Wingdings" panose="05000000000000000000" pitchFamily="2" charset="2"/>
              <a:buNone/>
              <a:defRPr/>
            </a:pPr>
            <a:r>
              <a:rPr lang="en-US" altLang="zh-TW" sz="2400" dirty="0"/>
              <a:t>SEQUENCE	</a:t>
            </a:r>
            <a:r>
              <a:rPr lang="en-US" altLang="zh-TW" sz="2000" dirty="0"/>
              <a:t>		Ordered list maker</a:t>
            </a:r>
          </a:p>
          <a:p>
            <a:pPr defTabSz="574675" eaLnBrk="1" hangingPunct="1">
              <a:buFont typeface="Wingdings" panose="05000000000000000000" pitchFamily="2" charset="2"/>
              <a:buNone/>
              <a:defRPr/>
            </a:pPr>
            <a:r>
              <a:rPr lang="en-US" altLang="zh-TW" sz="2400" dirty="0"/>
              <a:t>SEQUENCE OF</a:t>
            </a:r>
            <a:r>
              <a:rPr lang="en-US" altLang="zh-TW" sz="2000" dirty="0"/>
              <a:t>		Ordered array of repetitive data</a:t>
            </a:r>
            <a:r>
              <a:rPr lang="en-US" altLang="zh-TW" sz="2400" dirty="0"/>
              <a:t>	</a:t>
            </a:r>
          </a:p>
          <a:p>
            <a:pPr defTabSz="574675" eaLnBrk="1" hangingPunct="1">
              <a:buFont typeface="Wingdings" panose="05000000000000000000" pitchFamily="2" charset="2"/>
              <a:buNone/>
              <a:defRPr/>
            </a:pPr>
            <a:r>
              <a:rPr lang="en-US" altLang="zh-TW" sz="2400" dirty="0"/>
              <a:t>SET			</a:t>
            </a:r>
            <a:r>
              <a:rPr lang="en-US" altLang="zh-TW" sz="2000" dirty="0"/>
              <a:t>		Unordered list maker</a:t>
            </a:r>
            <a:r>
              <a:rPr lang="en-US" altLang="zh-TW" sz="2400" dirty="0"/>
              <a:t>		</a:t>
            </a:r>
          </a:p>
          <a:p>
            <a:pPr defTabSz="574675" eaLnBrk="1" hangingPunct="1">
              <a:buFont typeface="Wingdings" panose="05000000000000000000" pitchFamily="2" charset="2"/>
              <a:buNone/>
              <a:defRPr/>
            </a:pPr>
            <a:r>
              <a:rPr lang="en-US" altLang="zh-TW" sz="2400" dirty="0"/>
              <a:t>SET OF		</a:t>
            </a:r>
            <a:r>
              <a:rPr lang="en-US" altLang="zh-TW" sz="2000" dirty="0"/>
              <a:t>		Unordered list of repetitive data</a:t>
            </a:r>
          </a:p>
          <a:p>
            <a:pPr defTabSz="574675" eaLnBrk="1" hangingPunct="1">
              <a:buFont typeface="Wingdings" panose="05000000000000000000" pitchFamily="2" charset="2"/>
              <a:buNone/>
              <a:defRPr/>
            </a:pPr>
            <a:r>
              <a:rPr lang="en-US" altLang="zh-TW" sz="2400" dirty="0"/>
              <a:t>INTEGER	</a:t>
            </a:r>
            <a:r>
              <a:rPr lang="en-US" altLang="zh-TW" sz="2000" dirty="0"/>
              <a:t>		Any negative or non-negative number</a:t>
            </a:r>
          </a:p>
          <a:p>
            <a:pPr defTabSz="574675" eaLnBrk="1" hangingPunct="1">
              <a:buFont typeface="Wingdings" panose="05000000000000000000" pitchFamily="2" charset="2"/>
              <a:buNone/>
              <a:defRPr/>
            </a:pPr>
            <a:r>
              <a:rPr lang="en-US" altLang="zh-TW" sz="2400" dirty="0"/>
              <a:t>NULL</a:t>
            </a:r>
            <a:r>
              <a:rPr lang="en-US" altLang="zh-TW" sz="2000" dirty="0"/>
              <a:t>				A placeholder</a:t>
            </a:r>
            <a:endParaRPr lang="en-US" altLang="zh-TW" sz="2400" dirty="0"/>
          </a:p>
          <a:p>
            <a:pPr defTabSz="574675" eaLnBrk="1" hangingPunct="1">
              <a:buFont typeface="Wingdings" panose="05000000000000000000" pitchFamily="2" charset="2"/>
              <a:buNone/>
              <a:defRPr/>
            </a:pPr>
            <a:r>
              <a:rPr lang="en-US" altLang="zh-TW" sz="2400" dirty="0"/>
              <a:t>OCTET STRING</a:t>
            </a:r>
            <a:r>
              <a:rPr lang="en-US" altLang="zh-TW" sz="2000" dirty="0"/>
              <a:t>	       </a:t>
            </a:r>
            <a:r>
              <a:rPr lang="en-US" altLang="zh-TW" sz="2000" dirty="0" err="1"/>
              <a:t>String</a:t>
            </a:r>
            <a:r>
              <a:rPr lang="en-US" altLang="zh-TW" sz="2000" dirty="0"/>
              <a:t> of octets (8-bit bytes)</a:t>
            </a:r>
            <a:endParaRPr lang="en-US" altLang="zh-TW" sz="2400" dirty="0"/>
          </a:p>
          <a:p>
            <a:pPr marL="2873375" indent="-2873375" defTabSz="574675" eaLnBrk="1" hangingPunct="1">
              <a:buFont typeface="Wingdings" panose="05000000000000000000" pitchFamily="2" charset="2"/>
              <a:buNone/>
              <a:defRPr/>
            </a:pPr>
            <a:r>
              <a:rPr lang="en-US" altLang="zh-TW" sz="2400" dirty="0"/>
              <a:t>OBJECT IDENTIFIER</a:t>
            </a:r>
            <a:r>
              <a:rPr lang="en-US" altLang="zh-TW" sz="2800" dirty="0"/>
              <a:t> </a:t>
            </a:r>
            <a:r>
              <a:rPr lang="en-US" altLang="zh-TW" sz="2000" dirty="0"/>
              <a:t>A sequence of non-negative numbers to uniquely identify an object</a:t>
            </a:r>
          </a:p>
        </p:txBody>
      </p:sp>
    </p:spTree>
    <p:extLst>
      <p:ext uri="{BB962C8B-B14F-4D97-AF65-F5344CB8AC3E}">
        <p14:creationId xmlns:p14="http://schemas.microsoft.com/office/powerpoint/2010/main" val="917750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ChangeArrowheads="1"/>
          </p:cNvSpPr>
          <p:nvPr/>
        </p:nvSpPr>
        <p:spPr bwMode="auto">
          <a:xfrm>
            <a:off x="779463" y="1949450"/>
            <a:ext cx="1533525" cy="4210050"/>
          </a:xfrm>
          <a:prstGeom prst="rect">
            <a:avLst/>
          </a:prstGeom>
          <a:solidFill>
            <a:srgbClr val="CCFF66"/>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9395" name="Rectangle 2"/>
          <p:cNvSpPr>
            <a:spLocks noGrp="1" noChangeArrowheads="1"/>
          </p:cNvSpPr>
          <p:nvPr>
            <p:ph type="title"/>
          </p:nvPr>
        </p:nvSpPr>
        <p:spPr/>
        <p:txBody>
          <a:bodyPr/>
          <a:lstStyle/>
          <a:p>
            <a:pPr eaLnBrk="1" hangingPunct="1"/>
            <a:r>
              <a:rPr lang="en-US" altLang="zh-TW"/>
              <a:t>ASN.1 Symbols</a:t>
            </a:r>
          </a:p>
        </p:txBody>
      </p:sp>
      <p:sp>
        <p:nvSpPr>
          <p:cNvPr id="142339" name="Rectangle 3"/>
          <p:cNvSpPr>
            <a:spLocks noGrp="1" noChangeArrowheads="1"/>
          </p:cNvSpPr>
          <p:nvPr>
            <p:ph type="body" idx="1"/>
          </p:nvPr>
        </p:nvSpPr>
        <p:spPr>
          <a:xfrm>
            <a:off x="781050" y="1509713"/>
            <a:ext cx="7862888" cy="4649787"/>
          </a:xfrm>
          <a:ln>
            <a:solidFill>
              <a:schemeClr val="hlink"/>
            </a:solidFill>
          </a:ln>
        </p:spPr>
        <p:txBody>
          <a:bodyPr/>
          <a:lstStyle/>
          <a:p>
            <a:pPr>
              <a:lnSpc>
                <a:spcPct val="90000"/>
              </a:lnSpc>
              <a:spcBef>
                <a:spcPct val="50000"/>
              </a:spcBef>
              <a:buClrTx/>
              <a:buSzTx/>
              <a:buFontTx/>
              <a:buNone/>
              <a:defRPr/>
            </a:pPr>
            <a:r>
              <a:rPr kumimoji="0" lang="en-US" altLang="zh-TW" sz="2400" b="1">
                <a:latin typeface="Arial" charset="0"/>
              </a:rPr>
              <a:t>Symbol	Meaning</a:t>
            </a:r>
          </a:p>
          <a:p>
            <a:pPr>
              <a:lnSpc>
                <a:spcPct val="90000"/>
              </a:lnSpc>
              <a:spcBef>
                <a:spcPct val="50000"/>
              </a:spcBef>
              <a:buClrTx/>
              <a:buSzTx/>
              <a:buFontTx/>
              <a:buNone/>
              <a:defRPr/>
            </a:pPr>
            <a:r>
              <a:rPr kumimoji="0" lang="en-US" altLang="zh-TW" sz="2400" b="1">
                <a:effectLst>
                  <a:outerShdw blurRad="38100" dist="38100" dir="2700000" algn="tl">
                    <a:srgbClr val="C0C0C0"/>
                  </a:outerShdw>
                </a:effectLst>
                <a:latin typeface="Courier New" pitchFamily="49" charset="0"/>
              </a:rPr>
              <a:t> ::=</a:t>
            </a:r>
            <a:r>
              <a:rPr kumimoji="0" lang="en-US" altLang="zh-TW" sz="2400" b="1">
                <a:latin typeface="Arial" charset="0"/>
              </a:rPr>
              <a:t>		Defined as</a:t>
            </a:r>
          </a:p>
          <a:p>
            <a:pPr>
              <a:lnSpc>
                <a:spcPct val="90000"/>
              </a:lnSpc>
              <a:spcBef>
                <a:spcPct val="50000"/>
              </a:spcBef>
              <a:buClrTx/>
              <a:buSzTx/>
              <a:buFontTx/>
              <a:buNone/>
              <a:defRPr/>
            </a:pPr>
            <a:r>
              <a:rPr kumimoji="0" lang="en-US" altLang="zh-TW" sz="2400" b="1">
                <a:effectLst>
                  <a:outerShdw blurRad="38100" dist="38100" dir="2700000" algn="tl">
                    <a:srgbClr val="C0C0C0"/>
                  </a:outerShdw>
                </a:effectLst>
                <a:latin typeface="Courier New" pitchFamily="49" charset="0"/>
              </a:rPr>
              <a:t> |</a:t>
            </a:r>
            <a:r>
              <a:rPr kumimoji="0" lang="en-US" altLang="zh-TW" sz="2400" b="1">
                <a:latin typeface="Courier New" pitchFamily="49" charset="0"/>
              </a:rPr>
              <a:t>	</a:t>
            </a:r>
            <a:r>
              <a:rPr kumimoji="0" lang="en-US" altLang="zh-TW" sz="2400" b="1">
                <a:latin typeface="Arial" charset="0"/>
              </a:rPr>
              <a:t>	or, alternative, options of a list</a:t>
            </a:r>
          </a:p>
          <a:p>
            <a:pPr>
              <a:lnSpc>
                <a:spcPct val="90000"/>
              </a:lnSpc>
              <a:spcBef>
                <a:spcPct val="50000"/>
              </a:spcBef>
              <a:buClrTx/>
              <a:buSzTx/>
              <a:buFontTx/>
              <a:buNone/>
              <a:defRPr/>
            </a:pPr>
            <a:r>
              <a:rPr kumimoji="0" lang="en-US" altLang="zh-TW" sz="2400" b="1">
                <a:effectLst>
                  <a:outerShdw blurRad="38100" dist="38100" dir="2700000" algn="tl">
                    <a:srgbClr val="C0C0C0"/>
                  </a:outerShdw>
                </a:effectLst>
                <a:latin typeface="Courier New" pitchFamily="49" charset="0"/>
              </a:rPr>
              <a:t> -</a:t>
            </a:r>
            <a:r>
              <a:rPr kumimoji="0" lang="en-US" altLang="zh-TW" sz="2400" b="1">
                <a:latin typeface="Courier New" pitchFamily="49" charset="0"/>
              </a:rPr>
              <a:t>	</a:t>
            </a:r>
            <a:r>
              <a:rPr kumimoji="0" lang="en-US" altLang="zh-TW" sz="2400" b="1">
                <a:latin typeface="Arial" charset="0"/>
              </a:rPr>
              <a:t>	Signed number</a:t>
            </a:r>
          </a:p>
          <a:p>
            <a:pPr>
              <a:lnSpc>
                <a:spcPct val="90000"/>
              </a:lnSpc>
              <a:spcBef>
                <a:spcPct val="50000"/>
              </a:spcBef>
              <a:buClrTx/>
              <a:buSzTx/>
              <a:buFontTx/>
              <a:buNone/>
              <a:defRPr/>
            </a:pPr>
            <a:r>
              <a:rPr kumimoji="0" lang="en-US" altLang="zh-TW" sz="2400" b="1">
                <a:effectLst>
                  <a:outerShdw blurRad="38100" dist="38100" dir="2700000" algn="tl">
                    <a:srgbClr val="C0C0C0"/>
                  </a:outerShdw>
                </a:effectLst>
                <a:latin typeface="Courier New" pitchFamily="49" charset="0"/>
              </a:rPr>
              <a:t> --</a:t>
            </a:r>
            <a:r>
              <a:rPr kumimoji="0" lang="en-US" altLang="zh-TW" sz="2400" b="1">
                <a:latin typeface="Arial" charset="0"/>
              </a:rPr>
              <a:t>		Following the symbol are comments</a:t>
            </a:r>
          </a:p>
          <a:p>
            <a:pPr>
              <a:lnSpc>
                <a:spcPct val="90000"/>
              </a:lnSpc>
              <a:spcBef>
                <a:spcPct val="50000"/>
              </a:spcBef>
              <a:buClrTx/>
              <a:buSzTx/>
              <a:buFontTx/>
              <a:buNone/>
              <a:defRPr/>
            </a:pPr>
            <a:r>
              <a:rPr kumimoji="0" lang="en-US" altLang="zh-TW" sz="2400" b="1">
                <a:effectLst>
                  <a:outerShdw blurRad="38100" dist="38100" dir="2700000" algn="tl">
                    <a:srgbClr val="C0C0C0"/>
                  </a:outerShdw>
                </a:effectLst>
                <a:latin typeface="Courier New" pitchFamily="49" charset="0"/>
              </a:rPr>
              <a:t> {}</a:t>
            </a:r>
            <a:r>
              <a:rPr kumimoji="0" lang="en-US" altLang="zh-TW" sz="2400" b="1">
                <a:latin typeface="Arial" charset="0"/>
              </a:rPr>
              <a:t>		Start and end of a list</a:t>
            </a:r>
          </a:p>
          <a:p>
            <a:pPr>
              <a:lnSpc>
                <a:spcPct val="90000"/>
              </a:lnSpc>
              <a:spcBef>
                <a:spcPct val="50000"/>
              </a:spcBef>
              <a:buClrTx/>
              <a:buSzTx/>
              <a:buFontTx/>
              <a:buNone/>
              <a:defRPr/>
            </a:pPr>
            <a:r>
              <a:rPr kumimoji="0" lang="en-US" altLang="zh-TW" sz="2400" b="1">
                <a:effectLst>
                  <a:outerShdw blurRad="38100" dist="38100" dir="2700000" algn="tl">
                    <a:srgbClr val="C0C0C0"/>
                  </a:outerShdw>
                </a:effectLst>
                <a:latin typeface="Courier New" pitchFamily="49" charset="0"/>
              </a:rPr>
              <a:t> []</a:t>
            </a:r>
            <a:r>
              <a:rPr kumimoji="0" lang="en-US" altLang="zh-TW" sz="2400" b="1">
                <a:latin typeface="Arial" charset="0"/>
              </a:rPr>
              <a:t>		Start and end of a tag</a:t>
            </a:r>
          </a:p>
          <a:p>
            <a:pPr>
              <a:lnSpc>
                <a:spcPct val="90000"/>
              </a:lnSpc>
              <a:spcBef>
                <a:spcPct val="50000"/>
              </a:spcBef>
              <a:buClrTx/>
              <a:buSzTx/>
              <a:buFontTx/>
              <a:buNone/>
              <a:defRPr/>
            </a:pPr>
            <a:r>
              <a:rPr kumimoji="0" lang="en-US" altLang="zh-TW" sz="2400" b="1">
                <a:effectLst>
                  <a:outerShdw blurRad="38100" dist="38100" dir="2700000" algn="tl">
                    <a:srgbClr val="C0C0C0"/>
                  </a:outerShdw>
                </a:effectLst>
                <a:latin typeface="Courier New" pitchFamily="49" charset="0"/>
              </a:rPr>
              <a:t> ()</a:t>
            </a:r>
            <a:r>
              <a:rPr kumimoji="0" lang="en-US" altLang="zh-TW" sz="2400" b="1">
                <a:latin typeface="Arial" charset="0"/>
              </a:rPr>
              <a:t>		Start and end of subtype</a:t>
            </a:r>
          </a:p>
          <a:p>
            <a:pPr>
              <a:lnSpc>
                <a:spcPct val="90000"/>
              </a:lnSpc>
              <a:spcBef>
                <a:spcPct val="50000"/>
              </a:spcBef>
              <a:buClrTx/>
              <a:buSzTx/>
              <a:buFontTx/>
              <a:buNone/>
              <a:defRPr/>
            </a:pPr>
            <a:r>
              <a:rPr kumimoji="0" lang="en-US" altLang="zh-TW" sz="2400" b="1">
                <a:effectLst>
                  <a:outerShdw blurRad="38100" dist="38100" dir="2700000" algn="tl">
                    <a:srgbClr val="C0C0C0"/>
                  </a:outerShdw>
                </a:effectLst>
                <a:latin typeface="Courier New" pitchFamily="49" charset="0"/>
              </a:rPr>
              <a:t> ..</a:t>
            </a:r>
            <a:r>
              <a:rPr kumimoji="0" lang="en-US" altLang="zh-TW" sz="2400" b="1">
                <a:latin typeface="Arial" charset="0"/>
              </a:rPr>
              <a:t>		Range</a:t>
            </a:r>
            <a:endParaRPr lang="zh-TW" altLang="en-US" sz="4400" b="1">
              <a:latin typeface="Arial" charset="0"/>
            </a:endParaRPr>
          </a:p>
        </p:txBody>
      </p:sp>
      <p:sp>
        <p:nvSpPr>
          <p:cNvPr id="59397" name="Line 4"/>
          <p:cNvSpPr>
            <a:spLocks noChangeShapeType="1"/>
          </p:cNvSpPr>
          <p:nvPr/>
        </p:nvSpPr>
        <p:spPr bwMode="auto">
          <a:xfrm>
            <a:off x="2312988" y="1506538"/>
            <a:ext cx="0" cy="4652962"/>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9398" name="Line 5"/>
          <p:cNvSpPr>
            <a:spLocks noChangeShapeType="1"/>
          </p:cNvSpPr>
          <p:nvPr/>
        </p:nvSpPr>
        <p:spPr bwMode="auto">
          <a:xfrm>
            <a:off x="779463" y="1949450"/>
            <a:ext cx="7867650" cy="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53530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ASN.1 Data Type Conventions</a:t>
            </a:r>
            <a:endParaRPr kumimoji="0" lang="zh-TW" altLang="en-US" sz="3600" b="1">
              <a:solidFill>
                <a:schemeClr val="tx1"/>
              </a:solidFill>
              <a:latin typeface="Arial" panose="020B0604020202020204" pitchFamily="34" charset="0"/>
            </a:endParaRPr>
          </a:p>
        </p:txBody>
      </p:sp>
      <p:grpSp>
        <p:nvGrpSpPr>
          <p:cNvPr id="60419" name="Group 60"/>
          <p:cNvGrpSpPr>
            <a:grpSpLocks/>
          </p:cNvGrpSpPr>
          <p:nvPr/>
        </p:nvGrpSpPr>
        <p:grpSpPr bwMode="auto">
          <a:xfrm>
            <a:off x="211138" y="1739900"/>
            <a:ext cx="8661400" cy="4213225"/>
            <a:chOff x="-3" y="-3"/>
            <a:chExt cx="3667" cy="2654"/>
          </a:xfrm>
        </p:grpSpPr>
        <p:grpSp>
          <p:nvGrpSpPr>
            <p:cNvPr id="60420" name="Group 58"/>
            <p:cNvGrpSpPr>
              <a:grpSpLocks/>
            </p:cNvGrpSpPr>
            <p:nvPr/>
          </p:nvGrpSpPr>
          <p:grpSpPr bwMode="auto">
            <a:xfrm>
              <a:off x="0" y="0"/>
              <a:ext cx="3661" cy="2648"/>
              <a:chOff x="0" y="0"/>
              <a:chExt cx="3661" cy="2648"/>
            </a:xfrm>
          </p:grpSpPr>
          <p:grpSp>
            <p:nvGrpSpPr>
              <p:cNvPr id="60422" name="Group 23"/>
              <p:cNvGrpSpPr>
                <a:grpSpLocks/>
              </p:cNvGrpSpPr>
              <p:nvPr/>
            </p:nvGrpSpPr>
            <p:grpSpPr bwMode="auto">
              <a:xfrm>
                <a:off x="0" y="0"/>
                <a:ext cx="1127" cy="633"/>
                <a:chOff x="0" y="0"/>
                <a:chExt cx="1127" cy="633"/>
              </a:xfrm>
            </p:grpSpPr>
            <p:sp>
              <p:nvSpPr>
                <p:cNvPr id="60474" name="Rectangle 4"/>
                <p:cNvSpPr>
                  <a:spLocks noChangeArrowheads="1"/>
                </p:cNvSpPr>
                <p:nvPr/>
              </p:nvSpPr>
              <p:spPr bwMode="auto">
                <a:xfrm>
                  <a:off x="43" y="0"/>
                  <a:ext cx="1041"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latin typeface="Arial" panose="020B0604020202020204" pitchFamily="34" charset="0"/>
                      <a:cs typeface="Arial" panose="020B0604020202020204" pitchFamily="34" charset="0"/>
                    </a:rPr>
                    <a:t>Data Types</a:t>
                  </a:r>
                </a:p>
                <a:p>
                  <a:pPr algn="ctr"/>
                  <a:r>
                    <a:rPr lang="en-US" altLang="zh-TW" sz="2000">
                      <a:cs typeface="Arial" panose="020B0604020202020204" pitchFamily="34" charset="0"/>
                    </a:rPr>
                    <a:t> </a:t>
                  </a:r>
                  <a:endParaRPr lang="en-US" altLang="zh-TW" sz="2000">
                    <a:latin typeface="Arial" panose="020B0604020202020204" pitchFamily="34" charset="0"/>
                    <a:cs typeface="Arial" panose="020B0604020202020204" pitchFamily="34" charset="0"/>
                  </a:endParaRPr>
                </a:p>
                <a:p>
                  <a:pPr algn="ctr"/>
                  <a:r>
                    <a:rPr lang="en-US" altLang="zh-TW" sz="2000">
                      <a:cs typeface="Arial" panose="020B0604020202020204" pitchFamily="34" charset="0"/>
                    </a:rPr>
                    <a:t> </a:t>
                  </a:r>
                  <a:endParaRPr lang="en-US" altLang="zh-TW" sz="2000">
                    <a:latin typeface="Arial" panose="020B0604020202020204" pitchFamily="34" charset="0"/>
                    <a:cs typeface="Arial" panose="020B0604020202020204" pitchFamily="34" charset="0"/>
                  </a:endParaRPr>
                </a:p>
                <a:p>
                  <a:pPr algn="ctr"/>
                  <a:endParaRPr lang="en-US" altLang="zh-TW" sz="4000">
                    <a:latin typeface="Arial" panose="020B0604020202020204" pitchFamily="34" charset="0"/>
                  </a:endParaRPr>
                </a:p>
              </p:txBody>
            </p:sp>
            <p:sp>
              <p:nvSpPr>
                <p:cNvPr id="60475" name="Rectangle 22"/>
                <p:cNvSpPr>
                  <a:spLocks noChangeArrowheads="1"/>
                </p:cNvSpPr>
                <p:nvPr/>
              </p:nvSpPr>
              <p:spPr bwMode="auto">
                <a:xfrm>
                  <a:off x="0" y="0"/>
                  <a:ext cx="1127"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23" name="Group 25"/>
              <p:cNvGrpSpPr>
                <a:grpSpLocks/>
              </p:cNvGrpSpPr>
              <p:nvPr/>
            </p:nvGrpSpPr>
            <p:grpSpPr bwMode="auto">
              <a:xfrm>
                <a:off x="1127" y="0"/>
                <a:ext cx="1232" cy="633"/>
                <a:chOff x="1127" y="0"/>
                <a:chExt cx="1232" cy="633"/>
              </a:xfrm>
            </p:grpSpPr>
            <p:sp>
              <p:nvSpPr>
                <p:cNvPr id="60472" name="Rectangle 5"/>
                <p:cNvSpPr>
                  <a:spLocks noChangeArrowheads="1"/>
                </p:cNvSpPr>
                <p:nvPr/>
              </p:nvSpPr>
              <p:spPr bwMode="auto">
                <a:xfrm>
                  <a:off x="1170" y="0"/>
                  <a:ext cx="114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latin typeface="Arial" panose="020B0604020202020204" pitchFamily="34" charset="0"/>
                      <a:cs typeface="Arial" panose="020B0604020202020204" pitchFamily="34" charset="0"/>
                    </a:rPr>
                    <a:t>Convention</a:t>
                  </a:r>
                </a:p>
                <a:p>
                  <a:pPr algn="ctr"/>
                  <a:r>
                    <a:rPr lang="en-US" altLang="zh-TW" sz="2000">
                      <a:cs typeface="Arial" panose="020B0604020202020204" pitchFamily="34" charset="0"/>
                    </a:rPr>
                    <a:t> </a:t>
                  </a:r>
                  <a:endParaRPr lang="en-US" altLang="zh-TW" sz="2000">
                    <a:latin typeface="Arial" panose="020B0604020202020204" pitchFamily="34" charset="0"/>
                    <a:cs typeface="Arial" panose="020B0604020202020204" pitchFamily="34" charset="0"/>
                  </a:endParaRPr>
                </a:p>
                <a:p>
                  <a:pPr algn="ctr"/>
                  <a:endParaRPr lang="en-US" altLang="zh-TW" sz="4000">
                    <a:latin typeface="Arial" panose="020B0604020202020204" pitchFamily="34" charset="0"/>
                  </a:endParaRPr>
                </a:p>
              </p:txBody>
            </p:sp>
            <p:sp>
              <p:nvSpPr>
                <p:cNvPr id="60473" name="Rectangle 24"/>
                <p:cNvSpPr>
                  <a:spLocks noChangeArrowheads="1"/>
                </p:cNvSpPr>
                <p:nvPr/>
              </p:nvSpPr>
              <p:spPr bwMode="auto">
                <a:xfrm>
                  <a:off x="1127" y="0"/>
                  <a:ext cx="123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24" name="Group 27"/>
              <p:cNvGrpSpPr>
                <a:grpSpLocks/>
              </p:cNvGrpSpPr>
              <p:nvPr/>
            </p:nvGrpSpPr>
            <p:grpSpPr bwMode="auto">
              <a:xfrm>
                <a:off x="2359" y="0"/>
                <a:ext cx="1302" cy="633"/>
                <a:chOff x="2359" y="0"/>
                <a:chExt cx="1302" cy="633"/>
              </a:xfrm>
            </p:grpSpPr>
            <p:sp>
              <p:nvSpPr>
                <p:cNvPr id="60470" name="Rectangle 6"/>
                <p:cNvSpPr>
                  <a:spLocks noChangeArrowheads="1"/>
                </p:cNvSpPr>
                <p:nvPr/>
              </p:nvSpPr>
              <p:spPr bwMode="auto">
                <a:xfrm>
                  <a:off x="2402" y="0"/>
                  <a:ext cx="121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latin typeface="Arial" panose="020B0604020202020204" pitchFamily="34" charset="0"/>
                      <a:cs typeface="Arial" panose="020B0604020202020204" pitchFamily="34" charset="0"/>
                    </a:rPr>
                    <a:t>Example</a:t>
                  </a:r>
                </a:p>
                <a:p>
                  <a:pPr algn="ctr"/>
                  <a:endParaRPr lang="en-US" altLang="zh-TW" sz="4400">
                    <a:latin typeface="Arial" panose="020B0604020202020204" pitchFamily="34" charset="0"/>
                  </a:endParaRPr>
                </a:p>
              </p:txBody>
            </p:sp>
            <p:sp>
              <p:nvSpPr>
                <p:cNvPr id="60471" name="Rectangle 26"/>
                <p:cNvSpPr>
                  <a:spLocks noChangeArrowheads="1"/>
                </p:cNvSpPr>
                <p:nvPr/>
              </p:nvSpPr>
              <p:spPr bwMode="auto">
                <a:xfrm>
                  <a:off x="2359" y="0"/>
                  <a:ext cx="130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25" name="Group 29"/>
              <p:cNvGrpSpPr>
                <a:grpSpLocks/>
              </p:cNvGrpSpPr>
              <p:nvPr/>
            </p:nvGrpSpPr>
            <p:grpSpPr bwMode="auto">
              <a:xfrm>
                <a:off x="0" y="633"/>
                <a:ext cx="1127" cy="403"/>
                <a:chOff x="0" y="633"/>
                <a:chExt cx="1127" cy="403"/>
              </a:xfrm>
            </p:grpSpPr>
            <p:sp>
              <p:nvSpPr>
                <p:cNvPr id="60468" name="Rectangle 7"/>
                <p:cNvSpPr>
                  <a:spLocks noChangeArrowheads="1"/>
                </p:cNvSpPr>
                <p:nvPr/>
              </p:nvSpPr>
              <p:spPr bwMode="auto">
                <a:xfrm>
                  <a:off x="43" y="633"/>
                  <a:ext cx="10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Object name</a:t>
                  </a:r>
                </a:p>
                <a:p>
                  <a:endParaRPr lang="en-US" altLang="zh-TW" sz="4000">
                    <a:latin typeface="Arial" panose="020B0604020202020204" pitchFamily="34" charset="0"/>
                  </a:endParaRPr>
                </a:p>
              </p:txBody>
            </p:sp>
            <p:sp>
              <p:nvSpPr>
                <p:cNvPr id="60469" name="Rectangle 28"/>
                <p:cNvSpPr>
                  <a:spLocks noChangeArrowheads="1"/>
                </p:cNvSpPr>
                <p:nvPr/>
              </p:nvSpPr>
              <p:spPr bwMode="auto">
                <a:xfrm>
                  <a:off x="0" y="633"/>
                  <a:ext cx="11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26" name="Group 31"/>
              <p:cNvGrpSpPr>
                <a:grpSpLocks/>
              </p:cNvGrpSpPr>
              <p:nvPr/>
            </p:nvGrpSpPr>
            <p:grpSpPr bwMode="auto">
              <a:xfrm>
                <a:off x="1127" y="633"/>
                <a:ext cx="1232" cy="403"/>
                <a:chOff x="1127" y="633"/>
                <a:chExt cx="1232" cy="403"/>
              </a:xfrm>
            </p:grpSpPr>
            <p:sp>
              <p:nvSpPr>
                <p:cNvPr id="60466" name="Rectangle 8"/>
                <p:cNvSpPr>
                  <a:spLocks noChangeArrowheads="1"/>
                </p:cNvSpPr>
                <p:nvPr/>
              </p:nvSpPr>
              <p:spPr bwMode="auto">
                <a:xfrm>
                  <a:off x="1170" y="633"/>
                  <a:ext cx="114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Initial lowercase letter </a:t>
                  </a:r>
                </a:p>
                <a:p>
                  <a:endParaRPr lang="en-US" altLang="zh-TW" sz="4000">
                    <a:latin typeface="Arial" panose="020B0604020202020204" pitchFamily="34" charset="0"/>
                  </a:endParaRPr>
                </a:p>
              </p:txBody>
            </p:sp>
            <p:sp>
              <p:nvSpPr>
                <p:cNvPr id="60467" name="Rectangle 30"/>
                <p:cNvSpPr>
                  <a:spLocks noChangeArrowheads="1"/>
                </p:cNvSpPr>
                <p:nvPr/>
              </p:nvSpPr>
              <p:spPr bwMode="auto">
                <a:xfrm>
                  <a:off x="1127" y="633"/>
                  <a:ext cx="123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27" name="Group 33"/>
              <p:cNvGrpSpPr>
                <a:grpSpLocks/>
              </p:cNvGrpSpPr>
              <p:nvPr/>
            </p:nvGrpSpPr>
            <p:grpSpPr bwMode="auto">
              <a:xfrm>
                <a:off x="2359" y="633"/>
                <a:ext cx="1302" cy="403"/>
                <a:chOff x="2359" y="633"/>
                <a:chExt cx="1302" cy="403"/>
              </a:xfrm>
            </p:grpSpPr>
            <p:sp>
              <p:nvSpPr>
                <p:cNvPr id="60464" name="Rectangle 9"/>
                <p:cNvSpPr>
                  <a:spLocks noChangeArrowheads="1"/>
                </p:cNvSpPr>
                <p:nvPr/>
              </p:nvSpPr>
              <p:spPr bwMode="auto">
                <a:xfrm>
                  <a:off x="2402" y="633"/>
                  <a:ext cx="12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sysDescr, etherStatsPkts</a:t>
                  </a:r>
                </a:p>
                <a:p>
                  <a:endParaRPr lang="en-US" altLang="zh-TW" sz="4000">
                    <a:latin typeface="Arial" panose="020B0604020202020204" pitchFamily="34" charset="0"/>
                  </a:endParaRPr>
                </a:p>
              </p:txBody>
            </p:sp>
            <p:sp>
              <p:nvSpPr>
                <p:cNvPr id="60465" name="Rectangle 32"/>
                <p:cNvSpPr>
                  <a:spLocks noChangeArrowheads="1"/>
                </p:cNvSpPr>
                <p:nvPr/>
              </p:nvSpPr>
              <p:spPr bwMode="auto">
                <a:xfrm>
                  <a:off x="2359" y="633"/>
                  <a:ext cx="13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28" name="Group 35"/>
              <p:cNvGrpSpPr>
                <a:grpSpLocks/>
              </p:cNvGrpSpPr>
              <p:nvPr/>
            </p:nvGrpSpPr>
            <p:grpSpPr bwMode="auto">
              <a:xfrm>
                <a:off x="0" y="1036"/>
                <a:ext cx="1127" cy="403"/>
                <a:chOff x="0" y="1036"/>
                <a:chExt cx="1127" cy="403"/>
              </a:xfrm>
            </p:grpSpPr>
            <p:sp>
              <p:nvSpPr>
                <p:cNvPr id="60462" name="Rectangle 10"/>
                <p:cNvSpPr>
                  <a:spLocks noChangeArrowheads="1"/>
                </p:cNvSpPr>
                <p:nvPr/>
              </p:nvSpPr>
              <p:spPr bwMode="auto">
                <a:xfrm>
                  <a:off x="43" y="1036"/>
                  <a:ext cx="10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Application data type</a:t>
                  </a:r>
                </a:p>
                <a:p>
                  <a:endParaRPr lang="en-US" altLang="zh-TW" sz="4000">
                    <a:latin typeface="Arial" panose="020B0604020202020204" pitchFamily="34" charset="0"/>
                  </a:endParaRPr>
                </a:p>
              </p:txBody>
            </p:sp>
            <p:sp>
              <p:nvSpPr>
                <p:cNvPr id="60463" name="Rectangle 34"/>
                <p:cNvSpPr>
                  <a:spLocks noChangeArrowheads="1"/>
                </p:cNvSpPr>
                <p:nvPr/>
              </p:nvSpPr>
              <p:spPr bwMode="auto">
                <a:xfrm>
                  <a:off x="0" y="1036"/>
                  <a:ext cx="11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29" name="Group 37"/>
              <p:cNvGrpSpPr>
                <a:grpSpLocks/>
              </p:cNvGrpSpPr>
              <p:nvPr/>
            </p:nvGrpSpPr>
            <p:grpSpPr bwMode="auto">
              <a:xfrm>
                <a:off x="1127" y="1036"/>
                <a:ext cx="1232" cy="403"/>
                <a:chOff x="1127" y="1036"/>
                <a:chExt cx="1232" cy="403"/>
              </a:xfrm>
            </p:grpSpPr>
            <p:sp>
              <p:nvSpPr>
                <p:cNvPr id="60460" name="Rectangle 11"/>
                <p:cNvSpPr>
                  <a:spLocks noChangeArrowheads="1"/>
                </p:cNvSpPr>
                <p:nvPr/>
              </p:nvSpPr>
              <p:spPr bwMode="auto">
                <a:xfrm>
                  <a:off x="1170" y="1036"/>
                  <a:ext cx="114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Initial uppercase letter</a:t>
                  </a:r>
                </a:p>
                <a:p>
                  <a:endParaRPr lang="en-US" altLang="zh-TW" sz="4000">
                    <a:latin typeface="Arial" panose="020B0604020202020204" pitchFamily="34" charset="0"/>
                  </a:endParaRPr>
                </a:p>
              </p:txBody>
            </p:sp>
            <p:sp>
              <p:nvSpPr>
                <p:cNvPr id="60461" name="Rectangle 36"/>
                <p:cNvSpPr>
                  <a:spLocks noChangeArrowheads="1"/>
                </p:cNvSpPr>
                <p:nvPr/>
              </p:nvSpPr>
              <p:spPr bwMode="auto">
                <a:xfrm>
                  <a:off x="1127" y="1036"/>
                  <a:ext cx="123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30" name="Group 39"/>
              <p:cNvGrpSpPr>
                <a:grpSpLocks/>
              </p:cNvGrpSpPr>
              <p:nvPr/>
            </p:nvGrpSpPr>
            <p:grpSpPr bwMode="auto">
              <a:xfrm>
                <a:off x="2359" y="1036"/>
                <a:ext cx="1302" cy="403"/>
                <a:chOff x="2359" y="1036"/>
                <a:chExt cx="1302" cy="403"/>
              </a:xfrm>
            </p:grpSpPr>
            <p:sp>
              <p:nvSpPr>
                <p:cNvPr id="60458" name="Rectangle 12"/>
                <p:cNvSpPr>
                  <a:spLocks noChangeArrowheads="1"/>
                </p:cNvSpPr>
                <p:nvPr/>
              </p:nvSpPr>
              <p:spPr bwMode="auto">
                <a:xfrm>
                  <a:off x="2402" y="1036"/>
                  <a:ext cx="12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Counter, IpAddress</a:t>
                  </a:r>
                </a:p>
                <a:p>
                  <a:endParaRPr lang="en-US" altLang="zh-TW" sz="4000">
                    <a:latin typeface="Arial" panose="020B0604020202020204" pitchFamily="34" charset="0"/>
                  </a:endParaRPr>
                </a:p>
              </p:txBody>
            </p:sp>
            <p:sp>
              <p:nvSpPr>
                <p:cNvPr id="60459" name="Rectangle 38"/>
                <p:cNvSpPr>
                  <a:spLocks noChangeArrowheads="1"/>
                </p:cNvSpPr>
                <p:nvPr/>
              </p:nvSpPr>
              <p:spPr bwMode="auto">
                <a:xfrm>
                  <a:off x="2359" y="1036"/>
                  <a:ext cx="13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31" name="Group 41"/>
              <p:cNvGrpSpPr>
                <a:grpSpLocks/>
              </p:cNvGrpSpPr>
              <p:nvPr/>
            </p:nvGrpSpPr>
            <p:grpSpPr bwMode="auto">
              <a:xfrm>
                <a:off x="0" y="1439"/>
                <a:ext cx="1127" cy="403"/>
                <a:chOff x="0" y="1439"/>
                <a:chExt cx="1127" cy="403"/>
              </a:xfrm>
            </p:grpSpPr>
            <p:sp>
              <p:nvSpPr>
                <p:cNvPr id="60456" name="Rectangle 13"/>
                <p:cNvSpPr>
                  <a:spLocks noChangeArrowheads="1"/>
                </p:cNvSpPr>
                <p:nvPr/>
              </p:nvSpPr>
              <p:spPr bwMode="auto">
                <a:xfrm>
                  <a:off x="43" y="1439"/>
                  <a:ext cx="10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Module</a:t>
                  </a:r>
                </a:p>
                <a:p>
                  <a:endParaRPr lang="en-US" altLang="zh-TW" sz="4000">
                    <a:latin typeface="Arial" panose="020B0604020202020204" pitchFamily="34" charset="0"/>
                  </a:endParaRPr>
                </a:p>
              </p:txBody>
            </p:sp>
            <p:sp>
              <p:nvSpPr>
                <p:cNvPr id="60457" name="Rectangle 40"/>
                <p:cNvSpPr>
                  <a:spLocks noChangeArrowheads="1"/>
                </p:cNvSpPr>
                <p:nvPr/>
              </p:nvSpPr>
              <p:spPr bwMode="auto">
                <a:xfrm>
                  <a:off x="0" y="1439"/>
                  <a:ext cx="11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32" name="Group 43"/>
              <p:cNvGrpSpPr>
                <a:grpSpLocks/>
              </p:cNvGrpSpPr>
              <p:nvPr/>
            </p:nvGrpSpPr>
            <p:grpSpPr bwMode="auto">
              <a:xfrm>
                <a:off x="1127" y="1439"/>
                <a:ext cx="1232" cy="403"/>
                <a:chOff x="1127" y="1439"/>
                <a:chExt cx="1232" cy="403"/>
              </a:xfrm>
            </p:grpSpPr>
            <p:sp>
              <p:nvSpPr>
                <p:cNvPr id="60454" name="Rectangle 14"/>
                <p:cNvSpPr>
                  <a:spLocks noChangeArrowheads="1"/>
                </p:cNvSpPr>
                <p:nvPr/>
              </p:nvSpPr>
              <p:spPr bwMode="auto">
                <a:xfrm>
                  <a:off x="1170" y="1439"/>
                  <a:ext cx="114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Initial uppercase letter</a:t>
                  </a:r>
                </a:p>
                <a:p>
                  <a:endParaRPr lang="en-US" altLang="zh-TW" sz="4000">
                    <a:latin typeface="Arial" panose="020B0604020202020204" pitchFamily="34" charset="0"/>
                  </a:endParaRPr>
                </a:p>
              </p:txBody>
            </p:sp>
            <p:sp>
              <p:nvSpPr>
                <p:cNvPr id="60455" name="Rectangle 42"/>
                <p:cNvSpPr>
                  <a:spLocks noChangeArrowheads="1"/>
                </p:cNvSpPr>
                <p:nvPr/>
              </p:nvSpPr>
              <p:spPr bwMode="auto">
                <a:xfrm>
                  <a:off x="1127" y="1439"/>
                  <a:ext cx="123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33" name="Group 45"/>
              <p:cNvGrpSpPr>
                <a:grpSpLocks/>
              </p:cNvGrpSpPr>
              <p:nvPr/>
            </p:nvGrpSpPr>
            <p:grpSpPr bwMode="auto">
              <a:xfrm>
                <a:off x="2359" y="1439"/>
                <a:ext cx="1302" cy="403"/>
                <a:chOff x="2359" y="1439"/>
                <a:chExt cx="1302" cy="403"/>
              </a:xfrm>
            </p:grpSpPr>
            <p:sp>
              <p:nvSpPr>
                <p:cNvPr id="60452" name="Rectangle 15"/>
                <p:cNvSpPr>
                  <a:spLocks noChangeArrowheads="1"/>
                </p:cNvSpPr>
                <p:nvPr/>
              </p:nvSpPr>
              <p:spPr bwMode="auto">
                <a:xfrm>
                  <a:off x="2402" y="1439"/>
                  <a:ext cx="12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PersonnelRecord </a:t>
                  </a:r>
                </a:p>
                <a:p>
                  <a:endParaRPr lang="en-US" altLang="zh-TW" sz="4000">
                    <a:latin typeface="Arial" panose="020B0604020202020204" pitchFamily="34" charset="0"/>
                  </a:endParaRPr>
                </a:p>
              </p:txBody>
            </p:sp>
            <p:sp>
              <p:nvSpPr>
                <p:cNvPr id="60453" name="Rectangle 44"/>
                <p:cNvSpPr>
                  <a:spLocks noChangeArrowheads="1"/>
                </p:cNvSpPr>
                <p:nvPr/>
              </p:nvSpPr>
              <p:spPr bwMode="auto">
                <a:xfrm>
                  <a:off x="2359" y="1439"/>
                  <a:ext cx="13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34" name="Group 47"/>
              <p:cNvGrpSpPr>
                <a:grpSpLocks/>
              </p:cNvGrpSpPr>
              <p:nvPr/>
            </p:nvGrpSpPr>
            <p:grpSpPr bwMode="auto">
              <a:xfrm>
                <a:off x="0" y="1842"/>
                <a:ext cx="1127" cy="403"/>
                <a:chOff x="0" y="1842"/>
                <a:chExt cx="1127" cy="403"/>
              </a:xfrm>
            </p:grpSpPr>
            <p:sp>
              <p:nvSpPr>
                <p:cNvPr id="60450" name="Rectangle 16"/>
                <p:cNvSpPr>
                  <a:spLocks noChangeArrowheads="1"/>
                </p:cNvSpPr>
                <p:nvPr/>
              </p:nvSpPr>
              <p:spPr bwMode="auto">
                <a:xfrm>
                  <a:off x="43" y="1842"/>
                  <a:ext cx="10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Macro, MIB module</a:t>
                  </a:r>
                </a:p>
                <a:p>
                  <a:endParaRPr lang="en-US" altLang="zh-TW" sz="4000">
                    <a:latin typeface="Arial" panose="020B0604020202020204" pitchFamily="34" charset="0"/>
                  </a:endParaRPr>
                </a:p>
              </p:txBody>
            </p:sp>
            <p:sp>
              <p:nvSpPr>
                <p:cNvPr id="60451" name="Rectangle 46"/>
                <p:cNvSpPr>
                  <a:spLocks noChangeArrowheads="1"/>
                </p:cNvSpPr>
                <p:nvPr/>
              </p:nvSpPr>
              <p:spPr bwMode="auto">
                <a:xfrm>
                  <a:off x="0" y="1842"/>
                  <a:ext cx="11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35" name="Group 49"/>
              <p:cNvGrpSpPr>
                <a:grpSpLocks/>
              </p:cNvGrpSpPr>
              <p:nvPr/>
            </p:nvGrpSpPr>
            <p:grpSpPr bwMode="auto">
              <a:xfrm>
                <a:off x="1127" y="1842"/>
                <a:ext cx="1232" cy="403"/>
                <a:chOff x="1127" y="1842"/>
                <a:chExt cx="1232" cy="403"/>
              </a:xfrm>
            </p:grpSpPr>
            <p:sp>
              <p:nvSpPr>
                <p:cNvPr id="60448" name="Rectangle 17"/>
                <p:cNvSpPr>
                  <a:spLocks noChangeArrowheads="1"/>
                </p:cNvSpPr>
                <p:nvPr/>
              </p:nvSpPr>
              <p:spPr bwMode="auto">
                <a:xfrm>
                  <a:off x="1170" y="1842"/>
                  <a:ext cx="114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All uppercase letters</a:t>
                  </a:r>
                </a:p>
                <a:p>
                  <a:endParaRPr lang="en-US" altLang="zh-TW" sz="4000">
                    <a:latin typeface="Arial" panose="020B0604020202020204" pitchFamily="34" charset="0"/>
                  </a:endParaRPr>
                </a:p>
              </p:txBody>
            </p:sp>
            <p:sp>
              <p:nvSpPr>
                <p:cNvPr id="60449" name="Rectangle 48"/>
                <p:cNvSpPr>
                  <a:spLocks noChangeArrowheads="1"/>
                </p:cNvSpPr>
                <p:nvPr/>
              </p:nvSpPr>
              <p:spPr bwMode="auto">
                <a:xfrm>
                  <a:off x="1127" y="1842"/>
                  <a:ext cx="123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36" name="Group 51"/>
              <p:cNvGrpSpPr>
                <a:grpSpLocks/>
              </p:cNvGrpSpPr>
              <p:nvPr/>
            </p:nvGrpSpPr>
            <p:grpSpPr bwMode="auto">
              <a:xfrm>
                <a:off x="2359" y="1842"/>
                <a:ext cx="1302" cy="403"/>
                <a:chOff x="2359" y="1842"/>
                <a:chExt cx="1302" cy="403"/>
              </a:xfrm>
            </p:grpSpPr>
            <p:sp>
              <p:nvSpPr>
                <p:cNvPr id="60446" name="Rectangle 18"/>
                <p:cNvSpPr>
                  <a:spLocks noChangeArrowheads="1"/>
                </p:cNvSpPr>
                <p:nvPr/>
              </p:nvSpPr>
              <p:spPr bwMode="auto">
                <a:xfrm>
                  <a:off x="2402" y="1842"/>
                  <a:ext cx="12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RMON-MIB</a:t>
                  </a:r>
                </a:p>
                <a:p>
                  <a:endParaRPr lang="en-US" altLang="zh-TW" sz="4000">
                    <a:latin typeface="Arial" panose="020B0604020202020204" pitchFamily="34" charset="0"/>
                  </a:endParaRPr>
                </a:p>
              </p:txBody>
            </p:sp>
            <p:sp>
              <p:nvSpPr>
                <p:cNvPr id="60447" name="Rectangle 50"/>
                <p:cNvSpPr>
                  <a:spLocks noChangeArrowheads="1"/>
                </p:cNvSpPr>
                <p:nvPr/>
              </p:nvSpPr>
              <p:spPr bwMode="auto">
                <a:xfrm>
                  <a:off x="2359" y="1842"/>
                  <a:ext cx="13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37" name="Group 53"/>
              <p:cNvGrpSpPr>
                <a:grpSpLocks/>
              </p:cNvGrpSpPr>
              <p:nvPr/>
            </p:nvGrpSpPr>
            <p:grpSpPr bwMode="auto">
              <a:xfrm>
                <a:off x="0" y="2245"/>
                <a:ext cx="1127" cy="403"/>
                <a:chOff x="0" y="2245"/>
                <a:chExt cx="1127" cy="403"/>
              </a:xfrm>
            </p:grpSpPr>
            <p:sp>
              <p:nvSpPr>
                <p:cNvPr id="60444" name="Rectangle 19"/>
                <p:cNvSpPr>
                  <a:spLocks noChangeArrowheads="1"/>
                </p:cNvSpPr>
                <p:nvPr/>
              </p:nvSpPr>
              <p:spPr bwMode="auto">
                <a:xfrm>
                  <a:off x="43" y="2245"/>
                  <a:ext cx="10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Keywords </a:t>
                  </a:r>
                </a:p>
                <a:p>
                  <a:endParaRPr lang="en-US" altLang="zh-TW" sz="4000">
                    <a:latin typeface="Arial" panose="020B0604020202020204" pitchFamily="34" charset="0"/>
                  </a:endParaRPr>
                </a:p>
              </p:txBody>
            </p:sp>
            <p:sp>
              <p:nvSpPr>
                <p:cNvPr id="60445" name="Rectangle 52"/>
                <p:cNvSpPr>
                  <a:spLocks noChangeArrowheads="1"/>
                </p:cNvSpPr>
                <p:nvPr/>
              </p:nvSpPr>
              <p:spPr bwMode="auto">
                <a:xfrm>
                  <a:off x="0" y="2245"/>
                  <a:ext cx="11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38" name="Group 55"/>
              <p:cNvGrpSpPr>
                <a:grpSpLocks/>
              </p:cNvGrpSpPr>
              <p:nvPr/>
            </p:nvGrpSpPr>
            <p:grpSpPr bwMode="auto">
              <a:xfrm>
                <a:off x="1127" y="2245"/>
                <a:ext cx="1232" cy="403"/>
                <a:chOff x="1127" y="2245"/>
                <a:chExt cx="1232" cy="403"/>
              </a:xfrm>
            </p:grpSpPr>
            <p:sp>
              <p:nvSpPr>
                <p:cNvPr id="60442" name="Rectangle 20"/>
                <p:cNvSpPr>
                  <a:spLocks noChangeArrowheads="1"/>
                </p:cNvSpPr>
                <p:nvPr/>
              </p:nvSpPr>
              <p:spPr bwMode="auto">
                <a:xfrm>
                  <a:off x="1170" y="2245"/>
                  <a:ext cx="114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All uppercase letters</a:t>
                  </a:r>
                </a:p>
                <a:p>
                  <a:endParaRPr lang="en-US" altLang="zh-TW" sz="4000">
                    <a:latin typeface="Arial" panose="020B0604020202020204" pitchFamily="34" charset="0"/>
                  </a:endParaRPr>
                </a:p>
              </p:txBody>
            </p:sp>
            <p:sp>
              <p:nvSpPr>
                <p:cNvPr id="60443" name="Rectangle 54"/>
                <p:cNvSpPr>
                  <a:spLocks noChangeArrowheads="1"/>
                </p:cNvSpPr>
                <p:nvPr/>
              </p:nvSpPr>
              <p:spPr bwMode="auto">
                <a:xfrm>
                  <a:off x="1127" y="2245"/>
                  <a:ext cx="123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439" name="Group 57"/>
              <p:cNvGrpSpPr>
                <a:grpSpLocks/>
              </p:cNvGrpSpPr>
              <p:nvPr/>
            </p:nvGrpSpPr>
            <p:grpSpPr bwMode="auto">
              <a:xfrm>
                <a:off x="2359" y="2245"/>
                <a:ext cx="1302" cy="403"/>
                <a:chOff x="2359" y="2245"/>
                <a:chExt cx="1302" cy="403"/>
              </a:xfrm>
            </p:grpSpPr>
            <p:sp>
              <p:nvSpPr>
                <p:cNvPr id="60440" name="Rectangle 21"/>
                <p:cNvSpPr>
                  <a:spLocks noChangeArrowheads="1"/>
                </p:cNvSpPr>
                <p:nvPr/>
              </p:nvSpPr>
              <p:spPr bwMode="auto">
                <a:xfrm>
                  <a:off x="2402" y="2245"/>
                  <a:ext cx="12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Arial" panose="020B0604020202020204" pitchFamily="34" charset="0"/>
                      <a:cs typeface="Arial" panose="020B0604020202020204" pitchFamily="34" charset="0"/>
                    </a:rPr>
                    <a:t>INTEGER, BEGIN</a:t>
                  </a:r>
                </a:p>
                <a:p>
                  <a:endParaRPr lang="en-US" altLang="zh-TW" sz="4000">
                    <a:latin typeface="Arial" panose="020B0604020202020204" pitchFamily="34" charset="0"/>
                  </a:endParaRPr>
                </a:p>
              </p:txBody>
            </p:sp>
            <p:sp>
              <p:nvSpPr>
                <p:cNvPr id="60441" name="Rectangle 56"/>
                <p:cNvSpPr>
                  <a:spLocks noChangeArrowheads="1"/>
                </p:cNvSpPr>
                <p:nvPr/>
              </p:nvSpPr>
              <p:spPr bwMode="auto">
                <a:xfrm>
                  <a:off x="2359" y="2245"/>
                  <a:ext cx="13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sp>
          <p:nvSpPr>
            <p:cNvPr id="60421" name="Rectangle 59"/>
            <p:cNvSpPr>
              <a:spLocks noChangeArrowheads="1"/>
            </p:cNvSpPr>
            <p:nvPr/>
          </p:nvSpPr>
          <p:spPr bwMode="auto">
            <a:xfrm>
              <a:off x="-3" y="-3"/>
              <a:ext cx="3667" cy="265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spTree>
    <p:extLst>
      <p:ext uri="{BB962C8B-B14F-4D97-AF65-F5344CB8AC3E}">
        <p14:creationId xmlns:p14="http://schemas.microsoft.com/office/powerpoint/2010/main" val="13926223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3"/>
          <p:cNvGraphicFramePr>
            <a:graphicFrameLocks noChangeAspect="1"/>
          </p:cNvGraphicFramePr>
          <p:nvPr/>
        </p:nvGraphicFramePr>
        <p:xfrm>
          <a:off x="165100" y="403225"/>
          <a:ext cx="8864600" cy="5114925"/>
        </p:xfrm>
        <a:graphic>
          <a:graphicData uri="http://schemas.openxmlformats.org/presentationml/2006/ole">
            <mc:AlternateContent xmlns:mc="http://schemas.openxmlformats.org/markup-compatibility/2006">
              <mc:Choice xmlns:v="urn:schemas-microsoft-com:vml" Requires="v">
                <p:oleObj spid="_x0000_s17417" name="VISIO" r:id="rId4" imgW="8841960" imgH="5996520" progId="Visio.Drawing.4">
                  <p:embed/>
                </p:oleObj>
              </mc:Choice>
              <mc:Fallback>
                <p:oleObj name="VISIO" r:id="rId4" imgW="8841960" imgH="5996520" progId="Visio.Drawing.4">
                  <p:embed/>
                  <p:pic>
                    <p:nvPicPr>
                      <p:cNvPr id="16386" name="Object 3"/>
                      <p:cNvPicPr>
                        <a:picLocks noChangeAspect="1" noChangeArrowheads="1"/>
                      </p:cNvPicPr>
                      <p:nvPr/>
                    </p:nvPicPr>
                    <p:blipFill>
                      <a:blip r:embed="rId5">
                        <a:extLst>
                          <a:ext uri="{28A0092B-C50C-407E-A947-70E740481C1C}">
                            <a14:useLocalDpi xmlns:a14="http://schemas.microsoft.com/office/drawing/2010/main" val="0"/>
                          </a:ext>
                        </a:extLst>
                      </a:blip>
                      <a:srcRect b="22740"/>
                      <a:stretch>
                        <a:fillRect/>
                      </a:stretch>
                    </p:blipFill>
                    <p:spPr bwMode="auto">
                      <a:xfrm>
                        <a:off x="165100" y="403225"/>
                        <a:ext cx="88646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 name="Rectangle 4"/>
          <p:cNvSpPr>
            <a:spLocks noChangeArrowheads="1"/>
          </p:cNvSpPr>
          <p:nvPr/>
        </p:nvSpPr>
        <p:spPr bwMode="auto">
          <a:xfrm>
            <a:off x="252413" y="438150"/>
            <a:ext cx="3321050" cy="95567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800" b="1">
                <a:latin typeface="Arial" panose="020B0604020202020204" pitchFamily="34" charset="0"/>
              </a:rPr>
              <a:t>Data Type: </a:t>
            </a:r>
          </a:p>
          <a:p>
            <a:pPr lvl="1" eaLnBrk="1" hangingPunct="1"/>
            <a:r>
              <a:rPr kumimoji="0" lang="en-US" altLang="zh-TW" sz="2800" b="1">
                <a:latin typeface="Arial" panose="020B0604020202020204" pitchFamily="34" charset="0"/>
              </a:rPr>
              <a:t>Structure &amp; Tag</a:t>
            </a:r>
            <a:endParaRPr kumimoji="0" lang="zh-TW" altLang="en-US" sz="2800" b="1">
              <a:latin typeface="Arial" panose="020B0604020202020204" pitchFamily="34" charset="0"/>
            </a:endParaRPr>
          </a:p>
        </p:txBody>
      </p:sp>
      <p:sp>
        <p:nvSpPr>
          <p:cNvPr id="16388" name="Text Box 5"/>
          <p:cNvSpPr txBox="1">
            <a:spLocks noChangeArrowheads="1"/>
          </p:cNvSpPr>
          <p:nvPr/>
        </p:nvSpPr>
        <p:spPr bwMode="auto">
          <a:xfrm>
            <a:off x="149225" y="1450975"/>
            <a:ext cx="4700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buFontTx/>
              <a:buChar char="•"/>
            </a:pPr>
            <a:r>
              <a:rPr kumimoji="0" lang="zh-TW" altLang="en-US" sz="2000">
                <a:latin typeface="Arial" panose="020B0604020202020204" pitchFamily="34" charset="0"/>
              </a:rPr>
              <a:t> </a:t>
            </a:r>
            <a:r>
              <a:rPr kumimoji="0" lang="en-US" altLang="zh-TW" sz="2000">
                <a:latin typeface="Arial" panose="020B0604020202020204" pitchFamily="34" charset="0"/>
              </a:rPr>
              <a:t>Structure defines how data type is built</a:t>
            </a:r>
          </a:p>
          <a:p>
            <a:pPr>
              <a:buFontTx/>
              <a:buChar char="•"/>
            </a:pPr>
            <a:r>
              <a:rPr kumimoji="0" lang="en-US" altLang="zh-TW" sz="2000">
                <a:latin typeface="Arial" panose="020B0604020202020204" pitchFamily="34" charset="0"/>
              </a:rPr>
              <a:t> Tag uniquely identifies the data type</a:t>
            </a:r>
          </a:p>
        </p:txBody>
      </p:sp>
    </p:spTree>
    <p:extLst>
      <p:ext uri="{BB962C8B-B14F-4D97-AF65-F5344CB8AC3E}">
        <p14:creationId xmlns:p14="http://schemas.microsoft.com/office/powerpoint/2010/main" val="1833833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TW"/>
              <a:t>Structure</a:t>
            </a:r>
          </a:p>
        </p:txBody>
      </p:sp>
      <p:sp>
        <p:nvSpPr>
          <p:cNvPr id="145412" name="Text Box 4"/>
          <p:cNvSpPr txBox="1">
            <a:spLocks noGrp="1" noChangeArrowheads="1"/>
          </p:cNvSpPr>
          <p:nvPr>
            <p:ph type="body" idx="1"/>
          </p:nvPr>
        </p:nvSpPr>
        <p:spPr>
          <a:xfrm>
            <a:off x="522288" y="1470025"/>
            <a:ext cx="8320087" cy="4379913"/>
          </a:xfrm>
        </p:spPr>
        <p:txBody>
          <a:bodyPr>
            <a:normAutofit lnSpcReduction="10000"/>
          </a:bodyPr>
          <a:lstStyle/>
          <a:p>
            <a:pPr>
              <a:lnSpc>
                <a:spcPct val="90000"/>
              </a:lnSpc>
              <a:spcBef>
                <a:spcPct val="0"/>
              </a:spcBef>
              <a:buClrTx/>
              <a:buSzTx/>
              <a:buFontTx/>
              <a:buChar char="•"/>
              <a:defRPr/>
            </a:pPr>
            <a:r>
              <a:rPr kumimoji="0" lang="zh-TW" altLang="en-US" sz="2400">
                <a:latin typeface="Arial" charset="0"/>
              </a:rPr>
              <a:t> </a:t>
            </a:r>
            <a:r>
              <a:rPr kumimoji="0" lang="en-US" altLang="zh-TW" sz="2400" b="1">
                <a:effectLst>
                  <a:outerShdw blurRad="38100" dist="38100" dir="2700000" algn="tl">
                    <a:srgbClr val="C0C0C0"/>
                  </a:outerShdw>
                </a:effectLst>
                <a:latin typeface="Lucida Sans" pitchFamily="34" charset="0"/>
              </a:rPr>
              <a:t>Simple</a:t>
            </a:r>
          </a:p>
          <a:p>
            <a:pPr lvl="1">
              <a:lnSpc>
                <a:spcPct val="90000"/>
              </a:lnSpc>
              <a:spcBef>
                <a:spcPct val="0"/>
              </a:spcBef>
              <a:buClrTx/>
              <a:buSzTx/>
              <a:buFontTx/>
              <a:buNone/>
              <a:defRPr/>
            </a:pPr>
            <a:r>
              <a:rPr kumimoji="0" lang="en-US" altLang="zh-TW" sz="2400">
                <a:latin typeface="Arial" charset="0"/>
              </a:rPr>
              <a:t> </a:t>
            </a:r>
            <a:r>
              <a:rPr kumimoji="0" lang="en-US" altLang="zh-TW" sz="2000" b="1">
                <a:latin typeface="Courier New" pitchFamily="49" charset="0"/>
              </a:rPr>
              <a:t>	PageNumber ::= INTEGER</a:t>
            </a:r>
          </a:p>
          <a:p>
            <a:pPr lvl="1">
              <a:lnSpc>
                <a:spcPct val="90000"/>
              </a:lnSpc>
              <a:spcBef>
                <a:spcPct val="0"/>
              </a:spcBef>
              <a:buClrTx/>
              <a:buSzTx/>
              <a:buFontTx/>
              <a:buNone/>
              <a:defRPr/>
            </a:pPr>
            <a:r>
              <a:rPr kumimoji="0" lang="en-US" altLang="zh-TW" sz="2000" b="1">
                <a:latin typeface="Courier New" pitchFamily="49" charset="0"/>
              </a:rPr>
              <a:t>	ChapterNumber ::= INTEGER</a:t>
            </a:r>
          </a:p>
          <a:p>
            <a:pPr lvl="1">
              <a:lnSpc>
                <a:spcPct val="90000"/>
              </a:lnSpc>
              <a:spcBef>
                <a:spcPct val="0"/>
              </a:spcBef>
              <a:buClrTx/>
              <a:buSzTx/>
              <a:buFontTx/>
              <a:buNone/>
              <a:defRPr/>
            </a:pPr>
            <a:endParaRPr kumimoji="0" lang="en-US" altLang="zh-TW" sz="1200">
              <a:latin typeface="Courier New" pitchFamily="49" charset="0"/>
            </a:endParaRPr>
          </a:p>
          <a:p>
            <a:pPr>
              <a:lnSpc>
                <a:spcPct val="90000"/>
              </a:lnSpc>
              <a:spcBef>
                <a:spcPct val="0"/>
              </a:spcBef>
              <a:buClrTx/>
              <a:buSzTx/>
              <a:buFontTx/>
              <a:buChar char="•"/>
              <a:defRPr/>
            </a:pPr>
            <a:r>
              <a:rPr kumimoji="0" lang="en-US" altLang="zh-TW" sz="2400">
                <a:latin typeface="Arial" charset="0"/>
              </a:rPr>
              <a:t> </a:t>
            </a:r>
            <a:r>
              <a:rPr kumimoji="0" lang="en-US" altLang="zh-TW" sz="2400" b="1">
                <a:effectLst>
                  <a:outerShdw blurRad="38100" dist="38100" dir="2700000" algn="tl">
                    <a:srgbClr val="C0C0C0"/>
                  </a:outerShdw>
                </a:effectLst>
                <a:latin typeface="Lucida Sans" pitchFamily="34" charset="0"/>
              </a:rPr>
              <a:t>Structured / Construct</a:t>
            </a:r>
          </a:p>
          <a:p>
            <a:pPr lvl="1">
              <a:lnSpc>
                <a:spcPct val="90000"/>
              </a:lnSpc>
              <a:spcBef>
                <a:spcPct val="0"/>
              </a:spcBef>
              <a:buClrTx/>
              <a:buSzTx/>
              <a:buFontTx/>
              <a:buNone/>
              <a:defRPr/>
            </a:pPr>
            <a:r>
              <a:rPr kumimoji="0" lang="en-US" altLang="zh-TW" sz="2400">
                <a:latin typeface="Arial" charset="0"/>
              </a:rPr>
              <a:t>	 </a:t>
            </a:r>
            <a:r>
              <a:rPr kumimoji="0" lang="en-US" altLang="zh-TW" sz="2000" b="1">
                <a:latin typeface="Courier New" pitchFamily="49" charset="0"/>
              </a:rPr>
              <a:t>BookPageNumber ::=  SEQUENCE</a:t>
            </a:r>
            <a:br>
              <a:rPr kumimoji="0" lang="en-US" altLang="zh-TW" sz="2000" b="1">
                <a:latin typeface="Courier New" pitchFamily="49" charset="0"/>
              </a:rPr>
            </a:br>
            <a:r>
              <a:rPr kumimoji="0" lang="en-US" altLang="zh-TW" sz="2000" b="1">
                <a:latin typeface="Courier New" pitchFamily="49" charset="0"/>
              </a:rPr>
              <a:t>	 {ChapterNumber, Separator, PageNumber}</a:t>
            </a:r>
          </a:p>
          <a:p>
            <a:pPr lvl="1">
              <a:lnSpc>
                <a:spcPct val="90000"/>
              </a:lnSpc>
              <a:spcBef>
                <a:spcPct val="0"/>
              </a:spcBef>
              <a:buClrTx/>
              <a:buSzTx/>
              <a:buFontTx/>
              <a:buNone/>
              <a:defRPr/>
            </a:pPr>
            <a:endParaRPr kumimoji="0" lang="en-US" altLang="zh-TW" sz="1200">
              <a:latin typeface="Courier New" pitchFamily="49" charset="0"/>
            </a:endParaRPr>
          </a:p>
          <a:p>
            <a:pPr>
              <a:lnSpc>
                <a:spcPct val="90000"/>
              </a:lnSpc>
              <a:spcBef>
                <a:spcPct val="0"/>
              </a:spcBef>
              <a:buClrTx/>
              <a:buSzTx/>
              <a:buFontTx/>
              <a:buChar char="•"/>
              <a:defRPr/>
            </a:pPr>
            <a:r>
              <a:rPr kumimoji="0" lang="en-US" altLang="zh-TW" sz="2400">
                <a:latin typeface="Arial" charset="0"/>
              </a:rPr>
              <a:t> </a:t>
            </a:r>
            <a:r>
              <a:rPr kumimoji="0" lang="en-US" altLang="zh-TW" sz="2400" b="1">
                <a:effectLst>
                  <a:outerShdw blurRad="38100" dist="38100" dir="2700000" algn="tl">
                    <a:srgbClr val="C0C0C0"/>
                  </a:outerShdw>
                </a:effectLst>
                <a:latin typeface="Lucida Sans" pitchFamily="34" charset="0"/>
              </a:rPr>
              <a:t>Tagged</a:t>
            </a:r>
          </a:p>
          <a:p>
            <a:pPr lvl="1">
              <a:lnSpc>
                <a:spcPct val="90000"/>
              </a:lnSpc>
              <a:spcBef>
                <a:spcPct val="0"/>
              </a:spcBef>
              <a:buClrTx/>
              <a:buSzTx/>
              <a:buFontTx/>
              <a:buChar char="•"/>
              <a:defRPr/>
            </a:pPr>
            <a:r>
              <a:rPr kumimoji="0" lang="en-US" altLang="zh-TW" sz="2400">
                <a:latin typeface="Arial" charset="0"/>
              </a:rPr>
              <a:t> Derived from another type; given a new ID</a:t>
            </a:r>
          </a:p>
          <a:p>
            <a:pPr lvl="1">
              <a:lnSpc>
                <a:spcPct val="90000"/>
              </a:lnSpc>
              <a:spcBef>
                <a:spcPct val="0"/>
              </a:spcBef>
              <a:buClrTx/>
              <a:buSzTx/>
              <a:buFontTx/>
              <a:buChar char="•"/>
              <a:defRPr/>
            </a:pPr>
            <a:r>
              <a:rPr kumimoji="0" lang="en-US" altLang="zh-TW" sz="2400">
                <a:latin typeface="Arial" charset="0"/>
              </a:rPr>
              <a:t> In Fig. 3-14, INTEGER is either universal or</a:t>
            </a:r>
            <a:br>
              <a:rPr kumimoji="0" lang="en-US" altLang="zh-TW" sz="2400">
                <a:latin typeface="Arial" charset="0"/>
              </a:rPr>
            </a:br>
            <a:r>
              <a:rPr kumimoji="0" lang="en-US" altLang="zh-TW" sz="2400">
                <a:latin typeface="Arial" charset="0"/>
              </a:rPr>
              <a:t>  application specific</a:t>
            </a:r>
          </a:p>
          <a:p>
            <a:pPr lvl="1">
              <a:lnSpc>
                <a:spcPct val="90000"/>
              </a:lnSpc>
              <a:spcBef>
                <a:spcPct val="0"/>
              </a:spcBef>
              <a:buClrTx/>
              <a:buSzTx/>
              <a:buFontTx/>
              <a:buChar char="•"/>
              <a:defRPr/>
            </a:pPr>
            <a:endParaRPr kumimoji="0" lang="en-US" altLang="zh-TW" sz="1200">
              <a:latin typeface="Courier New" pitchFamily="49" charset="0"/>
            </a:endParaRPr>
          </a:p>
          <a:p>
            <a:pPr>
              <a:lnSpc>
                <a:spcPct val="90000"/>
              </a:lnSpc>
              <a:spcBef>
                <a:spcPct val="0"/>
              </a:spcBef>
              <a:buClrTx/>
              <a:buSzTx/>
              <a:buFontTx/>
              <a:buChar char="•"/>
              <a:defRPr/>
            </a:pPr>
            <a:r>
              <a:rPr kumimoji="0" lang="en-US" altLang="zh-TW" sz="2400">
                <a:latin typeface="Arial" charset="0"/>
              </a:rPr>
              <a:t> </a:t>
            </a:r>
            <a:r>
              <a:rPr kumimoji="0" lang="en-US" altLang="zh-TW" sz="2400" b="1">
                <a:effectLst>
                  <a:outerShdw blurRad="38100" dist="38100" dir="2700000" algn="tl">
                    <a:srgbClr val="C0C0C0"/>
                  </a:outerShdw>
                </a:effectLst>
                <a:latin typeface="Lucida Sans" pitchFamily="34" charset="0"/>
              </a:rPr>
              <a:t>Other</a:t>
            </a:r>
            <a:endParaRPr kumimoji="0" lang="en-US" altLang="zh-TW" sz="2400">
              <a:latin typeface="Arial" charset="0"/>
            </a:endParaRPr>
          </a:p>
          <a:p>
            <a:pPr lvl="1">
              <a:lnSpc>
                <a:spcPct val="90000"/>
              </a:lnSpc>
              <a:spcBef>
                <a:spcPct val="0"/>
              </a:spcBef>
              <a:buClrTx/>
              <a:buSzTx/>
              <a:buFontTx/>
              <a:buChar char="•"/>
              <a:defRPr/>
            </a:pPr>
            <a:r>
              <a:rPr kumimoji="0" lang="en-US" altLang="zh-TW" sz="2400">
                <a:latin typeface="Arial" charset="0"/>
              </a:rPr>
              <a:t> CHOICE, ANY</a:t>
            </a:r>
          </a:p>
        </p:txBody>
      </p:sp>
    </p:spTree>
    <p:extLst>
      <p:ext uri="{BB962C8B-B14F-4D97-AF65-F5344CB8AC3E}">
        <p14:creationId xmlns:p14="http://schemas.microsoft.com/office/powerpoint/2010/main" val="146898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OSI Architecture and Model</a:t>
            </a:r>
            <a:endParaRPr kumimoji="0" lang="zh-TW" altLang="en-US" sz="3600" b="1">
              <a:solidFill>
                <a:schemeClr val="tx1"/>
              </a:solidFill>
              <a:latin typeface="Arial" panose="020B0604020202020204" pitchFamily="34" charset="0"/>
            </a:endParaRPr>
          </a:p>
        </p:txBody>
      </p:sp>
      <p:graphicFrame>
        <p:nvGraphicFramePr>
          <p:cNvPr id="3074" name="Object 3"/>
          <p:cNvGraphicFramePr>
            <a:graphicFrameLocks noChangeAspect="1"/>
          </p:cNvGraphicFramePr>
          <p:nvPr/>
        </p:nvGraphicFramePr>
        <p:xfrm>
          <a:off x="76200" y="1752600"/>
          <a:ext cx="8915400" cy="3284538"/>
        </p:xfrm>
        <a:graphic>
          <a:graphicData uri="http://schemas.openxmlformats.org/presentationml/2006/ole">
            <mc:AlternateContent xmlns:mc="http://schemas.openxmlformats.org/markup-compatibility/2006">
              <mc:Choice xmlns:v="urn:schemas-microsoft-com:vml" Requires="v">
                <p:oleObj spid="_x0000_s3083" name="VISIO" r:id="rId4" imgW="5412960" imgH="1996200" progId="Visio.Drawing.4">
                  <p:embed/>
                </p:oleObj>
              </mc:Choice>
              <mc:Fallback>
                <p:oleObj name="VISIO" r:id="rId4" imgW="5412960" imgH="1996200" progId="Visio.Drawing.4">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752600"/>
                        <a:ext cx="8915400" cy="328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06045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pPr eaLnBrk="1" hangingPunct="1"/>
            <a:r>
              <a:rPr lang="en-US" altLang="zh-TW"/>
              <a:t>Structured Type</a:t>
            </a:r>
          </a:p>
        </p:txBody>
      </p:sp>
      <p:sp>
        <p:nvSpPr>
          <p:cNvPr id="62467" name="Rectangle 1027"/>
          <p:cNvSpPr>
            <a:spLocks noGrp="1" noChangeArrowheads="1"/>
          </p:cNvSpPr>
          <p:nvPr>
            <p:ph type="body" idx="1"/>
          </p:nvPr>
        </p:nvSpPr>
        <p:spPr>
          <a:xfrm>
            <a:off x="673100" y="1524000"/>
            <a:ext cx="8077200" cy="4648200"/>
          </a:xfrm>
        </p:spPr>
        <p:txBody>
          <a:bodyPr/>
          <a:lstStyle/>
          <a:p>
            <a:pPr eaLnBrk="1" hangingPunct="1"/>
            <a:r>
              <a:rPr lang="en-US" altLang="zh-TW"/>
              <a:t>SEQUENCE</a:t>
            </a:r>
          </a:p>
          <a:p>
            <a:pPr lvl="1" eaLnBrk="1" hangingPunct="1"/>
            <a:r>
              <a:rPr lang="en-US" altLang="zh-TW" sz="2400"/>
              <a:t>Ordered list maker</a:t>
            </a:r>
          </a:p>
          <a:p>
            <a:pPr eaLnBrk="1" hangingPunct="1"/>
            <a:r>
              <a:rPr lang="en-US" altLang="zh-TW"/>
              <a:t>SEQUENCE OF</a:t>
            </a:r>
          </a:p>
          <a:p>
            <a:pPr lvl="1" eaLnBrk="1" hangingPunct="1"/>
            <a:r>
              <a:rPr lang="en-US" altLang="zh-TW" sz="2400"/>
              <a:t>Ordered array of repetitive data</a:t>
            </a:r>
            <a:r>
              <a:rPr lang="en-US" altLang="zh-TW"/>
              <a:t>	</a:t>
            </a:r>
          </a:p>
          <a:p>
            <a:pPr eaLnBrk="1" hangingPunct="1"/>
            <a:r>
              <a:rPr lang="en-US" altLang="zh-TW"/>
              <a:t>SET</a:t>
            </a:r>
          </a:p>
          <a:p>
            <a:pPr lvl="1" eaLnBrk="1" hangingPunct="1"/>
            <a:r>
              <a:rPr lang="en-US" altLang="zh-TW" sz="2400"/>
              <a:t>Unordered list maker</a:t>
            </a:r>
            <a:r>
              <a:rPr lang="en-US" altLang="zh-TW"/>
              <a:t>		</a:t>
            </a:r>
          </a:p>
          <a:p>
            <a:pPr eaLnBrk="1" hangingPunct="1"/>
            <a:r>
              <a:rPr lang="en-US" altLang="zh-TW"/>
              <a:t>SET OF		</a:t>
            </a:r>
            <a:r>
              <a:rPr lang="en-US" altLang="zh-TW" sz="2800"/>
              <a:t>	</a:t>
            </a:r>
          </a:p>
          <a:p>
            <a:pPr lvl="1" eaLnBrk="1" hangingPunct="1"/>
            <a:r>
              <a:rPr lang="en-US" altLang="zh-TW" sz="2400"/>
              <a:t>Unordered list of repetitive data</a:t>
            </a:r>
            <a:endParaRPr lang="en-US" altLang="zh-TW"/>
          </a:p>
        </p:txBody>
      </p:sp>
    </p:spTree>
    <p:extLst>
      <p:ext uri="{BB962C8B-B14F-4D97-AF65-F5344CB8AC3E}">
        <p14:creationId xmlns:p14="http://schemas.microsoft.com/office/powerpoint/2010/main" val="11732348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TW"/>
              <a:t>Tag</a:t>
            </a:r>
          </a:p>
        </p:txBody>
      </p:sp>
      <p:sp>
        <p:nvSpPr>
          <p:cNvPr id="146436" name="Text Box 4"/>
          <p:cNvSpPr txBox="1">
            <a:spLocks noGrp="1" noChangeArrowheads="1"/>
          </p:cNvSpPr>
          <p:nvPr>
            <p:ph type="body" idx="1"/>
          </p:nvPr>
        </p:nvSpPr>
        <p:spPr>
          <a:xfrm>
            <a:off x="619125" y="1509713"/>
            <a:ext cx="8077200" cy="4217987"/>
          </a:xfrm>
        </p:spPr>
        <p:txBody>
          <a:bodyPr/>
          <a:lstStyle/>
          <a:p>
            <a:pPr>
              <a:spcBef>
                <a:spcPct val="0"/>
              </a:spcBef>
              <a:buClrTx/>
              <a:buSzTx/>
              <a:buFontTx/>
              <a:buChar char="•"/>
              <a:defRPr/>
            </a:pPr>
            <a:r>
              <a:rPr kumimoji="0" lang="zh-TW" altLang="en-US" sz="2800">
                <a:latin typeface="Arial" charset="0"/>
              </a:rPr>
              <a:t> </a:t>
            </a:r>
            <a:r>
              <a:rPr kumimoji="0" lang="en-US" altLang="zh-TW" sz="2800">
                <a:latin typeface="Arial" charset="0"/>
              </a:rPr>
              <a:t>Tag uniquely identifies a data type</a:t>
            </a:r>
          </a:p>
          <a:p>
            <a:pPr>
              <a:spcBef>
                <a:spcPct val="0"/>
              </a:spcBef>
              <a:buClrTx/>
              <a:buSzTx/>
              <a:buFontTx/>
              <a:buChar char="•"/>
              <a:defRPr/>
            </a:pPr>
            <a:r>
              <a:rPr kumimoji="0" lang="en-US" altLang="zh-TW" sz="2800">
                <a:latin typeface="Arial" charset="0"/>
              </a:rPr>
              <a:t> Comprises </a:t>
            </a:r>
            <a:r>
              <a:rPr kumimoji="0" lang="en-US" altLang="zh-TW" sz="2800" i="1">
                <a:effectLst>
                  <a:outerShdw blurRad="38100" dist="38100" dir="2700000" algn="tl">
                    <a:srgbClr val="C0C0C0"/>
                  </a:outerShdw>
                </a:effectLst>
                <a:latin typeface="Arial" charset="0"/>
              </a:rPr>
              <a:t>class</a:t>
            </a:r>
            <a:r>
              <a:rPr kumimoji="0" lang="en-US" altLang="zh-TW" sz="2800">
                <a:latin typeface="Arial" charset="0"/>
              </a:rPr>
              <a:t> and </a:t>
            </a:r>
            <a:r>
              <a:rPr kumimoji="0" lang="en-US" altLang="zh-TW" sz="2800" i="1">
                <a:effectLst>
                  <a:outerShdw blurRad="38100" dist="38100" dir="2700000" algn="tl">
                    <a:srgbClr val="C0C0C0"/>
                  </a:outerShdw>
                </a:effectLst>
                <a:latin typeface="Arial" charset="0"/>
              </a:rPr>
              <a:t>tag</a:t>
            </a:r>
            <a:r>
              <a:rPr kumimoji="0" lang="en-US" altLang="zh-TW" sz="2800" i="1">
                <a:latin typeface="Arial" charset="0"/>
              </a:rPr>
              <a:t> number</a:t>
            </a:r>
          </a:p>
          <a:p>
            <a:pPr>
              <a:spcBef>
                <a:spcPct val="0"/>
              </a:spcBef>
              <a:buClrTx/>
              <a:buSzTx/>
              <a:buFontTx/>
              <a:buChar char="•"/>
              <a:defRPr/>
            </a:pPr>
            <a:r>
              <a:rPr kumimoji="0" lang="en-US" altLang="zh-TW" sz="2800" i="1">
                <a:latin typeface="Arial" charset="0"/>
              </a:rPr>
              <a:t> </a:t>
            </a:r>
            <a:r>
              <a:rPr kumimoji="0" lang="en-US" altLang="zh-TW" sz="2800">
                <a:latin typeface="Arial" charset="0"/>
              </a:rPr>
              <a:t>Class: </a:t>
            </a:r>
          </a:p>
          <a:p>
            <a:pPr lvl="1">
              <a:spcBef>
                <a:spcPct val="0"/>
              </a:spcBef>
              <a:buClrTx/>
              <a:buSzTx/>
              <a:buFontTx/>
              <a:buChar char="•"/>
              <a:defRPr/>
            </a:pPr>
            <a:r>
              <a:rPr kumimoji="0" lang="en-US" altLang="zh-TW">
                <a:latin typeface="Arial" charset="0"/>
              </a:rPr>
              <a:t> </a:t>
            </a:r>
            <a:r>
              <a:rPr kumimoji="0" lang="en-US" altLang="zh-TW">
                <a:solidFill>
                  <a:schemeClr val="tx2"/>
                </a:solidFill>
                <a:effectLst>
                  <a:outerShdw blurRad="38100" dist="38100" dir="2700000" algn="tl">
                    <a:srgbClr val="C0C0C0"/>
                  </a:outerShdw>
                </a:effectLst>
                <a:latin typeface="Lucida Sans" pitchFamily="34" charset="0"/>
              </a:rPr>
              <a:t>Universal</a:t>
            </a:r>
            <a:r>
              <a:rPr kumimoji="0" lang="en-US" altLang="zh-TW">
                <a:latin typeface="Arial" charset="0"/>
              </a:rPr>
              <a:t> - always true</a:t>
            </a:r>
          </a:p>
          <a:p>
            <a:pPr lvl="1">
              <a:spcBef>
                <a:spcPct val="0"/>
              </a:spcBef>
              <a:buClrTx/>
              <a:buSzTx/>
              <a:buFontTx/>
              <a:buChar char="•"/>
              <a:defRPr/>
            </a:pPr>
            <a:r>
              <a:rPr kumimoji="0" lang="en-US" altLang="zh-TW">
                <a:latin typeface="Arial" charset="0"/>
              </a:rPr>
              <a:t> </a:t>
            </a:r>
            <a:r>
              <a:rPr kumimoji="0" lang="en-US" altLang="zh-TW">
                <a:solidFill>
                  <a:schemeClr val="tx2"/>
                </a:solidFill>
                <a:effectLst>
                  <a:outerShdw blurRad="38100" dist="38100" dir="2700000" algn="tl">
                    <a:srgbClr val="C0C0C0"/>
                  </a:outerShdw>
                </a:effectLst>
                <a:latin typeface="Lucida Sans" pitchFamily="34" charset="0"/>
              </a:rPr>
              <a:t>Application</a:t>
            </a:r>
            <a:r>
              <a:rPr kumimoji="0" lang="en-US" altLang="zh-TW">
                <a:latin typeface="Arial" charset="0"/>
              </a:rPr>
              <a:t> - only in the application used</a:t>
            </a:r>
          </a:p>
          <a:p>
            <a:pPr lvl="1">
              <a:spcBef>
                <a:spcPct val="0"/>
              </a:spcBef>
              <a:buClrTx/>
              <a:buSzTx/>
              <a:buFontTx/>
              <a:buChar char="•"/>
              <a:defRPr/>
            </a:pPr>
            <a:r>
              <a:rPr kumimoji="0" lang="en-US" altLang="zh-TW">
                <a:latin typeface="Arial" charset="0"/>
              </a:rPr>
              <a:t> </a:t>
            </a:r>
            <a:r>
              <a:rPr kumimoji="0" lang="en-US" altLang="zh-TW">
                <a:solidFill>
                  <a:schemeClr val="tx2"/>
                </a:solidFill>
                <a:effectLst>
                  <a:outerShdw blurRad="38100" dist="38100" dir="2700000" algn="tl">
                    <a:srgbClr val="C0C0C0"/>
                  </a:outerShdw>
                </a:effectLst>
                <a:latin typeface="Lucida Sans" pitchFamily="34" charset="0"/>
              </a:rPr>
              <a:t>Context-specific</a:t>
            </a:r>
            <a:r>
              <a:rPr kumimoji="0" lang="en-US" altLang="zh-TW">
                <a:latin typeface="Arial" charset="0"/>
              </a:rPr>
              <a:t> - specific context in application</a:t>
            </a:r>
          </a:p>
          <a:p>
            <a:pPr lvl="1">
              <a:spcBef>
                <a:spcPct val="0"/>
              </a:spcBef>
              <a:buClrTx/>
              <a:buSzTx/>
              <a:buFontTx/>
              <a:buChar char="•"/>
              <a:defRPr/>
            </a:pPr>
            <a:r>
              <a:rPr kumimoji="0" lang="en-US" altLang="zh-TW">
                <a:latin typeface="Arial" charset="0"/>
              </a:rPr>
              <a:t> </a:t>
            </a:r>
            <a:r>
              <a:rPr kumimoji="0" lang="en-US" altLang="zh-TW">
                <a:solidFill>
                  <a:schemeClr val="tx2"/>
                </a:solidFill>
                <a:effectLst>
                  <a:outerShdw blurRad="38100" dist="38100" dir="2700000" algn="tl">
                    <a:srgbClr val="C0C0C0"/>
                  </a:outerShdw>
                </a:effectLst>
                <a:latin typeface="Lucida Sans" pitchFamily="34" charset="0"/>
              </a:rPr>
              <a:t>Private</a:t>
            </a:r>
            <a:r>
              <a:rPr kumimoji="0" lang="en-US" altLang="zh-TW">
                <a:latin typeface="Arial" charset="0"/>
              </a:rPr>
              <a:t> - used extensively by commercial </a:t>
            </a:r>
            <a:br>
              <a:rPr kumimoji="0" lang="en-US" altLang="zh-TW">
                <a:latin typeface="Arial" charset="0"/>
              </a:rPr>
            </a:br>
            <a:r>
              <a:rPr kumimoji="0" lang="en-US" altLang="zh-TW">
                <a:latin typeface="Arial" charset="0"/>
              </a:rPr>
              <a:t>  vendors</a:t>
            </a:r>
            <a:r>
              <a:rPr kumimoji="0" lang="en-US" altLang="zh-TW" i="1">
                <a:latin typeface="Arial" charset="0"/>
              </a:rPr>
              <a:t> </a:t>
            </a:r>
            <a:endParaRPr kumimoji="0" lang="en-US" altLang="zh-TW">
              <a:latin typeface="Arial" charset="0"/>
            </a:endParaRPr>
          </a:p>
        </p:txBody>
      </p:sp>
    </p:spTree>
    <p:extLst>
      <p:ext uri="{BB962C8B-B14F-4D97-AF65-F5344CB8AC3E}">
        <p14:creationId xmlns:p14="http://schemas.microsoft.com/office/powerpoint/2010/main" val="53174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TW"/>
              <a:t>Tag Examples</a:t>
            </a:r>
          </a:p>
        </p:txBody>
      </p:sp>
      <p:sp>
        <p:nvSpPr>
          <p:cNvPr id="64515" name="Text Box 4"/>
          <p:cNvSpPr>
            <a:spLocks noGrp="1" noChangeArrowheads="1"/>
          </p:cNvSpPr>
          <p:nvPr>
            <p:ph type="body" idx="1"/>
          </p:nvPr>
        </p:nvSpPr>
        <p:spPr>
          <a:xfrm>
            <a:off x="673100" y="1714500"/>
            <a:ext cx="8077200" cy="2293938"/>
          </a:xfrm>
          <a:noFill/>
        </p:spPr>
        <p:txBody>
          <a:bodyPr>
            <a:normAutofit lnSpcReduction="10000"/>
          </a:bodyPr>
          <a:lstStyle/>
          <a:p>
            <a:pPr marL="0" indent="0">
              <a:lnSpc>
                <a:spcPct val="90000"/>
              </a:lnSpc>
              <a:spcBef>
                <a:spcPct val="0"/>
              </a:spcBef>
              <a:buClrTx/>
              <a:buSzTx/>
              <a:buFontTx/>
              <a:buNone/>
            </a:pPr>
            <a:r>
              <a:rPr kumimoji="0" lang="en-US" altLang="zh-TW" sz="2800">
                <a:latin typeface="Arial" panose="020B0604020202020204" pitchFamily="34" charset="0"/>
              </a:rPr>
              <a:t>BOOLEAN		Universal 1</a:t>
            </a:r>
          </a:p>
          <a:p>
            <a:pPr marL="0" indent="0">
              <a:lnSpc>
                <a:spcPct val="90000"/>
              </a:lnSpc>
              <a:spcBef>
                <a:spcPct val="0"/>
              </a:spcBef>
              <a:buClrTx/>
              <a:buSzTx/>
              <a:buFontTx/>
              <a:buNone/>
            </a:pPr>
            <a:r>
              <a:rPr kumimoji="0" lang="en-US" altLang="zh-TW" sz="2800">
                <a:latin typeface="Arial" panose="020B0604020202020204" pitchFamily="34" charset="0"/>
              </a:rPr>
              <a:t>INTEGER		Universal 2</a:t>
            </a:r>
          </a:p>
          <a:p>
            <a:pPr marL="0" indent="0">
              <a:lnSpc>
                <a:spcPct val="90000"/>
              </a:lnSpc>
              <a:spcBef>
                <a:spcPct val="0"/>
              </a:spcBef>
              <a:buClrTx/>
              <a:buSzTx/>
              <a:buFontTx/>
              <a:buNone/>
            </a:pPr>
            <a:r>
              <a:rPr kumimoji="0" lang="en-US" altLang="zh-TW" sz="2800">
                <a:latin typeface="Arial" panose="020B0604020202020204" pitchFamily="34" charset="0"/>
              </a:rPr>
              <a:t>PageNumber	[APPLICATION 3]</a:t>
            </a:r>
          </a:p>
          <a:p>
            <a:pPr marL="0" indent="0">
              <a:lnSpc>
                <a:spcPct val="90000"/>
              </a:lnSpc>
              <a:spcBef>
                <a:spcPct val="0"/>
              </a:spcBef>
              <a:buClrTx/>
              <a:buSzTx/>
              <a:buFontTx/>
              <a:buNone/>
            </a:pPr>
            <a:r>
              <a:rPr kumimoji="0" lang="en-US" altLang="zh-TW" sz="2800">
                <a:latin typeface="Arial" panose="020B0604020202020204" pitchFamily="34" charset="0"/>
              </a:rPr>
              <a:t>product-based 	Context-specific under </a:t>
            </a:r>
          </a:p>
          <a:p>
            <a:pPr marL="0" indent="0">
              <a:lnSpc>
                <a:spcPct val="90000"/>
              </a:lnSpc>
              <a:spcBef>
                <a:spcPct val="0"/>
              </a:spcBef>
              <a:buClrTx/>
              <a:buSzTx/>
              <a:buFontTx/>
              <a:buNone/>
            </a:pPr>
            <a:r>
              <a:rPr kumimoji="0" lang="en-US" altLang="zh-TW" sz="2800">
                <a:latin typeface="Arial" panose="020B0604020202020204" pitchFamily="34" charset="0"/>
              </a:rPr>
              <a:t>			</a:t>
            </a:r>
            <a:r>
              <a:rPr kumimoji="0" lang="en-US" altLang="zh-TW" sz="2800" i="1">
                <a:latin typeface="Arial" panose="020B0604020202020204" pitchFamily="34" charset="0"/>
              </a:rPr>
              <a:t>research</a:t>
            </a:r>
            <a:r>
              <a:rPr kumimoji="0" lang="en-US" altLang="zh-TW" sz="2800">
                <a:latin typeface="Arial" panose="020B0604020202020204" pitchFamily="34" charset="0"/>
              </a:rPr>
              <a:t> [0]</a:t>
            </a:r>
          </a:p>
          <a:p>
            <a:pPr marL="0" indent="0">
              <a:lnSpc>
                <a:spcPct val="90000"/>
              </a:lnSpc>
              <a:spcBef>
                <a:spcPct val="0"/>
              </a:spcBef>
              <a:buClrTx/>
              <a:buSzTx/>
              <a:buFontTx/>
              <a:buNone/>
            </a:pPr>
            <a:r>
              <a:rPr kumimoji="0" lang="en-US" altLang="zh-TW" sz="2800">
                <a:latin typeface="Arial" panose="020B0604020202020204" pitchFamily="34" charset="0"/>
              </a:rPr>
              <a:t>   </a:t>
            </a:r>
          </a:p>
        </p:txBody>
      </p:sp>
      <p:sp>
        <p:nvSpPr>
          <p:cNvPr id="64516" name="Rectangle 5"/>
          <p:cNvSpPr>
            <a:spLocks noChangeArrowheads="1"/>
          </p:cNvSpPr>
          <p:nvPr/>
        </p:nvSpPr>
        <p:spPr bwMode="auto">
          <a:xfrm>
            <a:off x="604838" y="4110038"/>
            <a:ext cx="8215312" cy="1014412"/>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574675"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defTabSz="574675"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defTabSz="574675"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defTabSz="574675"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defTabSz="574675"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defTabSz="574675"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defTabSz="574675"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defTabSz="574675"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defTabSz="574675"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a:latin typeface="Tahoma" panose="020B0604030504040204" pitchFamily="34" charset="0"/>
              </a:rPr>
              <a:t>Counter ::= </a:t>
            </a:r>
          </a:p>
          <a:p>
            <a:pPr eaLnBrk="1" hangingPunct="1">
              <a:spcBef>
                <a:spcPct val="50000"/>
              </a:spcBef>
            </a:pPr>
            <a:r>
              <a:rPr lang="en-US" altLang="zh-TW">
                <a:latin typeface="Tahoma" panose="020B0604030504040204" pitchFamily="34" charset="0"/>
              </a:rPr>
              <a:t>	[APPLICATION 1] INTEGER (0..4294967295)</a:t>
            </a:r>
            <a:endParaRPr lang="zh-TW" altLang="en-US">
              <a:latin typeface="Tahoma" panose="020B0604030504040204" pitchFamily="34" charset="0"/>
            </a:endParaRPr>
          </a:p>
        </p:txBody>
      </p:sp>
    </p:spTree>
    <p:extLst>
      <p:ext uri="{BB962C8B-B14F-4D97-AF65-F5344CB8AC3E}">
        <p14:creationId xmlns:p14="http://schemas.microsoft.com/office/powerpoint/2010/main" val="17985598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403225" y="960438"/>
            <a:ext cx="8077200" cy="4987925"/>
          </a:xfrm>
          <a:ln>
            <a:solidFill>
              <a:srgbClr val="000066"/>
            </a:solidFill>
            <a:miter lim="800000"/>
            <a:headEnd/>
            <a:tailEnd/>
          </a:ln>
        </p:spPr>
        <p:txBody>
          <a:bodyPr>
            <a:normAutofit fontScale="92500" lnSpcReduction="10000"/>
          </a:bodyPr>
          <a:lstStyle/>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Name:			John P Smith</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Title:			Director</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Employee Number	51</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Date of Hire:		17 September 1971</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Name of Spouse;	Mary T Smith</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Number of Children	2</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Child Information</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	Name		Ralph T Smith</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	Date of Birth		11 November 1957</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Child Information</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	Name		Susan B Jones</a:t>
            </a:r>
          </a:p>
          <a:p>
            <a:pPr defTabSz="1036638" eaLnBrk="1" hangingPunct="1">
              <a:lnSpc>
                <a:spcPct val="90000"/>
              </a:lnSpc>
              <a:buFont typeface="Wingdings" panose="05000000000000000000" pitchFamily="2" charset="2"/>
              <a:buNone/>
            </a:pPr>
            <a:r>
              <a:rPr lang="en-US" altLang="zh-TW" sz="2400">
                <a:latin typeface="Arial" panose="020B0604020202020204" pitchFamily="34" charset="0"/>
                <a:cs typeface="Arial" panose="020B0604020202020204" pitchFamily="34" charset="0"/>
              </a:rPr>
              <a:t>	Date of Birth	17 July 1959</a:t>
            </a:r>
          </a:p>
        </p:txBody>
      </p:sp>
      <p:sp>
        <p:nvSpPr>
          <p:cNvPr id="150532" name="Rectangle 4"/>
          <p:cNvSpPr>
            <a:spLocks noChangeArrowheads="1"/>
          </p:cNvSpPr>
          <p:nvPr/>
        </p:nvSpPr>
        <p:spPr bwMode="auto">
          <a:xfrm>
            <a:off x="296863" y="198438"/>
            <a:ext cx="7812087" cy="579437"/>
          </a:xfrm>
          <a:prstGeom prst="rect">
            <a:avLst/>
          </a:prstGeom>
          <a:noFill/>
          <a:ln w="9525">
            <a:noFill/>
            <a:miter lim="800000"/>
            <a:headEnd/>
            <a:tailEnd/>
          </a:ln>
          <a:effectLst/>
        </p:spPr>
        <p:txBody>
          <a:bodyPr>
            <a:spAutoFit/>
          </a:bodyPr>
          <a:lstStyle/>
          <a:p>
            <a:pPr>
              <a:defRPr/>
            </a:pPr>
            <a:r>
              <a:rPr lang="en-US" altLang="zh-TW" sz="3200" u="sng">
                <a:effectLst>
                  <a:outerShdw blurRad="38100" dist="38100" dir="2700000" algn="tl">
                    <a:srgbClr val="C0C0C0"/>
                  </a:outerShdw>
                </a:effectLst>
                <a:latin typeface="Arial" charset="0"/>
                <a:cs typeface="Arial" charset="0"/>
              </a:rPr>
              <a:t>Informal description of personnel record</a:t>
            </a:r>
            <a:r>
              <a:rPr lang="en-US" altLang="zh-TW" sz="2900" u="sng">
                <a:effectLst>
                  <a:outerShdw blurRad="38100" dist="38100" dir="2700000" algn="tl">
                    <a:srgbClr val="C0C0C0"/>
                  </a:outerShdw>
                </a:effectLst>
                <a:latin typeface="Tahoma" pitchFamily="34" charset="0"/>
              </a:rPr>
              <a:t> </a:t>
            </a:r>
            <a:endParaRPr lang="en-US" altLang="zh-TW" sz="5400" u="sng">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970566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369888" y="519113"/>
            <a:ext cx="8077200" cy="6167437"/>
          </a:xfrm>
          <a:ln>
            <a:solidFill>
              <a:srgbClr val="000066"/>
            </a:solidFill>
            <a:miter lim="800000"/>
            <a:headEnd/>
            <a:tailEnd/>
          </a:ln>
        </p:spPr>
        <p:txBody>
          <a:bodyPr>
            <a:normAutofit fontScale="85000" lnSpcReduction="20000"/>
          </a:bodyPr>
          <a:lstStyle/>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PersonnelRecord ::= [APPLICATION 0] IMPLICIT SET {</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Name,</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title 	[0] VisibleString,</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number 	EmployeeNumber,</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dateOfHire 	[1] Date,</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nameOfSpouse 	[2] Name,</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children 		[3] IMPLICIT SEQUENCE OF ChildInformation DEFAULT { } </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a:t>
            </a:r>
          </a:p>
          <a:p>
            <a:pPr defTabSz="481013" eaLnBrk="1" hangingPunct="1">
              <a:lnSpc>
                <a:spcPct val="80000"/>
              </a:lnSpc>
              <a:buFont typeface="Wingdings" panose="05000000000000000000" pitchFamily="2" charset="2"/>
              <a:buNone/>
            </a:pPr>
            <a:endParaRPr lang="en-US" altLang="zh-TW" sz="800" b="1">
              <a:latin typeface="Courier New" panose="02070309020205020404" pitchFamily="49" charset="0"/>
              <a:cs typeface="Arial" panose="020B0604020202020204" pitchFamily="34" charset="0"/>
            </a:endParaRP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ChildInformation ::= SET {</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Name,</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dateOfBirth [0] Date }</a:t>
            </a:r>
          </a:p>
          <a:p>
            <a:pPr defTabSz="481013" eaLnBrk="1" hangingPunct="1">
              <a:lnSpc>
                <a:spcPct val="80000"/>
              </a:lnSpc>
              <a:buFont typeface="Wingdings" panose="05000000000000000000" pitchFamily="2" charset="2"/>
              <a:buNone/>
            </a:pPr>
            <a:endParaRPr lang="en-US" altLang="zh-TW" sz="800" b="1">
              <a:latin typeface="Courier New" panose="02070309020205020404" pitchFamily="49" charset="0"/>
              <a:cs typeface="Arial" panose="020B0604020202020204" pitchFamily="34" charset="0"/>
            </a:endParaRP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Name ::= [APPLICATION 1] IMPLICIT SEQUENCE {</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givenName 	 VisibleString,</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initial 	 VisibleString,</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familyName	 VisibleString }</a:t>
            </a:r>
          </a:p>
          <a:p>
            <a:pPr defTabSz="481013" eaLnBrk="1" hangingPunct="1">
              <a:lnSpc>
                <a:spcPct val="80000"/>
              </a:lnSpc>
              <a:buFont typeface="Wingdings" panose="05000000000000000000" pitchFamily="2" charset="2"/>
              <a:buNone/>
            </a:pPr>
            <a:endParaRPr lang="en-US" altLang="zh-TW" sz="800" b="1">
              <a:latin typeface="Courier New" panose="02070309020205020404" pitchFamily="49" charset="0"/>
              <a:cs typeface="Arial" panose="020B0604020202020204" pitchFamily="34" charset="0"/>
            </a:endParaRP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EmployeeNumber ::= [APPLICATION 2] IMPLICIT INTEGER</a:t>
            </a:r>
          </a:p>
          <a:p>
            <a:pPr defTabSz="481013" eaLnBrk="1" hangingPunct="1">
              <a:lnSpc>
                <a:spcPct val="80000"/>
              </a:lnSpc>
              <a:buFont typeface="Wingdings" panose="05000000000000000000" pitchFamily="2" charset="2"/>
              <a:buNone/>
            </a:pPr>
            <a:endParaRPr lang="en-US" altLang="zh-TW" sz="800" b="1">
              <a:latin typeface="Courier New" panose="02070309020205020404" pitchFamily="49" charset="0"/>
              <a:cs typeface="Arial" panose="020B0604020202020204" pitchFamily="34" charset="0"/>
            </a:endParaRP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Date ::=  [APPLICATION 3] IMPLICIT VisibleString </a:t>
            </a:r>
          </a:p>
          <a:p>
            <a:pPr defTabSz="481013" eaLnBrk="1" hangingPunct="1">
              <a:lnSpc>
                <a:spcPct val="80000"/>
              </a:lnSpc>
              <a:buFont typeface="Wingdings" panose="05000000000000000000" pitchFamily="2" charset="2"/>
              <a:buNone/>
            </a:pPr>
            <a:r>
              <a:rPr lang="en-US" altLang="zh-TW" sz="2000" b="1">
                <a:latin typeface="Courier New" panose="02070309020205020404" pitchFamily="49" charset="0"/>
                <a:cs typeface="Arial" panose="020B0604020202020204" pitchFamily="34" charset="0"/>
              </a:rPr>
              <a:t>-- YYYYMMDD</a:t>
            </a:r>
            <a:endParaRPr lang="zh-TW" altLang="en-US" sz="2000" b="1">
              <a:latin typeface="Courier New" panose="02070309020205020404" pitchFamily="49" charset="0"/>
            </a:endParaRPr>
          </a:p>
        </p:txBody>
      </p:sp>
      <p:sp>
        <p:nvSpPr>
          <p:cNvPr id="151556" name="Rectangle 4"/>
          <p:cNvSpPr>
            <a:spLocks noChangeArrowheads="1"/>
          </p:cNvSpPr>
          <p:nvPr/>
        </p:nvSpPr>
        <p:spPr bwMode="auto">
          <a:xfrm>
            <a:off x="315913" y="25400"/>
            <a:ext cx="8632825" cy="519113"/>
          </a:xfrm>
          <a:prstGeom prst="rect">
            <a:avLst/>
          </a:prstGeom>
          <a:noFill/>
          <a:ln w="9525">
            <a:noFill/>
            <a:miter lim="800000"/>
            <a:headEnd/>
            <a:tailEnd/>
          </a:ln>
          <a:effectLst/>
        </p:spPr>
        <p:txBody>
          <a:bodyPr>
            <a:spAutoFit/>
          </a:bodyPr>
          <a:lstStyle/>
          <a:p>
            <a:pPr>
              <a:defRPr/>
            </a:pPr>
            <a:r>
              <a:rPr lang="en-US" altLang="zh-TW" sz="2800" u="sng">
                <a:effectLst>
                  <a:outerShdw blurRad="38100" dist="38100" dir="2700000" algn="tl">
                    <a:srgbClr val="C0C0C0"/>
                  </a:outerShdw>
                </a:effectLst>
                <a:latin typeface="Arial" charset="0"/>
                <a:cs typeface="Arial" charset="0"/>
              </a:rPr>
              <a:t>ASN.1 description of the record structure</a:t>
            </a:r>
            <a:r>
              <a:rPr lang="en-US" altLang="zh-TW" sz="2500" u="sng">
                <a:effectLst>
                  <a:outerShdw blurRad="38100" dist="38100" dir="2700000" algn="tl">
                    <a:srgbClr val="C0C0C0"/>
                  </a:outerShdw>
                </a:effectLst>
                <a:latin typeface="Tahoma" pitchFamily="34" charset="0"/>
              </a:rPr>
              <a:t> </a:t>
            </a:r>
            <a:endParaRPr lang="en-US" altLang="zh-TW" sz="4800" u="sng">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617082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414338" y="900113"/>
            <a:ext cx="7920037" cy="502602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387350"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defTabSz="3873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defTabSz="38735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defTabSz="38735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defTabSz="38735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defTabSz="38735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defTabSz="38735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defTabSz="38735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defTabSz="38735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000">
                <a:latin typeface="Arial" panose="020B0604020202020204" pitchFamily="34" charset="0"/>
                <a:cs typeface="Arial" panose="020B0604020202020204" pitchFamily="34" charset="0"/>
              </a:rPr>
              <a:t>{			</a:t>
            </a:r>
          </a:p>
          <a:p>
            <a:pPr eaLnBrk="1" hangingPunct="1"/>
            <a:r>
              <a:rPr lang="zh-TW" altLang="en-US" sz="2000">
                <a:latin typeface="Arial" panose="020B0604020202020204" pitchFamily="34" charset="0"/>
                <a:cs typeface="Arial" panose="020B0604020202020204" pitchFamily="34" charset="0"/>
              </a:rPr>
              <a:t>     	{</a:t>
            </a:r>
            <a:r>
              <a:rPr lang="en-US" altLang="zh-TW" sz="2000">
                <a:latin typeface="Arial" panose="020B0604020202020204" pitchFamily="34" charset="0"/>
                <a:cs typeface="Arial" panose="020B0604020202020204" pitchFamily="34" charset="0"/>
              </a:rPr>
              <a:t>givenName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John</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 initial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T</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 familyName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Smith</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a:t>
            </a:r>
          </a:p>
          <a:p>
            <a:r>
              <a:rPr lang="en-US" altLang="zh-TW" sz="2000">
                <a:latin typeface="Arial" panose="020B0604020202020204" pitchFamily="34" charset="0"/>
                <a:cs typeface="Arial" panose="020B0604020202020204" pitchFamily="34" charset="0"/>
              </a:rPr>
              <a:t>	title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Director</a:t>
            </a:r>
            <a:r>
              <a:rPr lang="en-US" altLang="zh-TW" sz="2000">
                <a:cs typeface="Arial" panose="020B0604020202020204" pitchFamily="34" charset="0"/>
              </a:rPr>
              <a:t>”</a:t>
            </a:r>
            <a:endParaRPr lang="en-US" altLang="zh-TW" sz="2000">
              <a:latin typeface="Arial" panose="020B0604020202020204" pitchFamily="34" charset="0"/>
              <a:cs typeface="Arial" panose="020B0604020202020204" pitchFamily="34" charset="0"/>
            </a:endParaRPr>
          </a:p>
          <a:p>
            <a:r>
              <a:rPr lang="en-US" altLang="zh-TW" sz="2000">
                <a:latin typeface="Arial" panose="020B0604020202020204" pitchFamily="34" charset="0"/>
                <a:cs typeface="Arial" panose="020B0604020202020204" pitchFamily="34" charset="0"/>
              </a:rPr>
              <a:t>	number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51</a:t>
            </a:r>
            <a:r>
              <a:rPr lang="en-US" altLang="zh-TW" sz="2000">
                <a:cs typeface="Arial" panose="020B0604020202020204" pitchFamily="34" charset="0"/>
              </a:rPr>
              <a:t>”</a:t>
            </a:r>
            <a:endParaRPr lang="en-US" altLang="zh-TW" sz="2000">
              <a:latin typeface="Arial" panose="020B0604020202020204" pitchFamily="34" charset="0"/>
              <a:cs typeface="Arial" panose="020B0604020202020204" pitchFamily="34" charset="0"/>
            </a:endParaRPr>
          </a:p>
          <a:p>
            <a:r>
              <a:rPr lang="en-US" altLang="zh-TW" sz="2000">
                <a:latin typeface="Arial" panose="020B0604020202020204" pitchFamily="34" charset="0"/>
                <a:cs typeface="Arial" panose="020B0604020202020204" pitchFamily="34" charset="0"/>
              </a:rPr>
              <a:t>	dateOfHire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19710917</a:t>
            </a:r>
            <a:r>
              <a:rPr lang="en-US" altLang="zh-TW" sz="2000">
                <a:cs typeface="Arial" panose="020B0604020202020204" pitchFamily="34" charset="0"/>
              </a:rPr>
              <a:t>”</a:t>
            </a:r>
            <a:endParaRPr lang="en-US" altLang="zh-TW" sz="2000">
              <a:latin typeface="Arial" panose="020B0604020202020204" pitchFamily="34" charset="0"/>
              <a:cs typeface="Arial" panose="020B0604020202020204" pitchFamily="34" charset="0"/>
            </a:endParaRPr>
          </a:p>
          <a:p>
            <a:r>
              <a:rPr lang="en-US" altLang="zh-TW" sz="2000">
                <a:latin typeface="Arial" panose="020B0604020202020204" pitchFamily="34" charset="0"/>
                <a:cs typeface="Arial" panose="020B0604020202020204" pitchFamily="34" charset="0"/>
              </a:rPr>
              <a:t>	nameOfSpouse		{givenName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Mary</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 initial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T</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 familyName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Smith</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a:t>
            </a:r>
          </a:p>
          <a:p>
            <a:r>
              <a:rPr lang="en-US" altLang="zh-TW" sz="2000">
                <a:latin typeface="Arial" panose="020B0604020202020204" pitchFamily="34" charset="0"/>
                <a:cs typeface="Arial" panose="020B0604020202020204" pitchFamily="34" charset="0"/>
              </a:rPr>
              <a:t>	children</a:t>
            </a:r>
          </a:p>
          <a:p>
            <a:r>
              <a:rPr lang="en-US" altLang="zh-TW" sz="2000">
                <a:latin typeface="Arial" panose="020B0604020202020204" pitchFamily="34" charset="0"/>
                <a:cs typeface="Arial" panose="020B0604020202020204" pitchFamily="34" charset="0"/>
              </a:rPr>
              <a:t>	{ 	{	{givenName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Ralph</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 initial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T</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 familyName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Smith</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a:t>
            </a:r>
          </a:p>
          <a:p>
            <a:r>
              <a:rPr lang="en-US" altLang="zh-TW" sz="2000">
                <a:latin typeface="Arial" panose="020B0604020202020204" pitchFamily="34" charset="0"/>
                <a:cs typeface="Arial" panose="020B0604020202020204" pitchFamily="34" charset="0"/>
              </a:rPr>
              <a:t>	    		dateOfBirth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19571111</a:t>
            </a:r>
            <a:r>
              <a:rPr lang="en-US" altLang="zh-TW" sz="2000">
                <a:cs typeface="Arial" panose="020B0604020202020204" pitchFamily="34" charset="0"/>
              </a:rPr>
              <a:t>”</a:t>
            </a:r>
            <a:endParaRPr lang="en-US" altLang="zh-TW" sz="2000">
              <a:latin typeface="Arial" panose="020B0604020202020204" pitchFamily="34" charset="0"/>
              <a:cs typeface="Arial" panose="020B0604020202020204" pitchFamily="34" charset="0"/>
            </a:endParaRPr>
          </a:p>
          <a:p>
            <a:r>
              <a:rPr lang="en-US" altLang="zh-TW" sz="2000">
                <a:latin typeface="Arial" panose="020B0604020202020204" pitchFamily="34" charset="0"/>
                <a:cs typeface="Arial" panose="020B0604020202020204" pitchFamily="34" charset="0"/>
              </a:rPr>
              <a:t>		},</a:t>
            </a:r>
          </a:p>
          <a:p>
            <a:r>
              <a:rPr lang="en-US" altLang="zh-TW" sz="2000">
                <a:latin typeface="Arial" panose="020B0604020202020204" pitchFamily="34" charset="0"/>
                <a:cs typeface="Arial" panose="020B0604020202020204" pitchFamily="34" charset="0"/>
              </a:rPr>
              <a:t>	   	{	{givenName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Susan</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 initial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B</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 familyName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Jones</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a:t>
            </a:r>
          </a:p>
          <a:p>
            <a:r>
              <a:rPr lang="en-US" altLang="zh-TW" sz="2000">
                <a:latin typeface="Arial" panose="020B0604020202020204" pitchFamily="34" charset="0"/>
                <a:cs typeface="Arial" panose="020B0604020202020204" pitchFamily="34" charset="0"/>
              </a:rPr>
              <a:t>	    		dateOfBirth		</a:t>
            </a:r>
            <a:r>
              <a:rPr lang="en-US" altLang="zh-TW" sz="2000">
                <a:cs typeface="Arial" panose="020B0604020202020204" pitchFamily="34" charset="0"/>
              </a:rPr>
              <a:t>“</a:t>
            </a:r>
            <a:r>
              <a:rPr lang="en-US" altLang="zh-TW" sz="2000">
                <a:latin typeface="Arial" panose="020B0604020202020204" pitchFamily="34" charset="0"/>
                <a:cs typeface="Arial" panose="020B0604020202020204" pitchFamily="34" charset="0"/>
              </a:rPr>
              <a:t>19590717</a:t>
            </a:r>
            <a:r>
              <a:rPr lang="en-US" altLang="zh-TW" sz="2000">
                <a:cs typeface="Arial" panose="020B0604020202020204" pitchFamily="34" charset="0"/>
              </a:rPr>
              <a:t>”</a:t>
            </a:r>
            <a:endParaRPr lang="en-US" altLang="zh-TW" sz="2000">
              <a:latin typeface="Arial" panose="020B0604020202020204" pitchFamily="34" charset="0"/>
              <a:cs typeface="Arial" panose="020B0604020202020204" pitchFamily="34" charset="0"/>
            </a:endParaRPr>
          </a:p>
          <a:p>
            <a:r>
              <a:rPr lang="en-US" altLang="zh-TW" sz="2000">
                <a:latin typeface="Arial" panose="020B0604020202020204" pitchFamily="34" charset="0"/>
                <a:cs typeface="Arial" panose="020B0604020202020204" pitchFamily="34" charset="0"/>
              </a:rPr>
              <a:t>		}</a:t>
            </a:r>
          </a:p>
          <a:p>
            <a:r>
              <a:rPr lang="en-US" altLang="zh-TW" sz="2000">
                <a:latin typeface="Arial" panose="020B0604020202020204" pitchFamily="34" charset="0"/>
                <a:cs typeface="Arial" panose="020B0604020202020204" pitchFamily="34" charset="0"/>
              </a:rPr>
              <a:t>	}</a:t>
            </a:r>
          </a:p>
          <a:p>
            <a:r>
              <a:rPr lang="en-US" altLang="zh-TW" sz="2000">
                <a:latin typeface="Arial" panose="020B0604020202020204" pitchFamily="34" charset="0"/>
                <a:cs typeface="Arial" panose="020B0604020202020204" pitchFamily="34" charset="0"/>
              </a:rPr>
              <a:t>}</a:t>
            </a:r>
          </a:p>
          <a:p>
            <a:endParaRPr lang="en-US" altLang="zh-TW" sz="2000">
              <a:latin typeface="Arial" panose="020B0604020202020204" pitchFamily="34" charset="0"/>
            </a:endParaRPr>
          </a:p>
        </p:txBody>
      </p:sp>
      <p:sp>
        <p:nvSpPr>
          <p:cNvPr id="69635" name="Rectangle 5"/>
          <p:cNvSpPr>
            <a:spLocks noChangeArrowheads="1"/>
          </p:cNvSpPr>
          <p:nvPr/>
        </p:nvSpPr>
        <p:spPr bwMode="auto">
          <a:xfrm>
            <a:off x="0" y="4257675"/>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br>
              <a:rPr lang="zh-TW" altLang="en-US" sz="1100">
                <a:latin typeface="Tahoma" panose="020B0604030504040204" pitchFamily="34" charset="0"/>
              </a:rPr>
            </a:br>
            <a:endParaRPr lang="zh-TW" altLang="en-US">
              <a:latin typeface="Arial" panose="020B0604020202020204" pitchFamily="34" charset="0"/>
            </a:endParaRPr>
          </a:p>
        </p:txBody>
      </p:sp>
      <p:sp>
        <p:nvSpPr>
          <p:cNvPr id="152582" name="Rectangle 6"/>
          <p:cNvSpPr>
            <a:spLocks noChangeArrowheads="1"/>
          </p:cNvSpPr>
          <p:nvPr/>
        </p:nvSpPr>
        <p:spPr bwMode="auto">
          <a:xfrm>
            <a:off x="354013" y="306388"/>
            <a:ext cx="6897687" cy="519112"/>
          </a:xfrm>
          <a:prstGeom prst="rect">
            <a:avLst/>
          </a:prstGeom>
          <a:noFill/>
          <a:ln w="9525">
            <a:noFill/>
            <a:miter lim="800000"/>
            <a:headEnd/>
            <a:tailEnd/>
          </a:ln>
          <a:effectLst/>
        </p:spPr>
        <p:txBody>
          <a:bodyPr>
            <a:spAutoFit/>
          </a:bodyPr>
          <a:lstStyle/>
          <a:p>
            <a:pPr>
              <a:defRPr/>
            </a:pPr>
            <a:r>
              <a:rPr lang="en-US" altLang="zh-TW" sz="2800" u="sng">
                <a:effectLst>
                  <a:outerShdw blurRad="38100" dist="38100" dir="2700000" algn="tl">
                    <a:srgbClr val="C0C0C0"/>
                  </a:outerShdw>
                </a:effectLst>
                <a:latin typeface="Arial" charset="0"/>
                <a:cs typeface="Arial" charset="0"/>
              </a:rPr>
              <a:t>ASN.1 description of a record value</a:t>
            </a:r>
            <a:r>
              <a:rPr lang="en-US" altLang="zh-TW" sz="2500" u="sng">
                <a:effectLst>
                  <a:outerShdw blurRad="38100" dist="38100" dir="2700000" algn="tl">
                    <a:srgbClr val="C0C0C0"/>
                  </a:outerShdw>
                </a:effectLst>
                <a:latin typeface="Tahoma" pitchFamily="34" charset="0"/>
              </a:rPr>
              <a:t> </a:t>
            </a:r>
            <a:endParaRPr lang="en-US" altLang="zh-TW" sz="4800" u="sng">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902795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zh-TW" altLang="en-US"/>
              <a:t>7</a:t>
            </a:r>
            <a:r>
              <a:rPr lang="en-US" altLang="zh-TW"/>
              <a:t>. BER Encoding</a:t>
            </a:r>
          </a:p>
        </p:txBody>
      </p:sp>
      <p:sp>
        <p:nvSpPr>
          <p:cNvPr id="18437" name="Rectangle 3"/>
          <p:cNvSpPr>
            <a:spLocks noGrp="1" noChangeArrowheads="1"/>
          </p:cNvSpPr>
          <p:nvPr>
            <p:ph type="body" idx="1"/>
          </p:nvPr>
        </p:nvSpPr>
        <p:spPr/>
        <p:txBody>
          <a:bodyPr/>
          <a:lstStyle/>
          <a:p>
            <a:pPr eaLnBrk="1" hangingPunct="1"/>
            <a:r>
              <a:rPr lang="en-US" altLang="zh-TW"/>
              <a:t>BER (Basic Encoding Rule)</a:t>
            </a:r>
          </a:p>
          <a:p>
            <a:pPr eaLnBrk="1" hangingPunct="1"/>
            <a:r>
              <a:rPr lang="en-US" altLang="zh-TW"/>
              <a:t>TLV Encoding Structure</a:t>
            </a:r>
          </a:p>
        </p:txBody>
      </p:sp>
      <p:graphicFrame>
        <p:nvGraphicFramePr>
          <p:cNvPr id="18434" name="Object 4"/>
          <p:cNvGraphicFramePr>
            <a:graphicFrameLocks noChangeAspect="1"/>
          </p:cNvGraphicFramePr>
          <p:nvPr/>
        </p:nvGraphicFramePr>
        <p:xfrm>
          <a:off x="1216025" y="2792413"/>
          <a:ext cx="5786438" cy="1976437"/>
        </p:xfrm>
        <a:graphic>
          <a:graphicData uri="http://schemas.openxmlformats.org/presentationml/2006/ole">
            <mc:AlternateContent xmlns:mc="http://schemas.openxmlformats.org/markup-compatibility/2006">
              <mc:Choice xmlns:v="urn:schemas-microsoft-com:vml" Requires="v">
                <p:oleObj spid="_x0000_s18448" name="VISIO" r:id="rId4" imgW="4167720" imgH="1424520" progId="Visio.Drawing.4">
                  <p:embed/>
                </p:oleObj>
              </mc:Choice>
              <mc:Fallback>
                <p:oleObj name="VISIO" r:id="rId4" imgW="4167720" imgH="1424520" progId="Visio.Drawing.4">
                  <p:embed/>
                  <p:pic>
                    <p:nvPicPr>
                      <p:cNvPr id="1843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025" y="2792413"/>
                        <a:ext cx="5786438" cy="197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5"/>
          <p:cNvGraphicFramePr>
            <a:graphicFrameLocks noChangeAspect="1"/>
          </p:cNvGraphicFramePr>
          <p:nvPr/>
        </p:nvGraphicFramePr>
        <p:xfrm>
          <a:off x="5043488" y="5086350"/>
          <a:ext cx="3592512" cy="1354138"/>
        </p:xfrm>
        <a:graphic>
          <a:graphicData uri="http://schemas.openxmlformats.org/presentationml/2006/ole">
            <mc:AlternateContent xmlns:mc="http://schemas.openxmlformats.org/markup-compatibility/2006">
              <mc:Choice xmlns:v="urn:schemas-microsoft-com:vml" Requires="v">
                <p:oleObj spid="_x0000_s18449" name="Document" r:id="rId6" imgW="5632560" imgH="1140120" progId="Word.Document.8">
                  <p:embed/>
                </p:oleObj>
              </mc:Choice>
              <mc:Fallback>
                <p:oleObj name="Document" r:id="rId6" imgW="5632560" imgH="1140120" progId="Word.Document.8">
                  <p:embed/>
                  <p:pic>
                    <p:nvPicPr>
                      <p:cNvPr id="18435" name="Object 5"/>
                      <p:cNvPicPr>
                        <a:picLocks noChangeAspect="1" noChangeArrowheads="1"/>
                      </p:cNvPicPr>
                      <p:nvPr/>
                    </p:nvPicPr>
                    <p:blipFill>
                      <a:blip r:embed="rId7">
                        <a:extLst>
                          <a:ext uri="{28A0092B-C50C-407E-A947-70E740481C1C}">
                            <a14:useLocalDpi xmlns:a14="http://schemas.microsoft.com/office/drawing/2010/main" val="0"/>
                          </a:ext>
                        </a:extLst>
                      </a:blip>
                      <a:srcRect l="26486" r="27444" b="14206"/>
                      <a:stretch>
                        <a:fillRect/>
                      </a:stretch>
                    </p:blipFill>
                    <p:spPr bwMode="auto">
                      <a:xfrm>
                        <a:off x="5043488" y="5086350"/>
                        <a:ext cx="3592512"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Text Box 6"/>
          <p:cNvSpPr txBox="1">
            <a:spLocks noChangeArrowheads="1"/>
          </p:cNvSpPr>
          <p:nvPr/>
        </p:nvSpPr>
        <p:spPr bwMode="auto">
          <a:xfrm>
            <a:off x="581025" y="5259388"/>
            <a:ext cx="350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87325" indent="-187325"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latin typeface="Tahoma" panose="020B0604030504040204" pitchFamily="34" charset="0"/>
              </a:rPr>
              <a:t>P/C: Primitive/Construct </a:t>
            </a:r>
          </a:p>
        </p:txBody>
      </p:sp>
      <p:sp>
        <p:nvSpPr>
          <p:cNvPr id="18439" name="Text Box 7"/>
          <p:cNvSpPr txBox="1">
            <a:spLocks noChangeArrowheads="1"/>
          </p:cNvSpPr>
          <p:nvPr/>
        </p:nvSpPr>
        <p:spPr bwMode="auto">
          <a:xfrm>
            <a:off x="7445375" y="2227263"/>
            <a:ext cx="1141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800"/>
              <a:t>T: Tag</a:t>
            </a:r>
            <a:endParaRPr lang="zh-TW" altLang="en-US" sz="2800"/>
          </a:p>
        </p:txBody>
      </p:sp>
      <p:sp>
        <p:nvSpPr>
          <p:cNvPr id="18443" name="Text Box 11"/>
          <p:cNvSpPr txBox="1">
            <a:spLocks noChangeArrowheads="1"/>
          </p:cNvSpPr>
          <p:nvPr/>
        </p:nvSpPr>
        <p:spPr bwMode="auto">
          <a:xfrm>
            <a:off x="2239963" y="5627688"/>
            <a:ext cx="638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a:t>0/1</a:t>
            </a:r>
          </a:p>
        </p:txBody>
      </p:sp>
    </p:spTree>
    <p:extLst>
      <p:ext uri="{BB962C8B-B14F-4D97-AF65-F5344CB8AC3E}">
        <p14:creationId xmlns:p14="http://schemas.microsoft.com/office/powerpoint/2010/main" val="4188382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pPr eaLnBrk="1" hangingPunct="1"/>
            <a:r>
              <a:rPr lang="en-US" altLang="zh-TW"/>
              <a:t>TLV</a:t>
            </a:r>
          </a:p>
        </p:txBody>
      </p:sp>
      <p:sp>
        <p:nvSpPr>
          <p:cNvPr id="70659" name="Rectangle 5"/>
          <p:cNvSpPr>
            <a:spLocks noChangeArrowheads="1"/>
          </p:cNvSpPr>
          <p:nvPr/>
        </p:nvSpPr>
        <p:spPr bwMode="auto">
          <a:xfrm>
            <a:off x="2559050" y="2592388"/>
            <a:ext cx="1360488" cy="503237"/>
          </a:xfrm>
          <a:prstGeom prst="rect">
            <a:avLst/>
          </a:prstGeom>
          <a:solidFill>
            <a:srgbClr val="CCFF66"/>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latin typeface="Tahoma" panose="020B0604030504040204" pitchFamily="34" charset="0"/>
              </a:rPr>
              <a:t>T</a:t>
            </a:r>
          </a:p>
        </p:txBody>
      </p:sp>
      <p:sp>
        <p:nvSpPr>
          <p:cNvPr id="70660" name="Rectangle 6"/>
          <p:cNvSpPr>
            <a:spLocks noChangeArrowheads="1"/>
          </p:cNvSpPr>
          <p:nvPr/>
        </p:nvSpPr>
        <p:spPr bwMode="auto">
          <a:xfrm>
            <a:off x="3917950" y="2592388"/>
            <a:ext cx="1360488" cy="503237"/>
          </a:xfrm>
          <a:prstGeom prst="rect">
            <a:avLst/>
          </a:prstGeom>
          <a:solidFill>
            <a:srgbClr val="CCFFFF"/>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latin typeface="Tahoma" panose="020B0604030504040204" pitchFamily="34" charset="0"/>
              </a:rPr>
              <a:t>L</a:t>
            </a:r>
          </a:p>
        </p:txBody>
      </p:sp>
      <p:sp>
        <p:nvSpPr>
          <p:cNvPr id="70661" name="Rectangle 7"/>
          <p:cNvSpPr>
            <a:spLocks noChangeArrowheads="1"/>
          </p:cNvSpPr>
          <p:nvPr/>
        </p:nvSpPr>
        <p:spPr bwMode="auto">
          <a:xfrm>
            <a:off x="5276850" y="2592388"/>
            <a:ext cx="1360488" cy="503237"/>
          </a:xfrm>
          <a:prstGeom prst="rect">
            <a:avLst/>
          </a:prstGeom>
          <a:solidFill>
            <a:srgbClr val="CCCCFF"/>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latin typeface="Tahoma" panose="020B0604030504040204" pitchFamily="34" charset="0"/>
              </a:rPr>
              <a:t>V</a:t>
            </a:r>
          </a:p>
        </p:txBody>
      </p:sp>
      <p:sp>
        <p:nvSpPr>
          <p:cNvPr id="70662" name="Text Box 8"/>
          <p:cNvSpPr txBox="1">
            <a:spLocks noChangeArrowheads="1"/>
          </p:cNvSpPr>
          <p:nvPr/>
        </p:nvSpPr>
        <p:spPr bwMode="auto">
          <a:xfrm>
            <a:off x="728663" y="1912938"/>
            <a:ext cx="165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b="1"/>
              <a:t>Primitive:  </a:t>
            </a:r>
          </a:p>
        </p:txBody>
      </p:sp>
      <p:sp>
        <p:nvSpPr>
          <p:cNvPr id="70663" name="Text Box 9"/>
          <p:cNvSpPr txBox="1">
            <a:spLocks noChangeArrowheads="1"/>
          </p:cNvSpPr>
          <p:nvPr/>
        </p:nvSpPr>
        <p:spPr bwMode="auto">
          <a:xfrm>
            <a:off x="722313" y="3636963"/>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b="1"/>
              <a:t>Construct:  </a:t>
            </a:r>
          </a:p>
        </p:txBody>
      </p:sp>
      <p:sp>
        <p:nvSpPr>
          <p:cNvPr id="70664" name="Text Box 10"/>
          <p:cNvSpPr txBox="1">
            <a:spLocks noChangeArrowheads="1"/>
          </p:cNvSpPr>
          <p:nvPr/>
        </p:nvSpPr>
        <p:spPr bwMode="auto">
          <a:xfrm>
            <a:off x="6537325" y="1900238"/>
            <a:ext cx="1487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INTEGER</a:t>
            </a:r>
          </a:p>
        </p:txBody>
      </p:sp>
      <p:sp>
        <p:nvSpPr>
          <p:cNvPr id="70665" name="Text Box 11"/>
          <p:cNvSpPr txBox="1">
            <a:spLocks noChangeArrowheads="1"/>
          </p:cNvSpPr>
          <p:nvPr/>
        </p:nvSpPr>
        <p:spPr bwMode="auto">
          <a:xfrm>
            <a:off x="6359525" y="3609975"/>
            <a:ext cx="177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SEQUENCE</a:t>
            </a:r>
          </a:p>
        </p:txBody>
      </p:sp>
      <p:sp>
        <p:nvSpPr>
          <p:cNvPr id="70666" name="Rectangle 22"/>
          <p:cNvSpPr>
            <a:spLocks noChangeArrowheads="1"/>
          </p:cNvSpPr>
          <p:nvPr/>
        </p:nvSpPr>
        <p:spPr bwMode="auto">
          <a:xfrm>
            <a:off x="2176463" y="4418013"/>
            <a:ext cx="663575" cy="582612"/>
          </a:xfrm>
          <a:prstGeom prst="rect">
            <a:avLst/>
          </a:prstGeom>
          <a:solidFill>
            <a:srgbClr val="CCFF66"/>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t>T</a:t>
            </a:r>
          </a:p>
        </p:txBody>
      </p:sp>
      <p:sp>
        <p:nvSpPr>
          <p:cNvPr id="70667" name="Rectangle 26"/>
          <p:cNvSpPr>
            <a:spLocks noChangeArrowheads="1"/>
          </p:cNvSpPr>
          <p:nvPr/>
        </p:nvSpPr>
        <p:spPr bwMode="auto">
          <a:xfrm>
            <a:off x="2849563" y="4418013"/>
            <a:ext cx="663575" cy="582612"/>
          </a:xfrm>
          <a:prstGeom prst="rect">
            <a:avLst/>
          </a:prstGeom>
          <a:solidFill>
            <a:srgbClr val="CCFFFF"/>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t>L</a:t>
            </a:r>
          </a:p>
        </p:txBody>
      </p:sp>
      <p:sp>
        <p:nvSpPr>
          <p:cNvPr id="70668" name="Rectangle 27"/>
          <p:cNvSpPr>
            <a:spLocks noChangeArrowheads="1"/>
          </p:cNvSpPr>
          <p:nvPr/>
        </p:nvSpPr>
        <p:spPr bwMode="auto">
          <a:xfrm>
            <a:off x="3513138" y="4418013"/>
            <a:ext cx="4013200" cy="582612"/>
          </a:xfrm>
          <a:prstGeom prst="rect">
            <a:avLst/>
          </a:prstGeom>
          <a:solidFill>
            <a:srgbClr val="CCCCFF"/>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endParaRPr lang="en-US" altLang="zh-TW"/>
          </a:p>
        </p:txBody>
      </p:sp>
      <p:sp>
        <p:nvSpPr>
          <p:cNvPr id="70669" name="Rectangle 33"/>
          <p:cNvSpPr>
            <a:spLocks noChangeArrowheads="1"/>
          </p:cNvSpPr>
          <p:nvPr/>
        </p:nvSpPr>
        <p:spPr bwMode="auto">
          <a:xfrm>
            <a:off x="3529013" y="5126038"/>
            <a:ext cx="663575" cy="582612"/>
          </a:xfrm>
          <a:prstGeom prst="rect">
            <a:avLst/>
          </a:prstGeom>
          <a:solidFill>
            <a:srgbClr val="CCFF66"/>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t>T</a:t>
            </a:r>
          </a:p>
        </p:txBody>
      </p:sp>
      <p:sp>
        <p:nvSpPr>
          <p:cNvPr id="70670" name="Rectangle 34"/>
          <p:cNvSpPr>
            <a:spLocks noChangeArrowheads="1"/>
          </p:cNvSpPr>
          <p:nvPr/>
        </p:nvSpPr>
        <p:spPr bwMode="auto">
          <a:xfrm>
            <a:off x="4202113" y="5126038"/>
            <a:ext cx="663575" cy="582612"/>
          </a:xfrm>
          <a:prstGeom prst="rect">
            <a:avLst/>
          </a:prstGeom>
          <a:solidFill>
            <a:srgbClr val="CCFFFF"/>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t>L</a:t>
            </a:r>
          </a:p>
        </p:txBody>
      </p:sp>
      <p:sp>
        <p:nvSpPr>
          <p:cNvPr id="70671" name="Rectangle 35"/>
          <p:cNvSpPr>
            <a:spLocks noChangeArrowheads="1"/>
          </p:cNvSpPr>
          <p:nvPr/>
        </p:nvSpPr>
        <p:spPr bwMode="auto">
          <a:xfrm>
            <a:off x="4865688" y="5126038"/>
            <a:ext cx="663575" cy="582612"/>
          </a:xfrm>
          <a:prstGeom prst="rect">
            <a:avLst/>
          </a:prstGeom>
          <a:solidFill>
            <a:srgbClr val="CCCCFF"/>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t>V</a:t>
            </a:r>
          </a:p>
        </p:txBody>
      </p:sp>
      <p:sp>
        <p:nvSpPr>
          <p:cNvPr id="70672" name="Rectangle 36"/>
          <p:cNvSpPr>
            <a:spLocks noChangeArrowheads="1"/>
          </p:cNvSpPr>
          <p:nvPr/>
        </p:nvSpPr>
        <p:spPr bwMode="auto">
          <a:xfrm>
            <a:off x="5529263" y="5126038"/>
            <a:ext cx="663575" cy="582612"/>
          </a:xfrm>
          <a:prstGeom prst="rect">
            <a:avLst/>
          </a:prstGeom>
          <a:solidFill>
            <a:srgbClr val="CCFF66"/>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t>T</a:t>
            </a:r>
          </a:p>
        </p:txBody>
      </p:sp>
      <p:sp>
        <p:nvSpPr>
          <p:cNvPr id="70673" name="Rectangle 37"/>
          <p:cNvSpPr>
            <a:spLocks noChangeArrowheads="1"/>
          </p:cNvSpPr>
          <p:nvPr/>
        </p:nvSpPr>
        <p:spPr bwMode="auto">
          <a:xfrm>
            <a:off x="6202363" y="5126038"/>
            <a:ext cx="663575" cy="582612"/>
          </a:xfrm>
          <a:prstGeom prst="rect">
            <a:avLst/>
          </a:prstGeom>
          <a:solidFill>
            <a:srgbClr val="CCFFFF"/>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t>L</a:t>
            </a:r>
          </a:p>
        </p:txBody>
      </p:sp>
      <p:sp>
        <p:nvSpPr>
          <p:cNvPr id="70674" name="Rectangle 38"/>
          <p:cNvSpPr>
            <a:spLocks noChangeArrowheads="1"/>
          </p:cNvSpPr>
          <p:nvPr/>
        </p:nvSpPr>
        <p:spPr bwMode="auto">
          <a:xfrm>
            <a:off x="6865938" y="5126038"/>
            <a:ext cx="663575" cy="582612"/>
          </a:xfrm>
          <a:prstGeom prst="rect">
            <a:avLst/>
          </a:prstGeom>
          <a:solidFill>
            <a:srgbClr val="CCCCFF"/>
          </a:solidFill>
          <a:ln w="9525" algn="ctr">
            <a:solidFill>
              <a:schemeClr val="hlink"/>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t>V</a:t>
            </a:r>
          </a:p>
        </p:txBody>
      </p:sp>
      <p:sp>
        <p:nvSpPr>
          <p:cNvPr id="70675" name="Line 39"/>
          <p:cNvSpPr>
            <a:spLocks noChangeShapeType="1"/>
          </p:cNvSpPr>
          <p:nvPr/>
        </p:nvSpPr>
        <p:spPr bwMode="auto">
          <a:xfrm>
            <a:off x="3524250" y="5778500"/>
            <a:ext cx="0" cy="411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6" name="Line 40"/>
          <p:cNvSpPr>
            <a:spLocks noChangeShapeType="1"/>
          </p:cNvSpPr>
          <p:nvPr/>
        </p:nvSpPr>
        <p:spPr bwMode="auto">
          <a:xfrm>
            <a:off x="7524750" y="5789613"/>
            <a:ext cx="0" cy="411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7" name="Line 41"/>
          <p:cNvSpPr>
            <a:spLocks noChangeShapeType="1"/>
          </p:cNvSpPr>
          <p:nvPr/>
        </p:nvSpPr>
        <p:spPr bwMode="auto">
          <a:xfrm>
            <a:off x="3513138" y="5961063"/>
            <a:ext cx="4000500" cy="0"/>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70678" name="Text Box 42"/>
          <p:cNvSpPr txBox="1">
            <a:spLocks noChangeArrowheads="1"/>
          </p:cNvSpPr>
          <p:nvPr/>
        </p:nvSpPr>
        <p:spPr bwMode="auto">
          <a:xfrm>
            <a:off x="5322888" y="5737225"/>
            <a:ext cx="404812"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t>V</a:t>
            </a:r>
          </a:p>
        </p:txBody>
      </p:sp>
    </p:spTree>
    <p:extLst>
      <p:ext uri="{BB962C8B-B14F-4D97-AF65-F5344CB8AC3E}">
        <p14:creationId xmlns:p14="http://schemas.microsoft.com/office/powerpoint/2010/main" val="42464420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028"/>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515938" y="392113"/>
            <a:ext cx="7816850" cy="6019800"/>
          </a:xfrm>
          <a:noFill/>
        </p:spPr>
      </p:pic>
    </p:spTree>
    <p:extLst>
      <p:ext uri="{BB962C8B-B14F-4D97-AF65-F5344CB8AC3E}">
        <p14:creationId xmlns:p14="http://schemas.microsoft.com/office/powerpoint/2010/main" val="1543319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TW"/>
              <a:t>Universal Class Tag</a:t>
            </a:r>
          </a:p>
        </p:txBody>
      </p:sp>
      <p:sp>
        <p:nvSpPr>
          <p:cNvPr id="72707" name="Rectangle 3"/>
          <p:cNvSpPr>
            <a:spLocks noGrp="1" noChangeArrowheads="1"/>
          </p:cNvSpPr>
          <p:nvPr>
            <p:ph type="body" idx="1"/>
          </p:nvPr>
        </p:nvSpPr>
        <p:spPr>
          <a:xfrm>
            <a:off x="2709863" y="2306638"/>
            <a:ext cx="6288087" cy="2316162"/>
          </a:xfrm>
        </p:spPr>
        <p:txBody>
          <a:bodyPr/>
          <a:lstStyle/>
          <a:p>
            <a:pPr marL="0" indent="0" defTabSz="1022350" eaLnBrk="1" hangingPunct="1">
              <a:buFont typeface="Wingdings" panose="05000000000000000000" pitchFamily="2" charset="2"/>
              <a:buNone/>
            </a:pPr>
            <a:r>
              <a:rPr lang="en-US" altLang="zh-TW" sz="2400">
                <a:latin typeface="Times New Roman" panose="02020603050405020304" pitchFamily="18" charset="0"/>
              </a:rPr>
              <a:t>Universal   2	INTEGER</a:t>
            </a:r>
          </a:p>
          <a:p>
            <a:pPr marL="0" indent="0" defTabSz="1022350" eaLnBrk="1" hangingPunct="1">
              <a:buFont typeface="Wingdings" panose="05000000000000000000" pitchFamily="2" charset="2"/>
              <a:buNone/>
            </a:pPr>
            <a:r>
              <a:rPr lang="en-US" altLang="zh-TW" sz="2400">
                <a:latin typeface="Times New Roman" panose="02020603050405020304" pitchFamily="18" charset="0"/>
              </a:rPr>
              <a:t>Universal   4	OCTET STRING</a:t>
            </a:r>
          </a:p>
          <a:p>
            <a:pPr marL="0" indent="0" defTabSz="1022350" eaLnBrk="1" hangingPunct="1">
              <a:buFont typeface="Wingdings" panose="05000000000000000000" pitchFamily="2" charset="2"/>
              <a:buNone/>
            </a:pPr>
            <a:r>
              <a:rPr lang="en-US" altLang="zh-TW" sz="2400">
                <a:latin typeface="Times New Roman" panose="02020603050405020304" pitchFamily="18" charset="0"/>
              </a:rPr>
              <a:t>Universal   5	NULL</a:t>
            </a:r>
          </a:p>
          <a:p>
            <a:pPr marL="0" indent="0" defTabSz="1022350" eaLnBrk="1" hangingPunct="1">
              <a:buFont typeface="Wingdings" panose="05000000000000000000" pitchFamily="2" charset="2"/>
              <a:buNone/>
            </a:pPr>
            <a:r>
              <a:rPr lang="en-US" altLang="zh-TW" sz="2400">
                <a:latin typeface="Times New Roman" panose="02020603050405020304" pitchFamily="18" charset="0"/>
              </a:rPr>
              <a:t>Universal   6	OBJECT IDENTIFIER</a:t>
            </a:r>
          </a:p>
          <a:p>
            <a:pPr marL="0" indent="0" defTabSz="1022350" eaLnBrk="1" hangingPunct="1">
              <a:buFont typeface="Wingdings" panose="05000000000000000000" pitchFamily="2" charset="2"/>
              <a:buNone/>
            </a:pPr>
            <a:r>
              <a:rPr lang="en-US" altLang="zh-TW" sz="2400">
                <a:latin typeface="Times New Roman" panose="02020603050405020304" pitchFamily="18" charset="0"/>
              </a:rPr>
              <a:t>Universal  16	SEQUENCE / SEQUENCE OF</a:t>
            </a:r>
          </a:p>
        </p:txBody>
      </p:sp>
      <p:sp>
        <p:nvSpPr>
          <p:cNvPr id="72708" name="Text Box 4"/>
          <p:cNvSpPr txBox="1">
            <a:spLocks noChangeArrowheads="1"/>
          </p:cNvSpPr>
          <p:nvPr/>
        </p:nvSpPr>
        <p:spPr bwMode="auto">
          <a:xfrm>
            <a:off x="328613" y="2254250"/>
            <a:ext cx="21653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lnSpc>
                <a:spcPct val="120000"/>
              </a:lnSpc>
            </a:pPr>
            <a:r>
              <a:rPr lang="en-US" altLang="zh-TW" b="1">
                <a:solidFill>
                  <a:srgbClr val="006600"/>
                </a:solidFill>
              </a:rPr>
              <a:t>00</a:t>
            </a:r>
            <a:r>
              <a:rPr lang="en-US" altLang="zh-TW" b="1"/>
              <a:t> </a:t>
            </a:r>
            <a:r>
              <a:rPr lang="en-US" altLang="zh-TW" b="1">
                <a:solidFill>
                  <a:schemeClr val="folHlink"/>
                </a:solidFill>
              </a:rPr>
              <a:t>0</a:t>
            </a:r>
            <a:r>
              <a:rPr lang="en-US" altLang="zh-TW" b="1"/>
              <a:t> 00010    02</a:t>
            </a:r>
          </a:p>
          <a:p>
            <a:pPr eaLnBrk="1" hangingPunct="1">
              <a:lnSpc>
                <a:spcPct val="120000"/>
              </a:lnSpc>
            </a:pPr>
            <a:r>
              <a:rPr lang="en-US" altLang="zh-TW" b="1">
                <a:solidFill>
                  <a:srgbClr val="006600"/>
                </a:solidFill>
              </a:rPr>
              <a:t>00</a:t>
            </a:r>
            <a:r>
              <a:rPr lang="en-US" altLang="zh-TW" b="1"/>
              <a:t> </a:t>
            </a:r>
            <a:r>
              <a:rPr lang="en-US" altLang="zh-TW" b="1">
                <a:solidFill>
                  <a:schemeClr val="folHlink"/>
                </a:solidFill>
              </a:rPr>
              <a:t>0</a:t>
            </a:r>
            <a:r>
              <a:rPr lang="en-US" altLang="zh-TW" b="1"/>
              <a:t> 00100    04</a:t>
            </a:r>
          </a:p>
          <a:p>
            <a:pPr eaLnBrk="1" hangingPunct="1">
              <a:lnSpc>
                <a:spcPct val="120000"/>
              </a:lnSpc>
            </a:pPr>
            <a:r>
              <a:rPr lang="en-US" altLang="zh-TW" b="1">
                <a:solidFill>
                  <a:srgbClr val="006600"/>
                </a:solidFill>
              </a:rPr>
              <a:t>00</a:t>
            </a:r>
            <a:r>
              <a:rPr lang="en-US" altLang="zh-TW" b="1"/>
              <a:t> </a:t>
            </a:r>
            <a:r>
              <a:rPr lang="en-US" altLang="zh-TW" b="1">
                <a:solidFill>
                  <a:schemeClr val="folHlink"/>
                </a:solidFill>
              </a:rPr>
              <a:t>0</a:t>
            </a:r>
            <a:r>
              <a:rPr lang="en-US" altLang="zh-TW" b="1"/>
              <a:t> 00101    05</a:t>
            </a:r>
          </a:p>
          <a:p>
            <a:pPr eaLnBrk="1" hangingPunct="1">
              <a:lnSpc>
                <a:spcPct val="120000"/>
              </a:lnSpc>
            </a:pPr>
            <a:r>
              <a:rPr lang="en-US" altLang="zh-TW" b="1">
                <a:solidFill>
                  <a:srgbClr val="006600"/>
                </a:solidFill>
              </a:rPr>
              <a:t>00</a:t>
            </a:r>
            <a:r>
              <a:rPr lang="en-US" altLang="zh-TW" b="1"/>
              <a:t> </a:t>
            </a:r>
            <a:r>
              <a:rPr lang="en-US" altLang="zh-TW" b="1">
                <a:solidFill>
                  <a:schemeClr val="folHlink"/>
                </a:solidFill>
              </a:rPr>
              <a:t>0</a:t>
            </a:r>
            <a:r>
              <a:rPr lang="en-US" altLang="zh-TW" b="1"/>
              <a:t> 00110    06</a:t>
            </a:r>
          </a:p>
          <a:p>
            <a:pPr eaLnBrk="1" hangingPunct="1">
              <a:lnSpc>
                <a:spcPct val="120000"/>
              </a:lnSpc>
            </a:pPr>
            <a:r>
              <a:rPr lang="en-US" altLang="zh-TW" b="1">
                <a:solidFill>
                  <a:srgbClr val="006600"/>
                </a:solidFill>
              </a:rPr>
              <a:t>00</a:t>
            </a:r>
            <a:r>
              <a:rPr lang="en-US" altLang="zh-TW" b="1"/>
              <a:t> </a:t>
            </a:r>
            <a:r>
              <a:rPr lang="en-US" altLang="zh-TW" b="1">
                <a:solidFill>
                  <a:schemeClr val="folHlink"/>
                </a:solidFill>
              </a:rPr>
              <a:t>1</a:t>
            </a:r>
            <a:r>
              <a:rPr lang="en-US" altLang="zh-TW" b="1"/>
              <a:t> 10000    30</a:t>
            </a:r>
          </a:p>
        </p:txBody>
      </p:sp>
      <p:sp>
        <p:nvSpPr>
          <p:cNvPr id="72709" name="Line 8"/>
          <p:cNvSpPr>
            <a:spLocks noChangeShapeType="1"/>
          </p:cNvSpPr>
          <p:nvPr/>
        </p:nvSpPr>
        <p:spPr bwMode="auto">
          <a:xfrm>
            <a:off x="1957388" y="1809750"/>
            <a:ext cx="0" cy="27828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2710" name="Text Box 10"/>
          <p:cNvSpPr txBox="1">
            <a:spLocks noChangeArrowheads="1"/>
          </p:cNvSpPr>
          <p:nvPr/>
        </p:nvSpPr>
        <p:spPr bwMode="auto">
          <a:xfrm>
            <a:off x="595313" y="1828800"/>
            <a:ext cx="5811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latin typeface="Tahoma" panose="020B0604030504040204" pitchFamily="34" charset="0"/>
              </a:rPr>
              <a:t>Binary     Hex      Tag              Tag Name</a:t>
            </a:r>
          </a:p>
        </p:txBody>
      </p:sp>
      <p:sp>
        <p:nvSpPr>
          <p:cNvPr id="72711" name="Rectangle 11"/>
          <p:cNvSpPr>
            <a:spLocks noChangeArrowheads="1"/>
          </p:cNvSpPr>
          <p:nvPr/>
        </p:nvSpPr>
        <p:spPr bwMode="auto">
          <a:xfrm>
            <a:off x="309563" y="1803400"/>
            <a:ext cx="8564562"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2712" name="Line 12"/>
          <p:cNvSpPr>
            <a:spLocks noChangeShapeType="1"/>
          </p:cNvSpPr>
          <p:nvPr/>
        </p:nvSpPr>
        <p:spPr bwMode="auto">
          <a:xfrm>
            <a:off x="2665413" y="1835150"/>
            <a:ext cx="0" cy="27828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2713" name="Line 13"/>
          <p:cNvSpPr>
            <a:spLocks noChangeShapeType="1"/>
          </p:cNvSpPr>
          <p:nvPr/>
        </p:nvSpPr>
        <p:spPr bwMode="auto">
          <a:xfrm>
            <a:off x="4646613" y="1833563"/>
            <a:ext cx="0" cy="27828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2714" name="Line 14"/>
          <p:cNvSpPr>
            <a:spLocks noChangeShapeType="1"/>
          </p:cNvSpPr>
          <p:nvPr/>
        </p:nvSpPr>
        <p:spPr bwMode="auto">
          <a:xfrm>
            <a:off x="309563" y="2317750"/>
            <a:ext cx="856456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2715" name="Text Box 15"/>
          <p:cNvSpPr txBox="1">
            <a:spLocks noChangeArrowheads="1"/>
          </p:cNvSpPr>
          <p:nvPr/>
        </p:nvSpPr>
        <p:spPr bwMode="auto">
          <a:xfrm>
            <a:off x="7273925" y="5873750"/>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i="1">
                <a:latin typeface="Tahoma" panose="020B0604030504040204" pitchFamily="34" charset="0"/>
              </a:rPr>
              <a:t>Page 127</a:t>
            </a:r>
          </a:p>
        </p:txBody>
      </p:sp>
    </p:spTree>
    <p:extLst>
      <p:ext uri="{BB962C8B-B14F-4D97-AF65-F5344CB8AC3E}">
        <p14:creationId xmlns:p14="http://schemas.microsoft.com/office/powerpoint/2010/main" val="88862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kumimoji="0" lang="en-US" altLang="zh-TW" b="1">
                <a:latin typeface="Arial" panose="020B0604020202020204" pitchFamily="34" charset="0"/>
              </a:rPr>
              <a:t>OSI NM</a:t>
            </a:r>
          </a:p>
        </p:txBody>
      </p:sp>
      <p:sp>
        <p:nvSpPr>
          <p:cNvPr id="24579" name="Rectangle 3"/>
          <p:cNvSpPr>
            <a:spLocks noGrp="1" noChangeArrowheads="1"/>
          </p:cNvSpPr>
          <p:nvPr>
            <p:ph type="body" idx="1"/>
          </p:nvPr>
        </p:nvSpPr>
        <p:spPr>
          <a:xfrm>
            <a:off x="685800" y="1600200"/>
            <a:ext cx="8077200" cy="1828800"/>
          </a:xfrm>
        </p:spPr>
        <p:txBody>
          <a:bodyPr>
            <a:normAutofit fontScale="55000" lnSpcReduction="20000"/>
          </a:bodyPr>
          <a:lstStyle/>
          <a:p>
            <a:pPr>
              <a:lnSpc>
                <a:spcPct val="90000"/>
              </a:lnSpc>
              <a:spcBef>
                <a:spcPct val="0"/>
              </a:spcBef>
              <a:buClrTx/>
              <a:buSzTx/>
              <a:buFontTx/>
              <a:buChar char="•"/>
            </a:pPr>
            <a:r>
              <a:rPr kumimoji="0" lang="en-US" altLang="zh-TW">
                <a:latin typeface="Arial" panose="020B0604020202020204" pitchFamily="34" charset="0"/>
              </a:rPr>
              <a:t>Organization Model </a:t>
            </a:r>
            <a:endParaRPr kumimoji="0" lang="en-US" altLang="zh-TW" sz="3600">
              <a:latin typeface="Arial" panose="020B0604020202020204" pitchFamily="34" charset="0"/>
            </a:endParaRPr>
          </a:p>
          <a:p>
            <a:pPr lvl="1">
              <a:lnSpc>
                <a:spcPct val="90000"/>
              </a:lnSpc>
              <a:spcBef>
                <a:spcPct val="0"/>
              </a:spcBef>
              <a:buClrTx/>
              <a:buSzTx/>
              <a:buFontTx/>
              <a:buChar char="•"/>
            </a:pPr>
            <a:r>
              <a:rPr kumimoji="0" lang="en-US" altLang="zh-TW">
                <a:latin typeface="Arial" panose="020B0604020202020204" pitchFamily="34" charset="0"/>
              </a:rPr>
              <a:t>Network management components</a:t>
            </a:r>
          </a:p>
          <a:p>
            <a:pPr lvl="1">
              <a:lnSpc>
                <a:spcPct val="90000"/>
              </a:lnSpc>
              <a:spcBef>
                <a:spcPct val="0"/>
              </a:spcBef>
              <a:buClrTx/>
              <a:buSzTx/>
              <a:buFontTx/>
              <a:buChar char="•"/>
            </a:pPr>
            <a:r>
              <a:rPr kumimoji="0" lang="en-US" altLang="zh-TW">
                <a:latin typeface="Arial" panose="020B0604020202020204" pitchFamily="34" charset="0"/>
              </a:rPr>
              <a:t>Functions of components</a:t>
            </a:r>
          </a:p>
          <a:p>
            <a:pPr lvl="1">
              <a:lnSpc>
                <a:spcPct val="90000"/>
              </a:lnSpc>
              <a:spcBef>
                <a:spcPct val="0"/>
              </a:spcBef>
              <a:buClrTx/>
              <a:buSzTx/>
              <a:buFontTx/>
              <a:buChar char="•"/>
            </a:pPr>
            <a:r>
              <a:rPr kumimoji="0" lang="en-US" altLang="zh-TW">
                <a:latin typeface="Arial" panose="020B0604020202020204" pitchFamily="34" charset="0"/>
              </a:rPr>
              <a:t>Relationships</a:t>
            </a:r>
            <a:endParaRPr kumimoji="0" lang="en-US" altLang="zh-TW" sz="3200">
              <a:latin typeface="Arial" panose="020B0604020202020204" pitchFamily="34" charset="0"/>
            </a:endParaRPr>
          </a:p>
          <a:p>
            <a:pPr>
              <a:lnSpc>
                <a:spcPct val="90000"/>
              </a:lnSpc>
              <a:spcBef>
                <a:spcPct val="0"/>
              </a:spcBef>
              <a:buClrTx/>
              <a:buSzTx/>
              <a:buFontTx/>
              <a:buChar char="•"/>
            </a:pPr>
            <a:endParaRPr kumimoji="0" lang="en-US" altLang="zh-TW">
              <a:latin typeface="Arial" panose="020B0604020202020204" pitchFamily="34" charset="0"/>
            </a:endParaRPr>
          </a:p>
          <a:p>
            <a:pPr>
              <a:lnSpc>
                <a:spcPct val="90000"/>
              </a:lnSpc>
              <a:spcBef>
                <a:spcPct val="0"/>
              </a:spcBef>
              <a:buClrTx/>
              <a:buSzTx/>
              <a:buFontTx/>
              <a:buChar char="•"/>
            </a:pPr>
            <a:r>
              <a:rPr kumimoji="0" lang="en-US" altLang="zh-TW">
                <a:latin typeface="Arial" panose="020B0604020202020204" pitchFamily="34" charset="0"/>
              </a:rPr>
              <a:t>Information Model</a:t>
            </a:r>
          </a:p>
          <a:p>
            <a:pPr lvl="1">
              <a:lnSpc>
                <a:spcPct val="90000"/>
              </a:lnSpc>
              <a:spcBef>
                <a:spcPct val="0"/>
              </a:spcBef>
              <a:buClrTx/>
              <a:buSzTx/>
              <a:buFontTx/>
              <a:buChar char="•"/>
            </a:pPr>
            <a:r>
              <a:rPr kumimoji="0" lang="en-US" altLang="zh-TW" sz="1800">
                <a:latin typeface="Arial" panose="020B0604020202020204" pitchFamily="34" charset="0"/>
              </a:rPr>
              <a:t> </a:t>
            </a:r>
            <a:r>
              <a:rPr kumimoji="0" lang="en-US" altLang="zh-TW">
                <a:latin typeface="Arial" panose="020B0604020202020204" pitchFamily="34" charset="0"/>
              </a:rPr>
              <a:t>Structure of management information (SMI)</a:t>
            </a:r>
          </a:p>
          <a:p>
            <a:pPr lvl="2">
              <a:lnSpc>
                <a:spcPct val="90000"/>
              </a:lnSpc>
              <a:spcBef>
                <a:spcPct val="0"/>
              </a:spcBef>
              <a:buClrTx/>
              <a:buSzTx/>
              <a:buFontTx/>
              <a:buChar char="•"/>
            </a:pPr>
            <a:r>
              <a:rPr kumimoji="0" lang="en-US" altLang="zh-TW" sz="2800">
                <a:latin typeface="Arial" panose="020B0604020202020204" pitchFamily="34" charset="0"/>
              </a:rPr>
              <a:t> Syntax and semantics</a:t>
            </a:r>
          </a:p>
          <a:p>
            <a:pPr lvl="1">
              <a:lnSpc>
                <a:spcPct val="90000"/>
              </a:lnSpc>
              <a:spcBef>
                <a:spcPct val="0"/>
              </a:spcBef>
              <a:buClrTx/>
              <a:buSzTx/>
              <a:buFontTx/>
              <a:buChar char="•"/>
            </a:pPr>
            <a:r>
              <a:rPr kumimoji="0" lang="en-US" altLang="zh-TW">
                <a:latin typeface="Arial" panose="020B0604020202020204" pitchFamily="34" charset="0"/>
              </a:rPr>
              <a:t> Management information base (MIB)</a:t>
            </a:r>
          </a:p>
          <a:p>
            <a:pPr lvl="2">
              <a:lnSpc>
                <a:spcPct val="90000"/>
              </a:lnSpc>
              <a:spcBef>
                <a:spcPct val="0"/>
              </a:spcBef>
              <a:buClrTx/>
              <a:buSzTx/>
              <a:buFontTx/>
              <a:buChar char="•"/>
            </a:pPr>
            <a:r>
              <a:rPr kumimoji="0" lang="en-US" altLang="zh-TW" sz="2800">
                <a:latin typeface="Arial" panose="020B0604020202020204" pitchFamily="34" charset="0"/>
              </a:rPr>
              <a:t> Organization of management information</a:t>
            </a:r>
          </a:p>
          <a:p>
            <a:pPr lvl="1">
              <a:lnSpc>
                <a:spcPct val="90000"/>
              </a:lnSpc>
              <a:spcBef>
                <a:spcPct val="0"/>
              </a:spcBef>
              <a:buClrTx/>
              <a:buSzTx/>
              <a:buFontTx/>
              <a:buChar char="•"/>
            </a:pPr>
            <a:r>
              <a:rPr kumimoji="0" lang="en-US" altLang="zh-TW">
                <a:latin typeface="Arial" panose="020B0604020202020204" pitchFamily="34" charset="0"/>
              </a:rPr>
              <a:t> Object-oriented</a:t>
            </a:r>
            <a:endParaRPr lang="zh-TW" altLang="en-US" sz="3600"/>
          </a:p>
        </p:txBody>
      </p:sp>
    </p:spTree>
    <p:extLst>
      <p:ext uri="{BB962C8B-B14F-4D97-AF65-F5344CB8AC3E}">
        <p14:creationId xmlns:p14="http://schemas.microsoft.com/office/powerpoint/2010/main" val="3447551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1543050"/>
            <a:ext cx="8569325"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Rectangle 4"/>
          <p:cNvSpPr>
            <a:spLocks noGrp="1" noChangeArrowheads="1"/>
          </p:cNvSpPr>
          <p:nvPr>
            <p:ph type="title"/>
          </p:nvPr>
        </p:nvSpPr>
        <p:spPr/>
        <p:txBody>
          <a:bodyPr/>
          <a:lstStyle/>
          <a:p>
            <a:pPr eaLnBrk="1" hangingPunct="1"/>
            <a:r>
              <a:rPr lang="en-US" altLang="zh-TW"/>
              <a:t>Tag numbers </a:t>
            </a:r>
            <a:r>
              <a:rPr lang="en-US" altLang="zh-TW">
                <a:sym typeface="Symbol" panose="05050102010706020507" pitchFamily="18" charset="2"/>
              </a:rPr>
              <a:t></a:t>
            </a:r>
            <a:r>
              <a:rPr lang="en-US" altLang="zh-TW"/>
              <a:t> 31</a:t>
            </a:r>
          </a:p>
        </p:txBody>
      </p:sp>
    </p:spTree>
    <p:extLst>
      <p:ext uri="{BB962C8B-B14F-4D97-AF65-F5344CB8AC3E}">
        <p14:creationId xmlns:p14="http://schemas.microsoft.com/office/powerpoint/2010/main" val="9545182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271463"/>
            <a:ext cx="8834437"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2179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452438"/>
            <a:ext cx="8815388"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Text Box 1027"/>
          <p:cNvSpPr txBox="1">
            <a:spLocks noChangeArrowheads="1"/>
          </p:cNvSpPr>
          <p:nvPr/>
        </p:nvSpPr>
        <p:spPr bwMode="auto">
          <a:xfrm>
            <a:off x="1851025" y="2057400"/>
            <a:ext cx="161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latin typeface="Tahoma" panose="020B0604030504040204" pitchFamily="34" charset="0"/>
              </a:rPr>
              <a:t>1000 0000</a:t>
            </a:r>
          </a:p>
        </p:txBody>
      </p:sp>
      <p:sp>
        <p:nvSpPr>
          <p:cNvPr id="75780" name="AutoShape 1029"/>
          <p:cNvSpPr>
            <a:spLocks noChangeArrowheads="1"/>
          </p:cNvSpPr>
          <p:nvPr/>
        </p:nvSpPr>
        <p:spPr bwMode="auto">
          <a:xfrm>
            <a:off x="1828800" y="2027238"/>
            <a:ext cx="1762125" cy="528637"/>
          </a:xfrm>
          <a:prstGeom prst="wedgeRectCallout">
            <a:avLst>
              <a:gd name="adj1" fmla="val 71259"/>
              <a:gd name="adj2" fmla="val -104954"/>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endParaRPr lang="zh-TW" altLang="en-US">
              <a:latin typeface="Tahoma" panose="020B0604030504040204" pitchFamily="34" charset="0"/>
            </a:endParaRPr>
          </a:p>
        </p:txBody>
      </p:sp>
    </p:spTree>
    <p:extLst>
      <p:ext uri="{BB962C8B-B14F-4D97-AF65-F5344CB8AC3E}">
        <p14:creationId xmlns:p14="http://schemas.microsoft.com/office/powerpoint/2010/main" val="2840666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63600"/>
            <a:ext cx="8937625" cy="569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Text Box 3"/>
          <p:cNvSpPr txBox="1">
            <a:spLocks noChangeArrowheads="1"/>
          </p:cNvSpPr>
          <p:nvPr/>
        </p:nvSpPr>
        <p:spPr bwMode="auto">
          <a:xfrm>
            <a:off x="2014538" y="0"/>
            <a:ext cx="5284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latin typeface="Tahoma" panose="020B0604030504040204" pitchFamily="34" charset="0"/>
              </a:rPr>
              <a:t>30 0</a:t>
            </a:r>
            <a:r>
              <a:rPr lang="en-US" altLang="zh-TW">
                <a:latin typeface="Tahoma" panose="020B0604030504040204" pitchFamily="34" charset="0"/>
              </a:rPr>
              <a:t>A 1A 04 4A 61 6E 65 51 02 00 80</a:t>
            </a:r>
          </a:p>
        </p:txBody>
      </p:sp>
      <p:sp>
        <p:nvSpPr>
          <p:cNvPr id="76804" name="Line 4"/>
          <p:cNvSpPr>
            <a:spLocks noChangeShapeType="1"/>
          </p:cNvSpPr>
          <p:nvPr/>
        </p:nvSpPr>
        <p:spPr bwMode="auto">
          <a:xfrm>
            <a:off x="2106613" y="436563"/>
            <a:ext cx="344487" cy="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6805" name="Line 5"/>
          <p:cNvSpPr>
            <a:spLocks noChangeShapeType="1"/>
          </p:cNvSpPr>
          <p:nvPr/>
        </p:nvSpPr>
        <p:spPr bwMode="auto">
          <a:xfrm>
            <a:off x="2543175" y="436563"/>
            <a:ext cx="344488" cy="0"/>
          </a:xfrm>
          <a:prstGeom prst="line">
            <a:avLst/>
          </a:prstGeom>
          <a:noFill/>
          <a:ln w="38100">
            <a:solidFill>
              <a:srgbClr val="0066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6806" name="Line 6"/>
          <p:cNvSpPr>
            <a:spLocks noChangeShapeType="1"/>
          </p:cNvSpPr>
          <p:nvPr/>
        </p:nvSpPr>
        <p:spPr bwMode="auto">
          <a:xfrm>
            <a:off x="3006725" y="436563"/>
            <a:ext cx="4160838" cy="0"/>
          </a:xfrm>
          <a:prstGeom prst="line">
            <a:avLst/>
          </a:prstGeom>
          <a:noFill/>
          <a:ln w="38100">
            <a:solidFill>
              <a:srgbClr val="FF99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6807" name="Line 7"/>
          <p:cNvSpPr>
            <a:spLocks noChangeShapeType="1"/>
          </p:cNvSpPr>
          <p:nvPr/>
        </p:nvSpPr>
        <p:spPr bwMode="auto">
          <a:xfrm>
            <a:off x="3021013" y="582613"/>
            <a:ext cx="344487" cy="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6808" name="Line 8"/>
          <p:cNvSpPr>
            <a:spLocks noChangeShapeType="1"/>
          </p:cNvSpPr>
          <p:nvPr/>
        </p:nvSpPr>
        <p:spPr bwMode="auto">
          <a:xfrm>
            <a:off x="3470275" y="582613"/>
            <a:ext cx="344488" cy="0"/>
          </a:xfrm>
          <a:prstGeom prst="line">
            <a:avLst/>
          </a:prstGeom>
          <a:noFill/>
          <a:ln w="38100">
            <a:solidFill>
              <a:srgbClr val="0066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6809" name="Line 9"/>
          <p:cNvSpPr>
            <a:spLocks noChangeShapeType="1"/>
          </p:cNvSpPr>
          <p:nvPr/>
        </p:nvSpPr>
        <p:spPr bwMode="auto">
          <a:xfrm flipV="1">
            <a:off x="3906838" y="582613"/>
            <a:ext cx="1589087" cy="0"/>
          </a:xfrm>
          <a:prstGeom prst="line">
            <a:avLst/>
          </a:prstGeom>
          <a:noFill/>
          <a:ln w="38100">
            <a:solidFill>
              <a:srgbClr val="FF99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6810" name="Line 10"/>
          <p:cNvSpPr>
            <a:spLocks noChangeShapeType="1"/>
          </p:cNvSpPr>
          <p:nvPr/>
        </p:nvSpPr>
        <p:spPr bwMode="auto">
          <a:xfrm>
            <a:off x="5632450" y="582613"/>
            <a:ext cx="344488" cy="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6811" name="Line 11"/>
          <p:cNvSpPr>
            <a:spLocks noChangeShapeType="1"/>
          </p:cNvSpPr>
          <p:nvPr/>
        </p:nvSpPr>
        <p:spPr bwMode="auto">
          <a:xfrm>
            <a:off x="6081713" y="582613"/>
            <a:ext cx="344487" cy="0"/>
          </a:xfrm>
          <a:prstGeom prst="line">
            <a:avLst/>
          </a:prstGeom>
          <a:noFill/>
          <a:ln w="38100">
            <a:solidFill>
              <a:srgbClr val="0066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6812" name="Line 12"/>
          <p:cNvSpPr>
            <a:spLocks noChangeShapeType="1"/>
          </p:cNvSpPr>
          <p:nvPr/>
        </p:nvSpPr>
        <p:spPr bwMode="auto">
          <a:xfrm flipV="1">
            <a:off x="6518275" y="582613"/>
            <a:ext cx="649288" cy="0"/>
          </a:xfrm>
          <a:prstGeom prst="line">
            <a:avLst/>
          </a:prstGeom>
          <a:noFill/>
          <a:ln w="38100">
            <a:solidFill>
              <a:srgbClr val="FF99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7143240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536575"/>
            <a:ext cx="898207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5921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p:cNvSpPr>
            <a:spLocks noGrp="1" noChangeArrowheads="1"/>
          </p:cNvSpPr>
          <p:nvPr>
            <p:ph type="title"/>
          </p:nvPr>
        </p:nvSpPr>
        <p:spPr/>
        <p:txBody>
          <a:bodyPr/>
          <a:lstStyle/>
          <a:p>
            <a:pPr eaLnBrk="1" hangingPunct="1"/>
            <a:r>
              <a:rPr lang="en-US" altLang="zh-TW"/>
              <a:t>Example: SNMP Message</a:t>
            </a:r>
          </a:p>
        </p:txBody>
      </p:sp>
      <p:sp>
        <p:nvSpPr>
          <p:cNvPr id="78851" name="Rectangle 10"/>
          <p:cNvSpPr>
            <a:spLocks noGrp="1" noChangeArrowheads="1"/>
          </p:cNvSpPr>
          <p:nvPr>
            <p:ph type="body" idx="1"/>
          </p:nvPr>
        </p:nvSpPr>
        <p:spPr>
          <a:xfrm>
            <a:off x="827088" y="1717675"/>
            <a:ext cx="7434262" cy="3798888"/>
          </a:xfrm>
        </p:spPr>
        <p:txBody>
          <a:bodyPr/>
          <a:lstStyle/>
          <a:p>
            <a:pPr eaLnBrk="1" hangingPunct="1">
              <a:buFont typeface="Wingdings" panose="05000000000000000000" pitchFamily="2" charset="2"/>
              <a:buNone/>
            </a:pPr>
            <a:r>
              <a:rPr lang="en-US" altLang="zh-TW" sz="2800"/>
              <a:t>Message ::= SEQUENCE { </a:t>
            </a:r>
          </a:p>
          <a:p>
            <a:pPr eaLnBrk="1" hangingPunct="1">
              <a:buFont typeface="Wingdings" panose="05000000000000000000" pitchFamily="2" charset="2"/>
              <a:buNone/>
            </a:pPr>
            <a:r>
              <a:rPr lang="en-US" altLang="zh-TW" sz="2800"/>
              <a:t>		version  INTEGER {</a:t>
            </a:r>
          </a:p>
          <a:p>
            <a:pPr eaLnBrk="1" hangingPunct="1">
              <a:buFont typeface="Wingdings" panose="05000000000000000000" pitchFamily="2" charset="2"/>
              <a:buNone/>
            </a:pPr>
            <a:r>
              <a:rPr lang="en-US" altLang="zh-TW" sz="2800"/>
              <a:t>                      version-1(0)</a:t>
            </a:r>
          </a:p>
          <a:p>
            <a:pPr eaLnBrk="1" hangingPunct="1">
              <a:buFont typeface="Wingdings" panose="05000000000000000000" pitchFamily="2" charset="2"/>
              <a:buNone/>
            </a:pPr>
            <a:r>
              <a:rPr lang="en-US" altLang="zh-TW" sz="2800"/>
              <a:t>                    },</a:t>
            </a:r>
          </a:p>
          <a:p>
            <a:pPr eaLnBrk="1" hangingPunct="1">
              <a:buFont typeface="Wingdings" panose="05000000000000000000" pitchFamily="2" charset="2"/>
              <a:buNone/>
            </a:pPr>
            <a:r>
              <a:rPr lang="en-US" altLang="zh-TW" sz="2800"/>
              <a:t>		community OCTET STRING,</a:t>
            </a:r>
          </a:p>
          <a:p>
            <a:pPr eaLnBrk="1" hangingPunct="1">
              <a:buFont typeface="Wingdings" panose="05000000000000000000" pitchFamily="2" charset="2"/>
              <a:buNone/>
            </a:pPr>
            <a:r>
              <a:rPr lang="en-US" altLang="zh-TW" sz="2800"/>
              <a:t>		data ANY</a:t>
            </a:r>
          </a:p>
          <a:p>
            <a:pPr eaLnBrk="1" hangingPunct="1">
              <a:buFont typeface="Wingdings" panose="05000000000000000000" pitchFamily="2" charset="2"/>
              <a:buNone/>
            </a:pPr>
            <a:r>
              <a:rPr lang="en-US" altLang="zh-TW" sz="2800"/>
              <a:t>} </a:t>
            </a:r>
            <a:endParaRPr lang="zh-TW" altLang="en-US" sz="2800"/>
          </a:p>
        </p:txBody>
      </p:sp>
      <p:sp>
        <p:nvSpPr>
          <p:cNvPr id="78852" name="Text Box 11"/>
          <p:cNvSpPr txBox="1">
            <a:spLocks noChangeArrowheads="1"/>
          </p:cNvSpPr>
          <p:nvPr/>
        </p:nvSpPr>
        <p:spPr bwMode="auto">
          <a:xfrm>
            <a:off x="6499225" y="17780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solidFill>
                  <a:schemeClr val="hlink"/>
                </a:solidFill>
                <a:latin typeface="Tahoma" panose="020B0604030504040204" pitchFamily="34" charset="0"/>
              </a:rPr>
              <a:t>30</a:t>
            </a:r>
          </a:p>
        </p:txBody>
      </p:sp>
      <p:sp>
        <p:nvSpPr>
          <p:cNvPr id="78853" name="Text Box 12"/>
          <p:cNvSpPr txBox="1">
            <a:spLocks noChangeArrowheads="1"/>
          </p:cNvSpPr>
          <p:nvPr/>
        </p:nvSpPr>
        <p:spPr bwMode="auto">
          <a:xfrm>
            <a:off x="6526213" y="230505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solidFill>
                  <a:schemeClr val="hlink"/>
                </a:solidFill>
                <a:latin typeface="Tahoma" panose="020B0604030504040204" pitchFamily="34" charset="0"/>
              </a:rPr>
              <a:t>02</a:t>
            </a:r>
          </a:p>
        </p:txBody>
      </p:sp>
      <p:sp>
        <p:nvSpPr>
          <p:cNvPr id="78854" name="Text Box 13"/>
          <p:cNvSpPr txBox="1">
            <a:spLocks noChangeArrowheads="1"/>
          </p:cNvSpPr>
          <p:nvPr/>
        </p:nvSpPr>
        <p:spPr bwMode="auto">
          <a:xfrm>
            <a:off x="6488113" y="3825875"/>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solidFill>
                  <a:schemeClr val="hlink"/>
                </a:solidFill>
                <a:latin typeface="Tahoma" panose="020B0604030504040204" pitchFamily="34" charset="0"/>
              </a:rPr>
              <a:t>04</a:t>
            </a:r>
          </a:p>
        </p:txBody>
      </p:sp>
      <p:sp>
        <p:nvSpPr>
          <p:cNvPr id="78855" name="Text Box 14"/>
          <p:cNvSpPr txBox="1">
            <a:spLocks noChangeArrowheads="1"/>
          </p:cNvSpPr>
          <p:nvPr/>
        </p:nvSpPr>
        <p:spPr bwMode="auto">
          <a:xfrm>
            <a:off x="6376988" y="1309688"/>
            <a:ext cx="69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a:solidFill>
                  <a:srgbClr val="006600"/>
                </a:solidFill>
                <a:latin typeface="Tahoma" panose="020B0604030504040204" pitchFamily="34" charset="0"/>
              </a:rPr>
              <a:t>Tag</a:t>
            </a:r>
          </a:p>
        </p:txBody>
      </p:sp>
    </p:spTree>
    <p:extLst>
      <p:ext uri="{BB962C8B-B14F-4D97-AF65-F5344CB8AC3E}">
        <p14:creationId xmlns:p14="http://schemas.microsoft.com/office/powerpoint/2010/main" val="34084593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9"/>
          <p:cNvSpPr>
            <a:spLocks noGrp="1" noChangeArrowheads="1"/>
          </p:cNvSpPr>
          <p:nvPr>
            <p:ph type="title"/>
          </p:nvPr>
        </p:nvSpPr>
        <p:spPr/>
        <p:txBody>
          <a:bodyPr/>
          <a:lstStyle/>
          <a:p>
            <a:pPr eaLnBrk="1" hangingPunct="1"/>
            <a:r>
              <a:rPr lang="en-US" altLang="zh-TW"/>
              <a:t>Example: SNMP Message</a:t>
            </a:r>
            <a:endParaRPr lang="zh-TW" altLang="en-US"/>
          </a:p>
        </p:txBody>
      </p:sp>
      <p:pic>
        <p:nvPicPr>
          <p:cNvPr id="79875"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5950"/>
          <a:stretch>
            <a:fillRect/>
          </a:stretch>
        </p:blipFill>
        <p:spPr>
          <a:xfrm>
            <a:off x="177800" y="1377950"/>
            <a:ext cx="8826500" cy="5346700"/>
          </a:xfrm>
          <a:noFill/>
        </p:spPr>
      </p:pic>
      <p:sp>
        <p:nvSpPr>
          <p:cNvPr id="79876" name="Rectangle 11"/>
          <p:cNvSpPr>
            <a:spLocks noChangeArrowheads="1"/>
          </p:cNvSpPr>
          <p:nvPr/>
        </p:nvSpPr>
        <p:spPr bwMode="auto">
          <a:xfrm>
            <a:off x="3360738" y="3748088"/>
            <a:ext cx="219075" cy="2190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9877" name="Rectangle 12"/>
          <p:cNvSpPr>
            <a:spLocks noChangeArrowheads="1"/>
          </p:cNvSpPr>
          <p:nvPr/>
        </p:nvSpPr>
        <p:spPr bwMode="auto">
          <a:xfrm>
            <a:off x="3606800" y="3748088"/>
            <a:ext cx="733425" cy="21907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9878" name="Rectangle 13"/>
          <p:cNvSpPr>
            <a:spLocks noChangeArrowheads="1"/>
          </p:cNvSpPr>
          <p:nvPr/>
        </p:nvSpPr>
        <p:spPr bwMode="auto">
          <a:xfrm>
            <a:off x="4378325" y="3748088"/>
            <a:ext cx="244475" cy="219075"/>
          </a:xfrm>
          <a:prstGeom prst="rect">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9879" name="Rectangle 14"/>
          <p:cNvSpPr>
            <a:spLocks noChangeArrowheads="1"/>
          </p:cNvSpPr>
          <p:nvPr/>
        </p:nvSpPr>
        <p:spPr bwMode="auto">
          <a:xfrm>
            <a:off x="938213" y="3914775"/>
            <a:ext cx="244475" cy="219075"/>
          </a:xfrm>
          <a:prstGeom prst="rect">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9880" name="Line 15"/>
          <p:cNvSpPr>
            <a:spLocks noChangeShapeType="1"/>
          </p:cNvSpPr>
          <p:nvPr/>
        </p:nvSpPr>
        <p:spPr bwMode="auto">
          <a:xfrm>
            <a:off x="952500" y="4095750"/>
            <a:ext cx="2100263"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1" name="Rectangle 16"/>
          <p:cNvSpPr>
            <a:spLocks noChangeArrowheads="1"/>
          </p:cNvSpPr>
          <p:nvPr/>
        </p:nvSpPr>
        <p:spPr bwMode="auto">
          <a:xfrm>
            <a:off x="438150" y="2279650"/>
            <a:ext cx="1544638" cy="179388"/>
          </a:xfrm>
          <a:prstGeom prst="rect">
            <a:avLst/>
          </a:prstGeom>
          <a:noFill/>
          <a:ln w="952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9882" name="Rectangle 17"/>
          <p:cNvSpPr>
            <a:spLocks noChangeArrowheads="1"/>
          </p:cNvSpPr>
          <p:nvPr/>
        </p:nvSpPr>
        <p:spPr bwMode="auto">
          <a:xfrm>
            <a:off x="438150" y="2136775"/>
            <a:ext cx="1544638" cy="130175"/>
          </a:xfrm>
          <a:prstGeom prst="rect">
            <a:avLst/>
          </a:prstGeom>
          <a:noFill/>
          <a:ln w="9525" algn="ctr">
            <a:solidFill>
              <a:srgbClr val="CC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9883" name="Line 18"/>
          <p:cNvSpPr>
            <a:spLocks noChangeShapeType="1"/>
          </p:cNvSpPr>
          <p:nvPr/>
        </p:nvSpPr>
        <p:spPr bwMode="auto">
          <a:xfrm>
            <a:off x="4405313" y="3941763"/>
            <a:ext cx="463550" cy="0"/>
          </a:xfrm>
          <a:prstGeom prst="line">
            <a:avLst/>
          </a:prstGeom>
          <a:noFill/>
          <a:ln w="9525">
            <a:solidFill>
              <a:srgbClr val="CC00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4" name="Line 19"/>
          <p:cNvSpPr>
            <a:spLocks noChangeShapeType="1"/>
          </p:cNvSpPr>
          <p:nvPr/>
        </p:nvSpPr>
        <p:spPr bwMode="auto">
          <a:xfrm>
            <a:off x="708025" y="4070350"/>
            <a:ext cx="168275" cy="0"/>
          </a:xfrm>
          <a:prstGeom prst="line">
            <a:avLst/>
          </a:prstGeom>
          <a:noFill/>
          <a:ln w="9525">
            <a:solidFill>
              <a:srgbClr val="CC00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5" name="Text Box 20"/>
          <p:cNvSpPr txBox="1">
            <a:spLocks noChangeArrowheads="1"/>
          </p:cNvSpPr>
          <p:nvPr/>
        </p:nvSpPr>
        <p:spPr bwMode="auto">
          <a:xfrm>
            <a:off x="4037013" y="4524375"/>
            <a:ext cx="4062412" cy="831850"/>
          </a:xfrm>
          <a:prstGeom prst="rect">
            <a:avLst/>
          </a:prstGeom>
          <a:solidFill>
            <a:schemeClr val="bg1"/>
          </a:solidFill>
          <a:ln w="9525" algn="ctr">
            <a:solidFill>
              <a:schemeClr val="tx2"/>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solidFill>
                  <a:schemeClr val="hlink"/>
                </a:solidFill>
              </a:rPr>
              <a:t>Type </a:t>
            </a:r>
            <a:r>
              <a:rPr lang="en-US" altLang="zh-TW">
                <a:solidFill>
                  <a:schemeClr val="hlink"/>
                </a:solidFill>
                <a:sym typeface="Wingdings" panose="05000000000000000000" pitchFamily="2" charset="2"/>
              </a:rPr>
              <a:t></a:t>
            </a:r>
            <a:r>
              <a:rPr lang="en-US" altLang="zh-TW">
                <a:solidFill>
                  <a:schemeClr val="hlink"/>
                </a:solidFill>
              </a:rPr>
              <a:t> 30: SEQUENCE</a:t>
            </a:r>
          </a:p>
          <a:p>
            <a:pPr eaLnBrk="1" hangingPunct="1"/>
            <a:r>
              <a:rPr lang="en-US" altLang="zh-TW">
                <a:solidFill>
                  <a:srgbClr val="006600"/>
                </a:solidFill>
              </a:rPr>
              <a:t>Length </a:t>
            </a:r>
            <a:r>
              <a:rPr lang="en-US" altLang="zh-TW">
                <a:solidFill>
                  <a:srgbClr val="006600"/>
                </a:solidFill>
                <a:sym typeface="Wingdings" panose="05000000000000000000" pitchFamily="2" charset="2"/>
              </a:rPr>
              <a:t> 82 </a:t>
            </a:r>
            <a:r>
              <a:rPr lang="en-US" altLang="zh-TW" u="sng">
                <a:solidFill>
                  <a:srgbClr val="006600"/>
                </a:solidFill>
                <a:sym typeface="Wingdings" panose="05000000000000000000" pitchFamily="2" charset="2"/>
              </a:rPr>
              <a:t>01 c0</a:t>
            </a:r>
            <a:r>
              <a:rPr lang="en-US" altLang="zh-TW">
                <a:solidFill>
                  <a:srgbClr val="006600"/>
                </a:solidFill>
                <a:sym typeface="Wingdings" panose="05000000000000000000" pitchFamily="2" charset="2"/>
              </a:rPr>
              <a:t>:  448 octets</a:t>
            </a:r>
            <a:endParaRPr lang="en-US" altLang="zh-TW">
              <a:solidFill>
                <a:srgbClr val="006600"/>
              </a:solidFill>
            </a:endParaRPr>
          </a:p>
        </p:txBody>
      </p:sp>
      <p:sp>
        <p:nvSpPr>
          <p:cNvPr id="79886" name="Rectangle 21"/>
          <p:cNvSpPr>
            <a:spLocks noChangeArrowheads="1"/>
          </p:cNvSpPr>
          <p:nvPr/>
        </p:nvSpPr>
        <p:spPr bwMode="auto">
          <a:xfrm>
            <a:off x="6751638" y="5770563"/>
            <a:ext cx="186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solidFill>
                  <a:srgbClr val="006600"/>
                </a:solidFill>
              </a:rPr>
              <a:t>82: 10000010</a:t>
            </a:r>
            <a:endParaRPr lang="zh-TW" altLang="en-US">
              <a:solidFill>
                <a:srgbClr val="006600"/>
              </a:solidFill>
            </a:endParaRPr>
          </a:p>
        </p:txBody>
      </p:sp>
    </p:spTree>
    <p:extLst>
      <p:ext uri="{BB962C8B-B14F-4D97-AF65-F5344CB8AC3E}">
        <p14:creationId xmlns:p14="http://schemas.microsoft.com/office/powerpoint/2010/main" val="21611563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2">
            <a:lum contrast="6000"/>
            <a:extLst>
              <a:ext uri="{28A0092B-C50C-407E-A947-70E740481C1C}">
                <a14:useLocalDpi xmlns:a14="http://schemas.microsoft.com/office/drawing/2010/main" val="0"/>
              </a:ext>
            </a:extLst>
          </a:blip>
          <a:srcRect t="21027" r="21402"/>
          <a:stretch>
            <a:fillRect/>
          </a:stretch>
        </p:blipFill>
        <p:spPr bwMode="auto">
          <a:xfrm>
            <a:off x="0" y="0"/>
            <a:ext cx="9144000" cy="658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0899" name="Rectangle 6"/>
          <p:cNvSpPr>
            <a:spLocks noChangeArrowheads="1"/>
          </p:cNvSpPr>
          <p:nvPr/>
        </p:nvSpPr>
        <p:spPr bwMode="auto">
          <a:xfrm>
            <a:off x="3416300" y="5032375"/>
            <a:ext cx="241300" cy="153988"/>
          </a:xfrm>
          <a:prstGeom prst="rect">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0900" name="Rectangle 7"/>
          <p:cNvSpPr>
            <a:spLocks noChangeArrowheads="1"/>
          </p:cNvSpPr>
          <p:nvPr/>
        </p:nvSpPr>
        <p:spPr bwMode="auto">
          <a:xfrm>
            <a:off x="3667125" y="5032375"/>
            <a:ext cx="241300" cy="153988"/>
          </a:xfrm>
          <a:prstGeom prst="rect">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0901" name="Text Box 8"/>
          <p:cNvSpPr txBox="1">
            <a:spLocks noChangeArrowheads="1"/>
          </p:cNvSpPr>
          <p:nvPr/>
        </p:nvSpPr>
        <p:spPr bwMode="auto">
          <a:xfrm>
            <a:off x="5275263" y="2144713"/>
            <a:ext cx="3344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solidFill>
                  <a:schemeClr val="hlink"/>
                </a:solidFill>
              </a:rPr>
              <a:t>Type </a:t>
            </a:r>
            <a:r>
              <a:rPr lang="en-US" altLang="zh-TW">
                <a:solidFill>
                  <a:schemeClr val="hlink"/>
                </a:solidFill>
                <a:sym typeface="Wingdings" panose="05000000000000000000" pitchFamily="2" charset="2"/>
              </a:rPr>
              <a:t></a:t>
            </a:r>
            <a:r>
              <a:rPr lang="en-US" altLang="zh-TW">
                <a:solidFill>
                  <a:schemeClr val="hlink"/>
                </a:solidFill>
              </a:rPr>
              <a:t> 30: SEQUENCE</a:t>
            </a:r>
          </a:p>
          <a:p>
            <a:pPr eaLnBrk="1" hangingPunct="1"/>
            <a:r>
              <a:rPr lang="en-US" altLang="zh-TW">
                <a:solidFill>
                  <a:srgbClr val="006600"/>
                </a:solidFill>
              </a:rPr>
              <a:t>Length </a:t>
            </a:r>
            <a:r>
              <a:rPr lang="en-US" altLang="zh-TW">
                <a:solidFill>
                  <a:srgbClr val="006600"/>
                </a:solidFill>
                <a:sym typeface="Wingdings" panose="05000000000000000000" pitchFamily="2" charset="2"/>
              </a:rPr>
              <a:t> 32:  50 octets</a:t>
            </a:r>
            <a:endParaRPr lang="en-US" altLang="zh-TW">
              <a:solidFill>
                <a:srgbClr val="006600"/>
              </a:solidFill>
            </a:endParaRPr>
          </a:p>
        </p:txBody>
      </p:sp>
      <p:sp>
        <p:nvSpPr>
          <p:cNvPr id="80902" name="Rectangle 9"/>
          <p:cNvSpPr>
            <a:spLocks noChangeArrowheads="1"/>
          </p:cNvSpPr>
          <p:nvPr/>
        </p:nvSpPr>
        <p:spPr bwMode="auto">
          <a:xfrm>
            <a:off x="3933825" y="5032375"/>
            <a:ext cx="241300" cy="153988"/>
          </a:xfrm>
          <a:prstGeom prst="rect">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0903" name="Rectangle 10"/>
          <p:cNvSpPr>
            <a:spLocks noChangeArrowheads="1"/>
          </p:cNvSpPr>
          <p:nvPr/>
        </p:nvSpPr>
        <p:spPr bwMode="auto">
          <a:xfrm>
            <a:off x="4778375" y="5033963"/>
            <a:ext cx="241300" cy="153987"/>
          </a:xfrm>
          <a:prstGeom prst="rect">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0904" name="Line 11"/>
          <p:cNvSpPr>
            <a:spLocks noChangeShapeType="1"/>
          </p:cNvSpPr>
          <p:nvPr/>
        </p:nvSpPr>
        <p:spPr bwMode="auto">
          <a:xfrm>
            <a:off x="4537075" y="5175250"/>
            <a:ext cx="223838" cy="14288"/>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0905" name="Line 12"/>
          <p:cNvSpPr>
            <a:spLocks noChangeShapeType="1"/>
          </p:cNvSpPr>
          <p:nvPr/>
        </p:nvSpPr>
        <p:spPr bwMode="auto">
          <a:xfrm>
            <a:off x="919163" y="5321300"/>
            <a:ext cx="1552575" cy="1587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0906" name="Rectangle 13"/>
          <p:cNvSpPr>
            <a:spLocks noChangeArrowheads="1"/>
          </p:cNvSpPr>
          <p:nvPr/>
        </p:nvSpPr>
        <p:spPr bwMode="auto">
          <a:xfrm>
            <a:off x="2501900" y="5187950"/>
            <a:ext cx="241300" cy="153988"/>
          </a:xfrm>
          <a:prstGeom prst="rect">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0907" name="Rectangle 14"/>
          <p:cNvSpPr>
            <a:spLocks noChangeArrowheads="1"/>
          </p:cNvSpPr>
          <p:nvPr/>
        </p:nvSpPr>
        <p:spPr bwMode="auto">
          <a:xfrm>
            <a:off x="4214813" y="5038725"/>
            <a:ext cx="241300" cy="153988"/>
          </a:xfrm>
          <a:prstGeom prst="rect">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0908" name="Rectangle 15"/>
          <p:cNvSpPr>
            <a:spLocks noChangeArrowheads="1"/>
          </p:cNvSpPr>
          <p:nvPr/>
        </p:nvSpPr>
        <p:spPr bwMode="auto">
          <a:xfrm>
            <a:off x="2841625" y="5184775"/>
            <a:ext cx="241300" cy="153988"/>
          </a:xfrm>
          <a:prstGeom prst="rect">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Tree>
    <p:extLst>
      <p:ext uri="{BB962C8B-B14F-4D97-AF65-F5344CB8AC3E}">
        <p14:creationId xmlns:p14="http://schemas.microsoft.com/office/powerpoint/2010/main" val="33330175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TW" altLang="en-US"/>
              <a:t>8</a:t>
            </a:r>
            <a:r>
              <a:rPr lang="en-US" altLang="zh-TW"/>
              <a:t>. Macros</a:t>
            </a:r>
          </a:p>
        </p:txBody>
      </p:sp>
      <p:sp>
        <p:nvSpPr>
          <p:cNvPr id="155651" name="Rectangle 3"/>
          <p:cNvSpPr>
            <a:spLocks noGrp="1" noChangeArrowheads="1"/>
          </p:cNvSpPr>
          <p:nvPr>
            <p:ph type="body" idx="1"/>
          </p:nvPr>
        </p:nvSpPr>
        <p:spPr>
          <a:xfrm>
            <a:off x="376238" y="2074863"/>
            <a:ext cx="8024812" cy="2779712"/>
          </a:xfrm>
          <a:ln>
            <a:solidFill>
              <a:srgbClr val="000066"/>
            </a:solidFill>
          </a:ln>
        </p:spPr>
        <p:txBody>
          <a:bodyPr/>
          <a:lstStyle/>
          <a:p>
            <a:pPr eaLnBrk="1" hangingPunct="1">
              <a:buFont typeface="Wingdings" panose="05000000000000000000" pitchFamily="2" charset="2"/>
              <a:buNone/>
              <a:defRPr/>
            </a:pPr>
            <a:r>
              <a:rPr lang="zh-TW" altLang="en-US" sz="2400" b="1">
                <a:effectLst>
                  <a:outerShdw blurRad="38100" dist="38100" dir="2700000" algn="tl">
                    <a:srgbClr val="C0C0C0"/>
                  </a:outerShdw>
                </a:effectLst>
                <a:latin typeface="Courier New" pitchFamily="49" charset="0"/>
                <a:cs typeface="Arial" charset="0"/>
              </a:rPr>
              <a:t>&lt;</a:t>
            </a:r>
            <a:r>
              <a:rPr lang="en-US" altLang="zh-TW" sz="2400" b="1">
                <a:effectLst>
                  <a:outerShdw blurRad="38100" dist="38100" dir="2700000" algn="tl">
                    <a:srgbClr val="C0C0C0"/>
                  </a:outerShdw>
                </a:effectLst>
                <a:latin typeface="Courier New" pitchFamily="49" charset="0"/>
                <a:cs typeface="Arial" charset="0"/>
              </a:rPr>
              <a:t>macroname&gt; </a:t>
            </a:r>
            <a:r>
              <a:rPr lang="en-US" altLang="zh-TW" sz="2400" b="1">
                <a:solidFill>
                  <a:schemeClr val="hlink"/>
                </a:solidFill>
                <a:effectLst>
                  <a:outerShdw blurRad="38100" dist="38100" dir="2700000" algn="tl">
                    <a:srgbClr val="C0C0C0"/>
                  </a:outerShdw>
                </a:effectLst>
                <a:latin typeface="Courier New" pitchFamily="49" charset="0"/>
                <a:cs typeface="Arial" charset="0"/>
              </a:rPr>
              <a:t>MACRO</a:t>
            </a:r>
            <a:r>
              <a:rPr lang="en-US" altLang="zh-TW" sz="2400" b="1">
                <a:effectLst>
                  <a:outerShdw blurRad="38100" dist="38100" dir="2700000" algn="tl">
                    <a:srgbClr val="C0C0C0"/>
                  </a:outerShdw>
                </a:effectLst>
                <a:latin typeface="Courier New" pitchFamily="49" charset="0"/>
                <a:cs typeface="Arial" charset="0"/>
              </a:rPr>
              <a:t> ::=</a:t>
            </a:r>
          </a:p>
          <a:p>
            <a:pPr eaLnBrk="1" hangingPunct="1">
              <a:buFont typeface="Wingdings" panose="05000000000000000000" pitchFamily="2" charset="2"/>
              <a:buNone/>
              <a:defRPr/>
            </a:pPr>
            <a:r>
              <a:rPr lang="en-US" altLang="zh-TW" sz="2400" b="1">
                <a:effectLst>
                  <a:outerShdw blurRad="38100" dist="38100" dir="2700000" algn="tl">
                    <a:srgbClr val="C0C0C0"/>
                  </a:outerShdw>
                </a:effectLst>
                <a:latin typeface="Courier New" pitchFamily="49" charset="0"/>
                <a:cs typeface="Arial" charset="0"/>
              </a:rPr>
              <a:t>	</a:t>
            </a:r>
            <a:r>
              <a:rPr lang="en-US" altLang="zh-TW" sz="2400" b="1">
                <a:solidFill>
                  <a:schemeClr val="hlink"/>
                </a:solidFill>
                <a:effectLst>
                  <a:outerShdw blurRad="38100" dist="38100" dir="2700000" algn="tl">
                    <a:srgbClr val="C0C0C0"/>
                  </a:outerShdw>
                </a:effectLst>
                <a:latin typeface="Courier New" pitchFamily="49" charset="0"/>
                <a:cs typeface="Arial" charset="0"/>
              </a:rPr>
              <a:t>BEGIN</a:t>
            </a:r>
          </a:p>
          <a:p>
            <a:pPr eaLnBrk="1" hangingPunct="1">
              <a:buFont typeface="Wingdings" panose="05000000000000000000" pitchFamily="2" charset="2"/>
              <a:buNone/>
              <a:defRPr/>
            </a:pPr>
            <a:r>
              <a:rPr lang="en-US" altLang="zh-TW" sz="2400" b="1">
                <a:effectLst>
                  <a:outerShdw blurRad="38100" dist="38100" dir="2700000" algn="tl">
                    <a:srgbClr val="C0C0C0"/>
                  </a:outerShdw>
                </a:effectLst>
                <a:latin typeface="Courier New" pitchFamily="49" charset="0"/>
                <a:cs typeface="Arial" charset="0"/>
              </a:rPr>
              <a:t>	</a:t>
            </a:r>
            <a:r>
              <a:rPr lang="en-US" altLang="zh-TW" sz="2400" b="1">
                <a:solidFill>
                  <a:schemeClr val="hlink"/>
                </a:solidFill>
                <a:effectLst>
                  <a:outerShdw blurRad="38100" dist="38100" dir="2700000" algn="tl">
                    <a:srgbClr val="C0C0C0"/>
                  </a:outerShdw>
                </a:effectLst>
                <a:latin typeface="Courier New" pitchFamily="49" charset="0"/>
                <a:cs typeface="Arial" charset="0"/>
              </a:rPr>
              <a:t>	TYPE NOTATION</a:t>
            </a:r>
            <a:r>
              <a:rPr lang="en-US" altLang="zh-TW" sz="2400" b="1">
                <a:effectLst>
                  <a:outerShdw blurRad="38100" dist="38100" dir="2700000" algn="tl">
                    <a:srgbClr val="C0C0C0"/>
                  </a:outerShdw>
                </a:effectLst>
                <a:latin typeface="Courier New" pitchFamily="49" charset="0"/>
                <a:cs typeface="Arial" charset="0"/>
              </a:rPr>
              <a:t> 	::= &lt;syntaxOfNewType&gt;</a:t>
            </a:r>
          </a:p>
          <a:p>
            <a:pPr eaLnBrk="1" hangingPunct="1">
              <a:buFont typeface="Wingdings" panose="05000000000000000000" pitchFamily="2" charset="2"/>
              <a:buNone/>
              <a:defRPr/>
            </a:pPr>
            <a:r>
              <a:rPr lang="en-US" altLang="zh-TW" sz="2400" b="1">
                <a:effectLst>
                  <a:outerShdw blurRad="38100" dist="38100" dir="2700000" algn="tl">
                    <a:srgbClr val="C0C0C0"/>
                  </a:outerShdw>
                </a:effectLst>
                <a:latin typeface="Courier New" pitchFamily="49" charset="0"/>
                <a:cs typeface="Arial" charset="0"/>
              </a:rPr>
              <a:t>	</a:t>
            </a:r>
            <a:r>
              <a:rPr lang="en-US" altLang="zh-TW" sz="2400" b="1">
                <a:solidFill>
                  <a:schemeClr val="hlink"/>
                </a:solidFill>
                <a:effectLst>
                  <a:outerShdw blurRad="38100" dist="38100" dir="2700000" algn="tl">
                    <a:srgbClr val="C0C0C0"/>
                  </a:outerShdw>
                </a:effectLst>
                <a:latin typeface="Courier New" pitchFamily="49" charset="0"/>
                <a:cs typeface="Arial" charset="0"/>
              </a:rPr>
              <a:t>	VALUE NOTATION</a:t>
            </a:r>
            <a:r>
              <a:rPr lang="en-US" altLang="zh-TW" sz="2400" b="1">
                <a:effectLst>
                  <a:outerShdw blurRad="38100" dist="38100" dir="2700000" algn="tl">
                    <a:srgbClr val="C0C0C0"/>
                  </a:outerShdw>
                </a:effectLst>
                <a:latin typeface="Courier New" pitchFamily="49" charset="0"/>
                <a:cs typeface="Arial" charset="0"/>
              </a:rPr>
              <a:t> ::= &lt;syntaxOfNewValue&gt;</a:t>
            </a:r>
          </a:p>
          <a:p>
            <a:pPr eaLnBrk="1" hangingPunct="1">
              <a:buFont typeface="Wingdings" panose="05000000000000000000" pitchFamily="2" charset="2"/>
              <a:buNone/>
              <a:defRPr/>
            </a:pPr>
            <a:r>
              <a:rPr lang="en-US" altLang="zh-TW" sz="2400" b="1">
                <a:effectLst>
                  <a:outerShdw blurRad="38100" dist="38100" dir="2700000" algn="tl">
                    <a:srgbClr val="C0C0C0"/>
                  </a:outerShdw>
                </a:effectLst>
                <a:latin typeface="Courier New" pitchFamily="49" charset="0"/>
                <a:cs typeface="Arial" charset="0"/>
              </a:rPr>
              <a:t>		&lt;auxiliaryAssignments&gt;</a:t>
            </a:r>
          </a:p>
          <a:p>
            <a:pPr eaLnBrk="1" hangingPunct="1">
              <a:buFont typeface="Wingdings" panose="05000000000000000000" pitchFamily="2" charset="2"/>
              <a:buNone/>
              <a:defRPr/>
            </a:pPr>
            <a:r>
              <a:rPr lang="en-US" altLang="zh-TW" sz="2400" b="1">
                <a:effectLst>
                  <a:outerShdw blurRad="38100" dist="38100" dir="2700000" algn="tl">
                    <a:srgbClr val="C0C0C0"/>
                  </a:outerShdw>
                </a:effectLst>
                <a:latin typeface="Courier New" pitchFamily="49" charset="0"/>
                <a:cs typeface="Arial" charset="0"/>
              </a:rPr>
              <a:t>	</a:t>
            </a:r>
            <a:r>
              <a:rPr lang="en-US" altLang="zh-TW" sz="2400" b="1">
                <a:solidFill>
                  <a:schemeClr val="hlink"/>
                </a:solidFill>
                <a:effectLst>
                  <a:outerShdw blurRad="38100" dist="38100" dir="2700000" algn="tl">
                    <a:srgbClr val="C0C0C0"/>
                  </a:outerShdw>
                </a:effectLst>
                <a:latin typeface="Courier New" pitchFamily="49" charset="0"/>
                <a:cs typeface="Arial" charset="0"/>
              </a:rPr>
              <a:t>END</a:t>
            </a:r>
            <a:r>
              <a:rPr lang="en-US" altLang="zh-TW" sz="2400" b="1">
                <a:effectLst>
                  <a:outerShdw blurRad="38100" dist="38100" dir="2700000" algn="tl">
                    <a:srgbClr val="C0C0C0"/>
                  </a:outerShdw>
                </a:effectLst>
                <a:latin typeface="Courier New" pitchFamily="49" charset="0"/>
              </a:rPr>
              <a:t> </a:t>
            </a:r>
            <a:endParaRPr lang="zh-TW" altLang="en-US" sz="2400" b="1">
              <a:effectLst>
                <a:outerShdw blurRad="38100" dist="38100" dir="2700000" algn="tl">
                  <a:srgbClr val="C0C0C0"/>
                </a:outerShdw>
              </a:effectLst>
              <a:latin typeface="Courier New" pitchFamily="49" charset="0"/>
            </a:endParaRPr>
          </a:p>
        </p:txBody>
      </p:sp>
    </p:spTree>
    <p:extLst>
      <p:ext uri="{BB962C8B-B14F-4D97-AF65-F5344CB8AC3E}">
        <p14:creationId xmlns:p14="http://schemas.microsoft.com/office/powerpoint/2010/main" val="6320668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TW"/>
              <a:t>Macro Example</a:t>
            </a:r>
          </a:p>
        </p:txBody>
      </p:sp>
      <p:sp>
        <p:nvSpPr>
          <p:cNvPr id="156676" name="Rectangle 4"/>
          <p:cNvSpPr>
            <a:spLocks noChangeArrowheads="1"/>
          </p:cNvSpPr>
          <p:nvPr/>
        </p:nvSpPr>
        <p:spPr bwMode="auto">
          <a:xfrm>
            <a:off x="187325" y="1614488"/>
            <a:ext cx="8794750" cy="3911600"/>
          </a:xfrm>
          <a:prstGeom prst="rect">
            <a:avLst/>
          </a:prstGeom>
          <a:noFill/>
          <a:ln w="9525">
            <a:solidFill>
              <a:srgbClr val="000066"/>
            </a:solidFill>
            <a:miter lim="800000"/>
            <a:headEnd/>
            <a:tailEnd/>
          </a:ln>
          <a:effectLst/>
        </p:spPr>
        <p:txBody>
          <a:bodyPr>
            <a:spAutoFit/>
          </a:bodyPr>
          <a:lstStyle/>
          <a:p>
            <a:pPr defTabSz="280988">
              <a:spcBef>
                <a:spcPct val="50000"/>
              </a:spcBef>
              <a:defRPr/>
            </a:pPr>
            <a:r>
              <a:rPr lang="en-US" altLang="zh-TW" sz="2000" b="1">
                <a:solidFill>
                  <a:srgbClr val="000066"/>
                </a:solidFill>
                <a:effectLst>
                  <a:outerShdw blurRad="38100" dist="38100" dir="2700000" algn="tl">
                    <a:srgbClr val="C0C0C0"/>
                  </a:outerShdw>
                </a:effectLst>
                <a:latin typeface="Courier New" pitchFamily="49" charset="0"/>
              </a:rPr>
              <a:t>OBJECT-TYPE</a:t>
            </a:r>
            <a:r>
              <a:rPr lang="en-US" altLang="zh-TW" sz="2000" b="1">
                <a:effectLst>
                  <a:outerShdw blurRad="38100" dist="38100" dir="2700000" algn="tl">
                    <a:srgbClr val="C0C0C0"/>
                  </a:outerShdw>
                </a:effectLst>
                <a:latin typeface="Courier New" pitchFamily="49" charset="0"/>
              </a:rPr>
              <a:t> MACRO ::= BEGIN</a:t>
            </a:r>
          </a:p>
          <a:p>
            <a:pPr defTabSz="280988">
              <a:spcBef>
                <a:spcPct val="50000"/>
              </a:spcBef>
              <a:defRPr/>
            </a:pPr>
            <a:r>
              <a:rPr lang="en-US" altLang="zh-TW" sz="2000" b="1">
                <a:effectLst>
                  <a:outerShdw blurRad="38100" dist="38100" dir="2700000" algn="tl">
                    <a:srgbClr val="C0C0C0"/>
                  </a:outerShdw>
                </a:effectLst>
                <a:latin typeface="Courier New" pitchFamily="49" charset="0"/>
              </a:rPr>
              <a:t>   TYPE NOTATION ::=		"SYNTAX" type (TYPE ObjectSyntax)</a:t>
            </a:r>
          </a:p>
          <a:p>
            <a:pPr defTabSz="280988">
              <a:spcBef>
                <a:spcPct val="50000"/>
              </a:spcBef>
              <a:defRPr/>
            </a:pPr>
            <a:r>
              <a:rPr lang="en-US" altLang="zh-TW" sz="2000" b="1">
                <a:effectLst>
                  <a:outerShdw blurRad="38100" dist="38100" dir="2700000" algn="tl">
                    <a:srgbClr val="C0C0C0"/>
                  </a:outerShdw>
                </a:effectLst>
                <a:latin typeface="Courier New" pitchFamily="49" charset="0"/>
              </a:rPr>
              <a:t>                     	“ACCESS" Access</a:t>
            </a:r>
          </a:p>
          <a:p>
            <a:pPr defTabSz="280988">
              <a:spcBef>
                <a:spcPct val="50000"/>
              </a:spcBef>
              <a:defRPr/>
            </a:pPr>
            <a:r>
              <a:rPr lang="en-US" altLang="zh-TW" sz="2000" b="1">
                <a:effectLst>
                  <a:outerShdw blurRad="38100" dist="38100" dir="2700000" algn="tl">
                    <a:srgbClr val="C0C0C0"/>
                  </a:outerShdw>
                </a:effectLst>
                <a:latin typeface="Courier New" pitchFamily="49" charset="0"/>
              </a:rPr>
              <a:t>                   		"STATUS" Status</a:t>
            </a:r>
          </a:p>
          <a:p>
            <a:pPr defTabSz="280988">
              <a:spcBef>
                <a:spcPct val="50000"/>
              </a:spcBef>
              <a:defRPr/>
            </a:pPr>
            <a:r>
              <a:rPr lang="en-US" altLang="zh-TW" sz="2000" b="1">
                <a:effectLst>
                  <a:outerShdw blurRad="38100" dist="38100" dir="2700000" algn="tl">
                    <a:srgbClr val="C0C0C0"/>
                  </a:outerShdw>
                </a:effectLst>
                <a:latin typeface="Courier New" pitchFamily="49" charset="0"/>
              </a:rPr>
              <a:t>   VALUE NOTATION ::= value (VALUE ObjectName)</a:t>
            </a:r>
          </a:p>
          <a:p>
            <a:pPr defTabSz="280988">
              <a:spcBef>
                <a:spcPct val="50000"/>
              </a:spcBef>
              <a:defRPr/>
            </a:pPr>
            <a:r>
              <a:rPr lang="en-US" altLang="zh-TW" sz="2000" b="1">
                <a:effectLst>
                  <a:outerShdw blurRad="38100" dist="38100" dir="2700000" algn="tl">
                    <a:srgbClr val="C0C0C0"/>
                  </a:outerShdw>
                </a:effectLst>
                <a:latin typeface="Courier New" pitchFamily="49" charset="0"/>
              </a:rPr>
              <a:t>   Access ::= "read-only"  | "read-write“ | "write-only 									| "not-accessible"</a:t>
            </a:r>
          </a:p>
          <a:p>
            <a:pPr defTabSz="280988">
              <a:spcBef>
                <a:spcPct val="50000"/>
              </a:spcBef>
              <a:defRPr/>
            </a:pPr>
            <a:r>
              <a:rPr lang="en-US" altLang="zh-TW" sz="2000" b="1">
                <a:effectLst>
                  <a:outerShdw blurRad="38100" dist="38100" dir="2700000" algn="tl">
                    <a:srgbClr val="C0C0C0"/>
                  </a:outerShdw>
                </a:effectLst>
                <a:latin typeface="Courier New" pitchFamily="49" charset="0"/>
              </a:rPr>
              <a:t>   Status ::= "mandatory” | "optional“  | "obsolete"</a:t>
            </a:r>
          </a:p>
          <a:p>
            <a:pPr defTabSz="280988">
              <a:spcBef>
                <a:spcPct val="50000"/>
              </a:spcBef>
              <a:defRPr/>
            </a:pPr>
            <a:r>
              <a:rPr lang="en-US" altLang="zh-TW" sz="2000" b="1">
                <a:effectLst>
                  <a:outerShdw blurRad="38100" dist="38100" dir="2700000" algn="tl">
                    <a:srgbClr val="C0C0C0"/>
                  </a:outerShdw>
                </a:effectLst>
                <a:latin typeface="Courier New" pitchFamily="49" charset="0"/>
              </a:rPr>
              <a:t>END</a:t>
            </a:r>
          </a:p>
        </p:txBody>
      </p:sp>
    </p:spTree>
    <p:extLst>
      <p:ext uri="{BB962C8B-B14F-4D97-AF65-F5344CB8AC3E}">
        <p14:creationId xmlns:p14="http://schemas.microsoft.com/office/powerpoint/2010/main" val="72536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a:t>OSI NM</a:t>
            </a:r>
          </a:p>
        </p:txBody>
      </p:sp>
      <p:sp>
        <p:nvSpPr>
          <p:cNvPr id="25603" name="Rectangle 3"/>
          <p:cNvSpPr>
            <a:spLocks noGrp="1" noChangeArrowheads="1"/>
          </p:cNvSpPr>
          <p:nvPr>
            <p:ph type="body" idx="1"/>
          </p:nvPr>
        </p:nvSpPr>
        <p:spPr/>
        <p:txBody>
          <a:bodyPr/>
          <a:lstStyle/>
          <a:p>
            <a:pPr>
              <a:lnSpc>
                <a:spcPct val="90000"/>
              </a:lnSpc>
              <a:spcBef>
                <a:spcPct val="0"/>
              </a:spcBef>
              <a:buClrTx/>
              <a:buSzTx/>
              <a:buFontTx/>
              <a:buChar char="•"/>
            </a:pPr>
            <a:r>
              <a:rPr kumimoji="0" lang="en-US" altLang="zh-TW">
                <a:latin typeface="Arial" panose="020B0604020202020204" pitchFamily="34" charset="0"/>
              </a:rPr>
              <a:t>Communication Model</a:t>
            </a:r>
          </a:p>
          <a:p>
            <a:pPr lvl="1">
              <a:lnSpc>
                <a:spcPct val="90000"/>
              </a:lnSpc>
              <a:spcBef>
                <a:spcPct val="0"/>
              </a:spcBef>
              <a:buClrTx/>
              <a:buSzTx/>
              <a:buFontTx/>
              <a:buChar char="•"/>
            </a:pPr>
            <a:r>
              <a:rPr kumimoji="0" lang="en-US" altLang="zh-TW">
                <a:latin typeface="Arial" panose="020B0604020202020204" pitchFamily="34" charset="0"/>
              </a:rPr>
              <a:t> Transfer syntax with bi-directional messages</a:t>
            </a:r>
          </a:p>
          <a:p>
            <a:pPr lvl="1">
              <a:lnSpc>
                <a:spcPct val="90000"/>
              </a:lnSpc>
              <a:spcBef>
                <a:spcPct val="0"/>
              </a:spcBef>
              <a:buClrTx/>
              <a:buSzTx/>
              <a:buFontTx/>
              <a:buChar char="•"/>
            </a:pPr>
            <a:r>
              <a:rPr kumimoji="0" lang="en-US" altLang="zh-TW">
                <a:latin typeface="Arial" panose="020B0604020202020204" pitchFamily="34" charset="0"/>
              </a:rPr>
              <a:t> Transfer structure (PDU)</a:t>
            </a:r>
          </a:p>
          <a:p>
            <a:pPr>
              <a:lnSpc>
                <a:spcPct val="90000"/>
              </a:lnSpc>
              <a:spcBef>
                <a:spcPct val="0"/>
              </a:spcBef>
              <a:buClrTx/>
              <a:buSzTx/>
              <a:buFontTx/>
              <a:buNone/>
            </a:pPr>
            <a:r>
              <a:rPr kumimoji="0" lang="en-US" altLang="zh-TW" sz="2800">
                <a:latin typeface="Arial" panose="020B0604020202020204" pitchFamily="34" charset="0"/>
              </a:rPr>
              <a:t> </a:t>
            </a:r>
          </a:p>
          <a:p>
            <a:pPr>
              <a:lnSpc>
                <a:spcPct val="90000"/>
              </a:lnSpc>
              <a:spcBef>
                <a:spcPct val="0"/>
              </a:spcBef>
              <a:buClrTx/>
              <a:buSzTx/>
              <a:buFontTx/>
              <a:buChar char="•"/>
            </a:pPr>
            <a:r>
              <a:rPr kumimoji="0" lang="en-US" altLang="zh-TW">
                <a:latin typeface="Arial" panose="020B0604020202020204" pitchFamily="34" charset="0"/>
              </a:rPr>
              <a:t>Functional Model</a:t>
            </a:r>
          </a:p>
          <a:p>
            <a:pPr lvl="1">
              <a:lnSpc>
                <a:spcPct val="90000"/>
              </a:lnSpc>
              <a:spcBef>
                <a:spcPct val="0"/>
              </a:spcBef>
              <a:buClrTx/>
              <a:buSzTx/>
              <a:buFontTx/>
              <a:buChar char="•"/>
            </a:pPr>
            <a:r>
              <a:rPr kumimoji="0" lang="en-US" altLang="zh-TW">
                <a:latin typeface="Arial" panose="020B0604020202020204" pitchFamily="34" charset="0"/>
              </a:rPr>
              <a:t> Application functions</a:t>
            </a:r>
          </a:p>
          <a:p>
            <a:pPr lvl="2">
              <a:lnSpc>
                <a:spcPct val="90000"/>
              </a:lnSpc>
              <a:spcBef>
                <a:spcPct val="0"/>
              </a:spcBef>
              <a:buClrTx/>
              <a:buSzTx/>
              <a:buFontTx/>
              <a:buChar char="•"/>
            </a:pPr>
            <a:r>
              <a:rPr kumimoji="0" lang="en-US" altLang="zh-TW" sz="2800">
                <a:latin typeface="Arial" panose="020B0604020202020204" pitchFamily="34" charset="0"/>
              </a:rPr>
              <a:t> Configure components (CM)</a:t>
            </a:r>
          </a:p>
          <a:p>
            <a:pPr lvl="2">
              <a:lnSpc>
                <a:spcPct val="90000"/>
              </a:lnSpc>
              <a:spcBef>
                <a:spcPct val="0"/>
              </a:spcBef>
              <a:buClrTx/>
              <a:buSzTx/>
              <a:buFontTx/>
              <a:buChar char="•"/>
            </a:pPr>
            <a:r>
              <a:rPr kumimoji="0" lang="en-US" altLang="zh-TW" sz="2800">
                <a:latin typeface="Arial" panose="020B0604020202020204" pitchFamily="34" charset="0"/>
              </a:rPr>
              <a:t> Monitor components (FM)</a:t>
            </a:r>
          </a:p>
          <a:p>
            <a:pPr lvl="2">
              <a:lnSpc>
                <a:spcPct val="90000"/>
              </a:lnSpc>
              <a:spcBef>
                <a:spcPct val="0"/>
              </a:spcBef>
              <a:buClrTx/>
              <a:buSzTx/>
              <a:buFontTx/>
              <a:buChar char="•"/>
            </a:pPr>
            <a:r>
              <a:rPr kumimoji="0" lang="en-US" altLang="zh-TW" sz="2800">
                <a:latin typeface="Arial" panose="020B0604020202020204" pitchFamily="34" charset="0"/>
              </a:rPr>
              <a:t> Measure performance (PM)</a:t>
            </a:r>
          </a:p>
          <a:p>
            <a:pPr lvl="2">
              <a:lnSpc>
                <a:spcPct val="90000"/>
              </a:lnSpc>
              <a:spcBef>
                <a:spcPct val="0"/>
              </a:spcBef>
              <a:buClrTx/>
              <a:buSzTx/>
              <a:buFontTx/>
              <a:buChar char="•"/>
            </a:pPr>
            <a:r>
              <a:rPr kumimoji="0" lang="en-US" altLang="zh-TW" sz="2800">
                <a:latin typeface="Arial" panose="020B0604020202020204" pitchFamily="34" charset="0"/>
              </a:rPr>
              <a:t> Secure information (SM)</a:t>
            </a:r>
          </a:p>
          <a:p>
            <a:pPr lvl="2">
              <a:lnSpc>
                <a:spcPct val="90000"/>
              </a:lnSpc>
              <a:spcBef>
                <a:spcPct val="0"/>
              </a:spcBef>
              <a:buClrTx/>
              <a:buSzTx/>
              <a:buFontTx/>
              <a:buChar char="•"/>
            </a:pPr>
            <a:r>
              <a:rPr kumimoji="0" lang="en-US" altLang="zh-TW" sz="2800">
                <a:latin typeface="Arial" panose="020B0604020202020204" pitchFamily="34" charset="0"/>
              </a:rPr>
              <a:t> Usage accounting (AM)</a:t>
            </a:r>
            <a:endParaRPr lang="zh-TW" altLang="en-US" sz="3200"/>
          </a:p>
        </p:txBody>
      </p:sp>
    </p:spTree>
    <p:extLst>
      <p:ext uri="{BB962C8B-B14F-4D97-AF65-F5344CB8AC3E}">
        <p14:creationId xmlns:p14="http://schemas.microsoft.com/office/powerpoint/2010/main" val="22451460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TW"/>
              <a:t>Object-Type Example</a:t>
            </a:r>
          </a:p>
        </p:txBody>
      </p:sp>
      <p:sp>
        <p:nvSpPr>
          <p:cNvPr id="157699" name="Rectangle 3"/>
          <p:cNvSpPr>
            <a:spLocks noGrp="1" noChangeArrowheads="1"/>
          </p:cNvSpPr>
          <p:nvPr>
            <p:ph type="body" idx="1"/>
          </p:nvPr>
        </p:nvSpPr>
        <p:spPr>
          <a:xfrm>
            <a:off x="523875" y="1941513"/>
            <a:ext cx="8077200" cy="2241550"/>
          </a:xfrm>
          <a:ln>
            <a:solidFill>
              <a:srgbClr val="000066"/>
            </a:solidFill>
          </a:ln>
        </p:spPr>
        <p:txBody>
          <a:bodyPr>
            <a:normAutofit lnSpcReduction="10000"/>
          </a:bodyPr>
          <a:lstStyle/>
          <a:p>
            <a:pPr eaLnBrk="1" hangingPunct="1">
              <a:buFont typeface="Wingdings" panose="05000000000000000000" pitchFamily="2" charset="2"/>
              <a:buNone/>
              <a:defRPr/>
            </a:pPr>
            <a:r>
              <a:rPr lang="en-US" altLang="zh-TW" sz="2400" b="1">
                <a:effectLst>
                  <a:outerShdw blurRad="38100" dist="38100" dir="2700000" algn="tl">
                    <a:srgbClr val="C0C0C0"/>
                  </a:outerShdw>
                </a:effectLst>
                <a:latin typeface="Courier New" pitchFamily="49" charset="0"/>
              </a:rPr>
              <a:t>sysName OBJECT-TYPE</a:t>
            </a:r>
          </a:p>
          <a:p>
            <a:pPr eaLnBrk="1" hangingPunct="1">
              <a:buFont typeface="Wingdings" panose="05000000000000000000" pitchFamily="2" charset="2"/>
              <a:buNone/>
              <a:defRPr/>
            </a:pPr>
            <a:r>
              <a:rPr lang="en-US" altLang="zh-TW" sz="2400" b="1">
                <a:effectLst>
                  <a:outerShdw blurRad="38100" dist="38100" dir="2700000" algn="tl">
                    <a:srgbClr val="C0C0C0"/>
                  </a:outerShdw>
                </a:effectLst>
                <a:latin typeface="Courier New" pitchFamily="49" charset="0"/>
              </a:rPr>
              <a:t>      SYNTAX  DisplayString (SIZE (0..255))</a:t>
            </a:r>
          </a:p>
          <a:p>
            <a:pPr eaLnBrk="1" hangingPunct="1">
              <a:buFont typeface="Wingdings" panose="05000000000000000000" pitchFamily="2" charset="2"/>
              <a:buNone/>
              <a:defRPr/>
            </a:pPr>
            <a:r>
              <a:rPr lang="en-US" altLang="zh-TW" sz="2400" b="1">
                <a:effectLst>
                  <a:outerShdw blurRad="38100" dist="38100" dir="2700000" algn="tl">
                    <a:srgbClr val="C0C0C0"/>
                  </a:outerShdw>
                </a:effectLst>
                <a:latin typeface="Courier New" pitchFamily="49" charset="0"/>
              </a:rPr>
              <a:t>      ACCESS  read-write</a:t>
            </a:r>
          </a:p>
          <a:p>
            <a:pPr eaLnBrk="1" hangingPunct="1">
              <a:buFont typeface="Wingdings" panose="05000000000000000000" pitchFamily="2" charset="2"/>
              <a:buNone/>
              <a:defRPr/>
            </a:pPr>
            <a:r>
              <a:rPr lang="en-US" altLang="zh-TW" sz="2400" b="1">
                <a:effectLst>
                  <a:outerShdw blurRad="38100" dist="38100" dir="2700000" algn="tl">
                    <a:srgbClr val="C0C0C0"/>
                  </a:outerShdw>
                </a:effectLst>
                <a:latin typeface="Courier New" pitchFamily="49" charset="0"/>
              </a:rPr>
              <a:t>      STATUS  mandatory</a:t>
            </a:r>
          </a:p>
          <a:p>
            <a:pPr eaLnBrk="1" hangingPunct="1">
              <a:buFont typeface="Wingdings" panose="05000000000000000000" pitchFamily="2" charset="2"/>
              <a:buNone/>
              <a:defRPr/>
            </a:pPr>
            <a:r>
              <a:rPr lang="en-US" altLang="zh-TW" sz="2400" b="1">
                <a:effectLst>
                  <a:outerShdw blurRad="38100" dist="38100" dir="2700000" algn="tl">
                    <a:srgbClr val="C0C0C0"/>
                  </a:outerShdw>
                </a:effectLst>
                <a:latin typeface="Courier New" pitchFamily="49" charset="0"/>
              </a:rPr>
              <a:t>::= { system 5 }</a:t>
            </a:r>
            <a:endParaRPr lang="zh-TW" altLang="en-US" sz="2400" b="1">
              <a:effectLst>
                <a:outerShdw blurRad="38100" dist="38100" dir="2700000" algn="tl">
                  <a:srgbClr val="C0C0C0"/>
                </a:outerShdw>
              </a:effectLst>
              <a:latin typeface="Courier New" pitchFamily="49" charset="0"/>
            </a:endParaRPr>
          </a:p>
        </p:txBody>
      </p:sp>
    </p:spTree>
    <p:extLst>
      <p:ext uri="{BB962C8B-B14F-4D97-AF65-F5344CB8AC3E}">
        <p14:creationId xmlns:p14="http://schemas.microsoft.com/office/powerpoint/2010/main" val="1126435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TW"/>
              <a:t>Marco Example 2</a:t>
            </a:r>
            <a:endParaRPr lang="zh-TW" altLang="en-US"/>
          </a:p>
        </p:txBody>
      </p:sp>
      <p:sp>
        <p:nvSpPr>
          <p:cNvPr id="258051" name="Rectangle 3"/>
          <p:cNvSpPr>
            <a:spLocks noGrp="1" noChangeArrowheads="1"/>
          </p:cNvSpPr>
          <p:nvPr>
            <p:ph type="body" idx="1"/>
          </p:nvPr>
        </p:nvSpPr>
        <p:spPr>
          <a:xfrm>
            <a:off x="320675" y="1633538"/>
            <a:ext cx="8559800" cy="4906962"/>
          </a:xfrm>
        </p:spPr>
        <p:txBody>
          <a:bodyPr>
            <a:normAutofit fontScale="92500" lnSpcReduction="10000"/>
          </a:bodyPr>
          <a:lstStyle/>
          <a:p>
            <a:pPr eaLnBrk="1" hangingPunct="1">
              <a:lnSpc>
                <a:spcPct val="120000"/>
              </a:lnSpc>
              <a:buFont typeface="Wingdings" panose="05000000000000000000" pitchFamily="2" charset="2"/>
              <a:buNone/>
              <a:defRPr/>
            </a:pPr>
            <a:r>
              <a:rPr lang="en-US" altLang="zh-TW" sz="2000" b="1">
                <a:effectLst>
                  <a:outerShdw blurRad="38100" dist="38100" dir="2700000" algn="tl">
                    <a:srgbClr val="C0C0C0"/>
                  </a:outerShdw>
                </a:effectLst>
                <a:latin typeface="Courier New" pitchFamily="49" charset="0"/>
              </a:rPr>
              <a:t>CAR </a:t>
            </a:r>
            <a:r>
              <a:rPr lang="en-US" altLang="zh-TW" sz="2000" b="1">
                <a:solidFill>
                  <a:schemeClr val="hlink"/>
                </a:solidFill>
                <a:effectLst>
                  <a:outerShdw blurRad="38100" dist="38100" dir="2700000" algn="tl">
                    <a:srgbClr val="C0C0C0"/>
                  </a:outerShdw>
                </a:effectLst>
                <a:latin typeface="Courier New" pitchFamily="49" charset="0"/>
              </a:rPr>
              <a:t>MACRO::= BEGIN</a:t>
            </a:r>
          </a:p>
          <a:p>
            <a:pPr eaLnBrk="1" hangingPunct="1">
              <a:lnSpc>
                <a:spcPct val="120000"/>
              </a:lnSpc>
              <a:buFont typeface="Wingdings" panose="05000000000000000000" pitchFamily="2" charset="2"/>
              <a:buNone/>
              <a:defRPr/>
            </a:pPr>
            <a:r>
              <a:rPr lang="en-US" altLang="zh-TW" sz="2000" b="1">
                <a:effectLst>
                  <a:outerShdw blurRad="38100" dist="38100" dir="2700000" algn="tl">
                    <a:srgbClr val="C0C0C0"/>
                  </a:outerShdw>
                </a:effectLst>
                <a:latin typeface="Courier New" pitchFamily="49" charset="0"/>
              </a:rPr>
              <a:t>   </a:t>
            </a:r>
            <a:r>
              <a:rPr lang="en-US" altLang="zh-TW" sz="2000" b="1">
                <a:solidFill>
                  <a:schemeClr val="hlink"/>
                </a:solidFill>
                <a:effectLst>
                  <a:outerShdw blurRad="38100" dist="38100" dir="2700000" algn="tl">
                    <a:srgbClr val="C0C0C0"/>
                  </a:outerShdw>
                </a:effectLst>
                <a:latin typeface="Courier New" pitchFamily="49" charset="0"/>
              </a:rPr>
              <a:t>TYPE NOTATION ::=</a:t>
            </a:r>
            <a:r>
              <a:rPr lang="en-US" altLang="zh-TW" sz="2000" b="1">
                <a:effectLst>
                  <a:outerShdw blurRad="38100" dist="38100" dir="2700000" algn="tl">
                    <a:srgbClr val="C0C0C0"/>
                  </a:outerShdw>
                </a:effectLst>
                <a:latin typeface="Courier New" pitchFamily="49" charset="0"/>
              </a:rPr>
              <a:t> Brand Engine CarType Year</a:t>
            </a:r>
          </a:p>
          <a:p>
            <a:pPr eaLnBrk="1" hangingPunct="1">
              <a:lnSpc>
                <a:spcPct val="120000"/>
              </a:lnSpc>
              <a:buFont typeface="Wingdings" panose="05000000000000000000" pitchFamily="2" charset="2"/>
              <a:buNone/>
              <a:defRPr/>
            </a:pPr>
            <a:r>
              <a:rPr lang="en-US" altLang="zh-TW" sz="2000" b="1">
                <a:effectLst>
                  <a:outerShdw blurRad="38100" dist="38100" dir="2700000" algn="tl">
                    <a:srgbClr val="C0C0C0"/>
                  </a:outerShdw>
                </a:effectLst>
                <a:latin typeface="Courier New" pitchFamily="49" charset="0"/>
              </a:rPr>
              <a:t>   </a:t>
            </a:r>
            <a:r>
              <a:rPr lang="en-US" altLang="zh-TW" sz="2000" b="1">
                <a:solidFill>
                  <a:schemeClr val="hlink"/>
                </a:solidFill>
                <a:effectLst>
                  <a:outerShdw blurRad="38100" dist="38100" dir="2700000" algn="tl">
                    <a:srgbClr val="C0C0C0"/>
                  </a:outerShdw>
                </a:effectLst>
                <a:latin typeface="Courier New" pitchFamily="49" charset="0"/>
              </a:rPr>
              <a:t>VALUE NOTATION ::=</a:t>
            </a:r>
            <a:r>
              <a:rPr lang="en-US" altLang="zh-TW" sz="2000" b="1">
                <a:effectLst>
                  <a:outerShdw blurRad="38100" dist="38100" dir="2700000" algn="tl">
                    <a:srgbClr val="C0C0C0"/>
                  </a:outerShdw>
                </a:effectLst>
                <a:latin typeface="Courier New" pitchFamily="49" charset="0"/>
              </a:rPr>
              <a:t> value (VALUE OBJECT IDENTIFIER)</a:t>
            </a:r>
          </a:p>
          <a:p>
            <a:pPr eaLnBrk="1" hangingPunct="1">
              <a:lnSpc>
                <a:spcPct val="120000"/>
              </a:lnSpc>
              <a:buFont typeface="Wingdings" panose="05000000000000000000" pitchFamily="2" charset="2"/>
              <a:buNone/>
              <a:defRPr/>
            </a:pPr>
            <a:r>
              <a:rPr lang="en-US" altLang="zh-TW" sz="2000" b="1">
                <a:effectLst>
                  <a:outerShdw blurRad="38100" dist="38100" dir="2700000" algn="tl">
                    <a:srgbClr val="C0C0C0"/>
                  </a:outerShdw>
                </a:effectLst>
                <a:latin typeface="Courier New" pitchFamily="49" charset="0"/>
              </a:rPr>
              <a:t>   Brand ::= “BRAND” value (PrintableString)</a:t>
            </a:r>
          </a:p>
          <a:p>
            <a:pPr eaLnBrk="1" hangingPunct="1">
              <a:lnSpc>
                <a:spcPct val="120000"/>
              </a:lnSpc>
              <a:buFont typeface="Wingdings" panose="05000000000000000000" pitchFamily="2" charset="2"/>
              <a:buNone/>
              <a:defRPr/>
            </a:pPr>
            <a:r>
              <a:rPr lang="en-US" altLang="zh-TW" sz="2000" b="1">
                <a:effectLst>
                  <a:outerShdw blurRad="38100" dist="38100" dir="2700000" algn="tl">
                    <a:srgbClr val="C0C0C0"/>
                  </a:outerShdw>
                </a:effectLst>
                <a:latin typeface="Courier New" pitchFamily="49" charset="0"/>
              </a:rPr>
              <a:t>   Engine ::= “CC” Ccs</a:t>
            </a:r>
          </a:p>
          <a:p>
            <a:pPr eaLnBrk="1" hangingPunct="1">
              <a:lnSpc>
                <a:spcPct val="120000"/>
              </a:lnSpc>
              <a:buFont typeface="Wingdings" panose="05000000000000000000" pitchFamily="2" charset="2"/>
              <a:buNone/>
              <a:defRPr/>
            </a:pPr>
            <a:r>
              <a:rPr lang="en-US" altLang="zh-TW" sz="2000" b="1">
                <a:effectLst>
                  <a:outerShdw blurRad="38100" dist="38100" dir="2700000" algn="tl">
                    <a:srgbClr val="C0C0C0"/>
                  </a:outerShdw>
                </a:effectLst>
                <a:latin typeface="Courier New" pitchFamily="49" charset="0"/>
              </a:rPr>
              <a:t>   Ccs ::= Cc | Ccs”,” Cc</a:t>
            </a:r>
          </a:p>
          <a:p>
            <a:pPr eaLnBrk="1" hangingPunct="1">
              <a:lnSpc>
                <a:spcPct val="120000"/>
              </a:lnSpc>
              <a:buFont typeface="Wingdings" panose="05000000000000000000" pitchFamily="2" charset="2"/>
              <a:buNone/>
              <a:defRPr/>
            </a:pPr>
            <a:r>
              <a:rPr lang="en-US" altLang="zh-TW" sz="2000" b="1">
                <a:effectLst>
                  <a:outerShdw blurRad="38100" dist="38100" dir="2700000" algn="tl">
                    <a:srgbClr val="C0C0C0"/>
                  </a:outerShdw>
                </a:effectLst>
                <a:latin typeface="Courier New" pitchFamily="49" charset="0"/>
              </a:rPr>
              <a:t>   Cc ::= value (INTEGER (600..5000))</a:t>
            </a:r>
          </a:p>
          <a:p>
            <a:pPr eaLnBrk="1" hangingPunct="1">
              <a:lnSpc>
                <a:spcPct val="120000"/>
              </a:lnSpc>
              <a:buFont typeface="Wingdings" panose="05000000000000000000" pitchFamily="2" charset="2"/>
              <a:buNone/>
              <a:defRPr/>
            </a:pPr>
            <a:r>
              <a:rPr lang="en-US" altLang="zh-TW" sz="2000" b="1">
                <a:effectLst>
                  <a:outerShdw blurRad="38100" dist="38100" dir="2700000" algn="tl">
                    <a:srgbClr val="C0C0C0"/>
                  </a:outerShdw>
                </a:effectLst>
                <a:latin typeface="Courier New" pitchFamily="49" charset="0"/>
              </a:rPr>
              <a:t>   CarType ::= “STYLE” CType </a:t>
            </a:r>
          </a:p>
          <a:p>
            <a:pPr eaLnBrk="1" hangingPunct="1">
              <a:lnSpc>
                <a:spcPct val="120000"/>
              </a:lnSpc>
              <a:buFont typeface="Wingdings" panose="05000000000000000000" pitchFamily="2" charset="2"/>
              <a:buNone/>
              <a:defRPr/>
            </a:pPr>
            <a:r>
              <a:rPr lang="en-US" altLang="zh-TW" sz="2000" b="1">
                <a:effectLst>
                  <a:outerShdw blurRad="38100" dist="38100" dir="2700000" algn="tl">
                    <a:srgbClr val="C0C0C0"/>
                  </a:outerShdw>
                </a:effectLst>
                <a:latin typeface="Courier New" pitchFamily="49" charset="0"/>
              </a:rPr>
              <a:t>   CType ::= “Sedan” |  “Liftback” | “SUV” | “Other”</a:t>
            </a:r>
          </a:p>
          <a:p>
            <a:pPr eaLnBrk="1" hangingPunct="1">
              <a:lnSpc>
                <a:spcPct val="120000"/>
              </a:lnSpc>
              <a:buFont typeface="Wingdings" panose="05000000000000000000" pitchFamily="2" charset="2"/>
              <a:buNone/>
              <a:defRPr/>
            </a:pPr>
            <a:r>
              <a:rPr lang="en-US" altLang="zh-TW" sz="2000" b="1">
                <a:effectLst>
                  <a:outerShdw blurRad="38100" dist="38100" dir="2700000" algn="tl">
                    <a:srgbClr val="C0C0C0"/>
                  </a:outerShdw>
                </a:effectLst>
                <a:latin typeface="Courier New" pitchFamily="49" charset="0"/>
              </a:rPr>
              <a:t>   Year ::= “YEAR” value (INTEGER)</a:t>
            </a:r>
          </a:p>
          <a:p>
            <a:pPr eaLnBrk="1" hangingPunct="1">
              <a:lnSpc>
                <a:spcPct val="120000"/>
              </a:lnSpc>
              <a:buFont typeface="Wingdings" panose="05000000000000000000" pitchFamily="2" charset="2"/>
              <a:buNone/>
              <a:defRPr/>
            </a:pPr>
            <a:r>
              <a:rPr lang="en-US" altLang="zh-TW" sz="2000" b="1">
                <a:solidFill>
                  <a:schemeClr val="hlink"/>
                </a:solidFill>
                <a:effectLst>
                  <a:outerShdw blurRad="38100" dist="38100" dir="2700000" algn="tl">
                    <a:srgbClr val="C0C0C0"/>
                  </a:outerShdw>
                </a:effectLst>
                <a:latin typeface="Courier New" pitchFamily="49" charset="0"/>
              </a:rPr>
              <a:t>END</a:t>
            </a:r>
          </a:p>
        </p:txBody>
      </p:sp>
    </p:spTree>
    <p:extLst>
      <p:ext uri="{BB962C8B-B14F-4D97-AF65-F5344CB8AC3E}">
        <p14:creationId xmlns:p14="http://schemas.microsoft.com/office/powerpoint/2010/main" val="18060431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TW" altLang="en-US"/>
              <a:t> </a:t>
            </a:r>
          </a:p>
        </p:txBody>
      </p:sp>
      <p:sp>
        <p:nvSpPr>
          <p:cNvPr id="86019" name="Rectangle 3"/>
          <p:cNvSpPr>
            <a:spLocks noGrp="1" noChangeArrowheads="1"/>
          </p:cNvSpPr>
          <p:nvPr>
            <p:ph type="body" idx="1"/>
          </p:nvPr>
        </p:nvSpPr>
        <p:spPr>
          <a:xfrm>
            <a:off x="1066800" y="1719263"/>
            <a:ext cx="6457950" cy="4648200"/>
          </a:xfrm>
        </p:spPr>
        <p:txBody>
          <a:bodyPr/>
          <a:lstStyle/>
          <a:p>
            <a:pPr eaLnBrk="1" hangingPunct="1">
              <a:buFont typeface="Wingdings" panose="05000000000000000000" pitchFamily="2" charset="2"/>
              <a:buNone/>
            </a:pPr>
            <a:r>
              <a:rPr lang="en-US" altLang="zh-TW"/>
              <a:t>Camry CAR</a:t>
            </a:r>
          </a:p>
          <a:p>
            <a:pPr eaLnBrk="1" hangingPunct="1">
              <a:buFont typeface="Wingdings" panose="05000000000000000000" pitchFamily="2" charset="2"/>
              <a:buNone/>
            </a:pPr>
            <a:r>
              <a:rPr lang="en-US" altLang="zh-TW"/>
              <a:t>		BRAND Toyota</a:t>
            </a:r>
          </a:p>
          <a:p>
            <a:pPr eaLnBrk="1" hangingPunct="1">
              <a:buFont typeface="Wingdings" panose="05000000000000000000" pitchFamily="2" charset="2"/>
              <a:buNone/>
            </a:pPr>
            <a:r>
              <a:rPr lang="en-US" altLang="zh-TW"/>
              <a:t>		CC 2000, 2400, 3000</a:t>
            </a:r>
          </a:p>
          <a:p>
            <a:pPr eaLnBrk="1" hangingPunct="1">
              <a:buFont typeface="Wingdings" panose="05000000000000000000" pitchFamily="2" charset="2"/>
              <a:buNone/>
            </a:pPr>
            <a:r>
              <a:rPr lang="en-US" altLang="zh-TW"/>
              <a:t>		STYLE Sedan</a:t>
            </a:r>
          </a:p>
          <a:p>
            <a:pPr eaLnBrk="1" hangingPunct="1">
              <a:buFont typeface="Wingdings" panose="05000000000000000000" pitchFamily="2" charset="2"/>
              <a:buNone/>
            </a:pPr>
            <a:r>
              <a:rPr lang="en-US" altLang="zh-TW"/>
              <a:t>		YEAR 2006</a:t>
            </a:r>
          </a:p>
          <a:p>
            <a:pPr eaLnBrk="1" hangingPunct="1">
              <a:buFont typeface="Wingdings" panose="05000000000000000000" pitchFamily="2" charset="2"/>
              <a:buNone/>
            </a:pPr>
            <a:r>
              <a:rPr lang="en-US" altLang="zh-TW"/>
              <a:t>::= {toyota 3}</a:t>
            </a:r>
          </a:p>
          <a:p>
            <a:pPr eaLnBrk="1" hangingPunct="1">
              <a:buFont typeface="Wingdings" panose="05000000000000000000" pitchFamily="2" charset="2"/>
              <a:buNone/>
            </a:pPr>
            <a:r>
              <a:rPr lang="en-US" altLang="zh-TW"/>
              <a:t>		</a:t>
            </a:r>
          </a:p>
        </p:txBody>
      </p:sp>
    </p:spTree>
    <p:extLst>
      <p:ext uri="{BB962C8B-B14F-4D97-AF65-F5344CB8AC3E}">
        <p14:creationId xmlns:p14="http://schemas.microsoft.com/office/powerpoint/2010/main" val="316599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0" lang="en-US" altLang="zh-TW" sz="3600" b="1">
                <a:solidFill>
                  <a:schemeClr val="tx1"/>
                </a:solidFill>
                <a:latin typeface="Arial" panose="020B0604020202020204" pitchFamily="34" charset="0"/>
              </a:rPr>
              <a:t>SNMP Architecture and Model</a:t>
            </a:r>
            <a:endParaRPr kumimoji="0" lang="zh-TW" altLang="en-US" sz="3600" b="1">
              <a:solidFill>
                <a:schemeClr val="tx1"/>
              </a:solidFill>
              <a:latin typeface="Arial" panose="020B0604020202020204" pitchFamily="34" charset="0"/>
            </a:endParaRPr>
          </a:p>
        </p:txBody>
      </p:sp>
      <p:sp>
        <p:nvSpPr>
          <p:cNvPr id="104451" name="Rectangle 3"/>
          <p:cNvSpPr>
            <a:spLocks noGrp="1" noChangeArrowheads="1"/>
          </p:cNvSpPr>
          <p:nvPr>
            <p:ph type="body" idx="1"/>
          </p:nvPr>
        </p:nvSpPr>
        <p:spPr>
          <a:xfrm>
            <a:off x="685800" y="1524000"/>
            <a:ext cx="8077200" cy="5105400"/>
          </a:xfrm>
        </p:spPr>
        <p:txBody>
          <a:bodyPr/>
          <a:lstStyle/>
          <a:p>
            <a:pPr>
              <a:lnSpc>
                <a:spcPct val="90000"/>
              </a:lnSpc>
              <a:spcBef>
                <a:spcPct val="0"/>
              </a:spcBef>
              <a:buClrTx/>
              <a:buSzTx/>
              <a:buFontTx/>
              <a:buChar char="•"/>
              <a:defRPr/>
            </a:pPr>
            <a:r>
              <a:rPr kumimoji="0" lang="zh-TW" altLang="en-US" sz="2800">
                <a:latin typeface="Arial" charset="0"/>
              </a:rPr>
              <a:t> </a:t>
            </a:r>
            <a:r>
              <a:rPr kumimoji="0" lang="en-US" altLang="zh-TW" sz="2800">
                <a:latin typeface="Arial" charset="0"/>
              </a:rPr>
              <a:t>Organization Model</a:t>
            </a:r>
          </a:p>
          <a:p>
            <a:pPr lvl="1">
              <a:lnSpc>
                <a:spcPct val="90000"/>
              </a:lnSpc>
              <a:spcBef>
                <a:spcPct val="0"/>
              </a:spcBef>
              <a:buClrTx/>
              <a:buSzTx/>
              <a:buFontTx/>
              <a:buChar char="•"/>
              <a:defRPr/>
            </a:pPr>
            <a:r>
              <a:rPr kumimoji="0" lang="en-US" altLang="zh-TW">
                <a:latin typeface="Arial" charset="0"/>
              </a:rPr>
              <a:t> Same as OSI model</a:t>
            </a:r>
          </a:p>
          <a:p>
            <a:pPr>
              <a:lnSpc>
                <a:spcPct val="90000"/>
              </a:lnSpc>
              <a:spcBef>
                <a:spcPct val="0"/>
              </a:spcBef>
              <a:buClrTx/>
              <a:buSzTx/>
              <a:buFontTx/>
              <a:buChar char="•"/>
              <a:defRPr/>
            </a:pPr>
            <a:r>
              <a:rPr kumimoji="0" lang="en-US" altLang="zh-TW" sz="2800">
                <a:latin typeface="Arial" charset="0"/>
              </a:rPr>
              <a:t> Information Model</a:t>
            </a:r>
          </a:p>
          <a:p>
            <a:pPr lvl="1">
              <a:lnSpc>
                <a:spcPct val="90000"/>
              </a:lnSpc>
              <a:spcBef>
                <a:spcPct val="0"/>
              </a:spcBef>
              <a:buClrTx/>
              <a:buSzTx/>
              <a:buFontTx/>
              <a:buChar char="•"/>
              <a:defRPr/>
            </a:pPr>
            <a:r>
              <a:rPr kumimoji="0" lang="en-US" altLang="zh-TW">
                <a:latin typeface="Arial" charset="0"/>
              </a:rPr>
              <a:t> Same as OSI, but </a:t>
            </a:r>
            <a:r>
              <a:rPr kumimoji="0" lang="en-US" altLang="zh-TW">
                <a:effectLst>
                  <a:outerShdw blurRad="38100" dist="38100" dir="2700000" algn="tl">
                    <a:srgbClr val="C0C0C0"/>
                  </a:outerShdw>
                </a:effectLst>
                <a:latin typeface="Arial" charset="0"/>
              </a:rPr>
              <a:t>scalar</a:t>
            </a:r>
          </a:p>
          <a:p>
            <a:pPr>
              <a:lnSpc>
                <a:spcPct val="90000"/>
              </a:lnSpc>
              <a:spcBef>
                <a:spcPct val="0"/>
              </a:spcBef>
              <a:buClrTx/>
              <a:buSzTx/>
              <a:buFontTx/>
              <a:buChar char="•"/>
              <a:defRPr/>
            </a:pPr>
            <a:r>
              <a:rPr kumimoji="0" lang="en-US" altLang="zh-TW" sz="2800">
                <a:latin typeface="Arial" charset="0"/>
              </a:rPr>
              <a:t>Communication Model</a:t>
            </a:r>
          </a:p>
          <a:p>
            <a:pPr lvl="1">
              <a:lnSpc>
                <a:spcPct val="90000"/>
              </a:lnSpc>
              <a:spcBef>
                <a:spcPct val="0"/>
              </a:spcBef>
              <a:buClrTx/>
              <a:buSzTx/>
              <a:buFontTx/>
              <a:buChar char="•"/>
              <a:defRPr/>
            </a:pPr>
            <a:r>
              <a:rPr kumimoji="0" lang="en-US" altLang="zh-TW">
                <a:latin typeface="Arial" charset="0"/>
              </a:rPr>
              <a:t> Messages less complex than OSI</a:t>
            </a:r>
            <a:br>
              <a:rPr kumimoji="0" lang="en-US" altLang="zh-TW">
                <a:latin typeface="Arial" charset="0"/>
              </a:rPr>
            </a:br>
            <a:r>
              <a:rPr kumimoji="0" lang="en-US" altLang="zh-TW">
                <a:latin typeface="Arial" charset="0"/>
              </a:rPr>
              <a:t>  and unidirectional </a:t>
            </a:r>
          </a:p>
          <a:p>
            <a:pPr lvl="1">
              <a:lnSpc>
                <a:spcPct val="90000"/>
              </a:lnSpc>
              <a:spcBef>
                <a:spcPct val="0"/>
              </a:spcBef>
              <a:buClrTx/>
              <a:buSzTx/>
              <a:buFontTx/>
              <a:buChar char="•"/>
              <a:defRPr/>
            </a:pPr>
            <a:r>
              <a:rPr kumimoji="0" lang="en-US" altLang="zh-TW">
                <a:latin typeface="Arial" charset="0"/>
              </a:rPr>
              <a:t> Transfer structure (PDU)</a:t>
            </a:r>
          </a:p>
          <a:p>
            <a:pPr>
              <a:lnSpc>
                <a:spcPct val="90000"/>
              </a:lnSpc>
              <a:spcBef>
                <a:spcPct val="0"/>
              </a:spcBef>
              <a:buClrTx/>
              <a:buSzTx/>
              <a:buFontTx/>
              <a:buChar char="•"/>
              <a:defRPr/>
            </a:pPr>
            <a:r>
              <a:rPr kumimoji="0" lang="en-US" altLang="zh-TW" sz="2800">
                <a:latin typeface="Arial" charset="0"/>
              </a:rPr>
              <a:t> Functional Model</a:t>
            </a:r>
          </a:p>
          <a:p>
            <a:pPr lvl="1">
              <a:lnSpc>
                <a:spcPct val="90000"/>
              </a:lnSpc>
              <a:spcBef>
                <a:spcPct val="0"/>
              </a:spcBef>
              <a:buClrTx/>
              <a:buSzTx/>
              <a:buFontTx/>
              <a:buChar char="•"/>
              <a:defRPr/>
            </a:pPr>
            <a:r>
              <a:rPr kumimoji="0" lang="en-US" altLang="zh-TW">
                <a:latin typeface="Arial" charset="0"/>
              </a:rPr>
              <a:t> Application functions</a:t>
            </a:r>
          </a:p>
          <a:p>
            <a:pPr lvl="2">
              <a:lnSpc>
                <a:spcPct val="90000"/>
              </a:lnSpc>
              <a:spcBef>
                <a:spcPct val="0"/>
              </a:spcBef>
              <a:buClrTx/>
              <a:buSzTx/>
              <a:buFontTx/>
              <a:buChar char="•"/>
              <a:defRPr/>
            </a:pPr>
            <a:r>
              <a:rPr kumimoji="0" lang="en-US" altLang="zh-TW" sz="2800">
                <a:latin typeface="Arial" charset="0"/>
              </a:rPr>
              <a:t> Operations</a:t>
            </a:r>
          </a:p>
          <a:p>
            <a:pPr lvl="2">
              <a:lnSpc>
                <a:spcPct val="90000"/>
              </a:lnSpc>
              <a:spcBef>
                <a:spcPct val="0"/>
              </a:spcBef>
              <a:buClrTx/>
              <a:buSzTx/>
              <a:buFontTx/>
              <a:buChar char="•"/>
              <a:defRPr/>
            </a:pPr>
            <a:r>
              <a:rPr kumimoji="0" lang="en-US" altLang="zh-TW" sz="2800">
                <a:latin typeface="Arial" charset="0"/>
              </a:rPr>
              <a:t> Administration</a:t>
            </a:r>
          </a:p>
          <a:p>
            <a:pPr lvl="2">
              <a:lnSpc>
                <a:spcPct val="90000"/>
              </a:lnSpc>
              <a:spcBef>
                <a:spcPct val="0"/>
              </a:spcBef>
              <a:buClrTx/>
              <a:buSzTx/>
              <a:buFontTx/>
              <a:buChar char="•"/>
              <a:defRPr/>
            </a:pPr>
            <a:r>
              <a:rPr kumimoji="0" lang="en-US" altLang="zh-TW" sz="2800">
                <a:latin typeface="Arial" charset="0"/>
              </a:rPr>
              <a:t> Security</a:t>
            </a:r>
            <a:endParaRPr lang="zh-TW" altLang="en-US" sz="3200"/>
          </a:p>
        </p:txBody>
      </p:sp>
    </p:spTree>
    <p:extLst>
      <p:ext uri="{BB962C8B-B14F-4D97-AF65-F5344CB8AC3E}">
        <p14:creationId xmlns:p14="http://schemas.microsoft.com/office/powerpoint/2010/main" val="33799582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24547</TotalTime>
  <Words>3154</Words>
  <Application>Microsoft Office PowerPoint</Application>
  <PresentationFormat>On-screen Show (4:3)</PresentationFormat>
  <Paragraphs>691</Paragraphs>
  <Slides>82</Slides>
  <Notes>65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95" baseType="lpstr">
      <vt:lpstr>新細明體</vt:lpstr>
      <vt:lpstr>Arial</vt:lpstr>
      <vt:lpstr>Calibri</vt:lpstr>
      <vt:lpstr>Calibri Light</vt:lpstr>
      <vt:lpstr>Courier New</vt:lpstr>
      <vt:lpstr>Lucida Sans</vt:lpstr>
      <vt:lpstr>Symbol</vt:lpstr>
      <vt:lpstr>Tahoma</vt:lpstr>
      <vt:lpstr>Times New Roman</vt:lpstr>
      <vt:lpstr>Wingdings</vt:lpstr>
      <vt:lpstr>Office Theme</vt:lpstr>
      <vt:lpstr>Document</vt:lpstr>
      <vt:lpstr>VISIO</vt:lpstr>
      <vt:lpstr>Basic Foundation: Standards, Models, and Languages</vt:lpstr>
      <vt:lpstr>Outline</vt:lpstr>
      <vt:lpstr>Introduction</vt:lpstr>
      <vt:lpstr>1. NM Standards</vt:lpstr>
      <vt:lpstr>NM Standards (cont.)</vt:lpstr>
      <vt:lpstr>OSI Architecture and Model</vt:lpstr>
      <vt:lpstr>OSI NM</vt:lpstr>
      <vt:lpstr>OSI NM</vt:lpstr>
      <vt:lpstr>SNMP Architecture and Model</vt:lpstr>
      <vt:lpstr>TMN Architecture</vt:lpstr>
      <vt:lpstr>TMN &amp; Telecommunication network</vt:lpstr>
      <vt:lpstr>2. Organization Model</vt:lpstr>
      <vt:lpstr>NM Components</vt:lpstr>
      <vt:lpstr>Two-Tier NM Organization Model</vt:lpstr>
      <vt:lpstr>Three-Tier Model</vt:lpstr>
      <vt:lpstr>NM Organization Model with MoM</vt:lpstr>
      <vt:lpstr>Peer NMSs</vt:lpstr>
      <vt:lpstr>3. Information Model</vt:lpstr>
      <vt:lpstr>SMI (Structure of Management Information)</vt:lpstr>
      <vt:lpstr>Management Information Base (MIB)</vt:lpstr>
      <vt:lpstr>MIB View: An Analogy</vt:lpstr>
      <vt:lpstr>MIB View and Object Access</vt:lpstr>
      <vt:lpstr>MDB vs. MIB</vt:lpstr>
      <vt:lpstr>Managed Objects (MOs) in MIB</vt:lpstr>
      <vt:lpstr>Management Information Tree (MIT)</vt:lpstr>
      <vt:lpstr>OSI Management Information Tree</vt:lpstr>
      <vt:lpstr>Three Trees in Network Management</vt:lpstr>
      <vt:lpstr>Object Type and Instance</vt:lpstr>
      <vt:lpstr>Managed Object:  Internet Perspective </vt:lpstr>
      <vt:lpstr>Managed Object:  Internet Perspective</vt:lpstr>
      <vt:lpstr>Managed Object:  OSI Perspective</vt:lpstr>
      <vt:lpstr>Managed Object:  OSI Perspective</vt:lpstr>
      <vt:lpstr>PowerPoint Presentation</vt:lpstr>
      <vt:lpstr>PowerPoint Presentation</vt:lpstr>
      <vt:lpstr>Packet Counter Example</vt:lpstr>
      <vt:lpstr>Internet vs. OSI Managed Object</vt:lpstr>
      <vt:lpstr>4. Communication Model</vt:lpstr>
      <vt:lpstr>Transfer Protocols</vt:lpstr>
      <vt:lpstr>5. Functional Model</vt:lpstr>
      <vt:lpstr>6. Abstract Syntax Notation One:    - ASN.1</vt:lpstr>
      <vt:lpstr>Abstract Syntax &amp; Transfer Syntax</vt:lpstr>
      <vt:lpstr>Backus-Nauer Form (BNF)</vt:lpstr>
      <vt:lpstr>Data Type and Value</vt:lpstr>
      <vt:lpstr>Type and Value Assignments</vt:lpstr>
      <vt:lpstr>Subtype</vt:lpstr>
      <vt:lpstr>ASN.1 Data Types</vt:lpstr>
      <vt:lpstr>Example</vt:lpstr>
      <vt:lpstr>Example</vt:lpstr>
      <vt:lpstr>Data Type: Example 1</vt:lpstr>
      <vt:lpstr>Data Type: Example 2</vt:lpstr>
      <vt:lpstr>Enumerated Integer</vt:lpstr>
      <vt:lpstr>Object Name</vt:lpstr>
      <vt:lpstr>ASN.1 Module</vt:lpstr>
      <vt:lpstr>Module</vt:lpstr>
      <vt:lpstr>ASN.1 Keyword Examples</vt:lpstr>
      <vt:lpstr>ASN.1 Symbols</vt:lpstr>
      <vt:lpstr>ASN.1 Data Type Conventions</vt:lpstr>
      <vt:lpstr>PowerPoint Presentation</vt:lpstr>
      <vt:lpstr>Structure</vt:lpstr>
      <vt:lpstr>Structured Type</vt:lpstr>
      <vt:lpstr>Tag</vt:lpstr>
      <vt:lpstr>Tag Examples</vt:lpstr>
      <vt:lpstr>PowerPoint Presentation</vt:lpstr>
      <vt:lpstr>PowerPoint Presentation</vt:lpstr>
      <vt:lpstr>PowerPoint Presentation</vt:lpstr>
      <vt:lpstr>7. BER Encoding</vt:lpstr>
      <vt:lpstr>TLV</vt:lpstr>
      <vt:lpstr>PowerPoint Presentation</vt:lpstr>
      <vt:lpstr>Universal Class Tag</vt:lpstr>
      <vt:lpstr>Tag numbers  31</vt:lpstr>
      <vt:lpstr>PowerPoint Presentation</vt:lpstr>
      <vt:lpstr>PowerPoint Presentation</vt:lpstr>
      <vt:lpstr>PowerPoint Presentation</vt:lpstr>
      <vt:lpstr>PowerPoint Presentation</vt:lpstr>
      <vt:lpstr>Example: SNMP Message</vt:lpstr>
      <vt:lpstr>Example: SNMP Message</vt:lpstr>
      <vt:lpstr>PowerPoint Presentation</vt:lpstr>
      <vt:lpstr>8. Macros</vt:lpstr>
      <vt:lpstr>Macro Example</vt:lpstr>
      <vt:lpstr>Object-Type Example</vt:lpstr>
      <vt:lpstr>Marco Example 2</vt:lpstr>
      <vt:lpstr> </vt:lpstr>
    </vt:vector>
  </TitlesOfParts>
  <Company>Project-os.org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Primus</dc:creator>
  <cp:lastModifiedBy>LEONARD PRIM FRANCIS G. REYES</cp:lastModifiedBy>
  <cp:revision>28</cp:revision>
  <dcterms:created xsi:type="dcterms:W3CDTF">2013-08-15T03:20:50Z</dcterms:created>
  <dcterms:modified xsi:type="dcterms:W3CDTF">2018-06-21T03:17:14Z</dcterms:modified>
</cp:coreProperties>
</file>