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3" r:id="rId7"/>
    <p:sldId id="261" r:id="rId8"/>
    <p:sldId id="265" r:id="rId9"/>
    <p:sldId id="266" r:id="rId10"/>
    <p:sldId id="267" r:id="rId11"/>
    <p:sldId id="268" r:id="rId12"/>
    <p:sldId id="262" r:id="rId13"/>
    <p:sldId id="273" r:id="rId14"/>
    <p:sldId id="274" r:id="rId15"/>
    <p:sldId id="275" r:id="rId16"/>
    <p:sldId id="276" r:id="rId17"/>
    <p:sldId id="279" r:id="rId18"/>
    <p:sldId id="277" r:id="rId19"/>
    <p:sldId id="278" r:id="rId20"/>
    <p:sldId id="280" r:id="rId21"/>
    <p:sldId id="26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rlustig"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2D2D"/>
    <a:srgbClr val="FFFEA8"/>
    <a:srgbClr val="020AA5"/>
    <a:srgbClr val="FDF4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210" y="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D27BA6A1-96CB-4166-833F-B39C600C0A9F}" type="datetimeFigureOut">
              <a:rPr lang="en-US" smtClean="0"/>
              <a:t>5/27/2018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81474-9B9D-4DF9-90B3-79F14FD1A046}"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27BA6A1-96CB-4166-833F-B39C600C0A9F}" type="datetimeFigureOut">
              <a:rPr lang="en-US" smtClean="0"/>
              <a:t>5/27/2018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81474-9B9D-4DF9-90B3-79F14FD1A04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27BA6A1-96CB-4166-833F-B39C600C0A9F}" type="datetimeFigureOut">
              <a:rPr lang="en-US" smtClean="0"/>
              <a:t>5/27/2018</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17781474-9B9D-4DF9-90B3-79F14FD1A04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27BA6A1-96CB-4166-833F-B39C600C0A9F}" type="datetimeFigureOut">
              <a:rPr lang="en-US" smtClean="0"/>
              <a:t>5/27/2018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81474-9B9D-4DF9-90B3-79F14FD1A04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7BA6A1-96CB-4166-833F-B39C600C0A9F}" type="datetimeFigureOut">
              <a:rPr lang="en-US" smtClean="0"/>
              <a:t>5/27/2018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81474-9B9D-4DF9-90B3-79F14FD1A04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27BA6A1-96CB-4166-833F-B39C600C0A9F}" type="datetimeFigureOut">
              <a:rPr lang="en-US" smtClean="0"/>
              <a:t>5/27/2018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781474-9B9D-4DF9-90B3-79F14FD1A04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27BA6A1-96CB-4166-833F-B39C600C0A9F}" type="datetimeFigureOut">
              <a:rPr lang="en-US" smtClean="0"/>
              <a:t>5/27/2018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781474-9B9D-4DF9-90B3-79F14FD1A04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27BA6A1-96CB-4166-833F-B39C600C0A9F}" type="datetimeFigureOut">
              <a:rPr lang="en-US" smtClean="0"/>
              <a:t>5/27/2018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781474-9B9D-4DF9-90B3-79F14FD1A04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BA6A1-96CB-4166-833F-B39C600C0A9F}" type="datetimeFigureOut">
              <a:rPr lang="en-US" smtClean="0"/>
              <a:t>5/27/2018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781474-9B9D-4DF9-90B3-79F14FD1A04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27BA6A1-96CB-4166-833F-B39C600C0A9F}" type="datetimeFigureOut">
              <a:rPr lang="en-US" smtClean="0"/>
              <a:t>5/27/2018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781474-9B9D-4DF9-90B3-79F14FD1A046}"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27BA6A1-96CB-4166-833F-B39C600C0A9F}" type="datetimeFigureOut">
              <a:rPr lang="en-US" smtClean="0"/>
              <a:t>5/27/2018</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7781474-9B9D-4DF9-90B3-79F14FD1A04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6000"/>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27BA6A1-96CB-4166-833F-B39C600C0A9F}" type="datetimeFigureOut">
              <a:rPr lang="en-US" smtClean="0"/>
              <a:t>5/27/2018</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17781474-9B9D-4DF9-90B3-79F14FD1A04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homepages.inf.ed.ac.uk/rbf/HIPR2/adddemo.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98538" y="762000"/>
            <a:ext cx="7851648" cy="1828800"/>
          </a:xfrm>
        </p:spPr>
        <p:txBody>
          <a:bodyPr/>
          <a:lstStyle/>
          <a:p>
            <a:pPr algn="ctr"/>
            <a:r>
              <a:rPr lang="en-US" dirty="0"/>
              <a:t>Caesar Ciphers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799" y="2057400"/>
            <a:ext cx="244792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80962" y="5410200"/>
            <a:ext cx="8991600" cy="18288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700" b="1" kern="1200">
                <a:solidFill>
                  <a:schemeClr val="accent1">
                    <a:satMod val="150000"/>
                  </a:schemeClr>
                </a:solidFill>
                <a:effectLst/>
                <a:latin typeface="+mj-lt"/>
                <a:ea typeface="+mj-ea"/>
                <a:cs typeface="+mj-cs"/>
              </a:defRPr>
            </a:lvl1pPr>
            <a:extLst/>
          </a:lstStyle>
          <a:p>
            <a:pPr algn="ctr"/>
            <a:r>
              <a:rPr lang="en-US" dirty="0"/>
              <a:t>An Introduction to Cryptography</a:t>
            </a:r>
          </a:p>
        </p:txBody>
      </p:sp>
    </p:spTree>
    <p:extLst>
      <p:ext uri="{BB962C8B-B14F-4D97-AF65-F5344CB8AC3E}">
        <p14:creationId xmlns:p14="http://schemas.microsoft.com/office/powerpoint/2010/main" val="2590086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ASCII Table</a:t>
            </a:r>
          </a:p>
        </p:txBody>
      </p:sp>
      <p:sp>
        <p:nvSpPr>
          <p:cNvPr id="3" name="Content Placeholder 2"/>
          <p:cNvSpPr>
            <a:spLocks noGrp="1"/>
          </p:cNvSpPr>
          <p:nvPr>
            <p:ph idx="1"/>
          </p:nvPr>
        </p:nvSpPr>
        <p:spPr>
          <a:xfrm>
            <a:off x="381000" y="1573395"/>
            <a:ext cx="8229600" cy="4625609"/>
          </a:xfrm>
        </p:spPr>
        <p:txBody>
          <a:bodyPr/>
          <a:lstStyle/>
          <a:p>
            <a:pPr marL="118872" indent="0">
              <a:buNone/>
            </a:pPr>
            <a:endParaRPr lang="en-US" dirty="0"/>
          </a:p>
          <a:p>
            <a:endParaRPr lang="en-US" dirty="0"/>
          </a:p>
          <a:p>
            <a:endParaRPr lang="en-US" dirty="0"/>
          </a:p>
          <a:p>
            <a:endParaRPr lang="en-US" dirty="0"/>
          </a:p>
          <a:p>
            <a:endParaRPr lang="en-US" dirty="0"/>
          </a:p>
          <a:p>
            <a:endParaRPr lang="en-US" dirty="0"/>
          </a:p>
          <a:p>
            <a:endParaRPr lang="en-US" dirty="0"/>
          </a:p>
        </p:txBody>
      </p:sp>
      <p:grpSp>
        <p:nvGrpSpPr>
          <p:cNvPr id="34" name="Group 33"/>
          <p:cNvGrpSpPr/>
          <p:nvPr/>
        </p:nvGrpSpPr>
        <p:grpSpPr>
          <a:xfrm>
            <a:off x="152400" y="2133600"/>
            <a:ext cx="8839200" cy="3810000"/>
            <a:chOff x="304800" y="2286000"/>
            <a:chExt cx="8439150" cy="3457575"/>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0"/>
              <a:ext cx="8439150"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5410200" y="2514600"/>
              <a:ext cx="8382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7" name="Straight Connector 6"/>
            <p:cNvCxnSpPr/>
            <p:nvPr/>
          </p:nvCxnSpPr>
          <p:spPr>
            <a:xfrm>
              <a:off x="5410200" y="2514600"/>
              <a:ext cx="0" cy="3228975"/>
            </a:xfrm>
            <a:prstGeom prst="line">
              <a:avLst/>
            </a:prstGeom>
          </p:spPr>
          <p:style>
            <a:lnRef idx="2">
              <a:schemeClr val="accent6"/>
            </a:lnRef>
            <a:fillRef idx="0">
              <a:schemeClr val="accent6"/>
            </a:fillRef>
            <a:effectRef idx="1">
              <a:schemeClr val="accent6"/>
            </a:effectRef>
            <a:fontRef idx="minor">
              <a:schemeClr val="tx1"/>
            </a:fontRef>
          </p:style>
        </p:cxnSp>
        <p:cxnSp>
          <p:nvCxnSpPr>
            <p:cNvPr id="13" name="Straight Connector 12"/>
            <p:cNvCxnSpPr/>
            <p:nvPr/>
          </p:nvCxnSpPr>
          <p:spPr>
            <a:xfrm>
              <a:off x="7010400" y="2286000"/>
              <a:ext cx="0" cy="2362200"/>
            </a:xfrm>
            <a:prstGeom prst="line">
              <a:avLst/>
            </a:prstGeom>
          </p:spPr>
          <p:style>
            <a:lnRef idx="2">
              <a:schemeClr val="accent6"/>
            </a:lnRef>
            <a:fillRef idx="0">
              <a:schemeClr val="accent6"/>
            </a:fillRef>
            <a:effectRef idx="1">
              <a:schemeClr val="accent6"/>
            </a:effectRef>
            <a:fontRef idx="minor">
              <a:schemeClr val="tx1"/>
            </a:fontRef>
          </p:style>
        </p:cxnSp>
        <p:cxnSp>
          <p:nvCxnSpPr>
            <p:cNvPr id="16" name="Straight Connector 15"/>
            <p:cNvCxnSpPr/>
            <p:nvPr/>
          </p:nvCxnSpPr>
          <p:spPr>
            <a:xfrm>
              <a:off x="6248400" y="2286000"/>
              <a:ext cx="7620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9" name="Straight Connector 18"/>
            <p:cNvCxnSpPr/>
            <p:nvPr/>
          </p:nvCxnSpPr>
          <p:spPr>
            <a:xfrm flipV="1">
              <a:off x="6248400" y="2286000"/>
              <a:ext cx="0" cy="228600"/>
            </a:xfrm>
            <a:prstGeom prst="line">
              <a:avLst/>
            </a:prstGeom>
          </p:spPr>
          <p:style>
            <a:lnRef idx="2">
              <a:schemeClr val="accent6"/>
            </a:lnRef>
            <a:fillRef idx="0">
              <a:schemeClr val="accent6"/>
            </a:fillRef>
            <a:effectRef idx="1">
              <a:schemeClr val="accent6"/>
            </a:effectRef>
            <a:fontRef idx="minor">
              <a:schemeClr val="tx1"/>
            </a:fontRef>
          </p:style>
        </p:cxnSp>
        <p:cxnSp>
          <p:nvCxnSpPr>
            <p:cNvPr id="21" name="Straight Connector 20"/>
            <p:cNvCxnSpPr/>
            <p:nvPr/>
          </p:nvCxnSpPr>
          <p:spPr>
            <a:xfrm>
              <a:off x="5410200" y="5740753"/>
              <a:ext cx="8382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22" name="Straight Connector 21"/>
            <p:cNvCxnSpPr/>
            <p:nvPr/>
          </p:nvCxnSpPr>
          <p:spPr>
            <a:xfrm>
              <a:off x="6248400" y="4648200"/>
              <a:ext cx="0" cy="1095375"/>
            </a:xfrm>
            <a:prstGeom prst="line">
              <a:avLst/>
            </a:prstGeom>
          </p:spPr>
          <p:style>
            <a:lnRef idx="2">
              <a:schemeClr val="accent6"/>
            </a:lnRef>
            <a:fillRef idx="0">
              <a:schemeClr val="accent6"/>
            </a:fillRef>
            <a:effectRef idx="1">
              <a:schemeClr val="accent6"/>
            </a:effectRef>
            <a:fontRef idx="minor">
              <a:schemeClr val="tx1"/>
            </a:fontRef>
          </p:style>
        </p:cxnSp>
        <p:cxnSp>
          <p:nvCxnSpPr>
            <p:cNvPr id="24" name="Straight Connector 23"/>
            <p:cNvCxnSpPr/>
            <p:nvPr/>
          </p:nvCxnSpPr>
          <p:spPr>
            <a:xfrm>
              <a:off x="6210300" y="4648200"/>
              <a:ext cx="838200" cy="0"/>
            </a:xfrm>
            <a:prstGeom prst="line">
              <a:avLst/>
            </a:prstGeom>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757938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ASCII for Caesar’s Cipher</a:t>
            </a:r>
          </a:p>
        </p:txBody>
      </p:sp>
      <p:sp>
        <p:nvSpPr>
          <p:cNvPr id="3" name="Content Placeholder 2"/>
          <p:cNvSpPr>
            <a:spLocks noGrp="1"/>
          </p:cNvSpPr>
          <p:nvPr>
            <p:ph idx="1"/>
          </p:nvPr>
        </p:nvSpPr>
        <p:spPr/>
        <p:txBody>
          <a:bodyPr>
            <a:normAutofit lnSpcReduction="10000"/>
          </a:bodyPr>
          <a:lstStyle/>
          <a:p>
            <a:r>
              <a:rPr lang="en-US" sz="2800" dirty="0"/>
              <a:t>You probably noticed that the letter A is associated with the number 65, B with 66, C with 67, and so on.  </a:t>
            </a:r>
          </a:p>
          <a:p>
            <a:r>
              <a:rPr lang="en-US" sz="2800" dirty="0"/>
              <a:t>Most programming languages have a function that can take a letter and find out it’s ASCII value.</a:t>
            </a:r>
          </a:p>
          <a:p>
            <a:r>
              <a:rPr lang="en-US" sz="2800" dirty="0"/>
              <a:t>What would you need to do to make the ASCII encoded letters usable for Caesar’s Cipher?</a:t>
            </a:r>
          </a:p>
          <a:p>
            <a:pPr lvl="1"/>
            <a:r>
              <a:rPr lang="en-US" sz="2400" dirty="0"/>
              <a:t>Subtract 65 from each letter!</a:t>
            </a:r>
          </a:p>
          <a:p>
            <a:r>
              <a:rPr lang="en-US" sz="2800" dirty="0"/>
              <a:t>Since it’s really simple to code for a computer to use mod and assign the correct index for each letter, you can probably see how programming a simple encoder/decoder would be a cinch!</a:t>
            </a:r>
          </a:p>
        </p:txBody>
      </p:sp>
    </p:spTree>
    <p:extLst>
      <p:ext uri="{BB962C8B-B14F-4D97-AF65-F5344CB8AC3E}">
        <p14:creationId xmlns:p14="http://schemas.microsoft.com/office/powerpoint/2010/main" val="2697322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Problem with Caesar’s Cipher</a:t>
            </a:r>
          </a:p>
        </p:txBody>
      </p:sp>
      <p:sp>
        <p:nvSpPr>
          <p:cNvPr id="3" name="Content Placeholder 2"/>
          <p:cNvSpPr>
            <a:spLocks noGrp="1"/>
          </p:cNvSpPr>
          <p:nvPr>
            <p:ph idx="1"/>
          </p:nvPr>
        </p:nvSpPr>
        <p:spPr/>
        <p:txBody>
          <a:bodyPr>
            <a:normAutofit/>
          </a:bodyPr>
          <a:lstStyle/>
          <a:p>
            <a:r>
              <a:rPr lang="en-US" sz="2000" dirty="0"/>
              <a:t>It’s too easy to break!  Let’s go back to our five letter alphabet.</a:t>
            </a:r>
          </a:p>
          <a:p>
            <a:r>
              <a:rPr lang="en-US" sz="2000" dirty="0"/>
              <a:t>Say you had the word DBCA, but didn’t know the key.  It would be easy to make a list of all possible keys.  If you expected the unencrypted text to be in English, you could easily figure out which word was right:</a:t>
            </a:r>
          </a:p>
          <a:p>
            <a:endParaRPr lang="en-US" sz="2000" dirty="0"/>
          </a:p>
          <a:p>
            <a:endParaRPr lang="en-US" sz="2000" dirty="0"/>
          </a:p>
          <a:p>
            <a:endParaRPr lang="en-US" sz="2000" dirty="0"/>
          </a:p>
          <a:p>
            <a:endParaRPr lang="en-US" sz="2000" dirty="0"/>
          </a:p>
          <a:p>
            <a:pPr marL="118872" indent="0">
              <a:buNone/>
            </a:pPr>
            <a:endParaRPr lang="en-US" sz="2000" dirty="0"/>
          </a:p>
          <a:p>
            <a:r>
              <a:rPr lang="en-US" sz="2000" dirty="0"/>
              <a:t>If you were using the full English alphabet, this would take longer, but for someone trying to find our your secret, it’s a small price to pay!</a:t>
            </a:r>
          </a:p>
          <a:p>
            <a:pPr marL="118872" indent="0">
              <a:buNone/>
            </a:pPr>
            <a:endParaRPr lang="en-US" sz="2000" dirty="0"/>
          </a:p>
          <a:p>
            <a:pPr marL="118872" indent="0">
              <a:buNone/>
            </a:pP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71" y="5181600"/>
            <a:ext cx="2146419"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397450593"/>
              </p:ext>
            </p:extLst>
          </p:nvPr>
        </p:nvGraphicFramePr>
        <p:xfrm>
          <a:off x="1752600" y="3156938"/>
          <a:ext cx="6096000" cy="146304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299720">
                <a:tc>
                  <a:txBody>
                    <a:bodyPr/>
                    <a:lstStyle/>
                    <a:p>
                      <a:r>
                        <a:rPr lang="en-US" b="1" dirty="0"/>
                        <a:t>Shift of 1</a:t>
                      </a:r>
                    </a:p>
                  </a:txBody>
                  <a:tcPr/>
                </a:tc>
                <a:tc>
                  <a:txBody>
                    <a:bodyPr/>
                    <a:lstStyle/>
                    <a:p>
                      <a:r>
                        <a:rPr lang="en-US" b="1" dirty="0"/>
                        <a:t>CABE</a:t>
                      </a:r>
                    </a:p>
                  </a:txBody>
                  <a:tcPr/>
                </a:tc>
                <a:extLst>
                  <a:ext uri="{0D108BD9-81ED-4DB2-BD59-A6C34878D82A}">
                    <a16:rowId xmlns:a16="http://schemas.microsoft.com/office/drawing/2014/main" val="10000"/>
                  </a:ext>
                </a:extLst>
              </a:tr>
              <a:tr h="299720">
                <a:tc>
                  <a:txBody>
                    <a:bodyPr/>
                    <a:lstStyle/>
                    <a:p>
                      <a:r>
                        <a:rPr lang="en-US" b="1" dirty="0"/>
                        <a:t>Shift</a:t>
                      </a:r>
                      <a:r>
                        <a:rPr lang="en-US" b="1" baseline="0" dirty="0"/>
                        <a:t> of 2</a:t>
                      </a:r>
                      <a:endParaRPr lang="en-US" b="1" dirty="0"/>
                    </a:p>
                  </a:txBody>
                  <a:tcPr/>
                </a:tc>
                <a:tc>
                  <a:txBody>
                    <a:bodyPr/>
                    <a:lstStyle/>
                    <a:p>
                      <a:r>
                        <a:rPr lang="en-US" b="1" dirty="0"/>
                        <a:t>BEAD </a:t>
                      </a:r>
                      <a:r>
                        <a:rPr lang="en-US" b="1" dirty="0">
                          <a:solidFill>
                            <a:srgbClr val="FF0000"/>
                          </a:solidFill>
                          <a:sym typeface="Wingdings" pitchFamily="2" charset="2"/>
                        </a:rPr>
                        <a:t></a:t>
                      </a:r>
                      <a:r>
                        <a:rPr lang="en-US" b="1" baseline="0" dirty="0">
                          <a:solidFill>
                            <a:srgbClr val="FF0000"/>
                          </a:solidFill>
                          <a:sym typeface="Wingdings" pitchFamily="2" charset="2"/>
                        </a:rPr>
                        <a:t> The clear winner!</a:t>
                      </a:r>
                      <a:endParaRPr lang="en-US" b="1" dirty="0">
                        <a:solidFill>
                          <a:srgbClr val="FF0000"/>
                        </a:solidFill>
                      </a:endParaRPr>
                    </a:p>
                  </a:txBody>
                  <a:tcPr/>
                </a:tc>
                <a:extLst>
                  <a:ext uri="{0D108BD9-81ED-4DB2-BD59-A6C34878D82A}">
                    <a16:rowId xmlns:a16="http://schemas.microsoft.com/office/drawing/2014/main" val="10001"/>
                  </a:ext>
                </a:extLst>
              </a:tr>
              <a:tr h="299720">
                <a:tc>
                  <a:txBody>
                    <a:bodyPr/>
                    <a:lstStyle/>
                    <a:p>
                      <a:r>
                        <a:rPr lang="en-US" b="1" dirty="0"/>
                        <a:t>Shift of 3</a:t>
                      </a:r>
                    </a:p>
                  </a:txBody>
                  <a:tcPr/>
                </a:tc>
                <a:tc>
                  <a:txBody>
                    <a:bodyPr/>
                    <a:lstStyle/>
                    <a:p>
                      <a:r>
                        <a:rPr lang="en-US" b="1" dirty="0"/>
                        <a:t>ADEC</a:t>
                      </a:r>
                    </a:p>
                  </a:txBody>
                  <a:tcPr/>
                </a:tc>
                <a:extLst>
                  <a:ext uri="{0D108BD9-81ED-4DB2-BD59-A6C34878D82A}">
                    <a16:rowId xmlns:a16="http://schemas.microsoft.com/office/drawing/2014/main" val="10002"/>
                  </a:ext>
                </a:extLst>
              </a:tr>
              <a:tr h="299720">
                <a:tc>
                  <a:txBody>
                    <a:bodyPr/>
                    <a:lstStyle/>
                    <a:p>
                      <a:r>
                        <a:rPr lang="en-US" b="1" dirty="0"/>
                        <a:t>Shift of 4</a:t>
                      </a:r>
                    </a:p>
                  </a:txBody>
                  <a:tcPr/>
                </a:tc>
                <a:tc>
                  <a:txBody>
                    <a:bodyPr/>
                    <a:lstStyle/>
                    <a:p>
                      <a:r>
                        <a:rPr lang="en-US" b="1" dirty="0"/>
                        <a:t>ECDB</a:t>
                      </a:r>
                    </a:p>
                  </a:txBody>
                  <a:tcPr/>
                </a:tc>
                <a:extLst>
                  <a:ext uri="{0D108BD9-81ED-4DB2-BD59-A6C34878D82A}">
                    <a16:rowId xmlns:a16="http://schemas.microsoft.com/office/drawing/2014/main" val="10003"/>
                  </a:ext>
                </a:extLst>
              </a:tr>
            </a:tbl>
          </a:graphicData>
        </a:graphic>
      </p:graphicFrame>
      <p:sp>
        <p:nvSpPr>
          <p:cNvPr id="5" name="Oval Callout 4"/>
          <p:cNvSpPr/>
          <p:nvPr/>
        </p:nvSpPr>
        <p:spPr>
          <a:xfrm>
            <a:off x="2904067" y="5334000"/>
            <a:ext cx="2819400" cy="1219200"/>
          </a:xfrm>
          <a:prstGeom prst="wedgeEllipseCallout">
            <a:avLst>
              <a:gd name="adj1" fmla="val -76564"/>
              <a:gd name="adj2" fmla="val 186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How dare you insult my cipher!  Though, you have a good point…</a:t>
            </a:r>
          </a:p>
        </p:txBody>
      </p:sp>
    </p:spTree>
    <p:extLst>
      <p:ext uri="{BB962C8B-B14F-4D97-AF65-F5344CB8AC3E}">
        <p14:creationId xmlns:p14="http://schemas.microsoft.com/office/powerpoint/2010/main" val="1747932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Encryption- Colors</a:t>
            </a:r>
          </a:p>
        </p:txBody>
      </p:sp>
      <p:sp>
        <p:nvSpPr>
          <p:cNvPr id="3" name="Content Placeholder 2"/>
          <p:cNvSpPr>
            <a:spLocks noGrp="1"/>
          </p:cNvSpPr>
          <p:nvPr>
            <p:ph idx="1"/>
          </p:nvPr>
        </p:nvSpPr>
        <p:spPr>
          <a:xfrm>
            <a:off x="457200" y="1775191"/>
            <a:ext cx="8229600" cy="4397009"/>
          </a:xfrm>
        </p:spPr>
        <p:txBody>
          <a:bodyPr>
            <a:normAutofit fontScale="92500" lnSpcReduction="20000"/>
          </a:bodyPr>
          <a:lstStyle/>
          <a:p>
            <a:r>
              <a:rPr lang="en-US" dirty="0"/>
              <a:t>We can apply what we’ve learned about encryption to pictures too!</a:t>
            </a:r>
          </a:p>
          <a:p>
            <a:r>
              <a:rPr lang="en-US" dirty="0"/>
              <a:t>As you may have noticed when using Photoshop, colors are determined by concentrations of red, green, and blue. The amount of each color is represented by a digit between 0 and 255. </a:t>
            </a:r>
          </a:p>
          <a:p>
            <a:r>
              <a:rPr lang="en-US" dirty="0"/>
              <a:t>For instance, </a:t>
            </a:r>
            <a:r>
              <a:rPr lang="en-US" dirty="0">
                <a:solidFill>
                  <a:srgbClr val="FF0000"/>
                </a:solidFill>
              </a:rPr>
              <a:t>red</a:t>
            </a:r>
            <a:r>
              <a:rPr lang="en-US" dirty="0"/>
              <a:t> would be represented as</a:t>
            </a:r>
          </a:p>
          <a:p>
            <a:pPr marL="118872" indent="0" algn="ctr">
              <a:buNone/>
            </a:pPr>
            <a:r>
              <a:rPr lang="en-US" dirty="0"/>
              <a:t>(255,0,0)</a:t>
            </a:r>
          </a:p>
          <a:p>
            <a:pPr marL="118872" indent="0" algn="ctr">
              <a:buNone/>
            </a:pPr>
            <a:endParaRPr lang="en-US" dirty="0"/>
          </a:p>
          <a:p>
            <a:pPr marL="118872" indent="0" algn="ctr">
              <a:buNone/>
            </a:pPr>
            <a:r>
              <a:rPr lang="en-US" dirty="0"/>
              <a:t>Red Green Blue</a:t>
            </a:r>
          </a:p>
          <a:p>
            <a:endParaRPr lang="en-US" dirty="0"/>
          </a:p>
        </p:txBody>
      </p:sp>
      <p:cxnSp>
        <p:nvCxnSpPr>
          <p:cNvPr id="5" name="Straight Arrow Connector 4"/>
          <p:cNvCxnSpPr/>
          <p:nvPr/>
        </p:nvCxnSpPr>
        <p:spPr>
          <a:xfrm flipV="1">
            <a:off x="3810000" y="51816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648200" y="51816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4953000" y="51816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847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Works</a:t>
            </a:r>
          </a:p>
        </p:txBody>
      </p:sp>
      <p:sp>
        <p:nvSpPr>
          <p:cNvPr id="3" name="Content Placeholder 2"/>
          <p:cNvSpPr>
            <a:spLocks noGrp="1"/>
          </p:cNvSpPr>
          <p:nvPr>
            <p:ph idx="1"/>
          </p:nvPr>
        </p:nvSpPr>
        <p:spPr/>
        <p:txBody>
          <a:bodyPr/>
          <a:lstStyle/>
          <a:p>
            <a:r>
              <a:rPr lang="en-US" dirty="0"/>
              <a:t>This means that, just like words, we can convert all of our colors into numbers! This is helpful for encryption.</a:t>
            </a:r>
          </a:p>
          <a:p>
            <a:r>
              <a:rPr lang="en-US" dirty="0"/>
              <a:t>For instance, let’s say that one pixel of your image has a color value of (253,244,3). It looks like this:</a:t>
            </a:r>
          </a:p>
          <a:p>
            <a:endParaRPr lang="en-US" dirty="0"/>
          </a:p>
        </p:txBody>
      </p:sp>
      <p:sp>
        <p:nvSpPr>
          <p:cNvPr id="4" name="Rectangle 3"/>
          <p:cNvSpPr/>
          <p:nvPr/>
        </p:nvSpPr>
        <p:spPr>
          <a:xfrm>
            <a:off x="3505200" y="5029200"/>
            <a:ext cx="1905000" cy="762000"/>
          </a:xfrm>
          <a:prstGeom prst="rect">
            <a:avLst/>
          </a:prstGeom>
          <a:solidFill>
            <a:srgbClr val="FDF403"/>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0210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Works</a:t>
            </a:r>
          </a:p>
        </p:txBody>
      </p:sp>
      <p:sp>
        <p:nvSpPr>
          <p:cNvPr id="3" name="Content Placeholder 2"/>
          <p:cNvSpPr>
            <a:spLocks noGrp="1"/>
          </p:cNvSpPr>
          <p:nvPr>
            <p:ph idx="1"/>
          </p:nvPr>
        </p:nvSpPr>
        <p:spPr/>
        <p:txBody>
          <a:bodyPr/>
          <a:lstStyle/>
          <a:p>
            <a:r>
              <a:rPr lang="en-US" dirty="0"/>
              <a:t>We want to send this color to someone else safely- do you have any idea how we can do this?</a:t>
            </a:r>
          </a:p>
          <a:p>
            <a:r>
              <a:rPr lang="en-US" dirty="0"/>
              <a:t>We can use a secret code, just like before!</a:t>
            </a:r>
          </a:p>
          <a:p>
            <a:r>
              <a:rPr lang="en-US" dirty="0"/>
              <a:t>Like the alphabet, </a:t>
            </a:r>
            <a:r>
              <a:rPr lang="en-US" b="1" dirty="0"/>
              <a:t>we can shift our color values</a:t>
            </a:r>
            <a:r>
              <a:rPr lang="en-US" dirty="0"/>
              <a:t>.</a:t>
            </a:r>
            <a:endParaRPr lang="en-US" b="1" dirty="0"/>
          </a:p>
          <a:p>
            <a:r>
              <a:rPr lang="en-US" dirty="0"/>
              <a:t>In this case, we are going to add another color’s value to our original value.</a:t>
            </a:r>
          </a:p>
        </p:txBody>
      </p:sp>
    </p:spTree>
    <p:extLst>
      <p:ext uri="{BB962C8B-B14F-4D97-AF65-F5344CB8AC3E}">
        <p14:creationId xmlns:p14="http://schemas.microsoft.com/office/powerpoint/2010/main" val="330476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Them Up</a:t>
            </a:r>
          </a:p>
        </p:txBody>
      </p:sp>
      <p:sp>
        <p:nvSpPr>
          <p:cNvPr id="5" name="Rectangle 4"/>
          <p:cNvSpPr/>
          <p:nvPr/>
        </p:nvSpPr>
        <p:spPr>
          <a:xfrm>
            <a:off x="762000" y="2601686"/>
            <a:ext cx="1905000" cy="762000"/>
          </a:xfrm>
          <a:prstGeom prst="rect">
            <a:avLst/>
          </a:prstGeom>
          <a:solidFill>
            <a:srgbClr val="FDF403"/>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581400" y="2601686"/>
            <a:ext cx="1905000" cy="762000"/>
          </a:xfrm>
          <a:prstGeom prst="rect">
            <a:avLst/>
          </a:prstGeom>
          <a:solidFill>
            <a:srgbClr val="020AA5"/>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259286" y="2634678"/>
            <a:ext cx="1905000" cy="762000"/>
          </a:xfrm>
          <a:prstGeom prst="rect">
            <a:avLst/>
          </a:prstGeom>
          <a:solidFill>
            <a:srgbClr val="FFFEA8"/>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8200" y="4343400"/>
            <a:ext cx="1905000" cy="762000"/>
          </a:xfrm>
          <a:prstGeom prst="rect">
            <a:avLst/>
          </a:prstGeom>
          <a:solidFill>
            <a:srgbClr val="FDF403"/>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565071" y="4343400"/>
            <a:ext cx="1905000" cy="762000"/>
          </a:xfrm>
          <a:prstGeom prst="rect">
            <a:avLst/>
          </a:prstGeom>
          <a:solidFill>
            <a:srgbClr val="020AA5"/>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248400" y="4347755"/>
            <a:ext cx="1905000" cy="762000"/>
          </a:xfrm>
          <a:prstGeom prst="rect">
            <a:avLst/>
          </a:prstGeom>
          <a:solidFill>
            <a:srgbClr val="00B050"/>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95600" y="2567187"/>
            <a:ext cx="381000" cy="830997"/>
          </a:xfrm>
          <a:prstGeom prst="rect">
            <a:avLst/>
          </a:prstGeom>
          <a:noFill/>
        </p:spPr>
        <p:txBody>
          <a:bodyPr wrap="square" rtlCol="0">
            <a:spAutoFit/>
          </a:bodyPr>
          <a:lstStyle/>
          <a:p>
            <a:r>
              <a:rPr lang="en-US" sz="4800" dirty="0"/>
              <a:t>+</a:t>
            </a:r>
          </a:p>
        </p:txBody>
      </p:sp>
      <p:sp>
        <p:nvSpPr>
          <p:cNvPr id="13" name="TextBox 12"/>
          <p:cNvSpPr txBox="1"/>
          <p:nvPr/>
        </p:nvSpPr>
        <p:spPr>
          <a:xfrm>
            <a:off x="2895600" y="4274403"/>
            <a:ext cx="381000" cy="830997"/>
          </a:xfrm>
          <a:prstGeom prst="rect">
            <a:avLst/>
          </a:prstGeom>
          <a:noFill/>
        </p:spPr>
        <p:txBody>
          <a:bodyPr wrap="square" rtlCol="0">
            <a:spAutoFit/>
          </a:bodyPr>
          <a:lstStyle/>
          <a:p>
            <a:r>
              <a:rPr lang="en-US" sz="4800" dirty="0"/>
              <a:t>+</a:t>
            </a:r>
          </a:p>
        </p:txBody>
      </p:sp>
      <p:sp>
        <p:nvSpPr>
          <p:cNvPr id="14" name="TextBox 13"/>
          <p:cNvSpPr txBox="1"/>
          <p:nvPr/>
        </p:nvSpPr>
        <p:spPr>
          <a:xfrm>
            <a:off x="5638800" y="2587453"/>
            <a:ext cx="381000" cy="830997"/>
          </a:xfrm>
          <a:prstGeom prst="rect">
            <a:avLst/>
          </a:prstGeom>
          <a:noFill/>
        </p:spPr>
        <p:txBody>
          <a:bodyPr wrap="square" rtlCol="0">
            <a:spAutoFit/>
          </a:bodyPr>
          <a:lstStyle/>
          <a:p>
            <a:r>
              <a:rPr lang="en-US" sz="4800" dirty="0"/>
              <a:t>=</a:t>
            </a:r>
          </a:p>
        </p:txBody>
      </p:sp>
      <p:sp>
        <p:nvSpPr>
          <p:cNvPr id="15" name="TextBox 14"/>
          <p:cNvSpPr txBox="1"/>
          <p:nvPr/>
        </p:nvSpPr>
        <p:spPr>
          <a:xfrm>
            <a:off x="5638800" y="4274402"/>
            <a:ext cx="381000" cy="830997"/>
          </a:xfrm>
          <a:prstGeom prst="rect">
            <a:avLst/>
          </a:prstGeom>
          <a:noFill/>
        </p:spPr>
        <p:txBody>
          <a:bodyPr wrap="square" rtlCol="0">
            <a:spAutoFit/>
          </a:bodyPr>
          <a:lstStyle/>
          <a:p>
            <a:r>
              <a:rPr lang="en-US" sz="4800" dirty="0"/>
              <a:t>=</a:t>
            </a:r>
          </a:p>
        </p:txBody>
      </p:sp>
      <p:cxnSp>
        <p:nvCxnSpPr>
          <p:cNvPr id="17" name="Straight Connector 16"/>
          <p:cNvCxnSpPr>
            <a:endCxn id="15" idx="2"/>
          </p:cNvCxnSpPr>
          <p:nvPr/>
        </p:nvCxnSpPr>
        <p:spPr>
          <a:xfrm flipH="1">
            <a:off x="5829300" y="4347755"/>
            <a:ext cx="190500" cy="75764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90600" y="5638800"/>
            <a:ext cx="7391400" cy="646331"/>
          </a:xfrm>
          <a:prstGeom prst="rect">
            <a:avLst/>
          </a:prstGeom>
          <a:noFill/>
        </p:spPr>
        <p:txBody>
          <a:bodyPr wrap="square" rtlCol="0">
            <a:spAutoFit/>
          </a:bodyPr>
          <a:lstStyle/>
          <a:p>
            <a:r>
              <a:rPr lang="en-US" dirty="0"/>
              <a:t>Notice that adding two color values together is not the same as mixing two colors (like you would when painting).</a:t>
            </a:r>
          </a:p>
        </p:txBody>
      </p:sp>
    </p:spTree>
    <p:extLst>
      <p:ext uri="{BB962C8B-B14F-4D97-AF65-F5344CB8AC3E}">
        <p14:creationId xmlns:p14="http://schemas.microsoft.com/office/powerpoint/2010/main" val="3335986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Them Up- Mods</a:t>
            </a:r>
          </a:p>
        </p:txBody>
      </p:sp>
      <p:sp>
        <p:nvSpPr>
          <p:cNvPr id="3" name="Content Placeholder 2"/>
          <p:cNvSpPr>
            <a:spLocks noGrp="1"/>
          </p:cNvSpPr>
          <p:nvPr>
            <p:ph idx="1"/>
          </p:nvPr>
        </p:nvSpPr>
        <p:spPr/>
        <p:txBody>
          <a:bodyPr>
            <a:normAutofit lnSpcReduction="10000"/>
          </a:bodyPr>
          <a:lstStyle/>
          <a:p>
            <a:r>
              <a:rPr lang="en-US" dirty="0"/>
              <a:t>What if we add two color values together and their sum is greater than 255?</a:t>
            </a:r>
          </a:p>
          <a:p>
            <a:r>
              <a:rPr lang="en-US" dirty="0"/>
              <a:t>(60,45,300) </a:t>
            </a:r>
            <a:r>
              <a:rPr lang="en-US" dirty="0">
                <a:sym typeface="Wingdings" pitchFamily="2" charset="2"/>
              </a:rPr>
              <a:t> Not a color! The computer wouldn’t know what to do with this information.</a:t>
            </a:r>
          </a:p>
          <a:p>
            <a:r>
              <a:rPr lang="en-US" dirty="0">
                <a:sym typeface="Wingdings" pitchFamily="2" charset="2"/>
              </a:rPr>
              <a:t>This is where </a:t>
            </a:r>
            <a:r>
              <a:rPr lang="en-US" b="1" dirty="0">
                <a:sym typeface="Wingdings" pitchFamily="2" charset="2"/>
              </a:rPr>
              <a:t>mods </a:t>
            </a:r>
            <a:r>
              <a:rPr lang="en-US" dirty="0">
                <a:sym typeface="Wingdings" pitchFamily="2" charset="2"/>
              </a:rPr>
              <a:t>come in handy- like the Caesar Cipher, we have 256 values. This means that after you add two values together, you need to convert it to mod 256.</a:t>
            </a:r>
          </a:p>
          <a:p>
            <a:r>
              <a:rPr lang="en-US" dirty="0">
                <a:sym typeface="Wingdings" pitchFamily="2" charset="2"/>
              </a:rPr>
              <a:t>(60,45,300)(60,45,44) </a:t>
            </a:r>
            <a:endParaRPr lang="en-US" dirty="0"/>
          </a:p>
        </p:txBody>
      </p:sp>
      <p:sp>
        <p:nvSpPr>
          <p:cNvPr id="5" name="Rectangle 4"/>
          <p:cNvSpPr/>
          <p:nvPr/>
        </p:nvSpPr>
        <p:spPr>
          <a:xfrm>
            <a:off x="5250180" y="5867400"/>
            <a:ext cx="1295400" cy="381000"/>
          </a:xfrm>
          <a:prstGeom prst="rect">
            <a:avLst/>
          </a:prstGeom>
          <a:solidFill>
            <a:srgbClr val="3C2D2D"/>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6305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Decoding</a:t>
            </a:r>
          </a:p>
        </p:txBody>
      </p:sp>
      <p:sp>
        <p:nvSpPr>
          <p:cNvPr id="3" name="Content Placeholder 2"/>
          <p:cNvSpPr>
            <a:spLocks noGrp="1"/>
          </p:cNvSpPr>
          <p:nvPr>
            <p:ph idx="1"/>
          </p:nvPr>
        </p:nvSpPr>
        <p:spPr/>
        <p:txBody>
          <a:bodyPr/>
          <a:lstStyle/>
          <a:p>
            <a:r>
              <a:rPr lang="en-US" dirty="0"/>
              <a:t>To decode this color, all the recipient needs to do is subtract the color we added- in this case, we subtract the blue from the light yellow.</a:t>
            </a:r>
          </a:p>
        </p:txBody>
      </p:sp>
      <p:sp>
        <p:nvSpPr>
          <p:cNvPr id="4" name="Rectangle 3"/>
          <p:cNvSpPr/>
          <p:nvPr/>
        </p:nvSpPr>
        <p:spPr>
          <a:xfrm>
            <a:off x="914400" y="4528457"/>
            <a:ext cx="1905000" cy="762000"/>
          </a:xfrm>
          <a:prstGeom prst="rect">
            <a:avLst/>
          </a:prstGeom>
          <a:solidFill>
            <a:srgbClr val="FFFEA8"/>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81400" y="4528457"/>
            <a:ext cx="1905000" cy="762000"/>
          </a:xfrm>
          <a:prstGeom prst="rect">
            <a:avLst/>
          </a:prstGeom>
          <a:solidFill>
            <a:srgbClr val="020AA5"/>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324600" y="4528457"/>
            <a:ext cx="1905000" cy="762000"/>
          </a:xfrm>
          <a:prstGeom prst="rect">
            <a:avLst/>
          </a:prstGeom>
          <a:solidFill>
            <a:srgbClr val="FDF403"/>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720443" y="4447404"/>
            <a:ext cx="381000" cy="830997"/>
          </a:xfrm>
          <a:prstGeom prst="rect">
            <a:avLst/>
          </a:prstGeom>
          <a:noFill/>
        </p:spPr>
        <p:txBody>
          <a:bodyPr wrap="square" rtlCol="0">
            <a:spAutoFit/>
          </a:bodyPr>
          <a:lstStyle/>
          <a:p>
            <a:r>
              <a:rPr lang="en-US" sz="4800" dirty="0"/>
              <a:t>=</a:t>
            </a:r>
          </a:p>
        </p:txBody>
      </p:sp>
      <p:sp>
        <p:nvSpPr>
          <p:cNvPr id="8" name="TextBox 7"/>
          <p:cNvSpPr txBox="1"/>
          <p:nvPr/>
        </p:nvSpPr>
        <p:spPr>
          <a:xfrm>
            <a:off x="2973977" y="4443050"/>
            <a:ext cx="381000" cy="830997"/>
          </a:xfrm>
          <a:prstGeom prst="rect">
            <a:avLst/>
          </a:prstGeom>
          <a:noFill/>
        </p:spPr>
        <p:txBody>
          <a:bodyPr wrap="square" rtlCol="0">
            <a:spAutoFit/>
          </a:bodyPr>
          <a:lstStyle/>
          <a:p>
            <a:r>
              <a:rPr lang="en-US" sz="4800" dirty="0"/>
              <a:t>-</a:t>
            </a:r>
          </a:p>
        </p:txBody>
      </p:sp>
    </p:spTree>
    <p:extLst>
      <p:ext uri="{BB962C8B-B14F-4D97-AF65-F5344CB8AC3E}">
        <p14:creationId xmlns:p14="http://schemas.microsoft.com/office/powerpoint/2010/main" val="710113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p:txBody>
          <a:bodyPr>
            <a:normAutofit fontScale="85000" lnSpcReduction="20000"/>
          </a:bodyPr>
          <a:lstStyle/>
          <a:p>
            <a:r>
              <a:rPr lang="en-US" dirty="0"/>
              <a:t>We just encoded and decoded one pixel. We can apply this to an </a:t>
            </a:r>
            <a:r>
              <a:rPr lang="en-US" b="1" dirty="0"/>
              <a:t>entire picture</a:t>
            </a:r>
            <a:r>
              <a:rPr lang="en-US" dirty="0"/>
              <a:t> by </a:t>
            </a:r>
            <a:r>
              <a:rPr lang="en-US" b="1" dirty="0"/>
              <a:t>adding one image to another</a:t>
            </a:r>
            <a:r>
              <a:rPr lang="en-US" dirty="0"/>
              <a:t>.</a:t>
            </a:r>
          </a:p>
          <a:p>
            <a:r>
              <a:rPr lang="en-US" dirty="0"/>
              <a:t>Think of it this way- You have a photo that you are sending and a photo that is your “key.” As long as the other person has the key, they can subtract it from your encoded photo to get back the original!</a:t>
            </a:r>
          </a:p>
          <a:p>
            <a:r>
              <a:rPr lang="en-US" dirty="0"/>
              <a:t>This isn’t particularly useful in computer science, however, because </a:t>
            </a:r>
            <a:r>
              <a:rPr lang="en-US" b="1" dirty="0"/>
              <a:t>there is no way to stop someone from seeing your photo key and decoding it themselves</a:t>
            </a:r>
            <a:r>
              <a:rPr lang="en-US" dirty="0"/>
              <a:t>. They could intercept this key (just like they could intercept the photo) if you try to send it to anyone or make it public!</a:t>
            </a:r>
          </a:p>
        </p:txBody>
      </p:sp>
    </p:spTree>
    <p:extLst>
      <p:ext uri="{BB962C8B-B14F-4D97-AF65-F5344CB8AC3E}">
        <p14:creationId xmlns:p14="http://schemas.microsoft.com/office/powerpoint/2010/main" val="3053667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Caesar Cipher?</a:t>
            </a:r>
          </a:p>
        </p:txBody>
      </p:sp>
      <p:sp>
        <p:nvSpPr>
          <p:cNvPr id="3" name="Content Placeholder 2"/>
          <p:cNvSpPr>
            <a:spLocks noGrp="1"/>
          </p:cNvSpPr>
          <p:nvPr>
            <p:ph idx="1"/>
          </p:nvPr>
        </p:nvSpPr>
        <p:spPr>
          <a:xfrm>
            <a:off x="457200" y="1775191"/>
            <a:ext cx="8534400" cy="4625609"/>
          </a:xfrm>
        </p:spPr>
        <p:txBody>
          <a:bodyPr>
            <a:normAutofit/>
          </a:bodyPr>
          <a:lstStyle/>
          <a:p>
            <a:r>
              <a:rPr lang="en-US" sz="2400" dirty="0"/>
              <a:t>Caesar used to </a:t>
            </a:r>
            <a:r>
              <a:rPr lang="en-US" sz="2400" i="1" dirty="0"/>
              <a:t>encrypt </a:t>
            </a:r>
            <a:r>
              <a:rPr lang="en-US" sz="2400" dirty="0"/>
              <a:t>his messages using a very simple algorithm, which could be easily </a:t>
            </a:r>
            <a:r>
              <a:rPr lang="en-US" sz="2400" i="1" dirty="0"/>
              <a:t>decrypted </a:t>
            </a:r>
            <a:r>
              <a:rPr lang="en-US" sz="2400" dirty="0"/>
              <a:t>if you know the key.</a:t>
            </a:r>
          </a:p>
          <a:p>
            <a:r>
              <a:rPr lang="en-US" sz="2400" dirty="0"/>
              <a:t>He would take each letter of the alphabet and replace it with a letter a certain distance away from that letter.  When he got to the end, he would wrap back around to the beginning.</a:t>
            </a:r>
          </a:p>
          <a:p>
            <a:r>
              <a:rPr lang="en-US" sz="2400" dirty="0"/>
              <a:t>Example with a shift of 3:</a:t>
            </a:r>
          </a:p>
          <a:p>
            <a:pPr marL="118872" indent="0">
              <a:buNone/>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661683410"/>
              </p:ext>
            </p:extLst>
          </p:nvPr>
        </p:nvGraphicFramePr>
        <p:xfrm>
          <a:off x="2362200" y="4343400"/>
          <a:ext cx="6096012" cy="741680"/>
        </p:xfrm>
        <a:graphic>
          <a:graphicData uri="http://schemas.openxmlformats.org/drawingml/2006/table">
            <a:tbl>
              <a:tblPr firstRow="1" bandRow="1">
                <a:tableStyleId>{5C22544A-7EE6-4342-B048-85BDC9FD1C3A}</a:tableStyleId>
              </a:tblPr>
              <a:tblGrid>
                <a:gridCol w="228600">
                  <a:extLst>
                    <a:ext uri="{9D8B030D-6E8A-4147-A177-3AD203B41FA5}">
                      <a16:colId xmlns:a16="http://schemas.microsoft.com/office/drawing/2014/main" val="20000"/>
                    </a:ext>
                  </a:extLst>
                </a:gridCol>
                <a:gridCol w="240324">
                  <a:extLst>
                    <a:ext uri="{9D8B030D-6E8A-4147-A177-3AD203B41FA5}">
                      <a16:colId xmlns:a16="http://schemas.microsoft.com/office/drawing/2014/main" val="20001"/>
                    </a:ext>
                  </a:extLst>
                </a:gridCol>
                <a:gridCol w="234462">
                  <a:extLst>
                    <a:ext uri="{9D8B030D-6E8A-4147-A177-3AD203B41FA5}">
                      <a16:colId xmlns:a16="http://schemas.microsoft.com/office/drawing/2014/main" val="20002"/>
                    </a:ext>
                  </a:extLst>
                </a:gridCol>
                <a:gridCol w="234462">
                  <a:extLst>
                    <a:ext uri="{9D8B030D-6E8A-4147-A177-3AD203B41FA5}">
                      <a16:colId xmlns:a16="http://schemas.microsoft.com/office/drawing/2014/main" val="20003"/>
                    </a:ext>
                  </a:extLst>
                </a:gridCol>
                <a:gridCol w="234462">
                  <a:extLst>
                    <a:ext uri="{9D8B030D-6E8A-4147-A177-3AD203B41FA5}">
                      <a16:colId xmlns:a16="http://schemas.microsoft.com/office/drawing/2014/main" val="20004"/>
                    </a:ext>
                  </a:extLst>
                </a:gridCol>
                <a:gridCol w="234462">
                  <a:extLst>
                    <a:ext uri="{9D8B030D-6E8A-4147-A177-3AD203B41FA5}">
                      <a16:colId xmlns:a16="http://schemas.microsoft.com/office/drawing/2014/main" val="20005"/>
                    </a:ext>
                  </a:extLst>
                </a:gridCol>
                <a:gridCol w="234462">
                  <a:extLst>
                    <a:ext uri="{9D8B030D-6E8A-4147-A177-3AD203B41FA5}">
                      <a16:colId xmlns:a16="http://schemas.microsoft.com/office/drawing/2014/main" val="20006"/>
                    </a:ext>
                  </a:extLst>
                </a:gridCol>
                <a:gridCol w="234462">
                  <a:extLst>
                    <a:ext uri="{9D8B030D-6E8A-4147-A177-3AD203B41FA5}">
                      <a16:colId xmlns:a16="http://schemas.microsoft.com/office/drawing/2014/main" val="20007"/>
                    </a:ext>
                  </a:extLst>
                </a:gridCol>
                <a:gridCol w="234462">
                  <a:extLst>
                    <a:ext uri="{9D8B030D-6E8A-4147-A177-3AD203B41FA5}">
                      <a16:colId xmlns:a16="http://schemas.microsoft.com/office/drawing/2014/main" val="20008"/>
                    </a:ext>
                  </a:extLst>
                </a:gridCol>
                <a:gridCol w="234462">
                  <a:extLst>
                    <a:ext uri="{9D8B030D-6E8A-4147-A177-3AD203B41FA5}">
                      <a16:colId xmlns:a16="http://schemas.microsoft.com/office/drawing/2014/main" val="20009"/>
                    </a:ext>
                  </a:extLst>
                </a:gridCol>
                <a:gridCol w="234462">
                  <a:extLst>
                    <a:ext uri="{9D8B030D-6E8A-4147-A177-3AD203B41FA5}">
                      <a16:colId xmlns:a16="http://schemas.microsoft.com/office/drawing/2014/main" val="20010"/>
                    </a:ext>
                  </a:extLst>
                </a:gridCol>
                <a:gridCol w="234462">
                  <a:extLst>
                    <a:ext uri="{9D8B030D-6E8A-4147-A177-3AD203B41FA5}">
                      <a16:colId xmlns:a16="http://schemas.microsoft.com/office/drawing/2014/main" val="20011"/>
                    </a:ext>
                  </a:extLst>
                </a:gridCol>
                <a:gridCol w="234462">
                  <a:extLst>
                    <a:ext uri="{9D8B030D-6E8A-4147-A177-3AD203B41FA5}">
                      <a16:colId xmlns:a16="http://schemas.microsoft.com/office/drawing/2014/main" val="20012"/>
                    </a:ext>
                  </a:extLst>
                </a:gridCol>
                <a:gridCol w="234462">
                  <a:extLst>
                    <a:ext uri="{9D8B030D-6E8A-4147-A177-3AD203B41FA5}">
                      <a16:colId xmlns:a16="http://schemas.microsoft.com/office/drawing/2014/main" val="20013"/>
                    </a:ext>
                  </a:extLst>
                </a:gridCol>
                <a:gridCol w="234462">
                  <a:extLst>
                    <a:ext uri="{9D8B030D-6E8A-4147-A177-3AD203B41FA5}">
                      <a16:colId xmlns:a16="http://schemas.microsoft.com/office/drawing/2014/main" val="20014"/>
                    </a:ext>
                  </a:extLst>
                </a:gridCol>
                <a:gridCol w="234462">
                  <a:extLst>
                    <a:ext uri="{9D8B030D-6E8A-4147-A177-3AD203B41FA5}">
                      <a16:colId xmlns:a16="http://schemas.microsoft.com/office/drawing/2014/main" val="20015"/>
                    </a:ext>
                  </a:extLst>
                </a:gridCol>
                <a:gridCol w="234462">
                  <a:extLst>
                    <a:ext uri="{9D8B030D-6E8A-4147-A177-3AD203B41FA5}">
                      <a16:colId xmlns:a16="http://schemas.microsoft.com/office/drawing/2014/main" val="20016"/>
                    </a:ext>
                  </a:extLst>
                </a:gridCol>
                <a:gridCol w="234462">
                  <a:extLst>
                    <a:ext uri="{9D8B030D-6E8A-4147-A177-3AD203B41FA5}">
                      <a16:colId xmlns:a16="http://schemas.microsoft.com/office/drawing/2014/main" val="20017"/>
                    </a:ext>
                  </a:extLst>
                </a:gridCol>
                <a:gridCol w="234462">
                  <a:extLst>
                    <a:ext uri="{9D8B030D-6E8A-4147-A177-3AD203B41FA5}">
                      <a16:colId xmlns:a16="http://schemas.microsoft.com/office/drawing/2014/main" val="20018"/>
                    </a:ext>
                  </a:extLst>
                </a:gridCol>
                <a:gridCol w="234462">
                  <a:extLst>
                    <a:ext uri="{9D8B030D-6E8A-4147-A177-3AD203B41FA5}">
                      <a16:colId xmlns:a16="http://schemas.microsoft.com/office/drawing/2014/main" val="20019"/>
                    </a:ext>
                  </a:extLst>
                </a:gridCol>
                <a:gridCol w="234462">
                  <a:extLst>
                    <a:ext uri="{9D8B030D-6E8A-4147-A177-3AD203B41FA5}">
                      <a16:colId xmlns:a16="http://schemas.microsoft.com/office/drawing/2014/main" val="20020"/>
                    </a:ext>
                  </a:extLst>
                </a:gridCol>
                <a:gridCol w="234462">
                  <a:extLst>
                    <a:ext uri="{9D8B030D-6E8A-4147-A177-3AD203B41FA5}">
                      <a16:colId xmlns:a16="http://schemas.microsoft.com/office/drawing/2014/main" val="20021"/>
                    </a:ext>
                  </a:extLst>
                </a:gridCol>
                <a:gridCol w="234462">
                  <a:extLst>
                    <a:ext uri="{9D8B030D-6E8A-4147-A177-3AD203B41FA5}">
                      <a16:colId xmlns:a16="http://schemas.microsoft.com/office/drawing/2014/main" val="20022"/>
                    </a:ext>
                  </a:extLst>
                </a:gridCol>
                <a:gridCol w="234462">
                  <a:extLst>
                    <a:ext uri="{9D8B030D-6E8A-4147-A177-3AD203B41FA5}">
                      <a16:colId xmlns:a16="http://schemas.microsoft.com/office/drawing/2014/main" val="20023"/>
                    </a:ext>
                  </a:extLst>
                </a:gridCol>
                <a:gridCol w="234462">
                  <a:extLst>
                    <a:ext uri="{9D8B030D-6E8A-4147-A177-3AD203B41FA5}">
                      <a16:colId xmlns:a16="http://schemas.microsoft.com/office/drawing/2014/main" val="20024"/>
                    </a:ext>
                  </a:extLst>
                </a:gridCol>
                <a:gridCol w="234462">
                  <a:extLst>
                    <a:ext uri="{9D8B030D-6E8A-4147-A177-3AD203B41FA5}">
                      <a16:colId xmlns:a16="http://schemas.microsoft.com/office/drawing/2014/main" val="20025"/>
                    </a:ext>
                  </a:extLst>
                </a:gridCol>
              </a:tblGrid>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tc>
                  <a:txBody>
                    <a:bodyPr/>
                    <a:lstStyle/>
                    <a:p>
                      <a:pPr algn="ctr"/>
                      <a:r>
                        <a:rPr lang="en-US" dirty="0"/>
                        <a:t>F</a:t>
                      </a:r>
                    </a:p>
                  </a:txBody>
                  <a:tcPr/>
                </a:tc>
                <a:tc>
                  <a:txBody>
                    <a:bodyPr/>
                    <a:lstStyle/>
                    <a:p>
                      <a:pPr algn="ctr"/>
                      <a:r>
                        <a:rPr lang="en-US" dirty="0"/>
                        <a:t>G</a:t>
                      </a:r>
                    </a:p>
                  </a:txBody>
                  <a:tcPr/>
                </a:tc>
                <a:tc>
                  <a:txBody>
                    <a:bodyPr/>
                    <a:lstStyle/>
                    <a:p>
                      <a:pPr algn="ctr"/>
                      <a:r>
                        <a:rPr lang="en-US" dirty="0"/>
                        <a:t>H</a:t>
                      </a:r>
                    </a:p>
                  </a:txBody>
                  <a:tcPr/>
                </a:tc>
                <a:tc>
                  <a:txBody>
                    <a:bodyPr/>
                    <a:lstStyle/>
                    <a:p>
                      <a:pPr algn="ctr"/>
                      <a:r>
                        <a:rPr lang="en-US" dirty="0"/>
                        <a:t>I</a:t>
                      </a:r>
                    </a:p>
                  </a:txBody>
                  <a:tcPr/>
                </a:tc>
                <a:tc>
                  <a:txBody>
                    <a:bodyPr/>
                    <a:lstStyle/>
                    <a:p>
                      <a:pPr algn="ctr"/>
                      <a:r>
                        <a:rPr lang="en-US" dirty="0"/>
                        <a:t>J</a:t>
                      </a:r>
                    </a:p>
                  </a:txBody>
                  <a:tcPr/>
                </a:tc>
                <a:tc>
                  <a:txBody>
                    <a:bodyPr/>
                    <a:lstStyle/>
                    <a:p>
                      <a:pPr algn="ctr"/>
                      <a:r>
                        <a:rPr lang="en-US" dirty="0"/>
                        <a:t>K</a:t>
                      </a:r>
                    </a:p>
                  </a:txBody>
                  <a:tcPr/>
                </a:tc>
                <a:tc>
                  <a:txBody>
                    <a:bodyPr/>
                    <a:lstStyle/>
                    <a:p>
                      <a:pPr algn="ctr"/>
                      <a:r>
                        <a:rPr lang="en-US" dirty="0"/>
                        <a:t>L</a:t>
                      </a:r>
                    </a:p>
                  </a:txBody>
                  <a:tcPr/>
                </a:tc>
                <a:tc>
                  <a:txBody>
                    <a:bodyPr/>
                    <a:lstStyle/>
                    <a:p>
                      <a:pPr algn="ctr"/>
                      <a:r>
                        <a:rPr lang="en-US" dirty="0"/>
                        <a:t>M</a:t>
                      </a:r>
                    </a:p>
                  </a:txBody>
                  <a:tcPr/>
                </a:tc>
                <a:tc>
                  <a:txBody>
                    <a:bodyPr/>
                    <a:lstStyle/>
                    <a:p>
                      <a:pPr algn="ctr"/>
                      <a:r>
                        <a:rPr lang="en-US" dirty="0"/>
                        <a:t>N</a:t>
                      </a:r>
                    </a:p>
                  </a:txBody>
                  <a:tcPr/>
                </a:tc>
                <a:tc>
                  <a:txBody>
                    <a:bodyPr/>
                    <a:lstStyle/>
                    <a:p>
                      <a:pPr algn="ctr"/>
                      <a:r>
                        <a:rPr lang="en-US" dirty="0"/>
                        <a:t>O</a:t>
                      </a:r>
                    </a:p>
                  </a:txBody>
                  <a:tcPr/>
                </a:tc>
                <a:tc>
                  <a:txBody>
                    <a:bodyPr/>
                    <a:lstStyle/>
                    <a:p>
                      <a:pPr algn="ctr"/>
                      <a:r>
                        <a:rPr lang="en-US" dirty="0"/>
                        <a:t>P</a:t>
                      </a:r>
                    </a:p>
                  </a:txBody>
                  <a:tcPr/>
                </a:tc>
                <a:tc>
                  <a:txBody>
                    <a:bodyPr/>
                    <a:lstStyle/>
                    <a:p>
                      <a:pPr algn="ctr"/>
                      <a:r>
                        <a:rPr lang="en-US" dirty="0"/>
                        <a:t>Q</a:t>
                      </a:r>
                    </a:p>
                  </a:txBody>
                  <a:tcPr/>
                </a:tc>
                <a:tc>
                  <a:txBody>
                    <a:bodyPr/>
                    <a:lstStyle/>
                    <a:p>
                      <a:pPr algn="ctr"/>
                      <a:r>
                        <a:rPr lang="en-US" dirty="0"/>
                        <a:t>R</a:t>
                      </a:r>
                    </a:p>
                  </a:txBody>
                  <a:tcPr/>
                </a:tc>
                <a:tc>
                  <a:txBody>
                    <a:bodyPr/>
                    <a:lstStyle/>
                    <a:p>
                      <a:pPr algn="ctr"/>
                      <a:r>
                        <a:rPr lang="en-US" dirty="0"/>
                        <a:t>S</a:t>
                      </a:r>
                    </a:p>
                  </a:txBody>
                  <a:tcPr/>
                </a:tc>
                <a:tc>
                  <a:txBody>
                    <a:bodyPr/>
                    <a:lstStyle/>
                    <a:p>
                      <a:pPr algn="ctr"/>
                      <a:r>
                        <a:rPr lang="en-US" dirty="0"/>
                        <a:t>T</a:t>
                      </a:r>
                    </a:p>
                  </a:txBody>
                  <a:tcPr/>
                </a:tc>
                <a:tc>
                  <a:txBody>
                    <a:bodyPr/>
                    <a:lstStyle/>
                    <a:p>
                      <a:pPr algn="ctr"/>
                      <a:r>
                        <a:rPr lang="en-US" dirty="0"/>
                        <a:t>U</a:t>
                      </a:r>
                    </a:p>
                  </a:txBody>
                  <a:tcPr/>
                </a:tc>
                <a:tc>
                  <a:txBody>
                    <a:bodyPr/>
                    <a:lstStyle/>
                    <a:p>
                      <a:pPr algn="ctr"/>
                      <a:r>
                        <a:rPr lang="en-US" dirty="0"/>
                        <a:t>V</a:t>
                      </a:r>
                    </a:p>
                  </a:txBody>
                  <a:tcPr/>
                </a:tc>
                <a:tc>
                  <a:txBody>
                    <a:bodyPr/>
                    <a:lstStyle/>
                    <a:p>
                      <a:pPr algn="ctr"/>
                      <a:r>
                        <a:rPr lang="en-US" dirty="0"/>
                        <a:t>W</a:t>
                      </a:r>
                    </a:p>
                  </a:txBody>
                  <a:tcPr/>
                </a:tc>
                <a:tc>
                  <a:txBody>
                    <a:bodyPr/>
                    <a:lstStyle/>
                    <a:p>
                      <a:pPr algn="ctr"/>
                      <a:r>
                        <a:rPr lang="en-US" dirty="0"/>
                        <a:t>X</a:t>
                      </a:r>
                    </a:p>
                  </a:txBody>
                  <a:tcPr/>
                </a:tc>
                <a:tc>
                  <a:txBody>
                    <a:bodyPr/>
                    <a:lstStyle/>
                    <a:p>
                      <a:pPr algn="ctr"/>
                      <a:r>
                        <a:rPr lang="en-US" dirty="0"/>
                        <a:t>Y</a:t>
                      </a:r>
                    </a:p>
                  </a:txBody>
                  <a:tcPr/>
                </a:tc>
                <a:tc>
                  <a:txBody>
                    <a:bodyPr/>
                    <a:lstStyle/>
                    <a:p>
                      <a:pPr algn="ctr"/>
                      <a:r>
                        <a:rPr lang="en-US" dirty="0"/>
                        <a:t>Z</a:t>
                      </a:r>
                    </a:p>
                  </a:txBody>
                  <a:tcPr/>
                </a:tc>
                <a:extLst>
                  <a:ext uri="{0D108BD9-81ED-4DB2-BD59-A6C34878D82A}">
                    <a16:rowId xmlns:a16="http://schemas.microsoft.com/office/drawing/2014/main" val="10000"/>
                  </a:ext>
                </a:extLst>
              </a:tr>
              <a:tr h="370840">
                <a:tc>
                  <a:txBody>
                    <a:bodyPr/>
                    <a:lstStyle/>
                    <a:p>
                      <a:pPr algn="ctr"/>
                      <a:r>
                        <a:rPr lang="en-US" dirty="0"/>
                        <a:t>D</a:t>
                      </a:r>
                    </a:p>
                  </a:txBody>
                  <a:tcPr/>
                </a:tc>
                <a:tc>
                  <a:txBody>
                    <a:bodyPr/>
                    <a:lstStyle/>
                    <a:p>
                      <a:pPr algn="ctr"/>
                      <a:r>
                        <a:rPr lang="en-US" dirty="0"/>
                        <a:t>E</a:t>
                      </a:r>
                    </a:p>
                  </a:txBody>
                  <a:tcPr/>
                </a:tc>
                <a:tc>
                  <a:txBody>
                    <a:bodyPr/>
                    <a:lstStyle/>
                    <a:p>
                      <a:pPr algn="ctr"/>
                      <a:r>
                        <a:rPr lang="en-US" dirty="0"/>
                        <a:t>F</a:t>
                      </a:r>
                    </a:p>
                  </a:txBody>
                  <a:tcPr/>
                </a:tc>
                <a:tc>
                  <a:txBody>
                    <a:bodyPr/>
                    <a:lstStyle/>
                    <a:p>
                      <a:pPr algn="ctr"/>
                      <a:r>
                        <a:rPr lang="en-US" dirty="0"/>
                        <a:t>G</a:t>
                      </a:r>
                    </a:p>
                  </a:txBody>
                  <a:tcPr/>
                </a:tc>
                <a:tc>
                  <a:txBody>
                    <a:bodyPr/>
                    <a:lstStyle/>
                    <a:p>
                      <a:pPr algn="ctr"/>
                      <a:r>
                        <a:rPr lang="en-US" dirty="0"/>
                        <a:t>H</a:t>
                      </a:r>
                    </a:p>
                  </a:txBody>
                  <a:tcPr/>
                </a:tc>
                <a:tc>
                  <a:txBody>
                    <a:bodyPr/>
                    <a:lstStyle/>
                    <a:p>
                      <a:pPr algn="ctr"/>
                      <a:r>
                        <a:rPr lang="en-US" dirty="0"/>
                        <a:t>I</a:t>
                      </a:r>
                    </a:p>
                  </a:txBody>
                  <a:tcPr/>
                </a:tc>
                <a:tc>
                  <a:txBody>
                    <a:bodyPr/>
                    <a:lstStyle/>
                    <a:p>
                      <a:pPr algn="ctr"/>
                      <a:r>
                        <a:rPr lang="en-US" dirty="0"/>
                        <a:t>J</a:t>
                      </a:r>
                    </a:p>
                  </a:txBody>
                  <a:tcPr/>
                </a:tc>
                <a:tc>
                  <a:txBody>
                    <a:bodyPr/>
                    <a:lstStyle/>
                    <a:p>
                      <a:pPr algn="ctr"/>
                      <a:r>
                        <a:rPr lang="en-US" dirty="0"/>
                        <a:t>K</a:t>
                      </a:r>
                    </a:p>
                  </a:txBody>
                  <a:tcPr/>
                </a:tc>
                <a:tc>
                  <a:txBody>
                    <a:bodyPr/>
                    <a:lstStyle/>
                    <a:p>
                      <a:pPr algn="ctr"/>
                      <a:r>
                        <a:rPr lang="en-US" dirty="0"/>
                        <a:t>L</a:t>
                      </a:r>
                    </a:p>
                  </a:txBody>
                  <a:tcPr/>
                </a:tc>
                <a:tc>
                  <a:txBody>
                    <a:bodyPr/>
                    <a:lstStyle/>
                    <a:p>
                      <a:pPr algn="ctr"/>
                      <a:r>
                        <a:rPr lang="en-US" dirty="0"/>
                        <a:t>M</a:t>
                      </a:r>
                    </a:p>
                  </a:txBody>
                  <a:tcPr/>
                </a:tc>
                <a:tc>
                  <a:txBody>
                    <a:bodyPr/>
                    <a:lstStyle/>
                    <a:p>
                      <a:pPr algn="ctr"/>
                      <a:r>
                        <a:rPr lang="en-US" dirty="0"/>
                        <a:t>N</a:t>
                      </a:r>
                    </a:p>
                  </a:txBody>
                  <a:tcPr/>
                </a:tc>
                <a:tc>
                  <a:txBody>
                    <a:bodyPr/>
                    <a:lstStyle/>
                    <a:p>
                      <a:pPr algn="ctr"/>
                      <a:r>
                        <a:rPr lang="en-US" dirty="0"/>
                        <a:t>O</a:t>
                      </a:r>
                    </a:p>
                  </a:txBody>
                  <a:tcPr/>
                </a:tc>
                <a:tc>
                  <a:txBody>
                    <a:bodyPr/>
                    <a:lstStyle/>
                    <a:p>
                      <a:pPr algn="ctr"/>
                      <a:r>
                        <a:rPr lang="en-US" dirty="0"/>
                        <a:t>P</a:t>
                      </a:r>
                    </a:p>
                  </a:txBody>
                  <a:tcPr/>
                </a:tc>
                <a:tc>
                  <a:txBody>
                    <a:bodyPr/>
                    <a:lstStyle/>
                    <a:p>
                      <a:pPr algn="ctr"/>
                      <a:r>
                        <a:rPr lang="en-US" dirty="0"/>
                        <a:t>Q</a:t>
                      </a:r>
                    </a:p>
                  </a:txBody>
                  <a:tcPr/>
                </a:tc>
                <a:tc>
                  <a:txBody>
                    <a:bodyPr/>
                    <a:lstStyle/>
                    <a:p>
                      <a:pPr algn="ctr"/>
                      <a:r>
                        <a:rPr lang="en-US" dirty="0"/>
                        <a:t>R</a:t>
                      </a:r>
                    </a:p>
                  </a:txBody>
                  <a:tcPr/>
                </a:tc>
                <a:tc>
                  <a:txBody>
                    <a:bodyPr/>
                    <a:lstStyle/>
                    <a:p>
                      <a:pPr algn="ctr"/>
                      <a:r>
                        <a:rPr lang="en-US" dirty="0"/>
                        <a:t>S</a:t>
                      </a:r>
                    </a:p>
                  </a:txBody>
                  <a:tcPr/>
                </a:tc>
                <a:tc>
                  <a:txBody>
                    <a:bodyPr/>
                    <a:lstStyle/>
                    <a:p>
                      <a:pPr algn="ctr"/>
                      <a:r>
                        <a:rPr lang="en-US" dirty="0"/>
                        <a:t>T</a:t>
                      </a:r>
                    </a:p>
                  </a:txBody>
                  <a:tcPr/>
                </a:tc>
                <a:tc>
                  <a:txBody>
                    <a:bodyPr/>
                    <a:lstStyle/>
                    <a:p>
                      <a:pPr algn="ctr"/>
                      <a:r>
                        <a:rPr lang="en-US" dirty="0"/>
                        <a:t>U</a:t>
                      </a:r>
                    </a:p>
                  </a:txBody>
                  <a:tcPr/>
                </a:tc>
                <a:tc>
                  <a:txBody>
                    <a:bodyPr/>
                    <a:lstStyle/>
                    <a:p>
                      <a:pPr algn="ctr"/>
                      <a:r>
                        <a:rPr lang="en-US" dirty="0"/>
                        <a:t>V</a:t>
                      </a:r>
                    </a:p>
                  </a:txBody>
                  <a:tcPr/>
                </a:tc>
                <a:tc>
                  <a:txBody>
                    <a:bodyPr/>
                    <a:lstStyle/>
                    <a:p>
                      <a:pPr algn="ctr"/>
                      <a:r>
                        <a:rPr lang="en-US" dirty="0"/>
                        <a:t>W</a:t>
                      </a:r>
                    </a:p>
                  </a:txBody>
                  <a:tcPr/>
                </a:tc>
                <a:tc>
                  <a:txBody>
                    <a:bodyPr/>
                    <a:lstStyle/>
                    <a:p>
                      <a:pPr algn="ctr"/>
                      <a:r>
                        <a:rPr lang="en-US" dirty="0"/>
                        <a:t>X</a:t>
                      </a:r>
                    </a:p>
                  </a:txBody>
                  <a:tcPr/>
                </a:tc>
                <a:tc>
                  <a:txBody>
                    <a:bodyPr/>
                    <a:lstStyle/>
                    <a:p>
                      <a:pPr algn="ctr"/>
                      <a:r>
                        <a:rPr lang="en-US" dirty="0"/>
                        <a:t>Y</a:t>
                      </a:r>
                    </a:p>
                  </a:txBody>
                  <a:tcPr/>
                </a:tc>
                <a:tc>
                  <a:txBody>
                    <a:bodyPr/>
                    <a:lstStyle/>
                    <a:p>
                      <a:pPr algn="ctr"/>
                      <a:r>
                        <a:rPr lang="en-US" dirty="0"/>
                        <a:t>Z</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extLst>
                  <a:ext uri="{0D108BD9-81ED-4DB2-BD59-A6C34878D82A}">
                    <a16:rowId xmlns:a16="http://schemas.microsoft.com/office/drawing/2014/main" val="10001"/>
                  </a:ext>
                </a:extLst>
              </a:tr>
            </a:tbl>
          </a:graphicData>
        </a:graphic>
      </p:graphicFrame>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1" y="5181600"/>
            <a:ext cx="1395262" cy="165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loud Callout 4"/>
          <p:cNvSpPr/>
          <p:nvPr/>
        </p:nvSpPr>
        <p:spPr>
          <a:xfrm>
            <a:off x="152400" y="4114800"/>
            <a:ext cx="1578271" cy="914400"/>
          </a:xfrm>
          <a:prstGeom prst="cloudCallout">
            <a:avLst>
              <a:gd name="adj1" fmla="val 37104"/>
              <a:gd name="adj2" fmla="val 73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I’m so sneaky!</a:t>
            </a:r>
          </a:p>
        </p:txBody>
      </p:sp>
    </p:spTree>
    <p:extLst>
      <p:ext uri="{BB962C8B-B14F-4D97-AF65-F5344CB8AC3E}">
        <p14:creationId xmlns:p14="http://schemas.microsoft.com/office/powerpoint/2010/main" val="1375476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a:t>
            </a:r>
          </a:p>
        </p:txBody>
      </p:sp>
      <p:sp>
        <p:nvSpPr>
          <p:cNvPr id="4" name="TextBox 3"/>
          <p:cNvSpPr txBox="1"/>
          <p:nvPr/>
        </p:nvSpPr>
        <p:spPr>
          <a:xfrm>
            <a:off x="533400" y="1981200"/>
            <a:ext cx="5867400" cy="646331"/>
          </a:xfrm>
          <a:prstGeom prst="rect">
            <a:avLst/>
          </a:prstGeom>
          <a:noFill/>
        </p:spPr>
        <p:txBody>
          <a:bodyPr wrap="square" rtlCol="0">
            <a:spAutoFit/>
          </a:bodyPr>
          <a:lstStyle/>
          <a:p>
            <a:r>
              <a:rPr lang="en-US" sz="3600" dirty="0">
                <a:hlinkClick r:id="rId2"/>
              </a:rPr>
              <a:t>pixel addition</a:t>
            </a:r>
            <a:endParaRPr lang="en-US" sz="3600" dirty="0"/>
          </a:p>
        </p:txBody>
      </p:sp>
    </p:spTree>
    <p:extLst>
      <p:ext uri="{BB962C8B-B14F-4D97-AF65-F5344CB8AC3E}">
        <p14:creationId xmlns:p14="http://schemas.microsoft.com/office/powerpoint/2010/main" val="2087399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Cryptography</a:t>
            </a:r>
          </a:p>
        </p:txBody>
      </p:sp>
      <p:sp>
        <p:nvSpPr>
          <p:cNvPr id="3" name="Content Placeholder 2"/>
          <p:cNvSpPr>
            <a:spLocks noGrp="1"/>
          </p:cNvSpPr>
          <p:nvPr>
            <p:ph idx="1"/>
          </p:nvPr>
        </p:nvSpPr>
        <p:spPr>
          <a:xfrm>
            <a:off x="381000" y="1752600"/>
            <a:ext cx="8458200" cy="4625609"/>
          </a:xfrm>
        </p:spPr>
        <p:txBody>
          <a:bodyPr>
            <a:normAutofit lnSpcReduction="10000"/>
          </a:bodyPr>
          <a:lstStyle/>
          <a:p>
            <a:r>
              <a:rPr lang="en-US" dirty="0"/>
              <a:t>Cryptography is the study and practice of hiding information.  Caesar’s cipher and photo encryption are just two ways to encrypt and decrypt information. They are both too weak for real-world applications.</a:t>
            </a:r>
          </a:p>
          <a:p>
            <a:r>
              <a:rPr lang="en-US" dirty="0"/>
              <a:t>There are many methods of cryptography that are much more foolproof than these two methods!</a:t>
            </a:r>
          </a:p>
          <a:p>
            <a:r>
              <a:rPr lang="en-US" dirty="0"/>
              <a:t>Later today, we will learn about one of these methods, RSA (public key) encryption.</a:t>
            </a:r>
          </a:p>
          <a:p>
            <a:endParaRPr lang="en-US" dirty="0"/>
          </a:p>
        </p:txBody>
      </p:sp>
    </p:spTree>
    <p:extLst>
      <p:ext uri="{BB962C8B-B14F-4D97-AF65-F5344CB8AC3E}">
        <p14:creationId xmlns:p14="http://schemas.microsoft.com/office/powerpoint/2010/main" val="1007388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But I Don’t Want to Make a Table!</a:t>
            </a:r>
          </a:p>
        </p:txBody>
      </p:sp>
      <p:sp>
        <p:nvSpPr>
          <p:cNvPr id="3" name="Content Placeholder 2"/>
          <p:cNvSpPr>
            <a:spLocks noGrp="1"/>
          </p:cNvSpPr>
          <p:nvPr>
            <p:ph idx="1"/>
          </p:nvPr>
        </p:nvSpPr>
        <p:spPr/>
        <p:txBody>
          <a:bodyPr>
            <a:normAutofit lnSpcReduction="10000"/>
          </a:bodyPr>
          <a:lstStyle/>
          <a:p>
            <a:r>
              <a:rPr lang="en-US" dirty="0"/>
              <a:t>That’s fine!  If you know what the shift is, you can use something called </a:t>
            </a:r>
            <a:r>
              <a:rPr lang="en-US" i="1" dirty="0"/>
              <a:t>modulo</a:t>
            </a:r>
            <a:r>
              <a:rPr lang="en-US" dirty="0"/>
              <a:t>, which is commonly shortened to mod.</a:t>
            </a:r>
          </a:p>
          <a:p>
            <a:r>
              <a:rPr lang="en-US" dirty="0"/>
              <a:t>Let’s say we wanted to find 8 mod 5.  We would divide 8 by 5 and find the remainder.  So in this case, 8 mod 5 = 3.  </a:t>
            </a:r>
          </a:p>
          <a:p>
            <a:r>
              <a:rPr lang="en-US" dirty="0"/>
              <a:t>In this case, 5 is called the </a:t>
            </a:r>
            <a:r>
              <a:rPr lang="en-US" i="1" dirty="0"/>
              <a:t>modulus</a:t>
            </a:r>
            <a:r>
              <a:rPr lang="en-US" dirty="0"/>
              <a:t>.</a:t>
            </a:r>
          </a:p>
          <a:p>
            <a:r>
              <a:rPr lang="en-US" dirty="0"/>
              <a:t>Can you solve these?</a:t>
            </a:r>
          </a:p>
          <a:p>
            <a:pPr marL="118872" indent="0">
              <a:buNone/>
            </a:pPr>
            <a:r>
              <a:rPr lang="en-US" dirty="0"/>
              <a:t>	19 mod 5		2 mod 5		25 mod 5</a:t>
            </a:r>
          </a:p>
          <a:p>
            <a:pPr marL="118872" indent="0">
              <a:buNone/>
            </a:pPr>
            <a:r>
              <a:rPr lang="en-US" dirty="0"/>
              <a:t>	       4                                2			         0</a:t>
            </a:r>
          </a:p>
        </p:txBody>
      </p:sp>
    </p:spTree>
    <p:extLst>
      <p:ext uri="{BB962C8B-B14F-4D97-AF65-F5344CB8AC3E}">
        <p14:creationId xmlns:p14="http://schemas.microsoft.com/office/powerpoint/2010/main" val="265798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That Helpful?</a:t>
            </a:r>
          </a:p>
        </p:txBody>
      </p:sp>
      <p:sp>
        <p:nvSpPr>
          <p:cNvPr id="3" name="Content Placeholder 2"/>
          <p:cNvSpPr>
            <a:spLocks noGrp="1"/>
          </p:cNvSpPr>
          <p:nvPr>
            <p:ph idx="1"/>
          </p:nvPr>
        </p:nvSpPr>
        <p:spPr/>
        <p:txBody>
          <a:bodyPr>
            <a:normAutofit/>
          </a:bodyPr>
          <a:lstStyle/>
          <a:p>
            <a:r>
              <a:rPr lang="en-US" sz="2400" dirty="0"/>
              <a:t>When using a Caesar cipher, you assign each letter to an index starting from 0.</a:t>
            </a:r>
          </a:p>
          <a:p>
            <a:endParaRPr lang="en-US" sz="2400" dirty="0"/>
          </a:p>
          <a:p>
            <a:pPr marL="118872" indent="0">
              <a:buNone/>
            </a:pPr>
            <a:endParaRPr lang="en-US" sz="2400" dirty="0"/>
          </a:p>
          <a:p>
            <a:endParaRPr lang="en-US" sz="2400" dirty="0"/>
          </a:p>
          <a:p>
            <a:r>
              <a:rPr lang="en-US" sz="2400" dirty="0"/>
              <a:t>You would then compute the following.</a:t>
            </a:r>
          </a:p>
          <a:p>
            <a:pPr marL="118872" indent="0">
              <a:buNone/>
            </a:pPr>
            <a:endParaRPr lang="en-US" sz="2400" dirty="0"/>
          </a:p>
          <a:p>
            <a:pPr marL="118872" indent="0">
              <a:buNone/>
            </a:pPr>
            <a:r>
              <a:rPr lang="en-US" sz="2400" dirty="0"/>
              <a:t>    (plain letter index + key) mod (total number of letters)</a:t>
            </a:r>
          </a:p>
          <a:p>
            <a:pPr marL="118872" indent="0">
              <a:buNone/>
            </a:pPr>
            <a:endParaRPr lang="en-US" sz="2400" dirty="0"/>
          </a:p>
          <a:p>
            <a:r>
              <a:rPr lang="en-US" sz="2400" dirty="0"/>
              <a:t>This will give you the index of the encrypted letter!</a:t>
            </a:r>
          </a:p>
          <a:p>
            <a:r>
              <a:rPr lang="en-US" sz="2400" dirty="0"/>
              <a:t>As you can see, the  modulus is the total number of letters in the alphabet.  For English, this modulus is 26.</a:t>
            </a:r>
          </a:p>
        </p:txBody>
      </p:sp>
      <p:graphicFrame>
        <p:nvGraphicFramePr>
          <p:cNvPr id="5" name="Table 4"/>
          <p:cNvGraphicFramePr>
            <a:graphicFrameLocks noGrp="1"/>
          </p:cNvGraphicFramePr>
          <p:nvPr>
            <p:extLst>
              <p:ext uri="{D42A27DB-BD31-4B8C-83A1-F6EECF244321}">
                <p14:modId xmlns:p14="http://schemas.microsoft.com/office/powerpoint/2010/main" val="835502197"/>
              </p:ext>
            </p:extLst>
          </p:nvPr>
        </p:nvGraphicFramePr>
        <p:xfrm>
          <a:off x="457200" y="2743200"/>
          <a:ext cx="8382008" cy="741680"/>
        </p:xfrm>
        <a:graphic>
          <a:graphicData uri="http://schemas.openxmlformats.org/drawingml/2006/table">
            <a:tbl>
              <a:tblPr firstRow="1" bandRow="1">
                <a:tableStyleId>{5C22544A-7EE6-4342-B048-85BDC9FD1C3A}</a:tableStyleId>
              </a:tblPr>
              <a:tblGrid>
                <a:gridCol w="314324">
                  <a:extLst>
                    <a:ext uri="{9D8B030D-6E8A-4147-A177-3AD203B41FA5}">
                      <a16:colId xmlns:a16="http://schemas.microsoft.com/office/drawing/2014/main" val="20000"/>
                    </a:ext>
                  </a:extLst>
                </a:gridCol>
                <a:gridCol w="330445">
                  <a:extLst>
                    <a:ext uri="{9D8B030D-6E8A-4147-A177-3AD203B41FA5}">
                      <a16:colId xmlns:a16="http://schemas.microsoft.com/office/drawing/2014/main" val="20001"/>
                    </a:ext>
                  </a:extLst>
                </a:gridCol>
                <a:gridCol w="322385">
                  <a:extLst>
                    <a:ext uri="{9D8B030D-6E8A-4147-A177-3AD203B41FA5}">
                      <a16:colId xmlns:a16="http://schemas.microsoft.com/office/drawing/2014/main" val="20002"/>
                    </a:ext>
                  </a:extLst>
                </a:gridCol>
                <a:gridCol w="322385">
                  <a:extLst>
                    <a:ext uri="{9D8B030D-6E8A-4147-A177-3AD203B41FA5}">
                      <a16:colId xmlns:a16="http://schemas.microsoft.com/office/drawing/2014/main" val="20003"/>
                    </a:ext>
                  </a:extLst>
                </a:gridCol>
                <a:gridCol w="322385">
                  <a:extLst>
                    <a:ext uri="{9D8B030D-6E8A-4147-A177-3AD203B41FA5}">
                      <a16:colId xmlns:a16="http://schemas.microsoft.com/office/drawing/2014/main" val="20004"/>
                    </a:ext>
                  </a:extLst>
                </a:gridCol>
                <a:gridCol w="322385">
                  <a:extLst>
                    <a:ext uri="{9D8B030D-6E8A-4147-A177-3AD203B41FA5}">
                      <a16:colId xmlns:a16="http://schemas.microsoft.com/office/drawing/2014/main" val="20005"/>
                    </a:ext>
                  </a:extLst>
                </a:gridCol>
                <a:gridCol w="322385">
                  <a:extLst>
                    <a:ext uri="{9D8B030D-6E8A-4147-A177-3AD203B41FA5}">
                      <a16:colId xmlns:a16="http://schemas.microsoft.com/office/drawing/2014/main" val="20006"/>
                    </a:ext>
                  </a:extLst>
                </a:gridCol>
                <a:gridCol w="322385">
                  <a:extLst>
                    <a:ext uri="{9D8B030D-6E8A-4147-A177-3AD203B41FA5}">
                      <a16:colId xmlns:a16="http://schemas.microsoft.com/office/drawing/2014/main" val="20007"/>
                    </a:ext>
                  </a:extLst>
                </a:gridCol>
                <a:gridCol w="322385">
                  <a:extLst>
                    <a:ext uri="{9D8B030D-6E8A-4147-A177-3AD203B41FA5}">
                      <a16:colId xmlns:a16="http://schemas.microsoft.com/office/drawing/2014/main" val="20008"/>
                    </a:ext>
                  </a:extLst>
                </a:gridCol>
                <a:gridCol w="322385">
                  <a:extLst>
                    <a:ext uri="{9D8B030D-6E8A-4147-A177-3AD203B41FA5}">
                      <a16:colId xmlns:a16="http://schemas.microsoft.com/office/drawing/2014/main" val="20009"/>
                    </a:ext>
                  </a:extLst>
                </a:gridCol>
                <a:gridCol w="338497">
                  <a:extLst>
                    <a:ext uri="{9D8B030D-6E8A-4147-A177-3AD203B41FA5}">
                      <a16:colId xmlns:a16="http://schemas.microsoft.com/office/drawing/2014/main" val="20010"/>
                    </a:ext>
                  </a:extLst>
                </a:gridCol>
                <a:gridCol w="306272">
                  <a:extLst>
                    <a:ext uri="{9D8B030D-6E8A-4147-A177-3AD203B41FA5}">
                      <a16:colId xmlns:a16="http://schemas.microsoft.com/office/drawing/2014/main" val="20011"/>
                    </a:ext>
                  </a:extLst>
                </a:gridCol>
                <a:gridCol w="322385">
                  <a:extLst>
                    <a:ext uri="{9D8B030D-6E8A-4147-A177-3AD203B41FA5}">
                      <a16:colId xmlns:a16="http://schemas.microsoft.com/office/drawing/2014/main" val="20012"/>
                    </a:ext>
                  </a:extLst>
                </a:gridCol>
                <a:gridCol w="322385">
                  <a:extLst>
                    <a:ext uri="{9D8B030D-6E8A-4147-A177-3AD203B41FA5}">
                      <a16:colId xmlns:a16="http://schemas.microsoft.com/office/drawing/2014/main" val="20013"/>
                    </a:ext>
                  </a:extLst>
                </a:gridCol>
                <a:gridCol w="322385">
                  <a:extLst>
                    <a:ext uri="{9D8B030D-6E8A-4147-A177-3AD203B41FA5}">
                      <a16:colId xmlns:a16="http://schemas.microsoft.com/office/drawing/2014/main" val="20014"/>
                    </a:ext>
                  </a:extLst>
                </a:gridCol>
                <a:gridCol w="322385">
                  <a:extLst>
                    <a:ext uri="{9D8B030D-6E8A-4147-A177-3AD203B41FA5}">
                      <a16:colId xmlns:a16="http://schemas.microsoft.com/office/drawing/2014/main" val="20015"/>
                    </a:ext>
                  </a:extLst>
                </a:gridCol>
                <a:gridCol w="322385">
                  <a:extLst>
                    <a:ext uri="{9D8B030D-6E8A-4147-A177-3AD203B41FA5}">
                      <a16:colId xmlns:a16="http://schemas.microsoft.com/office/drawing/2014/main" val="20016"/>
                    </a:ext>
                  </a:extLst>
                </a:gridCol>
                <a:gridCol w="322385">
                  <a:extLst>
                    <a:ext uri="{9D8B030D-6E8A-4147-A177-3AD203B41FA5}">
                      <a16:colId xmlns:a16="http://schemas.microsoft.com/office/drawing/2014/main" val="20017"/>
                    </a:ext>
                  </a:extLst>
                </a:gridCol>
                <a:gridCol w="322385">
                  <a:extLst>
                    <a:ext uri="{9D8B030D-6E8A-4147-A177-3AD203B41FA5}">
                      <a16:colId xmlns:a16="http://schemas.microsoft.com/office/drawing/2014/main" val="20018"/>
                    </a:ext>
                  </a:extLst>
                </a:gridCol>
                <a:gridCol w="322385">
                  <a:extLst>
                    <a:ext uri="{9D8B030D-6E8A-4147-A177-3AD203B41FA5}">
                      <a16:colId xmlns:a16="http://schemas.microsoft.com/office/drawing/2014/main" val="20019"/>
                    </a:ext>
                  </a:extLst>
                </a:gridCol>
                <a:gridCol w="322385">
                  <a:extLst>
                    <a:ext uri="{9D8B030D-6E8A-4147-A177-3AD203B41FA5}">
                      <a16:colId xmlns:a16="http://schemas.microsoft.com/office/drawing/2014/main" val="20020"/>
                    </a:ext>
                  </a:extLst>
                </a:gridCol>
                <a:gridCol w="322385">
                  <a:extLst>
                    <a:ext uri="{9D8B030D-6E8A-4147-A177-3AD203B41FA5}">
                      <a16:colId xmlns:a16="http://schemas.microsoft.com/office/drawing/2014/main" val="20021"/>
                    </a:ext>
                  </a:extLst>
                </a:gridCol>
                <a:gridCol w="322385">
                  <a:extLst>
                    <a:ext uri="{9D8B030D-6E8A-4147-A177-3AD203B41FA5}">
                      <a16:colId xmlns:a16="http://schemas.microsoft.com/office/drawing/2014/main" val="20022"/>
                    </a:ext>
                  </a:extLst>
                </a:gridCol>
                <a:gridCol w="322385">
                  <a:extLst>
                    <a:ext uri="{9D8B030D-6E8A-4147-A177-3AD203B41FA5}">
                      <a16:colId xmlns:a16="http://schemas.microsoft.com/office/drawing/2014/main" val="20023"/>
                    </a:ext>
                  </a:extLst>
                </a:gridCol>
                <a:gridCol w="322385">
                  <a:extLst>
                    <a:ext uri="{9D8B030D-6E8A-4147-A177-3AD203B41FA5}">
                      <a16:colId xmlns:a16="http://schemas.microsoft.com/office/drawing/2014/main" val="20024"/>
                    </a:ext>
                  </a:extLst>
                </a:gridCol>
                <a:gridCol w="322385">
                  <a:extLst>
                    <a:ext uri="{9D8B030D-6E8A-4147-A177-3AD203B41FA5}">
                      <a16:colId xmlns:a16="http://schemas.microsoft.com/office/drawing/2014/main" val="20025"/>
                    </a:ext>
                  </a:extLst>
                </a:gridCol>
              </a:tblGrid>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tc>
                  <a:txBody>
                    <a:bodyPr/>
                    <a:lstStyle/>
                    <a:p>
                      <a:pPr algn="ctr"/>
                      <a:r>
                        <a:rPr lang="en-US" dirty="0"/>
                        <a:t>F</a:t>
                      </a:r>
                    </a:p>
                  </a:txBody>
                  <a:tcPr/>
                </a:tc>
                <a:tc>
                  <a:txBody>
                    <a:bodyPr/>
                    <a:lstStyle/>
                    <a:p>
                      <a:pPr algn="ctr"/>
                      <a:r>
                        <a:rPr lang="en-US" dirty="0"/>
                        <a:t>G</a:t>
                      </a:r>
                    </a:p>
                  </a:txBody>
                  <a:tcPr/>
                </a:tc>
                <a:tc>
                  <a:txBody>
                    <a:bodyPr/>
                    <a:lstStyle/>
                    <a:p>
                      <a:pPr algn="ctr"/>
                      <a:r>
                        <a:rPr lang="en-US" dirty="0"/>
                        <a:t>H</a:t>
                      </a:r>
                    </a:p>
                  </a:txBody>
                  <a:tcPr/>
                </a:tc>
                <a:tc>
                  <a:txBody>
                    <a:bodyPr/>
                    <a:lstStyle/>
                    <a:p>
                      <a:pPr algn="ctr"/>
                      <a:r>
                        <a:rPr lang="en-US" dirty="0"/>
                        <a:t>I</a:t>
                      </a:r>
                    </a:p>
                  </a:txBody>
                  <a:tcPr/>
                </a:tc>
                <a:tc>
                  <a:txBody>
                    <a:bodyPr/>
                    <a:lstStyle/>
                    <a:p>
                      <a:pPr algn="ctr"/>
                      <a:r>
                        <a:rPr lang="en-US" dirty="0"/>
                        <a:t>J</a:t>
                      </a:r>
                    </a:p>
                  </a:txBody>
                  <a:tcPr/>
                </a:tc>
                <a:tc>
                  <a:txBody>
                    <a:bodyPr/>
                    <a:lstStyle/>
                    <a:p>
                      <a:pPr algn="ctr"/>
                      <a:r>
                        <a:rPr lang="en-US" dirty="0"/>
                        <a:t>K</a:t>
                      </a:r>
                    </a:p>
                  </a:txBody>
                  <a:tcPr/>
                </a:tc>
                <a:tc>
                  <a:txBody>
                    <a:bodyPr/>
                    <a:lstStyle/>
                    <a:p>
                      <a:pPr algn="ctr"/>
                      <a:r>
                        <a:rPr lang="en-US" dirty="0"/>
                        <a:t>L</a:t>
                      </a:r>
                    </a:p>
                  </a:txBody>
                  <a:tcPr/>
                </a:tc>
                <a:tc>
                  <a:txBody>
                    <a:bodyPr/>
                    <a:lstStyle/>
                    <a:p>
                      <a:pPr algn="ctr"/>
                      <a:r>
                        <a:rPr lang="en-US" dirty="0"/>
                        <a:t>M</a:t>
                      </a:r>
                    </a:p>
                  </a:txBody>
                  <a:tcPr/>
                </a:tc>
                <a:tc>
                  <a:txBody>
                    <a:bodyPr/>
                    <a:lstStyle/>
                    <a:p>
                      <a:pPr algn="ctr"/>
                      <a:r>
                        <a:rPr lang="en-US" dirty="0"/>
                        <a:t>N</a:t>
                      </a:r>
                    </a:p>
                  </a:txBody>
                  <a:tcPr/>
                </a:tc>
                <a:tc>
                  <a:txBody>
                    <a:bodyPr/>
                    <a:lstStyle/>
                    <a:p>
                      <a:pPr algn="ctr"/>
                      <a:r>
                        <a:rPr lang="en-US" dirty="0"/>
                        <a:t>O</a:t>
                      </a:r>
                    </a:p>
                  </a:txBody>
                  <a:tcPr/>
                </a:tc>
                <a:tc>
                  <a:txBody>
                    <a:bodyPr/>
                    <a:lstStyle/>
                    <a:p>
                      <a:pPr algn="ctr"/>
                      <a:r>
                        <a:rPr lang="en-US" dirty="0"/>
                        <a:t>P</a:t>
                      </a:r>
                    </a:p>
                  </a:txBody>
                  <a:tcPr/>
                </a:tc>
                <a:tc>
                  <a:txBody>
                    <a:bodyPr/>
                    <a:lstStyle/>
                    <a:p>
                      <a:pPr algn="ctr"/>
                      <a:r>
                        <a:rPr lang="en-US" dirty="0"/>
                        <a:t>Q</a:t>
                      </a:r>
                    </a:p>
                  </a:txBody>
                  <a:tcPr/>
                </a:tc>
                <a:tc>
                  <a:txBody>
                    <a:bodyPr/>
                    <a:lstStyle/>
                    <a:p>
                      <a:pPr algn="ctr"/>
                      <a:r>
                        <a:rPr lang="en-US" dirty="0"/>
                        <a:t>R</a:t>
                      </a:r>
                    </a:p>
                  </a:txBody>
                  <a:tcPr/>
                </a:tc>
                <a:tc>
                  <a:txBody>
                    <a:bodyPr/>
                    <a:lstStyle/>
                    <a:p>
                      <a:pPr algn="ctr"/>
                      <a:r>
                        <a:rPr lang="en-US" dirty="0"/>
                        <a:t>S</a:t>
                      </a:r>
                    </a:p>
                  </a:txBody>
                  <a:tcPr/>
                </a:tc>
                <a:tc>
                  <a:txBody>
                    <a:bodyPr/>
                    <a:lstStyle/>
                    <a:p>
                      <a:pPr algn="ctr"/>
                      <a:r>
                        <a:rPr lang="en-US" dirty="0"/>
                        <a:t>T</a:t>
                      </a:r>
                    </a:p>
                  </a:txBody>
                  <a:tcPr/>
                </a:tc>
                <a:tc>
                  <a:txBody>
                    <a:bodyPr/>
                    <a:lstStyle/>
                    <a:p>
                      <a:pPr algn="ctr"/>
                      <a:r>
                        <a:rPr lang="en-US" dirty="0"/>
                        <a:t>U</a:t>
                      </a:r>
                    </a:p>
                  </a:txBody>
                  <a:tcPr/>
                </a:tc>
                <a:tc>
                  <a:txBody>
                    <a:bodyPr/>
                    <a:lstStyle/>
                    <a:p>
                      <a:pPr algn="ctr"/>
                      <a:r>
                        <a:rPr lang="en-US" dirty="0"/>
                        <a:t>V</a:t>
                      </a:r>
                    </a:p>
                  </a:txBody>
                  <a:tcPr/>
                </a:tc>
                <a:tc>
                  <a:txBody>
                    <a:bodyPr/>
                    <a:lstStyle/>
                    <a:p>
                      <a:pPr algn="ctr"/>
                      <a:r>
                        <a:rPr lang="en-US" dirty="0"/>
                        <a:t>W</a:t>
                      </a:r>
                    </a:p>
                  </a:txBody>
                  <a:tcPr/>
                </a:tc>
                <a:tc>
                  <a:txBody>
                    <a:bodyPr/>
                    <a:lstStyle/>
                    <a:p>
                      <a:pPr algn="ctr"/>
                      <a:r>
                        <a:rPr lang="en-US" dirty="0"/>
                        <a:t>X</a:t>
                      </a:r>
                    </a:p>
                  </a:txBody>
                  <a:tcPr/>
                </a:tc>
                <a:tc>
                  <a:txBody>
                    <a:bodyPr/>
                    <a:lstStyle/>
                    <a:p>
                      <a:pPr algn="ctr"/>
                      <a:r>
                        <a:rPr lang="en-US" dirty="0"/>
                        <a:t>Y</a:t>
                      </a:r>
                    </a:p>
                  </a:txBody>
                  <a:tcPr/>
                </a:tc>
                <a:tc>
                  <a:txBody>
                    <a:bodyPr/>
                    <a:lstStyle/>
                    <a:p>
                      <a:pPr algn="ctr"/>
                      <a:r>
                        <a:rPr lang="en-US" dirty="0"/>
                        <a:t>Z</a:t>
                      </a:r>
                    </a:p>
                  </a:txBody>
                  <a:tcPr/>
                </a:tc>
                <a:extLst>
                  <a:ext uri="{0D108BD9-81ED-4DB2-BD59-A6C34878D82A}">
                    <a16:rowId xmlns:a16="http://schemas.microsoft.com/office/drawing/2014/main" val="10000"/>
                  </a:ext>
                </a:extLst>
              </a:tr>
              <a:tr h="370840">
                <a:tc>
                  <a:txBody>
                    <a:bodyPr/>
                    <a:lstStyle/>
                    <a:p>
                      <a:pPr algn="ctr"/>
                      <a:r>
                        <a:rPr lang="en-US" sz="1050" dirty="0"/>
                        <a:t>0</a:t>
                      </a:r>
                    </a:p>
                  </a:txBody>
                  <a:tcPr/>
                </a:tc>
                <a:tc>
                  <a:txBody>
                    <a:bodyPr/>
                    <a:lstStyle/>
                    <a:p>
                      <a:pPr algn="ctr"/>
                      <a:r>
                        <a:rPr lang="en-US" sz="1050" dirty="0"/>
                        <a:t>1</a:t>
                      </a:r>
                    </a:p>
                  </a:txBody>
                  <a:tcPr/>
                </a:tc>
                <a:tc>
                  <a:txBody>
                    <a:bodyPr/>
                    <a:lstStyle/>
                    <a:p>
                      <a:pPr algn="ctr"/>
                      <a:r>
                        <a:rPr lang="en-US" sz="1050" dirty="0"/>
                        <a:t>2</a:t>
                      </a:r>
                    </a:p>
                  </a:txBody>
                  <a:tcPr/>
                </a:tc>
                <a:tc>
                  <a:txBody>
                    <a:bodyPr/>
                    <a:lstStyle/>
                    <a:p>
                      <a:pPr algn="ctr"/>
                      <a:r>
                        <a:rPr lang="en-US" sz="1050" dirty="0"/>
                        <a:t>3</a:t>
                      </a:r>
                    </a:p>
                  </a:txBody>
                  <a:tcPr/>
                </a:tc>
                <a:tc>
                  <a:txBody>
                    <a:bodyPr/>
                    <a:lstStyle/>
                    <a:p>
                      <a:pPr algn="ctr"/>
                      <a:r>
                        <a:rPr lang="en-US" sz="1050" dirty="0"/>
                        <a:t>4</a:t>
                      </a:r>
                    </a:p>
                  </a:txBody>
                  <a:tcPr/>
                </a:tc>
                <a:tc>
                  <a:txBody>
                    <a:bodyPr/>
                    <a:lstStyle/>
                    <a:p>
                      <a:pPr algn="ctr"/>
                      <a:r>
                        <a:rPr lang="en-US" sz="1050" dirty="0"/>
                        <a:t>5</a:t>
                      </a:r>
                    </a:p>
                  </a:txBody>
                  <a:tcPr/>
                </a:tc>
                <a:tc>
                  <a:txBody>
                    <a:bodyPr/>
                    <a:lstStyle/>
                    <a:p>
                      <a:pPr algn="ctr"/>
                      <a:r>
                        <a:rPr lang="en-US" sz="1050" dirty="0"/>
                        <a:t>6</a:t>
                      </a:r>
                    </a:p>
                  </a:txBody>
                  <a:tcPr/>
                </a:tc>
                <a:tc>
                  <a:txBody>
                    <a:bodyPr/>
                    <a:lstStyle/>
                    <a:p>
                      <a:pPr algn="ctr"/>
                      <a:r>
                        <a:rPr lang="en-US" sz="1050" dirty="0"/>
                        <a:t>7</a:t>
                      </a:r>
                    </a:p>
                  </a:txBody>
                  <a:tcPr/>
                </a:tc>
                <a:tc>
                  <a:txBody>
                    <a:bodyPr/>
                    <a:lstStyle/>
                    <a:p>
                      <a:pPr algn="ctr"/>
                      <a:r>
                        <a:rPr lang="en-US" sz="1050" dirty="0"/>
                        <a:t>8</a:t>
                      </a:r>
                    </a:p>
                  </a:txBody>
                  <a:tcPr/>
                </a:tc>
                <a:tc>
                  <a:txBody>
                    <a:bodyPr/>
                    <a:lstStyle/>
                    <a:p>
                      <a:pPr algn="ctr"/>
                      <a:r>
                        <a:rPr lang="en-US" sz="1050" dirty="0"/>
                        <a:t>9</a:t>
                      </a:r>
                    </a:p>
                  </a:txBody>
                  <a:tcPr/>
                </a:tc>
                <a:tc>
                  <a:txBody>
                    <a:bodyPr/>
                    <a:lstStyle/>
                    <a:p>
                      <a:pPr algn="ctr"/>
                      <a:r>
                        <a:rPr lang="en-US" sz="1050" dirty="0"/>
                        <a:t>10</a:t>
                      </a:r>
                    </a:p>
                  </a:txBody>
                  <a:tcPr/>
                </a:tc>
                <a:tc>
                  <a:txBody>
                    <a:bodyPr/>
                    <a:lstStyle/>
                    <a:p>
                      <a:pPr algn="ctr"/>
                      <a:r>
                        <a:rPr lang="en-US" sz="1050" dirty="0"/>
                        <a:t>11</a:t>
                      </a:r>
                    </a:p>
                  </a:txBody>
                  <a:tcPr/>
                </a:tc>
                <a:tc>
                  <a:txBody>
                    <a:bodyPr/>
                    <a:lstStyle/>
                    <a:p>
                      <a:pPr algn="ctr"/>
                      <a:r>
                        <a:rPr lang="en-US" sz="1050" dirty="0"/>
                        <a:t>12</a:t>
                      </a:r>
                    </a:p>
                  </a:txBody>
                  <a:tcPr/>
                </a:tc>
                <a:tc>
                  <a:txBody>
                    <a:bodyPr/>
                    <a:lstStyle/>
                    <a:p>
                      <a:pPr algn="ctr"/>
                      <a:r>
                        <a:rPr lang="en-US" sz="1050" dirty="0"/>
                        <a:t>13</a:t>
                      </a:r>
                    </a:p>
                  </a:txBody>
                  <a:tcPr/>
                </a:tc>
                <a:tc>
                  <a:txBody>
                    <a:bodyPr/>
                    <a:lstStyle/>
                    <a:p>
                      <a:pPr algn="ctr"/>
                      <a:r>
                        <a:rPr lang="en-US" sz="1050" dirty="0"/>
                        <a:t>14</a:t>
                      </a:r>
                    </a:p>
                  </a:txBody>
                  <a:tcPr/>
                </a:tc>
                <a:tc>
                  <a:txBody>
                    <a:bodyPr/>
                    <a:lstStyle/>
                    <a:p>
                      <a:pPr algn="ctr"/>
                      <a:r>
                        <a:rPr lang="en-US" sz="1050" dirty="0"/>
                        <a:t>15</a:t>
                      </a:r>
                    </a:p>
                  </a:txBody>
                  <a:tcPr/>
                </a:tc>
                <a:tc>
                  <a:txBody>
                    <a:bodyPr/>
                    <a:lstStyle/>
                    <a:p>
                      <a:pPr algn="ctr"/>
                      <a:r>
                        <a:rPr lang="en-US" sz="1050" dirty="0"/>
                        <a:t>16</a:t>
                      </a:r>
                    </a:p>
                  </a:txBody>
                  <a:tcPr/>
                </a:tc>
                <a:tc>
                  <a:txBody>
                    <a:bodyPr/>
                    <a:lstStyle/>
                    <a:p>
                      <a:pPr algn="ctr"/>
                      <a:r>
                        <a:rPr lang="en-US" sz="1050" dirty="0"/>
                        <a:t>17</a:t>
                      </a:r>
                    </a:p>
                  </a:txBody>
                  <a:tcPr/>
                </a:tc>
                <a:tc>
                  <a:txBody>
                    <a:bodyPr/>
                    <a:lstStyle/>
                    <a:p>
                      <a:pPr algn="ctr"/>
                      <a:r>
                        <a:rPr lang="en-US" sz="1050" dirty="0"/>
                        <a:t>18</a:t>
                      </a:r>
                    </a:p>
                  </a:txBody>
                  <a:tcPr/>
                </a:tc>
                <a:tc>
                  <a:txBody>
                    <a:bodyPr/>
                    <a:lstStyle/>
                    <a:p>
                      <a:pPr algn="ctr"/>
                      <a:r>
                        <a:rPr lang="en-US" sz="1050" dirty="0"/>
                        <a:t>19</a:t>
                      </a:r>
                    </a:p>
                  </a:txBody>
                  <a:tcPr/>
                </a:tc>
                <a:tc>
                  <a:txBody>
                    <a:bodyPr/>
                    <a:lstStyle/>
                    <a:p>
                      <a:pPr algn="ctr"/>
                      <a:r>
                        <a:rPr lang="en-US" sz="1050" dirty="0"/>
                        <a:t>20</a:t>
                      </a:r>
                    </a:p>
                  </a:txBody>
                  <a:tcPr/>
                </a:tc>
                <a:tc>
                  <a:txBody>
                    <a:bodyPr/>
                    <a:lstStyle/>
                    <a:p>
                      <a:pPr algn="ctr"/>
                      <a:r>
                        <a:rPr lang="en-US" sz="1050" dirty="0"/>
                        <a:t>21</a:t>
                      </a:r>
                    </a:p>
                  </a:txBody>
                  <a:tcPr/>
                </a:tc>
                <a:tc>
                  <a:txBody>
                    <a:bodyPr/>
                    <a:lstStyle/>
                    <a:p>
                      <a:pPr algn="ctr"/>
                      <a:r>
                        <a:rPr lang="en-US" sz="1050" dirty="0"/>
                        <a:t>22</a:t>
                      </a:r>
                    </a:p>
                  </a:txBody>
                  <a:tcPr/>
                </a:tc>
                <a:tc>
                  <a:txBody>
                    <a:bodyPr/>
                    <a:lstStyle/>
                    <a:p>
                      <a:pPr algn="ctr"/>
                      <a:r>
                        <a:rPr lang="en-US" sz="1050" dirty="0"/>
                        <a:t>23</a:t>
                      </a:r>
                    </a:p>
                  </a:txBody>
                  <a:tcPr/>
                </a:tc>
                <a:tc>
                  <a:txBody>
                    <a:bodyPr/>
                    <a:lstStyle/>
                    <a:p>
                      <a:pPr algn="ctr"/>
                      <a:r>
                        <a:rPr lang="en-US" sz="1050" dirty="0"/>
                        <a:t>24</a:t>
                      </a:r>
                    </a:p>
                  </a:txBody>
                  <a:tcPr/>
                </a:tc>
                <a:tc>
                  <a:txBody>
                    <a:bodyPr/>
                    <a:lstStyle/>
                    <a:p>
                      <a:pPr algn="ctr"/>
                      <a:r>
                        <a:rPr lang="en-US" sz="1050" dirty="0"/>
                        <a:t>25</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77967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Example</a:t>
            </a:r>
          </a:p>
        </p:txBody>
      </p:sp>
      <p:sp>
        <p:nvSpPr>
          <p:cNvPr id="3" name="Content Placeholder 2"/>
          <p:cNvSpPr>
            <a:spLocks noGrp="1"/>
          </p:cNvSpPr>
          <p:nvPr>
            <p:ph idx="1"/>
          </p:nvPr>
        </p:nvSpPr>
        <p:spPr/>
        <p:txBody>
          <a:bodyPr>
            <a:normAutofit fontScale="92500" lnSpcReduction="10000"/>
          </a:bodyPr>
          <a:lstStyle/>
          <a:p>
            <a:r>
              <a:rPr lang="en-US" sz="2400" dirty="0"/>
              <a:t>Let’s say we have a 5 letter alphabet with only the letters A-E</a:t>
            </a:r>
          </a:p>
          <a:p>
            <a:r>
              <a:rPr lang="en-US" sz="2400" dirty="0"/>
              <a:t>First, we assign each letter an index, starting from 0. </a:t>
            </a:r>
          </a:p>
          <a:p>
            <a:endParaRPr lang="en-US" sz="2400" dirty="0"/>
          </a:p>
          <a:p>
            <a:pPr marL="118872" indent="0">
              <a:buNone/>
            </a:pPr>
            <a:endParaRPr lang="en-US" sz="2400" dirty="0"/>
          </a:p>
          <a:p>
            <a:endParaRPr lang="en-US" sz="2400" dirty="0"/>
          </a:p>
          <a:p>
            <a:r>
              <a:rPr lang="en-US" sz="2400" dirty="0"/>
              <a:t>We then have to choose a key.  For this example, we’ll use 2.</a:t>
            </a:r>
          </a:p>
          <a:p>
            <a:r>
              <a:rPr lang="en-US" sz="2400" dirty="0"/>
              <a:t>Let’s try encoding the word BEAD using the formula for the previous slide.</a:t>
            </a:r>
          </a:p>
          <a:p>
            <a:r>
              <a:rPr lang="en-US" sz="2400" dirty="0"/>
              <a:t>The index of the letter B is 1.  The key is 2.  The modulus is 5, since the alphabet is 5 letters.</a:t>
            </a:r>
          </a:p>
          <a:p>
            <a:r>
              <a:rPr lang="en-US" sz="2400" dirty="0"/>
              <a:t>Let’s use the algorithm:  (1+2) = 3.  3 mod 5 = 3.  The index of D is 3, so B would become the letter D.</a:t>
            </a:r>
          </a:p>
          <a:p>
            <a:r>
              <a:rPr lang="en-US" sz="2400" dirty="0"/>
              <a:t>Using algorithm on each letter, can you encode the full word?</a:t>
            </a:r>
          </a:p>
          <a:p>
            <a:pPr marL="118872" indent="0">
              <a:buNone/>
            </a:pPr>
            <a:r>
              <a:rPr lang="en-US" sz="2400" dirty="0"/>
              <a:t>				</a:t>
            </a:r>
            <a:r>
              <a:rPr lang="en-US" sz="3500" dirty="0"/>
              <a:t>DBCA</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27723728"/>
              </p:ext>
            </p:extLst>
          </p:nvPr>
        </p:nvGraphicFramePr>
        <p:xfrm>
          <a:off x="1600200" y="2590800"/>
          <a:ext cx="6096000" cy="741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b="1" dirty="0"/>
                        <a:t>A</a:t>
                      </a:r>
                    </a:p>
                  </a:txBody>
                  <a:tcPr/>
                </a:tc>
                <a:tc>
                  <a:txBody>
                    <a:bodyPr/>
                    <a:lstStyle/>
                    <a:p>
                      <a:pPr algn="ctr"/>
                      <a:r>
                        <a:rPr lang="en-US" b="1" dirty="0"/>
                        <a:t>B</a:t>
                      </a:r>
                    </a:p>
                  </a:txBody>
                  <a:tcPr/>
                </a:tc>
                <a:tc>
                  <a:txBody>
                    <a:bodyPr/>
                    <a:lstStyle/>
                    <a:p>
                      <a:pPr algn="ctr"/>
                      <a:r>
                        <a:rPr lang="en-US" b="1" dirty="0"/>
                        <a:t>C</a:t>
                      </a:r>
                    </a:p>
                  </a:txBody>
                  <a:tcPr/>
                </a:tc>
                <a:tc>
                  <a:txBody>
                    <a:bodyPr/>
                    <a:lstStyle/>
                    <a:p>
                      <a:pPr algn="ctr"/>
                      <a:r>
                        <a:rPr lang="en-US" b="1" dirty="0"/>
                        <a:t>D</a:t>
                      </a:r>
                    </a:p>
                  </a:txBody>
                  <a:tcPr/>
                </a:tc>
                <a:tc>
                  <a:txBody>
                    <a:bodyPr/>
                    <a:lstStyle/>
                    <a:p>
                      <a:pPr algn="ctr"/>
                      <a:r>
                        <a:rPr lang="en-US" b="1" dirty="0"/>
                        <a:t>E</a:t>
                      </a:r>
                    </a:p>
                  </a:txBody>
                  <a:tcPr/>
                </a:tc>
                <a:extLst>
                  <a:ext uri="{0D108BD9-81ED-4DB2-BD59-A6C34878D82A}">
                    <a16:rowId xmlns:a16="http://schemas.microsoft.com/office/drawing/2014/main" val="10000"/>
                  </a:ext>
                </a:extLst>
              </a:tr>
              <a:tr h="370840">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2</a:t>
                      </a:r>
                    </a:p>
                  </a:txBody>
                  <a:tcPr/>
                </a:tc>
                <a:tc>
                  <a:txBody>
                    <a:bodyPr/>
                    <a:lstStyle/>
                    <a:p>
                      <a:pPr algn="ctr"/>
                      <a:r>
                        <a:rPr lang="en-US" b="1" dirty="0"/>
                        <a:t>3</a:t>
                      </a:r>
                    </a:p>
                  </a:txBody>
                  <a:tcPr/>
                </a:tc>
                <a:tc>
                  <a:txBody>
                    <a:bodyPr/>
                    <a:lstStyle/>
                    <a:p>
                      <a:pPr algn="ctr"/>
                      <a:r>
                        <a:rPr lang="en-US" b="1" dirty="0"/>
                        <a:t>4</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9250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Does </a:t>
            </a:r>
            <a:r>
              <a:rPr lang="en-US" dirty="0" err="1"/>
              <a:t>Modding</a:t>
            </a:r>
            <a:r>
              <a:rPr lang="en-US" dirty="0"/>
              <a:t> Work?</a:t>
            </a:r>
          </a:p>
        </p:txBody>
      </p:sp>
      <p:sp>
        <p:nvSpPr>
          <p:cNvPr id="3" name="Content Placeholder 2"/>
          <p:cNvSpPr>
            <a:spLocks noGrp="1"/>
          </p:cNvSpPr>
          <p:nvPr>
            <p:ph idx="1"/>
          </p:nvPr>
        </p:nvSpPr>
        <p:spPr/>
        <p:txBody>
          <a:bodyPr>
            <a:normAutofit/>
          </a:bodyPr>
          <a:lstStyle/>
          <a:p>
            <a:r>
              <a:rPr lang="en-US" sz="2400" dirty="0"/>
              <a:t>The mod accounts for wrapping back around once you reach the end of the alphabet. </a:t>
            </a:r>
          </a:p>
          <a:p>
            <a:endParaRPr lang="en-US" sz="2400" dirty="0"/>
          </a:p>
          <a:p>
            <a:endParaRPr lang="en-US" sz="2400" dirty="0"/>
          </a:p>
          <a:p>
            <a:endParaRPr lang="en-US" sz="2400" dirty="0"/>
          </a:p>
          <a:p>
            <a:endParaRPr lang="en-US" sz="2400" dirty="0"/>
          </a:p>
          <a:p>
            <a:r>
              <a:rPr lang="en-US" sz="2400" dirty="0"/>
              <a:t>When converting the letter E using the key 2, you first add 4 + 2, which gives you 6.  As you can see, the index 6 is beyond the scope of this alphabet.  When you do 6 mod 5, you get the remainder of 1, which is how much you need to go back and count from the beginning of the alphabet.</a:t>
            </a:r>
          </a:p>
        </p:txBody>
      </p:sp>
      <p:graphicFrame>
        <p:nvGraphicFramePr>
          <p:cNvPr id="4" name="Table 3"/>
          <p:cNvGraphicFramePr>
            <a:graphicFrameLocks noGrp="1"/>
          </p:cNvGraphicFramePr>
          <p:nvPr>
            <p:extLst>
              <p:ext uri="{D42A27DB-BD31-4B8C-83A1-F6EECF244321}">
                <p14:modId xmlns:p14="http://schemas.microsoft.com/office/powerpoint/2010/main" val="3133234095"/>
              </p:ext>
            </p:extLst>
          </p:nvPr>
        </p:nvGraphicFramePr>
        <p:xfrm>
          <a:off x="1524000" y="2971800"/>
          <a:ext cx="6096000" cy="741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b="1" dirty="0"/>
                        <a:t>A</a:t>
                      </a:r>
                    </a:p>
                  </a:txBody>
                  <a:tcPr/>
                </a:tc>
                <a:tc>
                  <a:txBody>
                    <a:bodyPr/>
                    <a:lstStyle/>
                    <a:p>
                      <a:pPr algn="ctr"/>
                      <a:r>
                        <a:rPr lang="en-US" b="1" dirty="0"/>
                        <a:t>B</a:t>
                      </a:r>
                    </a:p>
                  </a:txBody>
                  <a:tcPr/>
                </a:tc>
                <a:tc>
                  <a:txBody>
                    <a:bodyPr/>
                    <a:lstStyle/>
                    <a:p>
                      <a:pPr algn="ctr"/>
                      <a:r>
                        <a:rPr lang="en-US" b="1" dirty="0"/>
                        <a:t>C</a:t>
                      </a:r>
                    </a:p>
                  </a:txBody>
                  <a:tcPr/>
                </a:tc>
                <a:tc>
                  <a:txBody>
                    <a:bodyPr/>
                    <a:lstStyle/>
                    <a:p>
                      <a:pPr algn="ctr"/>
                      <a:r>
                        <a:rPr lang="en-US" b="1" dirty="0"/>
                        <a:t>D</a:t>
                      </a:r>
                    </a:p>
                  </a:txBody>
                  <a:tcPr/>
                </a:tc>
                <a:tc>
                  <a:txBody>
                    <a:bodyPr/>
                    <a:lstStyle/>
                    <a:p>
                      <a:pPr algn="ctr"/>
                      <a:r>
                        <a:rPr lang="en-US" b="1" dirty="0"/>
                        <a:t>E</a:t>
                      </a:r>
                    </a:p>
                  </a:txBody>
                  <a:tcPr/>
                </a:tc>
                <a:extLst>
                  <a:ext uri="{0D108BD9-81ED-4DB2-BD59-A6C34878D82A}">
                    <a16:rowId xmlns:a16="http://schemas.microsoft.com/office/drawing/2014/main" val="10000"/>
                  </a:ext>
                </a:extLst>
              </a:tr>
              <a:tr h="370840">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2</a:t>
                      </a:r>
                    </a:p>
                  </a:txBody>
                  <a:tcPr/>
                </a:tc>
                <a:tc>
                  <a:txBody>
                    <a:bodyPr/>
                    <a:lstStyle/>
                    <a:p>
                      <a:pPr algn="ctr"/>
                      <a:r>
                        <a:rPr lang="en-US" b="1" dirty="0"/>
                        <a:t>3</a:t>
                      </a:r>
                    </a:p>
                  </a:txBody>
                  <a:tcPr/>
                </a:tc>
                <a:tc>
                  <a:txBody>
                    <a:bodyPr/>
                    <a:lstStyle/>
                    <a:p>
                      <a:pPr algn="ctr"/>
                      <a:r>
                        <a:rPr lang="en-US" b="1" dirty="0"/>
                        <a:t>4</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20081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Decoding?</a:t>
            </a:r>
          </a:p>
        </p:txBody>
      </p:sp>
      <p:sp>
        <p:nvSpPr>
          <p:cNvPr id="3" name="Content Placeholder 2"/>
          <p:cNvSpPr>
            <a:spLocks noGrp="1"/>
          </p:cNvSpPr>
          <p:nvPr>
            <p:ph idx="1"/>
          </p:nvPr>
        </p:nvSpPr>
        <p:spPr/>
        <p:txBody>
          <a:bodyPr>
            <a:normAutofit/>
          </a:bodyPr>
          <a:lstStyle/>
          <a:p>
            <a:r>
              <a:rPr lang="en-US" sz="2400" dirty="0"/>
              <a:t>To decode, you do the following:</a:t>
            </a:r>
          </a:p>
          <a:p>
            <a:endParaRPr lang="en-US" sz="2400" dirty="0"/>
          </a:p>
          <a:p>
            <a:pPr marL="118872" indent="0">
              <a:buNone/>
            </a:pPr>
            <a:r>
              <a:rPr lang="en-US" sz="1800" dirty="0"/>
              <a:t> (cipher letter index – key + total number of letters) mod (total number of letters)</a:t>
            </a:r>
          </a:p>
          <a:p>
            <a:pPr marL="118872" indent="0">
              <a:buNone/>
            </a:pPr>
            <a:endParaRPr lang="en-US" sz="1800" dirty="0"/>
          </a:p>
          <a:p>
            <a:r>
              <a:rPr lang="en-US" sz="2400" dirty="0"/>
              <a:t>Does anyone know why we can’t just do:</a:t>
            </a:r>
          </a:p>
          <a:p>
            <a:pPr marL="118872" indent="0">
              <a:buNone/>
            </a:pPr>
            <a:endParaRPr lang="en-US" sz="2400" dirty="0"/>
          </a:p>
          <a:p>
            <a:pPr marL="118872" indent="0">
              <a:buNone/>
            </a:pPr>
            <a:r>
              <a:rPr lang="en-US" sz="1800" dirty="0"/>
              <a:t>(cipher letter index –  key) mod (total number of letters)?</a:t>
            </a:r>
          </a:p>
          <a:p>
            <a:pPr marL="118872" indent="0">
              <a:buNone/>
            </a:pPr>
            <a:endParaRPr lang="en-US" sz="1800" dirty="0"/>
          </a:p>
          <a:p>
            <a:pPr lvl="1"/>
            <a:r>
              <a:rPr lang="en-US" sz="2400" dirty="0"/>
              <a:t>By adding the total number of letters, you don’t have to end up taking the mod of a negative number.</a:t>
            </a:r>
          </a:p>
          <a:p>
            <a:pPr lvl="1"/>
            <a:endParaRPr lang="en-US" sz="2400" dirty="0"/>
          </a:p>
          <a:p>
            <a:r>
              <a:rPr lang="en-US" sz="2400" dirty="0"/>
              <a:t>See if you can decode DBCA to get back to the word BEAD.</a:t>
            </a:r>
          </a:p>
          <a:p>
            <a:pPr marL="457200" lvl="1" indent="0">
              <a:buNone/>
            </a:pPr>
            <a:endParaRPr lang="en-US" sz="2400" dirty="0"/>
          </a:p>
          <a:p>
            <a:pPr marL="118872" indent="0">
              <a:buNone/>
            </a:pPr>
            <a:endParaRPr lang="en-US" sz="2400" dirty="0"/>
          </a:p>
        </p:txBody>
      </p:sp>
    </p:spTree>
    <p:extLst>
      <p:ext uri="{BB962C8B-B14F-4D97-AF65-F5344CB8AC3E}">
        <p14:creationId xmlns:p14="http://schemas.microsoft.com/office/powerpoint/2010/main" val="22002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1000"/>
                                        <p:tgtEl>
                                          <p:spTgt spid="3">
                                            <p:txEl>
                                              <p:pRg st="8" end="8"/>
                                            </p:txEl>
                                          </p:spTgt>
                                        </p:tgtEl>
                                      </p:cBhvr>
                                    </p:animEffect>
                                    <p:anim calcmode="lin" valueType="num">
                                      <p:cBhvr>
                                        <p:cTn id="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0" end="10"/>
                                            </p:txEl>
                                          </p:spTgt>
                                        </p:tgtEl>
                                        <p:attrNameLst>
                                          <p:attrName>style.visibility</p:attrName>
                                        </p:attrNameLst>
                                      </p:cBhvr>
                                      <p:to>
                                        <p:strVal val="visible"/>
                                      </p:to>
                                    </p:set>
                                    <p:animEffect transition="in" filter="fade">
                                      <p:cBhvr>
                                        <p:cTn id="14" dur="1000"/>
                                        <p:tgtEl>
                                          <p:spTgt spid="3">
                                            <p:txEl>
                                              <p:pRg st="10" end="10"/>
                                            </p:txEl>
                                          </p:spTgt>
                                        </p:tgtEl>
                                      </p:cBhvr>
                                    </p:animEffect>
                                    <p:anim calcmode="lin" valueType="num">
                                      <p:cBhvr>
                                        <p:cTn id="1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Would You Program This?</a:t>
            </a:r>
          </a:p>
        </p:txBody>
      </p:sp>
      <p:sp>
        <p:nvSpPr>
          <p:cNvPr id="3" name="Content Placeholder 2"/>
          <p:cNvSpPr>
            <a:spLocks noGrp="1"/>
          </p:cNvSpPr>
          <p:nvPr>
            <p:ph idx="1"/>
          </p:nvPr>
        </p:nvSpPr>
        <p:spPr>
          <a:xfrm>
            <a:off x="0" y="1775191"/>
            <a:ext cx="8991600" cy="4625609"/>
          </a:xfrm>
        </p:spPr>
        <p:txBody>
          <a:bodyPr/>
          <a:lstStyle/>
          <a:p>
            <a:r>
              <a:rPr lang="en-US" dirty="0"/>
              <a:t>It’s</a:t>
            </a:r>
            <a:r>
              <a:rPr lang="en-US" sz="4000" dirty="0"/>
              <a:t> </a:t>
            </a:r>
            <a:r>
              <a:rPr lang="en-US" dirty="0"/>
              <a:t>unbelievably simple!</a:t>
            </a:r>
          </a:p>
          <a:p>
            <a:r>
              <a:rPr lang="en-US" dirty="0"/>
              <a:t>The mod function is one of the most basic components of a lot of programming languages.  You’ll learn the mod function for python early on. That means all we have to deal with is indexing the letters.</a:t>
            </a:r>
          </a:p>
          <a:p>
            <a:r>
              <a:rPr lang="en-US" dirty="0"/>
              <a:t>Believe it or not, this also is no problem.  The solution lies in ASCII.</a:t>
            </a:r>
          </a:p>
        </p:txBody>
      </p:sp>
    </p:spTree>
    <p:extLst>
      <p:ext uri="{BB962C8B-B14F-4D97-AF65-F5344CB8AC3E}">
        <p14:creationId xmlns:p14="http://schemas.microsoft.com/office/powerpoint/2010/main" val="4053857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What’s ASCII?</a:t>
            </a:r>
          </a:p>
        </p:txBody>
      </p:sp>
      <p:sp>
        <p:nvSpPr>
          <p:cNvPr id="3" name="Content Placeholder 2"/>
          <p:cNvSpPr>
            <a:spLocks noGrp="1"/>
          </p:cNvSpPr>
          <p:nvPr>
            <p:ph idx="1"/>
          </p:nvPr>
        </p:nvSpPr>
        <p:spPr>
          <a:xfrm>
            <a:off x="4495800" y="1828800"/>
            <a:ext cx="4038600" cy="4625609"/>
          </a:xfrm>
        </p:spPr>
        <p:txBody>
          <a:bodyPr>
            <a:normAutofit fontScale="77500" lnSpcReduction="20000"/>
          </a:bodyPr>
          <a:lstStyle/>
          <a:p>
            <a:r>
              <a:rPr lang="en-US" sz="2800" dirty="0"/>
              <a:t>Computers have to represent everything as numbers, including things as basic as text.  </a:t>
            </a:r>
          </a:p>
          <a:p>
            <a:r>
              <a:rPr lang="en-US" sz="2800" dirty="0"/>
              <a:t>ASCII is the standard character encoding scheme, where each symbol is assigned a number.  </a:t>
            </a:r>
          </a:p>
          <a:p>
            <a:r>
              <a:rPr lang="en-US" sz="2800" dirty="0"/>
              <a:t>These symbols range from upper and lower case letters to numbers to things like punctuation and arrows.  There are many tables online that allow you to look up the  number associated with each symbol.</a:t>
            </a:r>
          </a:p>
          <a:p>
            <a:pPr marL="118872" indent="0">
              <a:buNone/>
            </a:pPr>
            <a:endParaRPr lang="en-US" sz="2800" dirty="0"/>
          </a:p>
        </p:txBody>
      </p:sp>
      <p:pic>
        <p:nvPicPr>
          <p:cNvPr id="51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956"/>
          <a:stretch/>
        </p:blipFill>
        <p:spPr bwMode="auto">
          <a:xfrm>
            <a:off x="228600" y="1676400"/>
            <a:ext cx="2489553"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Callout 3"/>
          <p:cNvSpPr/>
          <p:nvPr/>
        </p:nvSpPr>
        <p:spPr>
          <a:xfrm>
            <a:off x="2229556" y="1701800"/>
            <a:ext cx="2342444" cy="1905000"/>
          </a:xfrm>
          <a:prstGeom prst="wedgeEllipseCallout">
            <a:avLst>
              <a:gd name="adj1" fmla="val -68833"/>
              <a:gd name="adj2" fmla="val -91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Numbers associated with letters?  This sounds strangely familiar…</a:t>
            </a:r>
          </a:p>
        </p:txBody>
      </p:sp>
    </p:spTree>
    <p:extLst>
      <p:ext uri="{BB962C8B-B14F-4D97-AF65-F5344CB8AC3E}">
        <p14:creationId xmlns:p14="http://schemas.microsoft.com/office/powerpoint/2010/main" val="1931949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220</TotalTime>
  <Words>1599</Words>
  <Application>Microsoft Office PowerPoint</Application>
  <PresentationFormat>On-screen Show (4:3)</PresentationFormat>
  <Paragraphs>259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Corbel</vt:lpstr>
      <vt:lpstr>Wingdings</vt:lpstr>
      <vt:lpstr>Wingdings 2</vt:lpstr>
      <vt:lpstr>Wingdings 3</vt:lpstr>
      <vt:lpstr>Module</vt:lpstr>
      <vt:lpstr>Caesar Ciphers</vt:lpstr>
      <vt:lpstr>What is a Caesar Cipher?</vt:lpstr>
      <vt:lpstr>But I Don’t Want to Make a Table!</vt:lpstr>
      <vt:lpstr>How Is That Helpful?</vt:lpstr>
      <vt:lpstr>A Simple Example</vt:lpstr>
      <vt:lpstr>Why Does Modding Work?</vt:lpstr>
      <vt:lpstr>What About Decoding?</vt:lpstr>
      <vt:lpstr>How Would You Program This?</vt:lpstr>
      <vt:lpstr>Wait, What’s ASCII?</vt:lpstr>
      <vt:lpstr>The ASCII Table</vt:lpstr>
      <vt:lpstr>Using ASCII for Caesar’s Cipher</vt:lpstr>
      <vt:lpstr>The Problem with Caesar’s Cipher</vt:lpstr>
      <vt:lpstr>Photo Encryption- Colors</vt:lpstr>
      <vt:lpstr>How It Works</vt:lpstr>
      <vt:lpstr>How It Works</vt:lpstr>
      <vt:lpstr>Adding Them Up</vt:lpstr>
      <vt:lpstr>Adding Them Up- Mods</vt:lpstr>
      <vt:lpstr>Decoding</vt:lpstr>
      <vt:lpstr>Applications</vt:lpstr>
      <vt:lpstr>An example</vt:lpstr>
      <vt:lpstr>Cryptography</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Caesar Ciphers</dc:title>
  <dc:creator>jrlustig</dc:creator>
  <cp:lastModifiedBy>LEONARD PRIM FRANCIS G. REYES</cp:lastModifiedBy>
  <cp:revision>27</cp:revision>
  <dcterms:created xsi:type="dcterms:W3CDTF">2011-06-14T18:09:59Z</dcterms:created>
  <dcterms:modified xsi:type="dcterms:W3CDTF">2018-05-27T12:57:17Z</dcterms:modified>
</cp:coreProperties>
</file>