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5"/>
  </p:notes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80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0693" autoAdjust="0"/>
  </p:normalViewPr>
  <p:slideViewPr>
    <p:cSldViewPr snapToGrid="0">
      <p:cViewPr varScale="1">
        <p:scale>
          <a:sx n="54" d="100"/>
          <a:sy n="54" d="100"/>
        </p:scale>
        <p:origin x="166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6C5B91-F1E8-47BD-96A0-FC3EC9710C9B}" type="datetimeFigureOut">
              <a:rPr lang="en-US" smtClean="0"/>
              <a:pPr/>
              <a:t>5/17/2017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568EF9-0F8A-4F1B-9F05-3F79D5DED5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668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754D8F-4680-4EB1-8B04-40FDDAF00643}" type="slidenum">
              <a:rPr lang="en-AU" altLang="en-US"/>
              <a:pPr/>
              <a:t>2</a:t>
            </a:fld>
            <a:endParaRPr lang="en-AU" altLang="en-US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92200" y="860425"/>
            <a:ext cx="4613275" cy="3460750"/>
          </a:xfrm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22503738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C0C54D-9B75-4769-A413-A6E97911BE41}" type="slidenum">
              <a:rPr lang="en-AU" altLang="en-US"/>
              <a:pPr/>
              <a:t>13</a:t>
            </a:fld>
            <a:endParaRPr lang="en-AU" altLang="en-US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92200" y="860425"/>
            <a:ext cx="4613275" cy="3460750"/>
          </a:xfrm>
          <a:ln cap="flat"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10046960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DEAEA5-4419-4E76-8798-62962C786B1A}" type="slidenum">
              <a:rPr lang="en-AU" altLang="en-US"/>
              <a:pPr/>
              <a:t>17</a:t>
            </a:fld>
            <a:endParaRPr lang="en-AU" altLang="en-US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92200" y="860425"/>
            <a:ext cx="4613275" cy="3460750"/>
          </a:xfrm>
          <a:ln cap="flat"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9002406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F8937F-8488-471B-893F-EE60B5B94007}" type="slidenum">
              <a:rPr lang="en-AU" altLang="en-US"/>
              <a:pPr/>
              <a:t>21</a:t>
            </a:fld>
            <a:endParaRPr lang="en-AU" altLang="en-US"/>
          </a:p>
        </p:txBody>
      </p:sp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92200" y="860425"/>
            <a:ext cx="4613275" cy="3460750"/>
          </a:xfrm>
          <a:ln cap="flat"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41279540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741D36-D624-4CA9-9803-828BED6E19C0}" type="slidenum">
              <a:rPr lang="en-AU" altLang="en-US"/>
              <a:pPr/>
              <a:t>22</a:t>
            </a:fld>
            <a:endParaRPr lang="en-AU" altLang="en-US"/>
          </a:p>
        </p:txBody>
      </p:sp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92200" y="860425"/>
            <a:ext cx="4613275" cy="3460750"/>
          </a:xfrm>
          <a:ln cap="flat"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2766132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312F4F-6A34-4CC7-854B-905374185F7C}" type="slidenum">
              <a:rPr lang="en-AU" altLang="en-US"/>
              <a:pPr/>
              <a:t>23</a:t>
            </a:fld>
            <a:endParaRPr lang="en-AU" altLang="en-US"/>
          </a:p>
        </p:txBody>
      </p:sp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92200" y="860425"/>
            <a:ext cx="4613275" cy="3460750"/>
          </a:xfrm>
          <a:ln cap="flat"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327799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20D8FB-82E3-4D96-B391-6987725AC3B1}" type="slidenum">
              <a:rPr lang="en-AU" altLang="en-US"/>
              <a:pPr/>
              <a:t>3</a:t>
            </a:fld>
            <a:endParaRPr lang="en-AU" altLang="en-US"/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92200" y="860425"/>
            <a:ext cx="4613275" cy="3460750"/>
          </a:xfrm>
          <a:ln cap="flat"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13849758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CD20BD-D4FB-4C1C-81C1-B56711C2EE96}" type="slidenum">
              <a:rPr lang="en-AU" altLang="en-US"/>
              <a:pPr/>
              <a:t>4</a:t>
            </a:fld>
            <a:endParaRPr lang="en-AU" altLang="en-US"/>
          </a:p>
        </p:txBody>
      </p:sp>
      <p:sp>
        <p:nvSpPr>
          <p:cNvPr id="9933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92200" y="860425"/>
            <a:ext cx="4613275" cy="3460750"/>
          </a:xfrm>
          <a:ln cap="flat"/>
        </p:spPr>
      </p:sp>
      <p:sp>
        <p:nvSpPr>
          <p:cNvPr id="99331" name="Rectangle 102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38851931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4AFA23-B95F-4E62-9A11-8B473833F875}" type="slidenum">
              <a:rPr lang="en-AU" altLang="en-US"/>
              <a:pPr/>
              <a:t>5</a:t>
            </a:fld>
            <a:endParaRPr lang="en-AU" altLang="en-US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92200" y="860425"/>
            <a:ext cx="4613275" cy="3460750"/>
          </a:xfrm>
          <a:ln cap="flat"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9581252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395DA4-3C3E-48E4-8CE4-110F175D9873}" type="slidenum">
              <a:rPr lang="en-AU" altLang="en-US"/>
              <a:pPr/>
              <a:t>6</a:t>
            </a:fld>
            <a:endParaRPr lang="en-AU" altLang="en-US"/>
          </a:p>
        </p:txBody>
      </p:sp>
      <p:sp>
        <p:nvSpPr>
          <p:cNvPr id="84994" name="Rectangle 3074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92200" y="860425"/>
            <a:ext cx="4613275" cy="3460750"/>
          </a:xfrm>
          <a:ln/>
        </p:spPr>
      </p:sp>
      <p:sp>
        <p:nvSpPr>
          <p:cNvPr id="84995" name="Rectangle 307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62787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9DB622-6137-4D57-BE8A-15362E88404A}" type="slidenum">
              <a:rPr lang="en-AU" altLang="en-US"/>
              <a:pPr/>
              <a:t>9</a:t>
            </a:fld>
            <a:endParaRPr lang="en-AU" altLang="en-US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92200" y="860425"/>
            <a:ext cx="4613275" cy="3460750"/>
          </a:xfrm>
          <a:ln cap="flat"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34548392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25163F-A8CA-4480-8AA4-639AB61FD53A}" type="slidenum">
              <a:rPr lang="en-AU" altLang="en-US"/>
              <a:pPr/>
              <a:t>10</a:t>
            </a:fld>
            <a:endParaRPr lang="en-AU" alt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92200" y="860425"/>
            <a:ext cx="4613275" cy="3460750"/>
          </a:xfrm>
          <a:ln cap="flat"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26780337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A8FCA6-50B4-4A59-8571-D3C1E7CE7D10}" type="slidenum">
              <a:rPr lang="en-AU" altLang="en-US"/>
              <a:pPr/>
              <a:t>11</a:t>
            </a:fld>
            <a:endParaRPr lang="en-AU" altLang="en-US"/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92200" y="860425"/>
            <a:ext cx="4613275" cy="3460750"/>
          </a:xfrm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52685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048C5C-AB06-496A-9FB8-7590A713DEF6}" type="slidenum">
              <a:rPr lang="en-AU" altLang="en-US"/>
              <a:pPr/>
              <a:t>12</a:t>
            </a:fld>
            <a:endParaRPr lang="en-AU" altLang="en-US"/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92200" y="860425"/>
            <a:ext cx="4613275" cy="3460750"/>
          </a:xfrm>
          <a:ln cap="flat"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3647030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Version#d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CSE2500 System Security and Privacy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E4FCB-58FB-4857-9DDA-84040ED6B7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03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Version#d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CSE2500 System Security and Privacy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E4FCB-58FB-4857-9DDA-84040ED6B7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949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Version#d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CSE2500 System Security and Privacy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E4FCB-58FB-4857-9DDA-84040ED6B7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745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974850" y="6292850"/>
            <a:ext cx="424815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Version#d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18251"/>
            <a:ext cx="2057400" cy="365125"/>
          </a:xfrm>
        </p:spPr>
        <p:txBody>
          <a:bodyPr/>
          <a:lstStyle/>
          <a:p>
            <a:fld id="{891E4FCB-58FB-4857-9DDA-84040ED6B7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739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Version#d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CSE2500 System Security and Privacy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E4FCB-58FB-4857-9DDA-84040ED6B7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810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Version#d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CSE2500 System Security and Privacy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E4FCB-58FB-4857-9DDA-84040ED6B7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208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Version#d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CSE2500 System Security and Privacy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E4FCB-58FB-4857-9DDA-84040ED6B7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278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Version#d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CSE2500 System Security and Privacy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E4FCB-58FB-4857-9DDA-84040ED6B7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461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Version#d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CSE2500 System Security and Privacy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E4FCB-58FB-4857-9DDA-84040ED6B7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040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Version#d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CSE2500 System Security and Privacy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E4FCB-58FB-4857-9DDA-84040ED6B7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361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Version#d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CSE2500 System Security and Privacy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E4FCB-58FB-4857-9DDA-84040ED6B7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691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Version#d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CSE2500 System Security and Privacy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E4FCB-58FB-4857-9DDA-84040ED6B7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483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Rectangle 6"/>
          <p:cNvSpPr>
            <a:spLocks noGrp="1" noChangeArrowheads="1"/>
          </p:cNvSpPr>
          <p:nvPr>
            <p:ph type="ctrTitle"/>
          </p:nvPr>
        </p:nvSpPr>
        <p:spPr>
          <a:xfrm>
            <a:off x="2514600" y="3505200"/>
            <a:ext cx="6248400" cy="1736725"/>
          </a:xfrm>
        </p:spPr>
        <p:txBody>
          <a:bodyPr>
            <a:normAutofit/>
          </a:bodyPr>
          <a:lstStyle/>
          <a:p>
            <a:pPr algn="r"/>
            <a:r>
              <a:rPr lang="en-US" sz="5700" dirty="0"/>
              <a:t>INTRODUCTION TO CRYPTOGRAPHY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04ABF-D593-43DF-8FF1-FC7D1F058CD6}" type="slidenum">
              <a:rPr lang="en-AU" altLang="en-US"/>
              <a:pPr/>
              <a:t>10</a:t>
            </a:fld>
            <a:endParaRPr lang="en-AU" altLang="en-US" sz="1400">
              <a:solidFill>
                <a:schemeClr val="tx1"/>
              </a:solidFill>
            </a:endParaRP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AU" altLang="en-US"/>
              <a:t>Types of ciphers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AU" altLang="en-US"/>
              <a:t>Private key cryptosystems/ciphers</a:t>
            </a:r>
          </a:p>
          <a:p>
            <a:pPr lvl="1"/>
            <a:r>
              <a:rPr lang="en-AU" altLang="en-US"/>
              <a:t>The secret key is shared between two parties</a:t>
            </a:r>
          </a:p>
          <a:p>
            <a:r>
              <a:rPr lang="en-AU" altLang="en-US"/>
              <a:t>Public key cryptosystems/ciphers</a:t>
            </a:r>
          </a:p>
          <a:p>
            <a:pPr lvl="1"/>
            <a:r>
              <a:rPr lang="en-AU" altLang="en-US"/>
              <a:t>The secret key is not shared and two parties can still communicate using their public keys</a:t>
            </a:r>
          </a:p>
        </p:txBody>
      </p:sp>
    </p:spTree>
    <p:extLst>
      <p:ext uri="{BB962C8B-B14F-4D97-AF65-F5344CB8AC3E}">
        <p14:creationId xmlns:p14="http://schemas.microsoft.com/office/powerpoint/2010/main" val="2827976386"/>
      </p:ext>
    </p:extLst>
  </p:cSld>
  <p:clrMapOvr>
    <a:masterClrMapping/>
  </p:clrMapOvr>
  <p:transition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8C014-017F-479C-9CE4-031FA3EBB509}" type="slidenum">
              <a:rPr lang="en-AU" altLang="en-US"/>
              <a:pPr/>
              <a:t>11</a:t>
            </a:fld>
            <a:endParaRPr lang="en-AU" altLang="en-US" sz="1400">
              <a:solidFill>
                <a:schemeClr val="tx1"/>
              </a:solidFill>
            </a:endParaRPr>
          </a:p>
        </p:txBody>
      </p:sp>
      <p:sp>
        <p:nvSpPr>
          <p:cNvPr id="8397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Examples of “Messages”</a:t>
            </a:r>
            <a:endParaRPr lang="en-AU" altLang="en-US"/>
          </a:p>
        </p:txBody>
      </p:sp>
      <p:sp>
        <p:nvSpPr>
          <p:cNvPr id="8397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Types of secret “Messages” Alice might want to send Bob (in increasing length):</a:t>
            </a:r>
          </a:p>
          <a:p>
            <a:pPr lvl="1">
              <a:lnSpc>
                <a:spcPct val="90000"/>
              </a:lnSpc>
            </a:pPr>
            <a:r>
              <a:rPr lang="en-US" altLang="en-US" u="sng"/>
              <a:t>Decision (yes/no),</a:t>
            </a:r>
            <a:r>
              <a:rPr lang="en-US" altLang="en-US"/>
              <a:t> eg. as answer to the question “Are we meeting tomorrow?”</a:t>
            </a:r>
          </a:p>
          <a:p>
            <a:pPr lvl="1">
              <a:lnSpc>
                <a:spcPct val="90000"/>
              </a:lnSpc>
            </a:pPr>
            <a:r>
              <a:rPr lang="en-US" altLang="en-US" u="sng"/>
              <a:t>Numerical Value</a:t>
            </a:r>
            <a:r>
              <a:rPr lang="en-US" altLang="en-US"/>
              <a:t>, eg. as answer to the question “at what hour are we meeting?”</a:t>
            </a:r>
          </a:p>
          <a:p>
            <a:pPr lvl="1">
              <a:lnSpc>
                <a:spcPct val="90000"/>
              </a:lnSpc>
            </a:pPr>
            <a:r>
              <a:rPr lang="en-US" altLang="en-US" u="sng"/>
              <a:t>Document</a:t>
            </a:r>
          </a:p>
          <a:p>
            <a:pPr lvl="1">
              <a:lnSpc>
                <a:spcPct val="90000"/>
              </a:lnSpc>
            </a:pPr>
            <a:r>
              <a:rPr lang="en-US" altLang="en-US" u="sng"/>
              <a:t>Software</a:t>
            </a:r>
            <a:r>
              <a:rPr lang="en-US" altLang="en-US"/>
              <a:t>, </a:t>
            </a:r>
          </a:p>
          <a:p>
            <a:pPr lvl="1">
              <a:lnSpc>
                <a:spcPct val="90000"/>
              </a:lnSpc>
            </a:pPr>
            <a:r>
              <a:rPr lang="en-US" altLang="en-US" u="sng"/>
              <a:t>Images</a:t>
            </a:r>
            <a:r>
              <a:rPr lang="en-US" altLang="en-US"/>
              <a:t> etc. 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029472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B3226-1F7B-400D-BADB-7C7E566857E3}" type="slidenum">
              <a:rPr lang="en-AU" altLang="en-US"/>
              <a:pPr/>
              <a:t>12</a:t>
            </a:fld>
            <a:endParaRPr lang="en-AU" altLang="en-US" sz="1400">
              <a:solidFill>
                <a:schemeClr val="tx1"/>
              </a:solidFill>
            </a:endParaRP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AU" altLang="en-US"/>
              <a:t>Concepts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AU" altLang="en-US"/>
              <a:t>A private key cipher is composed of two algorithms</a:t>
            </a:r>
          </a:p>
          <a:p>
            <a:pPr lvl="1"/>
            <a:r>
              <a:rPr lang="en-AU" altLang="en-US"/>
              <a:t>encryption algorithm E</a:t>
            </a:r>
          </a:p>
          <a:p>
            <a:pPr lvl="1"/>
            <a:r>
              <a:rPr lang="en-AU" altLang="en-US"/>
              <a:t>decryption algorithm D</a:t>
            </a:r>
          </a:p>
          <a:p>
            <a:r>
              <a:rPr lang="en-AU" altLang="en-US"/>
              <a:t>The same key K is used for encryption &amp; decryption</a:t>
            </a:r>
          </a:p>
          <a:p>
            <a:r>
              <a:rPr lang="en-AU" altLang="en-US"/>
              <a:t>K has to be distributed beforehand</a:t>
            </a:r>
          </a:p>
        </p:txBody>
      </p:sp>
    </p:spTree>
    <p:extLst>
      <p:ext uri="{BB962C8B-B14F-4D97-AF65-F5344CB8AC3E}">
        <p14:creationId xmlns:p14="http://schemas.microsoft.com/office/powerpoint/2010/main" val="1418711430"/>
      </p:ext>
    </p:extLst>
  </p:cSld>
  <p:clrMapOvr>
    <a:masterClrMapping/>
  </p:clrMapOvr>
  <p:transition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A6568-391E-4110-951E-729C6A3AB05C}" type="slidenum">
              <a:rPr lang="en-AU" altLang="en-US"/>
              <a:pPr/>
              <a:t>13</a:t>
            </a:fld>
            <a:endParaRPr lang="en-AU" altLang="en-US" sz="1400">
              <a:solidFill>
                <a:schemeClr val="tx1"/>
              </a:solidFill>
            </a:endParaRPr>
          </a:p>
        </p:txBody>
      </p:sp>
      <p:sp>
        <p:nvSpPr>
          <p:cNvPr id="26626" name="Rectangle 1026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AU" altLang="en-US"/>
              <a:t>Notations</a:t>
            </a:r>
          </a:p>
        </p:txBody>
      </p:sp>
      <p:sp>
        <p:nvSpPr>
          <p:cNvPr id="26627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AU" altLang="en-US"/>
              <a:t>Encrypt a plaintext P using a key K &amp; an encryption algorithm E</a:t>
            </a:r>
            <a:br>
              <a:rPr lang="en-AU" altLang="en-US"/>
            </a:br>
            <a:r>
              <a:rPr lang="en-AU" altLang="en-US"/>
              <a:t>	C = E(K,P)</a:t>
            </a:r>
          </a:p>
          <a:p>
            <a:r>
              <a:rPr lang="en-AU" altLang="en-US"/>
              <a:t>Decrypt a ciphertext C using the same key K and the matching decryption algorithm D</a:t>
            </a:r>
            <a:br>
              <a:rPr lang="en-AU" altLang="en-US"/>
            </a:br>
            <a:r>
              <a:rPr lang="en-AU" altLang="en-US"/>
              <a:t>	P = D(K,C)</a:t>
            </a:r>
            <a:br>
              <a:rPr lang="en-AU" altLang="en-US"/>
            </a:br>
            <a:endParaRPr lang="en-AU" altLang="en-US"/>
          </a:p>
          <a:p>
            <a:r>
              <a:rPr lang="en-AU" altLang="en-US"/>
              <a:t>Note: P = D(K,C) = D(K, E(K,P))</a:t>
            </a:r>
          </a:p>
        </p:txBody>
      </p:sp>
    </p:spTree>
    <p:extLst>
      <p:ext uri="{BB962C8B-B14F-4D97-AF65-F5344CB8AC3E}">
        <p14:creationId xmlns:p14="http://schemas.microsoft.com/office/powerpoint/2010/main" val="4193979446"/>
      </p:ext>
    </p:extLst>
  </p:cSld>
  <p:clrMapOvr>
    <a:masterClrMapping/>
  </p:clrMapOvr>
  <p:transition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83351-F763-4C33-9CA2-1D9EC7D3B18A}" type="slidenum">
              <a:rPr lang="en-AU" altLang="en-US"/>
              <a:pPr/>
              <a:t>14</a:t>
            </a:fld>
            <a:endParaRPr lang="en-AU" altLang="en-US" sz="1400">
              <a:solidFill>
                <a:schemeClr val="tx1"/>
              </a:solidFill>
            </a:endParaRPr>
          </a:p>
        </p:txBody>
      </p:sp>
      <p:sp>
        <p:nvSpPr>
          <p:cNvPr id="13721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z="3200"/>
              <a:t>Principles of Private Key Encryption</a:t>
            </a:r>
          </a:p>
        </p:txBody>
      </p:sp>
      <p:sp>
        <p:nvSpPr>
          <p:cNvPr id="13721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AU" altLang="en-US" sz="2400"/>
              <a:t>Devise cryptographic algorithms:  </a:t>
            </a:r>
          </a:p>
          <a:p>
            <a:pPr lvl="1">
              <a:lnSpc>
                <a:spcPct val="90000"/>
              </a:lnSpc>
            </a:pPr>
            <a:r>
              <a:rPr lang="en-AU" altLang="en-US" sz="2000"/>
              <a:t>a set of fast functions (E1, E2, E3, ..En) that when in turn applied to an input (initial or intermediate input) will produce a more potentially scrambled output.</a:t>
            </a:r>
          </a:p>
          <a:p>
            <a:pPr lvl="1">
              <a:lnSpc>
                <a:spcPct val="90000"/>
              </a:lnSpc>
            </a:pPr>
            <a:r>
              <a:rPr lang="en-AU" altLang="en-US" sz="2000"/>
              <a:t>and a set of functions (D1,D2,D3, .. Dn) that when in turn applied to the cipher text (final or intermediate) will produce the original input text.</a:t>
            </a:r>
          </a:p>
          <a:p>
            <a:pPr>
              <a:lnSpc>
                <a:spcPct val="90000"/>
              </a:lnSpc>
            </a:pPr>
            <a:r>
              <a:rPr lang="en-AU" altLang="en-US" sz="2400"/>
              <a:t> Devise algorithms, tests and proofs to validate your cryptographic algorithms</a:t>
            </a:r>
          </a:p>
          <a:p>
            <a:pPr lvl="1">
              <a:lnSpc>
                <a:spcPct val="90000"/>
              </a:lnSpc>
            </a:pPr>
            <a:r>
              <a:rPr lang="en-AU" altLang="en-US" sz="2000"/>
              <a:t>Analysing algorithms.</a:t>
            </a:r>
          </a:p>
          <a:p>
            <a:pPr lvl="1">
              <a:lnSpc>
                <a:spcPct val="90000"/>
              </a:lnSpc>
            </a:pPr>
            <a:r>
              <a:rPr lang="en-AU" altLang="en-US" sz="2000"/>
              <a:t>Tests with powerful computers such as specialised, parallel, cluster, or quantum computers.</a:t>
            </a:r>
          </a:p>
          <a:p>
            <a:pPr lvl="1">
              <a:lnSpc>
                <a:spcPct val="90000"/>
              </a:lnSpc>
            </a:pPr>
            <a:r>
              <a:rPr lang="en-AU" altLang="en-US" sz="2000"/>
              <a:t>Mathematical proofs.</a:t>
            </a:r>
          </a:p>
        </p:txBody>
      </p:sp>
    </p:spTree>
    <p:extLst>
      <p:ext uri="{BB962C8B-B14F-4D97-AF65-F5344CB8AC3E}">
        <p14:creationId xmlns:p14="http://schemas.microsoft.com/office/powerpoint/2010/main" val="25254117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28FE4-B4F0-49BD-B02A-D735E74E905E}" type="slidenum">
              <a:rPr lang="en-AU" altLang="en-US"/>
              <a:pPr/>
              <a:t>15</a:t>
            </a:fld>
            <a:endParaRPr lang="en-AU" altLang="en-US" sz="1400">
              <a:solidFill>
                <a:schemeClr val="tx1"/>
              </a:solidFill>
            </a:endParaRPr>
          </a:p>
        </p:txBody>
      </p:sp>
      <p:sp>
        <p:nvSpPr>
          <p:cNvPr id="12697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838200"/>
          </a:xfrm>
        </p:spPr>
        <p:txBody>
          <a:bodyPr/>
          <a:lstStyle/>
          <a:p>
            <a:r>
              <a:rPr lang="en-AU" altLang="en-US" sz="4400" dirty="0"/>
              <a:t>What is PKE used for?</a:t>
            </a:r>
            <a:endParaRPr lang="en-US" altLang="en-US" sz="4400" dirty="0"/>
          </a:p>
        </p:txBody>
      </p:sp>
      <p:sp>
        <p:nvSpPr>
          <p:cNvPr id="12697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charset="2"/>
              <a:buNone/>
            </a:pPr>
            <a:r>
              <a:rPr lang="en-AU" altLang="en-US"/>
              <a:t>Private Key Encryption (PKE) can be used:</a:t>
            </a:r>
          </a:p>
          <a:p>
            <a:pPr lvl="1"/>
            <a:r>
              <a:rPr lang="en-AU" altLang="en-US"/>
              <a:t>Transmitting data over an insecure channel</a:t>
            </a:r>
          </a:p>
          <a:p>
            <a:pPr lvl="1"/>
            <a:r>
              <a:rPr lang="en-AU" altLang="en-US"/>
              <a:t>Secure stored data (encrypt &amp; store)</a:t>
            </a:r>
          </a:p>
          <a:p>
            <a:pPr lvl="1"/>
            <a:r>
              <a:rPr lang="en-AU" altLang="en-US"/>
              <a:t>Provide integrity check:</a:t>
            </a:r>
          </a:p>
          <a:p>
            <a:pPr lvl="2"/>
            <a:r>
              <a:rPr lang="en-AU" altLang="en-US"/>
              <a:t> (Key + Mes.) -&gt; MAC (message authentication code)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43489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F992B-48F7-41A6-B129-D09612665A1D}" type="slidenum">
              <a:rPr lang="en-AU" altLang="en-US"/>
              <a:pPr/>
              <a:t>16</a:t>
            </a:fld>
            <a:endParaRPr lang="en-AU" altLang="en-US" sz="1400">
              <a:solidFill>
                <a:schemeClr val="tx1"/>
              </a:solidFill>
            </a:endParaRPr>
          </a:p>
        </p:txBody>
      </p:sp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7967663" cy="838200"/>
          </a:xfrm>
        </p:spPr>
        <p:txBody>
          <a:bodyPr/>
          <a:lstStyle/>
          <a:p>
            <a:r>
              <a:rPr lang="en-AU" altLang="en-US" sz="3600"/>
              <a:t>Morden Cryptography applications</a:t>
            </a:r>
            <a:endParaRPr lang="en-US" altLang="en-US" sz="3600"/>
          </a:p>
        </p:txBody>
      </p:sp>
      <p:sp>
        <p:nvSpPr>
          <p:cNvPr id="107524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/>
              <a:t>Not just about confidentiality!</a:t>
            </a:r>
          </a:p>
          <a:p>
            <a:pPr>
              <a:lnSpc>
                <a:spcPct val="80000"/>
              </a:lnSpc>
            </a:pPr>
            <a:r>
              <a:rPr lang="en-US" altLang="en-US"/>
              <a:t>Integrity</a:t>
            </a:r>
          </a:p>
          <a:p>
            <a:pPr marL="793750" lvl="1" indent="-336550">
              <a:lnSpc>
                <a:spcPct val="80000"/>
              </a:lnSpc>
            </a:pPr>
            <a:r>
              <a:rPr lang="en-US" altLang="en-US"/>
              <a:t>Digital signatures</a:t>
            </a:r>
          </a:p>
          <a:p>
            <a:pPr marL="793750" lvl="1" indent="-336550">
              <a:lnSpc>
                <a:spcPct val="80000"/>
              </a:lnSpc>
            </a:pPr>
            <a:r>
              <a:rPr lang="en-US" altLang="en-US"/>
              <a:t>Hash functions</a:t>
            </a:r>
          </a:p>
          <a:p>
            <a:pPr>
              <a:lnSpc>
                <a:spcPct val="80000"/>
              </a:lnSpc>
            </a:pPr>
            <a:r>
              <a:rPr lang="en-US" altLang="en-US"/>
              <a:t>Fair exchange</a:t>
            </a:r>
          </a:p>
          <a:p>
            <a:pPr marL="793750" lvl="1" indent="-336550">
              <a:lnSpc>
                <a:spcPct val="80000"/>
              </a:lnSpc>
            </a:pPr>
            <a:r>
              <a:rPr lang="en-US" altLang="en-US"/>
              <a:t>Contract signing</a:t>
            </a:r>
          </a:p>
          <a:p>
            <a:pPr>
              <a:lnSpc>
                <a:spcPct val="80000"/>
              </a:lnSpc>
            </a:pPr>
            <a:r>
              <a:rPr lang="en-US" altLang="en-US"/>
              <a:t>Anonymity</a:t>
            </a:r>
          </a:p>
          <a:p>
            <a:pPr marL="793750" lvl="1" indent="-336550">
              <a:lnSpc>
                <a:spcPct val="80000"/>
              </a:lnSpc>
            </a:pPr>
            <a:r>
              <a:rPr lang="en-US" altLang="en-US"/>
              <a:t>Electronic cash</a:t>
            </a:r>
          </a:p>
          <a:p>
            <a:pPr marL="793750" lvl="1" indent="-336550">
              <a:lnSpc>
                <a:spcPct val="80000"/>
              </a:lnSpc>
            </a:pPr>
            <a:r>
              <a:rPr lang="en-US" altLang="en-US"/>
              <a:t>Electronic voting</a:t>
            </a:r>
          </a:p>
          <a:p>
            <a:pPr>
              <a:lnSpc>
                <a:spcPct val="80000"/>
              </a:lnSpc>
            </a:pPr>
            <a:r>
              <a:rPr lang="en-US" altLang="en-US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37797179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FE746-9ECB-4A14-A398-F1C2D4E054EA}" type="slidenum">
              <a:rPr lang="en-AU" altLang="en-US"/>
              <a:pPr/>
              <a:t>17</a:t>
            </a:fld>
            <a:endParaRPr lang="en-AU" altLang="en-US" sz="1400">
              <a:solidFill>
                <a:schemeClr val="tx1"/>
              </a:solidFill>
            </a:endParaRPr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AU" altLang="en-US"/>
              <a:t>Modern private key ciphers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AU" altLang="en-US" sz="2400"/>
              <a:t>DES (US, 1977) (3DES)</a:t>
            </a:r>
          </a:p>
          <a:p>
            <a:pPr lvl="1">
              <a:lnSpc>
                <a:spcPct val="90000"/>
              </a:lnSpc>
            </a:pPr>
            <a:r>
              <a:rPr lang="en-AU" altLang="en-US" sz="2000"/>
              <a:t>key -- 56 bits, plaintext/ciphertext -- 64 bits</a:t>
            </a:r>
          </a:p>
          <a:p>
            <a:pPr>
              <a:lnSpc>
                <a:spcPct val="90000"/>
              </a:lnSpc>
            </a:pPr>
            <a:r>
              <a:rPr lang="en-AU" altLang="en-US" sz="2400"/>
              <a:t>LOKI (ADFA, Australia, 1989)</a:t>
            </a:r>
          </a:p>
          <a:p>
            <a:pPr lvl="1">
              <a:lnSpc>
                <a:spcPct val="90000"/>
              </a:lnSpc>
            </a:pPr>
            <a:r>
              <a:rPr lang="en-AU" altLang="en-US" sz="2000"/>
              <a:t>key, plaintext/ciphertext -- 64 bits</a:t>
            </a:r>
          </a:p>
          <a:p>
            <a:pPr>
              <a:lnSpc>
                <a:spcPct val="90000"/>
              </a:lnSpc>
            </a:pPr>
            <a:r>
              <a:rPr lang="en-AU" altLang="en-US" sz="2400"/>
              <a:t>FEAL (NTT, Japan, 1990)</a:t>
            </a:r>
          </a:p>
          <a:p>
            <a:pPr lvl="1">
              <a:lnSpc>
                <a:spcPct val="90000"/>
              </a:lnSpc>
            </a:pPr>
            <a:r>
              <a:rPr lang="en-AU" altLang="en-US" sz="2000"/>
              <a:t>key -- 128 bits, plaintext/ciphertext -- 64 bits</a:t>
            </a:r>
          </a:p>
          <a:p>
            <a:pPr>
              <a:lnSpc>
                <a:spcPct val="90000"/>
              </a:lnSpc>
            </a:pPr>
            <a:r>
              <a:rPr lang="en-AU" altLang="en-US" sz="2400"/>
              <a:t>IDEA (Lai &amp; Massey, Swiss, 1991) </a:t>
            </a:r>
          </a:p>
          <a:p>
            <a:pPr lvl="1">
              <a:lnSpc>
                <a:spcPct val="90000"/>
              </a:lnSpc>
            </a:pPr>
            <a:r>
              <a:rPr lang="en-AU" altLang="en-US" sz="2000"/>
              <a:t>key -- 128 bits, plaintext/ciphertext -- 64 bits</a:t>
            </a:r>
          </a:p>
          <a:p>
            <a:pPr>
              <a:lnSpc>
                <a:spcPct val="90000"/>
              </a:lnSpc>
            </a:pPr>
            <a:r>
              <a:rPr lang="en-AU" altLang="en-US" sz="2400"/>
              <a:t>SPEED (Y Zheng in 1996)</a:t>
            </a:r>
          </a:p>
          <a:p>
            <a:pPr lvl="1">
              <a:lnSpc>
                <a:spcPct val="90000"/>
              </a:lnSpc>
            </a:pPr>
            <a:r>
              <a:rPr lang="en-AU" altLang="en-US" sz="2000"/>
              <a:t>Key/(plaintext/ciphertext) -- 48,64,80,…,256 bits</a:t>
            </a:r>
          </a:p>
          <a:p>
            <a:pPr>
              <a:lnSpc>
                <a:spcPct val="90000"/>
              </a:lnSpc>
            </a:pPr>
            <a:r>
              <a:rPr lang="en-AU" altLang="en-US" sz="2400"/>
              <a:t>AES (Joan Daemen &amp; Vincent Rijmen 2000)</a:t>
            </a:r>
          </a:p>
          <a:p>
            <a:pPr lvl="1">
              <a:lnSpc>
                <a:spcPct val="90000"/>
              </a:lnSpc>
            </a:pPr>
            <a:r>
              <a:rPr lang="en-AU" altLang="en-US" sz="2000"/>
              <a:t>Key/(plaintext/ciphertext) -- 128, 192 and 256 bits</a:t>
            </a:r>
          </a:p>
        </p:txBody>
      </p:sp>
    </p:spTree>
    <p:extLst>
      <p:ext uri="{BB962C8B-B14F-4D97-AF65-F5344CB8AC3E}">
        <p14:creationId xmlns:p14="http://schemas.microsoft.com/office/powerpoint/2010/main" val="33838955"/>
      </p:ext>
    </p:extLst>
  </p:cSld>
  <p:clrMapOvr>
    <a:masterClrMapping/>
  </p:clrMapOvr>
  <p:transition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A6E53-31DA-4370-A814-13B1E575FCFF}" type="slidenum">
              <a:rPr lang="en-AU" altLang="en-US"/>
              <a:pPr/>
              <a:t>18</a:t>
            </a:fld>
            <a:endParaRPr lang="en-AU" altLang="en-US" sz="1400">
              <a:solidFill>
                <a:schemeClr val="tx1"/>
              </a:solidFill>
            </a:endParaRPr>
          </a:p>
        </p:txBody>
      </p:sp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120063" cy="838200"/>
          </a:xfrm>
        </p:spPr>
        <p:txBody>
          <a:bodyPr/>
          <a:lstStyle/>
          <a:p>
            <a:r>
              <a:rPr lang="en-AU" altLang="en-US" sz="3200"/>
              <a:t>General approaches to Cryptography</a:t>
            </a:r>
            <a:r>
              <a:rPr lang="en-AU" altLang="en-US"/>
              <a:t> </a:t>
            </a:r>
            <a:endParaRPr lang="en-US" altLang="en-US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AU" altLang="en-US" sz="2000"/>
              <a:t>There are two general encryption methods: </a:t>
            </a:r>
            <a:r>
              <a:rPr lang="en-US" altLang="en-US" sz="2000"/>
              <a:t>Block ciphers &amp; Stream ciphers</a:t>
            </a:r>
            <a:endParaRPr lang="en-AU" altLang="en-US" sz="2000"/>
          </a:p>
          <a:p>
            <a:pPr>
              <a:lnSpc>
                <a:spcPct val="80000"/>
              </a:lnSpc>
            </a:pPr>
            <a:r>
              <a:rPr lang="en-US" altLang="en-US" sz="2000"/>
              <a:t>Block ciphers</a:t>
            </a:r>
          </a:p>
          <a:p>
            <a:pPr lvl="1">
              <a:lnSpc>
                <a:spcPct val="80000"/>
              </a:lnSpc>
            </a:pPr>
            <a:r>
              <a:rPr lang="en-US" altLang="en-US" sz="1800"/>
              <a:t>Slice message M into (fixed size blocks) </a:t>
            </a:r>
            <a:r>
              <a:rPr lang="en-US" altLang="en-US" sz="1800">
                <a:solidFill>
                  <a:srgbClr val="0066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</a:t>
            </a:r>
            <a:r>
              <a:rPr lang="en-US" altLang="en-US" sz="1800" baseline="-25000">
                <a:solidFill>
                  <a:srgbClr val="0066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altLang="en-US" sz="1800"/>
              <a:t>, …, </a:t>
            </a:r>
            <a:r>
              <a:rPr lang="en-US" altLang="en-US" sz="1800">
                <a:solidFill>
                  <a:srgbClr val="0066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</a:t>
            </a:r>
            <a:r>
              <a:rPr lang="en-US" altLang="en-US" sz="1800" baseline="-25000">
                <a:solidFill>
                  <a:srgbClr val="0066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endParaRPr lang="en-US" altLang="en-US" sz="1800"/>
          </a:p>
          <a:p>
            <a:pPr lvl="2">
              <a:lnSpc>
                <a:spcPct val="80000"/>
              </a:lnSpc>
            </a:pPr>
            <a:r>
              <a:rPr lang="en-US" altLang="en-US" sz="1600"/>
              <a:t>Add padding to last block </a:t>
            </a:r>
            <a:endParaRPr lang="en-US" altLang="en-US" sz="1600" baseline="-25000">
              <a:solidFill>
                <a:srgbClr val="006699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lvl="1">
              <a:lnSpc>
                <a:spcPct val="80000"/>
              </a:lnSpc>
            </a:pPr>
            <a:r>
              <a:rPr lang="en-US" altLang="en-US" sz="1800"/>
              <a:t>Use E</a:t>
            </a:r>
            <a:r>
              <a:rPr lang="en-US" altLang="en-US" sz="1800" baseline="-25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k</a:t>
            </a:r>
            <a:r>
              <a:rPr lang="en-US" altLang="en-US" sz="1800"/>
              <a:t> to produce (ciphertext blocks)  </a:t>
            </a:r>
            <a:r>
              <a:rPr lang="en-US" altLang="en-US" sz="1800">
                <a:solidFill>
                  <a:srgbClr val="CC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altLang="en-US" sz="1800" baseline="-25000">
                <a:solidFill>
                  <a:srgbClr val="CC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altLang="en-US" sz="1800"/>
              <a:t>, …, </a:t>
            </a:r>
            <a:r>
              <a:rPr lang="en-US" altLang="en-US" sz="1800">
                <a:solidFill>
                  <a:srgbClr val="CC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altLang="en-US" sz="1800" baseline="-25000">
                <a:solidFill>
                  <a:srgbClr val="CC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endParaRPr lang="en-US" altLang="en-US" sz="1800"/>
          </a:p>
          <a:p>
            <a:pPr lvl="1">
              <a:lnSpc>
                <a:spcPct val="80000"/>
              </a:lnSpc>
            </a:pPr>
            <a:r>
              <a:rPr lang="en-US" altLang="en-US" sz="1800"/>
              <a:t>Use D</a:t>
            </a:r>
            <a:r>
              <a:rPr lang="en-US" altLang="en-US" sz="1800" baseline="-25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k</a:t>
            </a:r>
            <a:r>
              <a:rPr lang="en-US" altLang="en-US" sz="1800"/>
              <a:t> to recover M from </a:t>
            </a:r>
            <a:r>
              <a:rPr lang="en-US" altLang="en-US" sz="1800">
                <a:solidFill>
                  <a:srgbClr val="0066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</a:t>
            </a:r>
            <a:r>
              <a:rPr lang="en-US" altLang="en-US" sz="1800" baseline="-25000">
                <a:solidFill>
                  <a:srgbClr val="0066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altLang="en-US" sz="1800"/>
              <a:t>, …, </a:t>
            </a:r>
            <a:r>
              <a:rPr lang="en-US" altLang="en-US" sz="1800">
                <a:solidFill>
                  <a:srgbClr val="0066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</a:t>
            </a:r>
            <a:r>
              <a:rPr lang="en-US" altLang="en-US" sz="1800" baseline="-25000">
                <a:solidFill>
                  <a:srgbClr val="0066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 </a:t>
            </a:r>
          </a:p>
          <a:p>
            <a:pPr lvl="1">
              <a:lnSpc>
                <a:spcPct val="80000"/>
              </a:lnSpc>
              <a:buFont typeface="Monotype Sorts" charset="2"/>
              <a:buNone/>
            </a:pPr>
            <a:endParaRPr lang="en-AU" altLang="en-US" sz="1800"/>
          </a:p>
          <a:p>
            <a:pPr lvl="1">
              <a:lnSpc>
                <a:spcPct val="80000"/>
              </a:lnSpc>
            </a:pPr>
            <a:r>
              <a:rPr lang="en-AU" altLang="en-US" sz="1800"/>
              <a:t>E.g: DES, etc.</a:t>
            </a:r>
            <a:endParaRPr lang="en-US" altLang="en-US" sz="1800"/>
          </a:p>
          <a:p>
            <a:pPr>
              <a:lnSpc>
                <a:spcPct val="80000"/>
              </a:lnSpc>
            </a:pPr>
            <a:r>
              <a:rPr lang="en-US" altLang="en-US" sz="2000"/>
              <a:t>Stream ciphers</a:t>
            </a:r>
          </a:p>
          <a:p>
            <a:pPr lvl="1">
              <a:lnSpc>
                <a:spcPct val="80000"/>
              </a:lnSpc>
            </a:pPr>
            <a:r>
              <a:rPr lang="en-US" altLang="en-US" sz="1800"/>
              <a:t>Generate a long random string (or pseudo random)</a:t>
            </a:r>
          </a:p>
          <a:p>
            <a:pPr lvl="1">
              <a:lnSpc>
                <a:spcPct val="80000"/>
              </a:lnSpc>
              <a:buFont typeface="Monotype Sorts" charset="2"/>
              <a:buNone/>
            </a:pPr>
            <a:r>
              <a:rPr lang="en-US" altLang="en-US" sz="1800"/>
              <a:t>called </a:t>
            </a:r>
            <a:r>
              <a:rPr lang="en-US" altLang="en-US" sz="1800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one-time pad</a:t>
            </a:r>
            <a:r>
              <a:rPr lang="en-US" altLang="en-US" sz="1800"/>
              <a:t>.</a:t>
            </a:r>
          </a:p>
          <a:p>
            <a:pPr lvl="1">
              <a:lnSpc>
                <a:spcPct val="80000"/>
              </a:lnSpc>
              <a:buFont typeface="Monotype Sorts" charset="2"/>
              <a:buNone/>
            </a:pPr>
            <a:endParaRPr lang="en-AU" altLang="en-US" sz="1800"/>
          </a:p>
          <a:p>
            <a:pPr lvl="1">
              <a:lnSpc>
                <a:spcPct val="80000"/>
              </a:lnSpc>
            </a:pPr>
            <a:r>
              <a:rPr lang="en-US" altLang="en-US" sz="1800"/>
              <a:t>Message       </a:t>
            </a:r>
            <a:r>
              <a:rPr lang="en-US" altLang="en-US" sz="1800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one-time pad  </a:t>
            </a:r>
            <a:r>
              <a:rPr lang="en-US" altLang="en-US" sz="1800" b="0"/>
              <a:t>(exclusive or)</a:t>
            </a:r>
          </a:p>
          <a:p>
            <a:pPr lvl="2">
              <a:lnSpc>
                <a:spcPct val="80000"/>
              </a:lnSpc>
            </a:pPr>
            <a:r>
              <a:rPr lang="en-AU" altLang="en-US" sz="1600"/>
              <a:t> E.g: EC4</a:t>
            </a:r>
          </a:p>
        </p:txBody>
      </p:sp>
      <p:grpSp>
        <p:nvGrpSpPr>
          <p:cNvPr id="125956" name="Group 4"/>
          <p:cNvGrpSpPr>
            <a:grpSpLocks/>
          </p:cNvGrpSpPr>
          <p:nvPr/>
        </p:nvGrpSpPr>
        <p:grpSpPr bwMode="auto">
          <a:xfrm>
            <a:off x="2438400" y="5181600"/>
            <a:ext cx="304800" cy="228600"/>
            <a:chOff x="4428" y="180"/>
            <a:chExt cx="432" cy="432"/>
          </a:xfrm>
        </p:grpSpPr>
        <p:sp>
          <p:nvSpPr>
            <p:cNvPr id="125957" name="Oval 5"/>
            <p:cNvSpPr>
              <a:spLocks noChangeArrowheads="1"/>
            </p:cNvSpPr>
            <p:nvPr/>
          </p:nvSpPr>
          <p:spPr bwMode="auto">
            <a:xfrm>
              <a:off x="4436" y="188"/>
              <a:ext cx="416" cy="41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958" name="Line 6"/>
            <p:cNvSpPr>
              <a:spLocks noChangeShapeType="1"/>
            </p:cNvSpPr>
            <p:nvPr/>
          </p:nvSpPr>
          <p:spPr bwMode="auto">
            <a:xfrm>
              <a:off x="4428" y="396"/>
              <a:ext cx="432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959" name="Line 7"/>
            <p:cNvSpPr>
              <a:spLocks noChangeShapeType="1"/>
            </p:cNvSpPr>
            <p:nvPr/>
          </p:nvSpPr>
          <p:spPr bwMode="auto">
            <a:xfrm flipV="1">
              <a:off x="4644" y="180"/>
              <a:ext cx="0" cy="432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805711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6E1D0-A145-4BE8-B292-4A43C4751297}" type="slidenum">
              <a:rPr lang="en-AU" altLang="en-US"/>
              <a:pPr/>
              <a:t>19</a:t>
            </a:fld>
            <a:endParaRPr lang="en-AU" altLang="en-US" sz="1400">
              <a:solidFill>
                <a:schemeClr val="tx1"/>
              </a:solidFill>
            </a:endParaRPr>
          </a:p>
        </p:txBody>
      </p:sp>
      <p:sp>
        <p:nvSpPr>
          <p:cNvPr id="12493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z="3600"/>
              <a:t>Design of Private Key Ciphers(1)</a:t>
            </a:r>
            <a:endParaRPr lang="en-US" altLang="en-US" sz="3600"/>
          </a:p>
        </p:txBody>
      </p:sp>
      <p:sp>
        <p:nvSpPr>
          <p:cNvPr id="12493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AU" altLang="en-US" sz="2400"/>
              <a:t>A Cryptographic algorithm should be efficient for good use</a:t>
            </a:r>
          </a:p>
          <a:p>
            <a:pPr lvl="1">
              <a:lnSpc>
                <a:spcPct val="80000"/>
              </a:lnSpc>
            </a:pPr>
            <a:r>
              <a:rPr lang="en-AU" altLang="en-US" sz="2000"/>
              <a:t>It should be fast and key length should be of the right length – e.g.; not too short</a:t>
            </a:r>
          </a:p>
          <a:p>
            <a:pPr>
              <a:lnSpc>
                <a:spcPct val="80000"/>
              </a:lnSpc>
            </a:pPr>
            <a:r>
              <a:rPr lang="en-AU" altLang="en-US" sz="2400"/>
              <a:t>Cryptographic algorithms are not impossible to break without a key</a:t>
            </a:r>
          </a:p>
          <a:p>
            <a:pPr lvl="1">
              <a:lnSpc>
                <a:spcPct val="80000"/>
              </a:lnSpc>
            </a:pPr>
            <a:r>
              <a:rPr lang="en-AU" altLang="en-US" sz="2000"/>
              <a:t>If we try all the combinations, we can get the original message</a:t>
            </a:r>
          </a:p>
          <a:p>
            <a:pPr>
              <a:lnSpc>
                <a:spcPct val="80000"/>
              </a:lnSpc>
            </a:pPr>
            <a:r>
              <a:rPr lang="en-AU" altLang="en-US" sz="2400"/>
              <a:t>The security of a cryptographic algorithm depends on how much work it takes for someone to break it</a:t>
            </a:r>
          </a:p>
          <a:p>
            <a:pPr lvl="1">
              <a:lnSpc>
                <a:spcPct val="80000"/>
              </a:lnSpc>
            </a:pPr>
            <a:r>
              <a:rPr lang="en-AU" altLang="en-US" sz="2000"/>
              <a:t>E.g If it takes 10 mil. years to break a cryptographic algorithm X using all the computers of a state, X can be thought of as a secure one – reason: cluster computers and quantum computers are powerful enough to crack many current cryptographic algorithms.</a:t>
            </a:r>
            <a:endParaRPr lang="en-US" altLang="en-US" sz="2000"/>
          </a:p>
        </p:txBody>
      </p:sp>
    </p:spTree>
    <p:extLst>
      <p:ext uri="{BB962C8B-B14F-4D97-AF65-F5344CB8AC3E}">
        <p14:creationId xmlns:p14="http://schemas.microsoft.com/office/powerpoint/2010/main" val="3987619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A65EF-352D-4F1F-AE86-0675141D5550}" type="slidenum">
              <a:rPr lang="en-AU" altLang="en-US"/>
              <a:pPr/>
              <a:t>2</a:t>
            </a:fld>
            <a:endParaRPr lang="en-AU" altLang="en-US" sz="1400">
              <a:solidFill>
                <a:schemeClr val="tx1"/>
              </a:solidFill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AU" altLang="en-US"/>
              <a:t>Outline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AU" altLang="en-US" sz="2800" dirty="0"/>
              <a:t>Why study cryptology</a:t>
            </a:r>
            <a:r>
              <a:rPr lang="en-US" altLang="en-US" sz="2800" dirty="0"/>
              <a:t>?</a:t>
            </a:r>
            <a:endParaRPr lang="en-AU" altLang="en-US" sz="2800" dirty="0"/>
          </a:p>
          <a:p>
            <a:pPr>
              <a:lnSpc>
                <a:spcPct val="90000"/>
              </a:lnSpc>
            </a:pPr>
            <a:r>
              <a:rPr lang="en-AU" altLang="en-US" sz="2800" dirty="0"/>
              <a:t>Basic terms, notations and structure of cryptography</a:t>
            </a:r>
          </a:p>
          <a:p>
            <a:pPr>
              <a:lnSpc>
                <a:spcPct val="90000"/>
              </a:lnSpc>
            </a:pPr>
            <a:r>
              <a:rPr lang="en-AU" altLang="en-US" sz="2800" dirty="0"/>
              <a:t>Private &amp; public key cryptography examples</a:t>
            </a:r>
          </a:p>
          <a:p>
            <a:pPr>
              <a:lnSpc>
                <a:spcPct val="90000"/>
              </a:lnSpc>
            </a:pPr>
            <a:r>
              <a:rPr lang="en-AU" altLang="en-US" sz="2800" dirty="0"/>
              <a:t>Modern secret key ciphers : usage and methodology</a:t>
            </a:r>
            <a:endParaRPr lang="en-AU" altLang="en-US" sz="2400" dirty="0"/>
          </a:p>
          <a:p>
            <a:pPr>
              <a:lnSpc>
                <a:spcPct val="90000"/>
              </a:lnSpc>
            </a:pPr>
            <a:r>
              <a:rPr lang="en-AU" altLang="en-US" sz="2800" dirty="0"/>
              <a:t>Encryption and possible attacks</a:t>
            </a:r>
          </a:p>
          <a:p>
            <a:pPr>
              <a:lnSpc>
                <a:spcPct val="90000"/>
              </a:lnSpc>
            </a:pPr>
            <a:r>
              <a:rPr lang="en-AU" altLang="en-US" sz="2800" dirty="0"/>
              <a:t>Secret key ciphers design</a:t>
            </a:r>
          </a:p>
        </p:txBody>
      </p:sp>
    </p:spTree>
    <p:extLst>
      <p:ext uri="{BB962C8B-B14F-4D97-AF65-F5344CB8AC3E}">
        <p14:creationId xmlns:p14="http://schemas.microsoft.com/office/powerpoint/2010/main" val="303210061"/>
      </p:ext>
    </p:extLst>
  </p:cSld>
  <p:clrMapOvr>
    <a:masterClrMapping/>
  </p:clrMapOvr>
  <p:transition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3BC9D-FFD5-464E-9335-F6FD861DE094}" type="slidenum">
              <a:rPr lang="en-AU" altLang="en-US"/>
              <a:pPr/>
              <a:t>20</a:t>
            </a:fld>
            <a:endParaRPr lang="en-AU" altLang="en-US" sz="1400">
              <a:solidFill>
                <a:schemeClr val="tx1"/>
              </a:solidFill>
            </a:endParaRPr>
          </a:p>
        </p:txBody>
      </p:sp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z="3600"/>
              <a:t>Design of Private Key Ciphers(2)</a:t>
            </a:r>
            <a:endParaRPr lang="en-US" altLang="en-US" sz="3600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AU" altLang="en-US"/>
              <a:t>Encryption Algorithm Design</a:t>
            </a:r>
          </a:p>
          <a:p>
            <a:pPr lvl="1">
              <a:lnSpc>
                <a:spcPct val="90000"/>
              </a:lnSpc>
            </a:pPr>
            <a:r>
              <a:rPr lang="en-AU" altLang="en-US"/>
              <a:t>Should the strength of the algorithm be included in the implementation of the algorithm? Should we hide the algorithm?</a:t>
            </a:r>
          </a:p>
          <a:p>
            <a:pPr lvl="1">
              <a:lnSpc>
                <a:spcPct val="90000"/>
              </a:lnSpc>
            </a:pPr>
            <a:r>
              <a:rPr lang="en-AU" altLang="en-US"/>
              <a:t>Should the block size be small or large?</a:t>
            </a:r>
          </a:p>
          <a:p>
            <a:pPr lvl="1">
              <a:lnSpc>
                <a:spcPct val="90000"/>
              </a:lnSpc>
            </a:pPr>
            <a:r>
              <a:rPr lang="en-AU" altLang="en-US"/>
              <a:t>Should the keyspace be large?</a:t>
            </a:r>
          </a:p>
          <a:p>
            <a:pPr lvl="1">
              <a:lnSpc>
                <a:spcPct val="90000"/>
              </a:lnSpc>
            </a:pPr>
            <a:r>
              <a:rPr lang="en-AU" altLang="en-US"/>
              <a:t>Should we consider other search rather than brute-force search?</a:t>
            </a:r>
          </a:p>
          <a:p>
            <a:pPr lvl="1">
              <a:lnSpc>
                <a:spcPct val="90000"/>
              </a:lnSpc>
            </a:pPr>
            <a:r>
              <a:rPr lang="en-AU" altLang="en-US"/>
              <a:t>Should we consider the hardware technology?</a:t>
            </a:r>
          </a:p>
        </p:txBody>
      </p:sp>
    </p:spTree>
    <p:extLst>
      <p:ext uri="{BB962C8B-B14F-4D97-AF65-F5344CB8AC3E}">
        <p14:creationId xmlns:p14="http://schemas.microsoft.com/office/powerpoint/2010/main" val="28063746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2A1A4-1081-4E75-BCBB-E6D5152911C9}" type="slidenum">
              <a:rPr lang="en-AU" altLang="en-US"/>
              <a:pPr/>
              <a:t>21</a:t>
            </a:fld>
            <a:endParaRPr lang="en-AU" altLang="en-US" sz="1400">
              <a:solidFill>
                <a:schemeClr val="tx1"/>
              </a:solidFill>
            </a:endParaRPr>
          </a:p>
        </p:txBody>
      </p:sp>
      <p:sp>
        <p:nvSpPr>
          <p:cNvPr id="116738" name="Rectangle 1026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AU" altLang="en-US"/>
              <a:t>4 types of cryptanalysis</a:t>
            </a:r>
          </a:p>
        </p:txBody>
      </p:sp>
      <p:sp>
        <p:nvSpPr>
          <p:cNvPr id="116739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AU" altLang="en-US"/>
              <a:t>Depending on what a cryptanalyst has to work with, attacks can be classified into</a:t>
            </a:r>
          </a:p>
          <a:p>
            <a:pPr lvl="1"/>
            <a:r>
              <a:rPr lang="en-AU" altLang="en-US"/>
              <a:t>ciphertext only attack</a:t>
            </a:r>
          </a:p>
          <a:p>
            <a:pPr lvl="1"/>
            <a:r>
              <a:rPr lang="en-AU" altLang="en-US"/>
              <a:t>known plaintext attack</a:t>
            </a:r>
          </a:p>
          <a:p>
            <a:pPr lvl="1"/>
            <a:r>
              <a:rPr lang="en-AU" altLang="en-US"/>
              <a:t>chosen plaintext attack</a:t>
            </a:r>
          </a:p>
          <a:p>
            <a:pPr lvl="1"/>
            <a:r>
              <a:rPr lang="en-AU" altLang="en-US"/>
              <a:t>chosen ciphertext attack (most severe)</a:t>
            </a:r>
          </a:p>
        </p:txBody>
      </p:sp>
    </p:spTree>
    <p:extLst>
      <p:ext uri="{BB962C8B-B14F-4D97-AF65-F5344CB8AC3E}">
        <p14:creationId xmlns:p14="http://schemas.microsoft.com/office/powerpoint/2010/main" val="3423037823"/>
      </p:ext>
    </p:extLst>
  </p:cSld>
  <p:clrMapOvr>
    <a:masterClrMapping/>
  </p:clrMapOvr>
  <p:transition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4EDF-9922-4CB8-A407-124BB8260C2D}" type="slidenum">
              <a:rPr lang="en-AU" altLang="en-US"/>
              <a:pPr/>
              <a:t>22</a:t>
            </a:fld>
            <a:endParaRPr lang="en-AU" altLang="en-US" sz="1400">
              <a:solidFill>
                <a:schemeClr val="tx1"/>
              </a:solidFill>
            </a:endParaRPr>
          </a:p>
        </p:txBody>
      </p:sp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AU" altLang="en-US"/>
              <a:t>4 types of attacks 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AU" altLang="en-US"/>
              <a:t>Ciphertext only attack</a:t>
            </a:r>
          </a:p>
          <a:p>
            <a:pPr lvl="1"/>
            <a:r>
              <a:rPr lang="en-AU" altLang="en-US"/>
              <a:t>the only data available is a target ciphertext</a:t>
            </a:r>
            <a:br>
              <a:rPr lang="en-AU" altLang="en-US"/>
            </a:br>
            <a:endParaRPr lang="en-AU" altLang="en-US"/>
          </a:p>
          <a:p>
            <a:r>
              <a:rPr lang="en-AU" altLang="en-US"/>
              <a:t>Known plaintext attack</a:t>
            </a:r>
          </a:p>
          <a:p>
            <a:pPr lvl="1"/>
            <a:r>
              <a:rPr lang="en-AU" altLang="en-US"/>
              <a:t>a target ciphertext</a:t>
            </a:r>
          </a:p>
          <a:p>
            <a:pPr lvl="1"/>
            <a:r>
              <a:rPr lang="en-AU" altLang="en-US"/>
              <a:t>pairs of other ciphertext and plaintext (say, previously broken or guessing)</a:t>
            </a:r>
          </a:p>
        </p:txBody>
      </p:sp>
    </p:spTree>
    <p:extLst>
      <p:ext uri="{BB962C8B-B14F-4D97-AF65-F5344CB8AC3E}">
        <p14:creationId xmlns:p14="http://schemas.microsoft.com/office/powerpoint/2010/main" val="4188078896"/>
      </p:ext>
    </p:extLst>
  </p:cSld>
  <p:clrMapOvr>
    <a:masterClrMapping/>
  </p:clrMapOvr>
  <p:transition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28B60-D3BB-49C9-BBD9-AC5488E9A4D7}" type="slidenum">
              <a:rPr lang="en-AU" altLang="en-US"/>
              <a:pPr/>
              <a:t>23</a:t>
            </a:fld>
            <a:endParaRPr lang="en-AU" altLang="en-US" sz="1400">
              <a:solidFill>
                <a:schemeClr val="tx1"/>
              </a:solidFill>
            </a:endParaRPr>
          </a:p>
        </p:txBody>
      </p:sp>
      <p:sp>
        <p:nvSpPr>
          <p:cNvPr id="120834" name="Rectangle 1026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AU" altLang="en-US"/>
              <a:t>4 types of attacks </a:t>
            </a:r>
          </a:p>
        </p:txBody>
      </p:sp>
      <p:sp>
        <p:nvSpPr>
          <p:cNvPr id="120835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AU" altLang="en-US"/>
              <a:t>Chosen plaintext attacks</a:t>
            </a:r>
          </a:p>
          <a:p>
            <a:pPr lvl="1"/>
            <a:r>
              <a:rPr lang="en-AU" altLang="en-US"/>
              <a:t>a target ciphertext</a:t>
            </a:r>
          </a:p>
          <a:p>
            <a:pPr lvl="1"/>
            <a:r>
              <a:rPr lang="en-AU" altLang="en-US"/>
              <a:t>can feed encryption algorithm with plaintexts and obtain the matching ciphertexts</a:t>
            </a:r>
          </a:p>
          <a:p>
            <a:r>
              <a:rPr lang="en-AU" altLang="en-US"/>
              <a:t>Chosen ciphertext attack</a:t>
            </a:r>
          </a:p>
          <a:p>
            <a:pPr lvl="1"/>
            <a:r>
              <a:rPr lang="en-AU" altLang="en-US"/>
              <a:t>a target ciphertext</a:t>
            </a:r>
          </a:p>
          <a:p>
            <a:pPr lvl="1"/>
            <a:r>
              <a:rPr lang="en-AU" altLang="en-US"/>
              <a:t>can feed decryption algorithm with ciphertexts and obtain the matching plaintexts</a:t>
            </a:r>
          </a:p>
        </p:txBody>
      </p:sp>
    </p:spTree>
    <p:extLst>
      <p:ext uri="{BB962C8B-B14F-4D97-AF65-F5344CB8AC3E}">
        <p14:creationId xmlns:p14="http://schemas.microsoft.com/office/powerpoint/2010/main" val="2720089685"/>
      </p:ext>
    </p:extLst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B7B9F-8ACA-433E-B1D2-FC105CA2B0E4}" type="slidenum">
              <a:rPr lang="en-AU" altLang="en-US"/>
              <a:pPr/>
              <a:t>3</a:t>
            </a:fld>
            <a:endParaRPr lang="en-AU" altLang="en-US" sz="1400">
              <a:solidFill>
                <a:schemeClr val="tx1"/>
              </a:solidFill>
            </a:endParaRPr>
          </a:p>
        </p:txBody>
      </p:sp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AU" altLang="en-US"/>
              <a:t>Why Study cryptology(1)</a:t>
            </a:r>
          </a:p>
        </p:txBody>
      </p:sp>
      <p:sp>
        <p:nvSpPr>
          <p:cNvPr id="96274" name="Rectangle 18"/>
          <p:cNvSpPr>
            <a:spLocks noChangeArrowheads="1"/>
          </p:cNvSpPr>
          <p:nvPr/>
        </p:nvSpPr>
        <p:spPr bwMode="auto">
          <a:xfrm>
            <a:off x="1447800" y="2819400"/>
            <a:ext cx="914400" cy="5334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en-US"/>
              <a:t>A</a:t>
            </a:r>
          </a:p>
        </p:txBody>
      </p:sp>
      <p:sp>
        <p:nvSpPr>
          <p:cNvPr id="96275" name="Rectangle 19"/>
          <p:cNvSpPr>
            <a:spLocks noChangeArrowheads="1"/>
          </p:cNvSpPr>
          <p:nvPr/>
        </p:nvSpPr>
        <p:spPr bwMode="auto">
          <a:xfrm>
            <a:off x="6172200" y="2819400"/>
            <a:ext cx="914400" cy="533400"/>
          </a:xfrm>
          <a:prstGeom prst="rect">
            <a:avLst/>
          </a:prstGeom>
          <a:solidFill>
            <a:schemeClr val="bg2"/>
          </a:solidFill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en-US"/>
              <a:t>B</a:t>
            </a:r>
          </a:p>
        </p:txBody>
      </p:sp>
      <p:sp>
        <p:nvSpPr>
          <p:cNvPr id="96276" name="Line 20"/>
          <p:cNvSpPr>
            <a:spLocks noChangeShapeType="1"/>
          </p:cNvSpPr>
          <p:nvPr/>
        </p:nvSpPr>
        <p:spPr bwMode="auto">
          <a:xfrm>
            <a:off x="2362200" y="3048000"/>
            <a:ext cx="38100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277" name="Oval 21"/>
          <p:cNvSpPr>
            <a:spLocks noChangeArrowheads="1"/>
          </p:cNvSpPr>
          <p:nvPr/>
        </p:nvSpPr>
        <p:spPr bwMode="auto">
          <a:xfrm>
            <a:off x="4191000" y="2971800"/>
            <a:ext cx="228600" cy="152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278" name="Oval 22"/>
          <p:cNvSpPr>
            <a:spLocks noChangeArrowheads="1"/>
          </p:cNvSpPr>
          <p:nvPr/>
        </p:nvSpPr>
        <p:spPr bwMode="auto">
          <a:xfrm>
            <a:off x="3657600" y="4038600"/>
            <a:ext cx="1524000" cy="457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en-US"/>
              <a:t>Intruder</a:t>
            </a:r>
          </a:p>
        </p:txBody>
      </p:sp>
      <p:sp>
        <p:nvSpPr>
          <p:cNvPr id="96279" name="Line 23"/>
          <p:cNvSpPr>
            <a:spLocks noChangeShapeType="1"/>
          </p:cNvSpPr>
          <p:nvPr/>
        </p:nvSpPr>
        <p:spPr bwMode="auto">
          <a:xfrm flipV="1">
            <a:off x="4343400" y="3124200"/>
            <a:ext cx="0" cy="914400"/>
          </a:xfrm>
          <a:prstGeom prst="line">
            <a:avLst/>
          </a:prstGeom>
          <a:noFill/>
          <a:ln w="9525" cap="rnd">
            <a:solidFill>
              <a:schemeClr val="accent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281" name="Text Box 25"/>
          <p:cNvSpPr txBox="1">
            <a:spLocks noChangeArrowheads="1"/>
          </p:cNvSpPr>
          <p:nvPr/>
        </p:nvSpPr>
        <p:spPr bwMode="auto">
          <a:xfrm>
            <a:off x="2667000" y="5334000"/>
            <a:ext cx="3352800" cy="4699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Communications security</a:t>
            </a:r>
          </a:p>
        </p:txBody>
      </p:sp>
    </p:spTree>
    <p:extLst>
      <p:ext uri="{BB962C8B-B14F-4D97-AF65-F5344CB8AC3E}">
        <p14:creationId xmlns:p14="http://schemas.microsoft.com/office/powerpoint/2010/main" val="3909078781"/>
      </p:ext>
    </p:extLst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09267-F50E-442A-A607-D933974C8F82}" type="slidenum">
              <a:rPr lang="en-AU" altLang="en-US"/>
              <a:pPr/>
              <a:t>4</a:t>
            </a:fld>
            <a:endParaRPr lang="en-AU" altLang="en-US" sz="1400">
              <a:solidFill>
                <a:schemeClr val="tx1"/>
              </a:solidFill>
            </a:endParaRPr>
          </a:p>
        </p:txBody>
      </p:sp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AU" altLang="en-US"/>
              <a:t>Why Study cryptology(2)</a:t>
            </a:r>
          </a:p>
        </p:txBody>
      </p:sp>
      <p:sp>
        <p:nvSpPr>
          <p:cNvPr id="98320" name="Rectangle 16"/>
          <p:cNvSpPr>
            <a:spLocks noChangeArrowheads="1"/>
          </p:cNvSpPr>
          <p:nvPr/>
        </p:nvSpPr>
        <p:spPr bwMode="auto">
          <a:xfrm>
            <a:off x="1066800" y="2819400"/>
            <a:ext cx="12954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en-US"/>
              <a:t>Customer</a:t>
            </a:r>
          </a:p>
        </p:txBody>
      </p:sp>
      <p:sp>
        <p:nvSpPr>
          <p:cNvPr id="98321" name="Rectangle 17"/>
          <p:cNvSpPr>
            <a:spLocks noChangeArrowheads="1"/>
          </p:cNvSpPr>
          <p:nvPr/>
        </p:nvSpPr>
        <p:spPr bwMode="auto">
          <a:xfrm>
            <a:off x="6172200" y="2895600"/>
            <a:ext cx="1219200" cy="533400"/>
          </a:xfrm>
          <a:prstGeom prst="rect">
            <a:avLst/>
          </a:prstGeom>
          <a:solidFill>
            <a:schemeClr val="accent2"/>
          </a:solidFill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en-US"/>
              <a:t>Merchant</a:t>
            </a:r>
          </a:p>
        </p:txBody>
      </p:sp>
      <p:sp>
        <p:nvSpPr>
          <p:cNvPr id="98322" name="Line 18"/>
          <p:cNvSpPr>
            <a:spLocks noChangeShapeType="1"/>
          </p:cNvSpPr>
          <p:nvPr/>
        </p:nvSpPr>
        <p:spPr bwMode="auto">
          <a:xfrm>
            <a:off x="2362200" y="3048000"/>
            <a:ext cx="38100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323" name="Oval 19"/>
          <p:cNvSpPr>
            <a:spLocks noChangeArrowheads="1"/>
          </p:cNvSpPr>
          <p:nvPr/>
        </p:nvSpPr>
        <p:spPr bwMode="auto">
          <a:xfrm>
            <a:off x="4191000" y="2971800"/>
            <a:ext cx="228600" cy="152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4" name="Oval 20"/>
          <p:cNvSpPr>
            <a:spLocks noChangeArrowheads="1"/>
          </p:cNvSpPr>
          <p:nvPr/>
        </p:nvSpPr>
        <p:spPr bwMode="auto">
          <a:xfrm>
            <a:off x="3657600" y="4038600"/>
            <a:ext cx="1524000" cy="457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en-US" dirty="0"/>
              <a:t>HTTP</a:t>
            </a:r>
          </a:p>
        </p:txBody>
      </p:sp>
      <p:sp>
        <p:nvSpPr>
          <p:cNvPr id="98325" name="Line 21"/>
          <p:cNvSpPr>
            <a:spLocks noChangeShapeType="1"/>
          </p:cNvSpPr>
          <p:nvPr/>
        </p:nvSpPr>
        <p:spPr bwMode="auto">
          <a:xfrm flipV="1">
            <a:off x="4343400" y="3124200"/>
            <a:ext cx="0" cy="914400"/>
          </a:xfrm>
          <a:prstGeom prst="line">
            <a:avLst/>
          </a:prstGeom>
          <a:noFill/>
          <a:ln w="9525" cap="rnd">
            <a:solidFill>
              <a:schemeClr val="accent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326" name="Text Box 22"/>
          <p:cNvSpPr txBox="1">
            <a:spLocks noChangeArrowheads="1"/>
          </p:cNvSpPr>
          <p:nvPr/>
        </p:nvSpPr>
        <p:spPr bwMode="auto">
          <a:xfrm>
            <a:off x="2362200" y="5257800"/>
            <a:ext cx="4038600" cy="4699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Electronic Commerce Security</a:t>
            </a:r>
          </a:p>
        </p:txBody>
      </p:sp>
    </p:spTree>
    <p:extLst>
      <p:ext uri="{BB962C8B-B14F-4D97-AF65-F5344CB8AC3E}">
        <p14:creationId xmlns:p14="http://schemas.microsoft.com/office/powerpoint/2010/main" val="3141836110"/>
      </p:ext>
    </p:extLst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29F72-9A53-45FB-A734-0CF05625102B}" type="slidenum">
              <a:rPr lang="en-AU" altLang="en-US"/>
              <a:pPr/>
              <a:t>5</a:t>
            </a:fld>
            <a:endParaRPr lang="en-AU" altLang="en-US" sz="1400">
              <a:solidFill>
                <a:schemeClr val="tx1"/>
              </a:solidFill>
            </a:endParaRPr>
          </a:p>
        </p:txBody>
      </p:sp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AU" altLang="en-US"/>
              <a:t>Why Study cryptology(3)</a:t>
            </a:r>
          </a:p>
        </p:txBody>
      </p:sp>
      <p:sp>
        <p:nvSpPr>
          <p:cNvPr id="100361" name="Rectangle 9"/>
          <p:cNvSpPr>
            <a:spLocks noChangeArrowheads="1"/>
          </p:cNvSpPr>
          <p:nvPr/>
        </p:nvSpPr>
        <p:spPr bwMode="auto">
          <a:xfrm>
            <a:off x="1066800" y="2819400"/>
            <a:ext cx="1295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en-US"/>
              <a:t>A</a:t>
            </a:r>
          </a:p>
        </p:txBody>
      </p:sp>
      <p:sp>
        <p:nvSpPr>
          <p:cNvPr id="100362" name="Rectangle 10"/>
          <p:cNvSpPr>
            <a:spLocks noChangeArrowheads="1"/>
          </p:cNvSpPr>
          <p:nvPr/>
        </p:nvSpPr>
        <p:spPr bwMode="auto">
          <a:xfrm>
            <a:off x="6172200" y="2895600"/>
            <a:ext cx="1219200" cy="533400"/>
          </a:xfrm>
          <a:prstGeom prst="rect">
            <a:avLst/>
          </a:prstGeom>
          <a:solidFill>
            <a:schemeClr val="accent1"/>
          </a:solidFill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en-US"/>
              <a:t>B</a:t>
            </a:r>
          </a:p>
        </p:txBody>
      </p:sp>
      <p:sp>
        <p:nvSpPr>
          <p:cNvPr id="100363" name="Line 11"/>
          <p:cNvSpPr>
            <a:spLocks noChangeShapeType="1"/>
          </p:cNvSpPr>
          <p:nvPr/>
        </p:nvSpPr>
        <p:spPr bwMode="auto">
          <a:xfrm>
            <a:off x="2362200" y="3048000"/>
            <a:ext cx="38100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364" name="Oval 12"/>
          <p:cNvSpPr>
            <a:spLocks noChangeArrowheads="1"/>
          </p:cNvSpPr>
          <p:nvPr/>
        </p:nvSpPr>
        <p:spPr bwMode="auto">
          <a:xfrm>
            <a:off x="4191000" y="2971800"/>
            <a:ext cx="2286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365" name="Oval 13"/>
          <p:cNvSpPr>
            <a:spLocks noChangeArrowheads="1"/>
          </p:cNvSpPr>
          <p:nvPr/>
        </p:nvSpPr>
        <p:spPr bwMode="auto">
          <a:xfrm>
            <a:off x="3657600" y="4038600"/>
            <a:ext cx="15240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en-US"/>
              <a:t>LEA</a:t>
            </a:r>
          </a:p>
        </p:txBody>
      </p:sp>
      <p:sp>
        <p:nvSpPr>
          <p:cNvPr id="100366" name="Line 14"/>
          <p:cNvSpPr>
            <a:spLocks noChangeShapeType="1"/>
          </p:cNvSpPr>
          <p:nvPr/>
        </p:nvSpPr>
        <p:spPr bwMode="auto">
          <a:xfrm flipV="1">
            <a:off x="4343400" y="3124200"/>
            <a:ext cx="0" cy="914400"/>
          </a:xfrm>
          <a:prstGeom prst="line">
            <a:avLst/>
          </a:prstGeom>
          <a:noFill/>
          <a:ln w="9525" cap="rnd">
            <a:solidFill>
              <a:schemeClr val="accent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367" name="Text Box 15"/>
          <p:cNvSpPr txBox="1">
            <a:spLocks noChangeArrowheads="1"/>
          </p:cNvSpPr>
          <p:nvPr/>
        </p:nvSpPr>
        <p:spPr bwMode="auto">
          <a:xfrm>
            <a:off x="3048000" y="5181600"/>
            <a:ext cx="2590800" cy="4699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Law enforcement</a:t>
            </a:r>
          </a:p>
        </p:txBody>
      </p:sp>
    </p:spTree>
    <p:extLst>
      <p:ext uri="{BB962C8B-B14F-4D97-AF65-F5344CB8AC3E}">
        <p14:creationId xmlns:p14="http://schemas.microsoft.com/office/powerpoint/2010/main" val="355642315"/>
      </p:ext>
    </p:extLst>
  </p:cSld>
  <p:clrMapOvr>
    <a:masterClrMapping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56F12-7F8E-473F-8BED-46C2AC9CE523}" type="slidenum">
              <a:rPr lang="en-AU" altLang="en-US"/>
              <a:pPr/>
              <a:t>6</a:t>
            </a:fld>
            <a:endParaRPr lang="en-AU" altLang="en-US" sz="1400">
              <a:solidFill>
                <a:schemeClr val="tx1"/>
              </a:solidFill>
            </a:endParaRPr>
          </a:p>
        </p:txBody>
      </p:sp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Basic Problem</a:t>
            </a:r>
            <a:endParaRPr lang="en-AU" altLang="en-US"/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800"/>
              <a:t>We consider the </a:t>
            </a:r>
            <a:r>
              <a:rPr lang="en-US" altLang="en-US" sz="28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confidentiality</a:t>
            </a:r>
            <a:r>
              <a:rPr lang="en-US" altLang="en-US" sz="2800"/>
              <a:t> goal: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Alice and Bob are Friends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Marvin is a rival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Alice wants to send secret messages (M</a:t>
            </a:r>
            <a:r>
              <a:rPr lang="en-US" altLang="en-US" sz="2400" baseline="-25000"/>
              <a:t>1</a:t>
            </a:r>
            <a:r>
              <a:rPr lang="en-US" altLang="en-US" sz="2400"/>
              <a:t>,M</a:t>
            </a:r>
            <a:r>
              <a:rPr lang="en-US" altLang="en-US" sz="2400" baseline="-25000"/>
              <a:t>2</a:t>
            </a:r>
            <a:r>
              <a:rPr lang="en-US" altLang="en-US" sz="2400"/>
              <a:t>,…) to Bob over the Internet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Rival Marvin wants to read the messages (M</a:t>
            </a:r>
            <a:r>
              <a:rPr lang="en-US" altLang="en-US" sz="2400" baseline="-25000"/>
              <a:t>1</a:t>
            </a:r>
            <a:r>
              <a:rPr lang="en-US" altLang="en-US" sz="2400"/>
              <a:t>,M</a:t>
            </a:r>
            <a:r>
              <a:rPr lang="en-US" altLang="en-US" sz="2400" baseline="-25000"/>
              <a:t>2</a:t>
            </a:r>
            <a:r>
              <a:rPr lang="en-US" altLang="en-US" sz="2400"/>
              <a:t>,…) -  Alice and Bob want to prevent this!  </a:t>
            </a:r>
          </a:p>
          <a:p>
            <a:pPr lvl="1">
              <a:lnSpc>
                <a:spcPct val="90000"/>
              </a:lnSpc>
            </a:pPr>
            <a:r>
              <a:rPr lang="en-US" altLang="en-US" sz="2400" u="sng"/>
              <a:t>Assumption:</a:t>
            </a:r>
            <a:r>
              <a:rPr lang="en-US" altLang="en-US" sz="2400"/>
              <a:t> The network is OPEN: Marvin is able to eavesdrop and read all data sent from Alice to Bob.</a:t>
            </a:r>
          </a:p>
          <a:p>
            <a:pPr lvl="1">
              <a:lnSpc>
                <a:spcPct val="90000"/>
              </a:lnSpc>
            </a:pPr>
            <a:r>
              <a:rPr lang="en-US" altLang="en-US" sz="2400" u="sng"/>
              <a:t>Consequence:</a:t>
            </a:r>
            <a:r>
              <a:rPr lang="en-US" altLang="en-US" sz="2400"/>
              <a:t> Alice must not send messages (M</a:t>
            </a:r>
            <a:r>
              <a:rPr lang="en-US" altLang="en-US" sz="2400" baseline="-25000"/>
              <a:t>1</a:t>
            </a:r>
            <a:r>
              <a:rPr lang="en-US" altLang="en-US" sz="2400"/>
              <a:t>,M</a:t>
            </a:r>
            <a:r>
              <a:rPr lang="en-US" altLang="en-US" sz="2400" baseline="-25000"/>
              <a:t>2</a:t>
            </a:r>
            <a:r>
              <a:rPr lang="en-US" altLang="en-US" sz="2400"/>
              <a:t>,…) directly – they must be “scrambled” or  </a:t>
            </a:r>
            <a:r>
              <a:rPr lang="en-US" altLang="en-US" sz="2400" u="sng"/>
              <a:t>encrypted</a:t>
            </a:r>
            <a:r>
              <a:rPr lang="en-US" altLang="en-US" sz="2400"/>
              <a:t> using a ‘secret code’ unknown to Marvin but known to Bob.</a:t>
            </a:r>
            <a:endParaRPr lang="en-US" altLang="en-US" sz="2400" u="sng"/>
          </a:p>
          <a:p>
            <a:pPr lvl="1">
              <a:lnSpc>
                <a:spcPct val="90000"/>
              </a:lnSpc>
            </a:pPr>
            <a:endParaRPr lang="en-AU" altLang="en-US" sz="2400"/>
          </a:p>
        </p:txBody>
      </p:sp>
    </p:spTree>
    <p:extLst>
      <p:ext uri="{BB962C8B-B14F-4D97-AF65-F5344CB8AC3E}">
        <p14:creationId xmlns:p14="http://schemas.microsoft.com/office/powerpoint/2010/main" val="66855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789EA-17CE-4A44-8153-0B2E7CD84A12}" type="slidenum">
              <a:rPr lang="en-AU" altLang="en-US"/>
              <a:pPr/>
              <a:t>7</a:t>
            </a:fld>
            <a:endParaRPr lang="en-AU" altLang="en-US" sz="1400">
              <a:solidFill>
                <a:schemeClr val="tx1"/>
              </a:solidFill>
            </a:endParaRPr>
          </a:p>
        </p:txBody>
      </p:sp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/>
              <a:t>Cryptography</a:t>
            </a:r>
            <a:endParaRPr lang="en-US" altLang="en-US"/>
          </a:p>
        </p:txBody>
      </p:sp>
      <p:sp>
        <p:nvSpPr>
          <p:cNvPr id="103428" name="Text Box 4"/>
          <p:cNvSpPr txBox="1">
            <a:spLocks noChangeArrowheads="1"/>
          </p:cNvSpPr>
          <p:nvPr/>
        </p:nvSpPr>
        <p:spPr bwMode="auto">
          <a:xfrm>
            <a:off x="1676400" y="2057400"/>
            <a:ext cx="6172200" cy="4247317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dirty="0">
                <a:solidFill>
                  <a:schemeClr val="accent1"/>
                </a:solidFill>
                <a:latin typeface="Times" panose="02020603050405020304" pitchFamily="18" charset="0"/>
              </a:rPr>
              <a:t>plaintext (data file or messages)</a:t>
            </a:r>
          </a:p>
          <a:p>
            <a:endParaRPr lang="en-US" altLang="en-US" dirty="0">
              <a:solidFill>
                <a:schemeClr val="accent1"/>
              </a:solidFill>
              <a:latin typeface="Times" panose="02020603050405020304" pitchFamily="18" charset="0"/>
            </a:endParaRPr>
          </a:p>
          <a:p>
            <a:r>
              <a:rPr lang="en-US" altLang="en-US" dirty="0">
                <a:solidFill>
                  <a:schemeClr val="accent1"/>
                </a:solidFill>
                <a:latin typeface="Times" panose="02020603050405020304" pitchFamily="18" charset="0"/>
              </a:rPr>
              <a:t>		</a:t>
            </a:r>
          </a:p>
          <a:p>
            <a:endParaRPr lang="en-US" altLang="en-US" dirty="0">
              <a:solidFill>
                <a:schemeClr val="accent1"/>
              </a:solidFill>
              <a:latin typeface="Times" panose="02020603050405020304" pitchFamily="18" charset="0"/>
            </a:endParaRPr>
          </a:p>
          <a:p>
            <a:endParaRPr lang="en-US" altLang="en-US" dirty="0">
              <a:solidFill>
                <a:schemeClr val="accent1"/>
              </a:solidFill>
              <a:latin typeface="Times" panose="02020603050405020304" pitchFamily="18" charset="0"/>
            </a:endParaRPr>
          </a:p>
          <a:p>
            <a:r>
              <a:rPr lang="en-US" altLang="en-US" dirty="0">
                <a:solidFill>
                  <a:schemeClr val="accent1"/>
                </a:solidFill>
                <a:latin typeface="Times" panose="02020603050405020304" pitchFamily="18" charset="0"/>
              </a:rPr>
              <a:t>encryption</a:t>
            </a:r>
          </a:p>
          <a:p>
            <a:endParaRPr lang="en-US" altLang="en-US" dirty="0">
              <a:solidFill>
                <a:schemeClr val="accent1"/>
              </a:solidFill>
              <a:latin typeface="Times" panose="02020603050405020304" pitchFamily="18" charset="0"/>
            </a:endParaRPr>
          </a:p>
          <a:p>
            <a:r>
              <a:rPr lang="en-US" altLang="en-US" dirty="0">
                <a:solidFill>
                  <a:schemeClr val="accent1"/>
                </a:solidFill>
                <a:latin typeface="Times" panose="02020603050405020304" pitchFamily="18" charset="0"/>
              </a:rPr>
              <a:t>ciphertext (stored or transmitted safely)</a:t>
            </a:r>
          </a:p>
          <a:p>
            <a:endParaRPr lang="en-US" altLang="en-US" dirty="0">
              <a:solidFill>
                <a:schemeClr val="accent1"/>
              </a:solidFill>
              <a:latin typeface="Times" panose="02020603050405020304" pitchFamily="18" charset="0"/>
            </a:endParaRPr>
          </a:p>
          <a:p>
            <a:endParaRPr lang="en-US" altLang="en-US" dirty="0">
              <a:solidFill>
                <a:schemeClr val="accent1"/>
              </a:solidFill>
              <a:latin typeface="Times" panose="02020603050405020304" pitchFamily="18" charset="0"/>
            </a:endParaRPr>
          </a:p>
          <a:p>
            <a:endParaRPr lang="en-US" altLang="en-US" dirty="0">
              <a:solidFill>
                <a:schemeClr val="accent1"/>
              </a:solidFill>
              <a:latin typeface="Times" panose="02020603050405020304" pitchFamily="18" charset="0"/>
            </a:endParaRPr>
          </a:p>
          <a:p>
            <a:endParaRPr lang="en-US" altLang="en-US" dirty="0">
              <a:solidFill>
                <a:schemeClr val="accent1"/>
              </a:solidFill>
              <a:latin typeface="Times" panose="02020603050405020304" pitchFamily="18" charset="0"/>
            </a:endParaRPr>
          </a:p>
          <a:p>
            <a:r>
              <a:rPr lang="en-US" altLang="en-US" dirty="0">
                <a:solidFill>
                  <a:schemeClr val="accent1"/>
                </a:solidFill>
                <a:latin typeface="Times" panose="02020603050405020304" pitchFamily="18" charset="0"/>
              </a:rPr>
              <a:t>decryption</a:t>
            </a:r>
          </a:p>
          <a:p>
            <a:endParaRPr lang="en-US" altLang="en-US" dirty="0">
              <a:solidFill>
                <a:schemeClr val="accent1"/>
              </a:solidFill>
              <a:latin typeface="Times" panose="02020603050405020304" pitchFamily="18" charset="0"/>
            </a:endParaRPr>
          </a:p>
          <a:p>
            <a:r>
              <a:rPr lang="en-US" altLang="en-US" dirty="0">
                <a:solidFill>
                  <a:schemeClr val="accent1"/>
                </a:solidFill>
                <a:latin typeface="Times" panose="02020603050405020304" pitchFamily="18" charset="0"/>
              </a:rPr>
              <a:t>plaintext (original data or messages)</a:t>
            </a:r>
          </a:p>
        </p:txBody>
      </p:sp>
      <p:sp>
        <p:nvSpPr>
          <p:cNvPr id="103429" name="Line 5"/>
          <p:cNvSpPr>
            <a:spLocks noChangeShapeType="1"/>
          </p:cNvSpPr>
          <p:nvPr/>
        </p:nvSpPr>
        <p:spPr bwMode="auto">
          <a:xfrm>
            <a:off x="2514600" y="2514600"/>
            <a:ext cx="0" cy="990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0" name="Line 6"/>
          <p:cNvSpPr>
            <a:spLocks noChangeShapeType="1"/>
          </p:cNvSpPr>
          <p:nvPr/>
        </p:nvSpPr>
        <p:spPr bwMode="auto">
          <a:xfrm>
            <a:off x="2514600" y="4379259"/>
            <a:ext cx="0" cy="990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813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3706C-8906-4418-AA32-DEA06A2D5835}" type="slidenum">
              <a:rPr lang="en-AU" altLang="en-US"/>
              <a:pPr/>
              <a:t>8</a:t>
            </a:fld>
            <a:endParaRPr lang="en-AU" altLang="en-US" sz="1400">
              <a:solidFill>
                <a:schemeClr val="tx1"/>
              </a:solidFill>
            </a:endParaRPr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/>
              <a:t>  </a:t>
            </a:r>
            <a:endParaRPr lang="en-US" altLang="en-US"/>
          </a:p>
        </p:txBody>
      </p:sp>
      <p:sp>
        <p:nvSpPr>
          <p:cNvPr id="106500" name="Rectangle 4"/>
          <p:cNvSpPr>
            <a:spLocks noChangeArrowheads="1"/>
          </p:cNvSpPr>
          <p:nvPr/>
        </p:nvSpPr>
        <p:spPr bwMode="auto">
          <a:xfrm>
            <a:off x="1676400" y="3397250"/>
            <a:ext cx="762000" cy="762000"/>
          </a:xfrm>
          <a:prstGeom prst="rect">
            <a:avLst/>
          </a:prstGeom>
          <a:solidFill>
            <a:schemeClr val="bg1"/>
          </a:solidFill>
          <a:ln w="28575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buClr>
                <a:schemeClr val="tx1"/>
              </a:buClr>
              <a:buFont typeface="Tahoma" panose="020B0604030504040204" pitchFamily="34" charset="0"/>
              <a:buNone/>
            </a:pPr>
            <a:r>
              <a:rPr lang="en-US" altLang="en-US" sz="2800">
                <a:latin typeface="Comic Sans MS" panose="030F0702030302020204" pitchFamily="66" charset="0"/>
              </a:rPr>
              <a:t>E</a:t>
            </a:r>
          </a:p>
        </p:txBody>
      </p:sp>
      <p:sp>
        <p:nvSpPr>
          <p:cNvPr id="106501" name="Rectangle 5"/>
          <p:cNvSpPr>
            <a:spLocks noChangeArrowheads="1"/>
          </p:cNvSpPr>
          <p:nvPr/>
        </p:nvSpPr>
        <p:spPr bwMode="auto">
          <a:xfrm>
            <a:off x="6324600" y="3741738"/>
            <a:ext cx="762000" cy="762000"/>
          </a:xfrm>
          <a:prstGeom prst="rect">
            <a:avLst/>
          </a:prstGeom>
          <a:solidFill>
            <a:schemeClr val="bg1"/>
          </a:solidFill>
          <a:ln w="28575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buClr>
                <a:schemeClr val="tx1"/>
              </a:buClr>
              <a:buFont typeface="Tahoma" panose="020B0604030504040204" pitchFamily="34" charset="0"/>
              <a:buNone/>
            </a:pPr>
            <a:r>
              <a:rPr lang="en-US" altLang="en-US" sz="2800">
                <a:latin typeface="Comic Sans MS" panose="030F0702030302020204" pitchFamily="66" charset="0"/>
              </a:rPr>
              <a:t>D</a:t>
            </a:r>
          </a:p>
        </p:txBody>
      </p:sp>
      <p:sp>
        <p:nvSpPr>
          <p:cNvPr id="106502" name="Line 6"/>
          <p:cNvSpPr>
            <a:spLocks noChangeShapeType="1"/>
          </p:cNvSpPr>
          <p:nvPr/>
        </p:nvSpPr>
        <p:spPr bwMode="auto">
          <a:xfrm>
            <a:off x="990600" y="3778250"/>
            <a:ext cx="685800" cy="1588"/>
          </a:xfrm>
          <a:prstGeom prst="line">
            <a:avLst/>
          </a:prstGeom>
          <a:noFill/>
          <a:ln w="28575" cap="sq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>
            <a:spAutoFit/>
          </a:bodyPr>
          <a:lstStyle/>
          <a:p>
            <a:endParaRPr lang="en-US"/>
          </a:p>
        </p:txBody>
      </p:sp>
      <p:sp>
        <p:nvSpPr>
          <p:cNvPr id="106503" name="Line 7"/>
          <p:cNvSpPr>
            <a:spLocks noChangeShapeType="1"/>
          </p:cNvSpPr>
          <p:nvPr/>
        </p:nvSpPr>
        <p:spPr bwMode="auto">
          <a:xfrm>
            <a:off x="2438400" y="3778250"/>
            <a:ext cx="685800" cy="1588"/>
          </a:xfrm>
          <a:prstGeom prst="line">
            <a:avLst/>
          </a:prstGeom>
          <a:noFill/>
          <a:ln w="28575" cap="sq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>
            <a:spAutoFit/>
          </a:bodyPr>
          <a:lstStyle/>
          <a:p>
            <a:endParaRPr lang="en-US"/>
          </a:p>
        </p:txBody>
      </p:sp>
      <p:sp>
        <p:nvSpPr>
          <p:cNvPr id="106504" name="Line 8"/>
          <p:cNvSpPr>
            <a:spLocks noChangeShapeType="1"/>
          </p:cNvSpPr>
          <p:nvPr/>
        </p:nvSpPr>
        <p:spPr bwMode="auto">
          <a:xfrm>
            <a:off x="5638800" y="4122738"/>
            <a:ext cx="685800" cy="1587"/>
          </a:xfrm>
          <a:prstGeom prst="line">
            <a:avLst/>
          </a:prstGeom>
          <a:noFill/>
          <a:ln w="28575" cap="sq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>
            <a:spAutoFit/>
          </a:bodyPr>
          <a:lstStyle/>
          <a:p>
            <a:endParaRPr lang="en-US"/>
          </a:p>
        </p:txBody>
      </p:sp>
      <p:sp>
        <p:nvSpPr>
          <p:cNvPr id="106505" name="Line 9"/>
          <p:cNvSpPr>
            <a:spLocks noChangeShapeType="1"/>
          </p:cNvSpPr>
          <p:nvPr/>
        </p:nvSpPr>
        <p:spPr bwMode="auto">
          <a:xfrm>
            <a:off x="7086600" y="4122738"/>
            <a:ext cx="685800" cy="1587"/>
          </a:xfrm>
          <a:prstGeom prst="line">
            <a:avLst/>
          </a:prstGeom>
          <a:noFill/>
          <a:ln w="28575" cap="sq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>
            <a:spAutoFit/>
          </a:bodyPr>
          <a:lstStyle/>
          <a:p>
            <a:endParaRPr lang="en-US"/>
          </a:p>
        </p:txBody>
      </p:sp>
      <p:sp>
        <p:nvSpPr>
          <p:cNvPr id="106506" name="Freeform 10"/>
          <p:cNvSpPr>
            <a:spLocks/>
          </p:cNvSpPr>
          <p:nvPr/>
        </p:nvSpPr>
        <p:spPr bwMode="auto">
          <a:xfrm>
            <a:off x="3581400" y="3778250"/>
            <a:ext cx="1600200" cy="381000"/>
          </a:xfrm>
          <a:custGeom>
            <a:avLst/>
            <a:gdLst>
              <a:gd name="T0" fmla="*/ 0 w 912"/>
              <a:gd name="T1" fmla="*/ 0 h 240"/>
              <a:gd name="T2" fmla="*/ 523 w 912"/>
              <a:gd name="T3" fmla="*/ 0 h 240"/>
              <a:gd name="T4" fmla="*/ 315 w 912"/>
              <a:gd name="T5" fmla="*/ 240 h 240"/>
              <a:gd name="T6" fmla="*/ 912 w 912"/>
              <a:gd name="T7" fmla="*/ 24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12" h="240">
                <a:moveTo>
                  <a:pt x="0" y="0"/>
                </a:moveTo>
                <a:lnTo>
                  <a:pt x="523" y="0"/>
                </a:lnTo>
                <a:lnTo>
                  <a:pt x="315" y="240"/>
                </a:lnTo>
                <a:lnTo>
                  <a:pt x="912" y="240"/>
                </a:lnTo>
              </a:path>
            </a:pathLst>
          </a:custGeom>
          <a:noFill/>
          <a:ln w="12700" cap="flat" cmpd="sng">
            <a:solidFill>
              <a:srgbClr val="FF33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endParaRPr lang="en-US"/>
          </a:p>
        </p:txBody>
      </p:sp>
      <p:sp>
        <p:nvSpPr>
          <p:cNvPr id="106507" name="AutoShape 11"/>
          <p:cNvSpPr>
            <a:spLocks noChangeArrowheads="1"/>
          </p:cNvSpPr>
          <p:nvPr/>
        </p:nvSpPr>
        <p:spPr bwMode="auto">
          <a:xfrm>
            <a:off x="5537200" y="5105400"/>
            <a:ext cx="2733675" cy="663575"/>
          </a:xfrm>
          <a:prstGeom prst="wedgeRoundRectCallout">
            <a:avLst>
              <a:gd name="adj1" fmla="val 37185"/>
              <a:gd name="adj2" fmla="val -158611"/>
              <a:gd name="adj3" fmla="val 16667"/>
            </a:avLst>
          </a:prstGeom>
          <a:noFill/>
          <a:ln w="12700" cap="sq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 anchorCtr="1">
            <a:spAutoFit/>
          </a:bodyPr>
          <a:lstStyle/>
          <a:p>
            <a:pPr algn="ctr" eaLnBrk="1" hangingPunct="1">
              <a:lnSpc>
                <a:spcPct val="70000"/>
              </a:lnSpc>
              <a:spcBef>
                <a:spcPct val="50000"/>
              </a:spcBef>
              <a:buClr>
                <a:schemeClr val="tx1"/>
              </a:buClr>
              <a:buFont typeface="Tahoma" panose="020B0604030504040204" pitchFamily="34" charset="0"/>
              <a:buNone/>
            </a:pPr>
            <a:r>
              <a:rPr lang="en-US" altLang="en-US" sz="2000">
                <a:solidFill>
                  <a:schemeClr val="accent1"/>
                </a:solidFill>
                <a:latin typeface="Comic Sans MS" panose="030F0702030302020204" pitchFamily="66" charset="0"/>
              </a:rPr>
              <a:t>Message</a:t>
            </a:r>
          </a:p>
          <a:p>
            <a:pPr algn="ctr" eaLnBrk="1" hangingPunct="1">
              <a:lnSpc>
                <a:spcPct val="50000"/>
              </a:lnSpc>
              <a:spcBef>
                <a:spcPct val="50000"/>
              </a:spcBef>
              <a:buClr>
                <a:schemeClr val="tx1"/>
              </a:buClr>
              <a:buFont typeface="Tahoma" panose="020B0604030504040204" pitchFamily="34" charset="0"/>
              <a:buNone/>
            </a:pPr>
            <a:r>
              <a:rPr lang="en-US" altLang="en-US" sz="2000">
                <a:solidFill>
                  <a:schemeClr val="accent1"/>
                </a:solidFill>
                <a:latin typeface="Comic Sans MS" panose="030F0702030302020204" pitchFamily="66" charset="0"/>
              </a:rPr>
              <a:t>(cleartext, plaintext)</a:t>
            </a:r>
          </a:p>
        </p:txBody>
      </p:sp>
      <p:sp>
        <p:nvSpPr>
          <p:cNvPr id="106508" name="AutoShape 12"/>
          <p:cNvSpPr>
            <a:spLocks noChangeArrowheads="1"/>
          </p:cNvSpPr>
          <p:nvPr/>
        </p:nvSpPr>
        <p:spPr bwMode="auto">
          <a:xfrm>
            <a:off x="3121025" y="2428875"/>
            <a:ext cx="2562225" cy="663575"/>
          </a:xfrm>
          <a:prstGeom prst="wedgeRoundRectCallout">
            <a:avLst>
              <a:gd name="adj1" fmla="val -39481"/>
              <a:gd name="adj2" fmla="val 132296"/>
              <a:gd name="adj3" fmla="val 16667"/>
            </a:avLst>
          </a:prstGeom>
          <a:noFill/>
          <a:ln w="12700" cap="sq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 anchorCtr="1">
            <a:spAutoFit/>
          </a:bodyPr>
          <a:lstStyle/>
          <a:p>
            <a:pPr algn="ctr" eaLnBrk="1" hangingPunct="1">
              <a:lnSpc>
                <a:spcPct val="70000"/>
              </a:lnSpc>
              <a:spcBef>
                <a:spcPct val="50000"/>
              </a:spcBef>
              <a:buClr>
                <a:schemeClr val="tx1"/>
              </a:buClr>
              <a:buFont typeface="Tahoma" panose="020B0604030504040204" pitchFamily="34" charset="0"/>
              <a:buNone/>
            </a:pPr>
            <a:r>
              <a:rPr lang="en-US" altLang="en-US" sz="2000">
                <a:solidFill>
                  <a:schemeClr val="accent2"/>
                </a:solidFill>
                <a:latin typeface="Comic Sans MS" panose="030F0702030302020204" pitchFamily="66" charset="0"/>
              </a:rPr>
              <a:t> Encrypted message</a:t>
            </a:r>
          </a:p>
          <a:p>
            <a:pPr algn="ctr" eaLnBrk="1" hangingPunct="1">
              <a:lnSpc>
                <a:spcPct val="50000"/>
              </a:lnSpc>
              <a:spcBef>
                <a:spcPct val="50000"/>
              </a:spcBef>
              <a:buClr>
                <a:schemeClr val="tx1"/>
              </a:buClr>
              <a:buFont typeface="Tahoma" panose="020B0604030504040204" pitchFamily="34" charset="0"/>
              <a:buNone/>
            </a:pPr>
            <a:r>
              <a:rPr lang="en-US" altLang="en-US" sz="2000">
                <a:solidFill>
                  <a:schemeClr val="accent2"/>
                </a:solidFill>
                <a:latin typeface="Comic Sans MS" panose="030F0702030302020204" pitchFamily="66" charset="0"/>
              </a:rPr>
              <a:t>(ciphertext)</a:t>
            </a:r>
          </a:p>
        </p:txBody>
      </p:sp>
      <p:sp>
        <p:nvSpPr>
          <p:cNvPr id="106509" name="AutoShape 13"/>
          <p:cNvSpPr>
            <a:spLocks noChangeArrowheads="1"/>
          </p:cNvSpPr>
          <p:nvPr/>
        </p:nvSpPr>
        <p:spPr bwMode="auto">
          <a:xfrm>
            <a:off x="3121025" y="2428875"/>
            <a:ext cx="2562225" cy="663575"/>
          </a:xfrm>
          <a:prstGeom prst="wedgeRoundRectCallout">
            <a:avLst>
              <a:gd name="adj1" fmla="val 38477"/>
              <a:gd name="adj2" fmla="val 184690"/>
              <a:gd name="adj3" fmla="val 16667"/>
            </a:avLst>
          </a:prstGeom>
          <a:noFill/>
          <a:ln w="12700" cap="sq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 anchorCtr="1">
            <a:spAutoFit/>
          </a:bodyPr>
          <a:lstStyle/>
          <a:p>
            <a:pPr algn="ctr" eaLnBrk="1" hangingPunct="1">
              <a:lnSpc>
                <a:spcPct val="70000"/>
              </a:lnSpc>
              <a:spcBef>
                <a:spcPct val="50000"/>
              </a:spcBef>
              <a:buClr>
                <a:schemeClr val="tx1"/>
              </a:buClr>
              <a:buFont typeface="Tahoma" panose="020B0604030504040204" pitchFamily="34" charset="0"/>
              <a:buNone/>
            </a:pPr>
            <a:r>
              <a:rPr lang="en-US" altLang="en-US" sz="2000">
                <a:solidFill>
                  <a:schemeClr val="accent1"/>
                </a:solidFill>
                <a:latin typeface="Comic Sans MS" panose="030F0702030302020204" pitchFamily="66" charset="0"/>
              </a:rPr>
              <a:t> Encrypted message</a:t>
            </a:r>
          </a:p>
          <a:p>
            <a:pPr algn="ctr" eaLnBrk="1" hangingPunct="1">
              <a:lnSpc>
                <a:spcPct val="50000"/>
              </a:lnSpc>
              <a:spcBef>
                <a:spcPct val="50000"/>
              </a:spcBef>
              <a:buClr>
                <a:schemeClr val="tx1"/>
              </a:buClr>
              <a:buFont typeface="Tahoma" panose="020B0604030504040204" pitchFamily="34" charset="0"/>
              <a:buNone/>
            </a:pPr>
            <a:r>
              <a:rPr lang="en-US" altLang="en-US" sz="2000">
                <a:solidFill>
                  <a:schemeClr val="accent1"/>
                </a:solidFill>
                <a:latin typeface="Comic Sans MS" panose="030F0702030302020204" pitchFamily="66" charset="0"/>
              </a:rPr>
              <a:t>(ciphertext)</a:t>
            </a:r>
          </a:p>
        </p:txBody>
      </p:sp>
      <p:sp>
        <p:nvSpPr>
          <p:cNvPr id="106510" name="AutoShape 14"/>
          <p:cNvSpPr>
            <a:spLocks noChangeArrowheads="1"/>
          </p:cNvSpPr>
          <p:nvPr/>
        </p:nvSpPr>
        <p:spPr bwMode="auto">
          <a:xfrm>
            <a:off x="609600" y="2362200"/>
            <a:ext cx="1570038" cy="595313"/>
          </a:xfrm>
          <a:prstGeom prst="cloudCallout">
            <a:avLst>
              <a:gd name="adj1" fmla="val 20676"/>
              <a:gd name="adj2" fmla="val 109468"/>
            </a:avLst>
          </a:prstGeom>
          <a:solidFill>
            <a:schemeClr val="bg1"/>
          </a:solidFill>
          <a:ln w="12700" cap="sq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="ctr" anchorCtr="1"/>
          <a:lstStyle/>
          <a:p>
            <a:pPr algn="ctr" eaLnBrk="1" hangingPunct="1">
              <a:lnSpc>
                <a:spcPct val="70000"/>
              </a:lnSpc>
              <a:spcBef>
                <a:spcPct val="50000"/>
              </a:spcBef>
              <a:buClr>
                <a:schemeClr val="tx1"/>
              </a:buClr>
              <a:buFont typeface="Tahoma" panose="020B0604030504040204" pitchFamily="34" charset="0"/>
              <a:buNone/>
            </a:pPr>
            <a:r>
              <a:rPr lang="en-US" altLang="en-US" sz="1600">
                <a:latin typeface="Comic Sans MS" panose="030F0702030302020204" pitchFamily="66" charset="0"/>
              </a:rPr>
              <a:t>Encryption</a:t>
            </a:r>
          </a:p>
        </p:txBody>
      </p:sp>
      <p:sp>
        <p:nvSpPr>
          <p:cNvPr id="106517" name="AutoShape 21"/>
          <p:cNvSpPr>
            <a:spLocks noChangeArrowheads="1"/>
          </p:cNvSpPr>
          <p:nvPr/>
        </p:nvSpPr>
        <p:spPr bwMode="auto">
          <a:xfrm>
            <a:off x="6477000" y="2362200"/>
            <a:ext cx="1646238" cy="595313"/>
          </a:xfrm>
          <a:prstGeom prst="cloudCallout">
            <a:avLst>
              <a:gd name="adj1" fmla="val -26375"/>
              <a:gd name="adj2" fmla="val 157731"/>
            </a:avLst>
          </a:prstGeom>
          <a:solidFill>
            <a:schemeClr val="bg1"/>
          </a:solidFill>
          <a:ln w="12700" cap="sq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="ctr" anchorCtr="1"/>
          <a:lstStyle/>
          <a:p>
            <a:pPr algn="ctr" eaLnBrk="1" hangingPunct="1">
              <a:lnSpc>
                <a:spcPct val="70000"/>
              </a:lnSpc>
              <a:spcBef>
                <a:spcPct val="50000"/>
              </a:spcBef>
              <a:buClr>
                <a:schemeClr val="tx1"/>
              </a:buClr>
              <a:buFont typeface="Tahoma" panose="020B0604030504040204" pitchFamily="34" charset="0"/>
              <a:buNone/>
            </a:pPr>
            <a:r>
              <a:rPr lang="en-US" altLang="en-US" sz="1600">
                <a:latin typeface="Comic Sans MS" panose="030F0702030302020204" pitchFamily="66" charset="0"/>
              </a:rPr>
              <a:t>Decryption</a:t>
            </a:r>
          </a:p>
        </p:txBody>
      </p:sp>
      <p:grpSp>
        <p:nvGrpSpPr>
          <p:cNvPr id="106518" name="Group 22"/>
          <p:cNvGrpSpPr>
            <a:grpSpLocks/>
          </p:cNvGrpSpPr>
          <p:nvPr/>
        </p:nvGrpSpPr>
        <p:grpSpPr bwMode="auto">
          <a:xfrm>
            <a:off x="1676400" y="4191000"/>
            <a:ext cx="685800" cy="252413"/>
            <a:chOff x="2064" y="2961"/>
            <a:chExt cx="432" cy="159"/>
          </a:xfrm>
        </p:grpSpPr>
        <p:sp>
          <p:nvSpPr>
            <p:cNvPr id="106519" name="Oval 23"/>
            <p:cNvSpPr>
              <a:spLocks noChangeArrowheads="1"/>
            </p:cNvSpPr>
            <p:nvPr/>
          </p:nvSpPr>
          <p:spPr bwMode="auto">
            <a:xfrm>
              <a:off x="2428" y="2995"/>
              <a:ext cx="68" cy="68"/>
            </a:xfrm>
            <a:prstGeom prst="ellipse">
              <a:avLst/>
            </a:prstGeom>
            <a:noFill/>
            <a:ln w="28575" cap="sq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106520" name="Group 24"/>
            <p:cNvGrpSpPr>
              <a:grpSpLocks/>
            </p:cNvGrpSpPr>
            <p:nvPr/>
          </p:nvGrpSpPr>
          <p:grpSpPr bwMode="auto">
            <a:xfrm>
              <a:off x="2064" y="2961"/>
              <a:ext cx="364" cy="136"/>
              <a:chOff x="2064" y="2784"/>
              <a:chExt cx="768" cy="288"/>
            </a:xfrm>
          </p:grpSpPr>
          <p:grpSp>
            <p:nvGrpSpPr>
              <p:cNvPr id="106521" name="Group 25"/>
              <p:cNvGrpSpPr>
                <a:grpSpLocks/>
              </p:cNvGrpSpPr>
              <p:nvPr/>
            </p:nvGrpSpPr>
            <p:grpSpPr bwMode="auto">
              <a:xfrm>
                <a:off x="2688" y="2784"/>
                <a:ext cx="144" cy="288"/>
                <a:chOff x="2688" y="2784"/>
                <a:chExt cx="144" cy="288"/>
              </a:xfrm>
            </p:grpSpPr>
            <p:sp>
              <p:nvSpPr>
                <p:cNvPr id="106522" name="Oval 26"/>
                <p:cNvSpPr>
                  <a:spLocks noChangeArrowheads="1"/>
                </p:cNvSpPr>
                <p:nvPr/>
              </p:nvSpPr>
              <p:spPr bwMode="auto">
                <a:xfrm>
                  <a:off x="2688" y="2784"/>
                  <a:ext cx="144" cy="144"/>
                </a:xfrm>
                <a:prstGeom prst="ellipse">
                  <a:avLst/>
                </a:prstGeom>
                <a:noFill/>
                <a:ln w="28575" cap="sq">
                  <a:solidFill>
                    <a:srgbClr val="FF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6523" name="Oval 27"/>
                <p:cNvSpPr>
                  <a:spLocks noChangeArrowheads="1"/>
                </p:cNvSpPr>
                <p:nvPr/>
              </p:nvSpPr>
              <p:spPr bwMode="auto">
                <a:xfrm>
                  <a:off x="2688" y="2928"/>
                  <a:ext cx="144" cy="144"/>
                </a:xfrm>
                <a:prstGeom prst="ellipse">
                  <a:avLst/>
                </a:prstGeom>
                <a:noFill/>
                <a:ln w="28575" cap="sq">
                  <a:solidFill>
                    <a:srgbClr val="FF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06524" name="Line 28"/>
              <p:cNvSpPr>
                <a:spLocks noChangeShapeType="1"/>
              </p:cNvSpPr>
              <p:nvPr/>
            </p:nvSpPr>
            <p:spPr bwMode="auto">
              <a:xfrm>
                <a:off x="2064" y="2928"/>
                <a:ext cx="624" cy="0"/>
              </a:xfrm>
              <a:prstGeom prst="line">
                <a:avLst/>
              </a:prstGeom>
              <a:noFill/>
              <a:ln w="76200" cap="sq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6525" name="Line 29"/>
              <p:cNvSpPr>
                <a:spLocks noChangeShapeType="1"/>
              </p:cNvSpPr>
              <p:nvPr/>
            </p:nvSpPr>
            <p:spPr bwMode="auto">
              <a:xfrm>
                <a:off x="2688" y="2928"/>
                <a:ext cx="96" cy="0"/>
              </a:xfrm>
              <a:prstGeom prst="line">
                <a:avLst/>
              </a:prstGeom>
              <a:noFill/>
              <a:ln w="28575" cap="sq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 anchorCtr="1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06526" name="Rectangle 30"/>
            <p:cNvSpPr>
              <a:spLocks noChangeArrowheads="1"/>
            </p:cNvSpPr>
            <p:nvPr/>
          </p:nvSpPr>
          <p:spPr bwMode="auto">
            <a:xfrm>
              <a:off x="2087" y="3029"/>
              <a:ext cx="22" cy="46"/>
            </a:xfrm>
            <a:prstGeom prst="rect">
              <a:avLst/>
            </a:prstGeom>
            <a:solidFill>
              <a:srgbClr val="FF3300"/>
            </a:solidFill>
            <a:ln w="12700" cap="sq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527" name="Rectangle 31"/>
            <p:cNvSpPr>
              <a:spLocks noChangeArrowheads="1"/>
            </p:cNvSpPr>
            <p:nvPr/>
          </p:nvSpPr>
          <p:spPr bwMode="auto">
            <a:xfrm>
              <a:off x="2132" y="3029"/>
              <a:ext cx="23" cy="91"/>
            </a:xfrm>
            <a:prstGeom prst="rect">
              <a:avLst/>
            </a:prstGeom>
            <a:solidFill>
              <a:srgbClr val="FF3300"/>
            </a:solidFill>
            <a:ln w="9525" cap="sq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528" name="Rectangle 32"/>
            <p:cNvSpPr>
              <a:spLocks noChangeArrowheads="1"/>
            </p:cNvSpPr>
            <p:nvPr/>
          </p:nvSpPr>
          <p:spPr bwMode="auto">
            <a:xfrm>
              <a:off x="2178" y="3029"/>
              <a:ext cx="45" cy="46"/>
            </a:xfrm>
            <a:prstGeom prst="rect">
              <a:avLst/>
            </a:prstGeom>
            <a:solidFill>
              <a:srgbClr val="FF3300"/>
            </a:solidFill>
            <a:ln w="12700" cap="sq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06529" name="Group 33"/>
          <p:cNvGrpSpPr>
            <a:grpSpLocks/>
          </p:cNvGrpSpPr>
          <p:nvPr/>
        </p:nvGrpSpPr>
        <p:grpSpPr bwMode="auto">
          <a:xfrm flipH="1">
            <a:off x="6400800" y="4495800"/>
            <a:ext cx="685800" cy="252413"/>
            <a:chOff x="2064" y="2961"/>
            <a:chExt cx="432" cy="159"/>
          </a:xfrm>
        </p:grpSpPr>
        <p:sp>
          <p:nvSpPr>
            <p:cNvPr id="106530" name="Oval 34"/>
            <p:cNvSpPr>
              <a:spLocks noChangeArrowheads="1"/>
            </p:cNvSpPr>
            <p:nvPr/>
          </p:nvSpPr>
          <p:spPr bwMode="auto">
            <a:xfrm>
              <a:off x="2428" y="2995"/>
              <a:ext cx="68" cy="68"/>
            </a:xfrm>
            <a:prstGeom prst="ellipse">
              <a:avLst/>
            </a:prstGeom>
            <a:noFill/>
            <a:ln w="28575" cap="sq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106531" name="Group 35"/>
            <p:cNvGrpSpPr>
              <a:grpSpLocks/>
            </p:cNvGrpSpPr>
            <p:nvPr/>
          </p:nvGrpSpPr>
          <p:grpSpPr bwMode="auto">
            <a:xfrm>
              <a:off x="2064" y="2961"/>
              <a:ext cx="364" cy="136"/>
              <a:chOff x="2064" y="2784"/>
              <a:chExt cx="768" cy="288"/>
            </a:xfrm>
          </p:grpSpPr>
          <p:grpSp>
            <p:nvGrpSpPr>
              <p:cNvPr id="106532" name="Group 36"/>
              <p:cNvGrpSpPr>
                <a:grpSpLocks/>
              </p:cNvGrpSpPr>
              <p:nvPr/>
            </p:nvGrpSpPr>
            <p:grpSpPr bwMode="auto">
              <a:xfrm>
                <a:off x="2688" y="2784"/>
                <a:ext cx="144" cy="288"/>
                <a:chOff x="2688" y="2784"/>
                <a:chExt cx="144" cy="288"/>
              </a:xfrm>
            </p:grpSpPr>
            <p:sp>
              <p:nvSpPr>
                <p:cNvPr id="106533" name="Oval 37"/>
                <p:cNvSpPr>
                  <a:spLocks noChangeArrowheads="1"/>
                </p:cNvSpPr>
                <p:nvPr/>
              </p:nvSpPr>
              <p:spPr bwMode="auto">
                <a:xfrm>
                  <a:off x="2688" y="2784"/>
                  <a:ext cx="144" cy="144"/>
                </a:xfrm>
                <a:prstGeom prst="ellipse">
                  <a:avLst/>
                </a:prstGeom>
                <a:noFill/>
                <a:ln w="28575" cap="sq">
                  <a:solidFill>
                    <a:srgbClr val="FF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6534" name="Oval 38"/>
                <p:cNvSpPr>
                  <a:spLocks noChangeArrowheads="1"/>
                </p:cNvSpPr>
                <p:nvPr/>
              </p:nvSpPr>
              <p:spPr bwMode="auto">
                <a:xfrm>
                  <a:off x="2688" y="2928"/>
                  <a:ext cx="144" cy="144"/>
                </a:xfrm>
                <a:prstGeom prst="ellipse">
                  <a:avLst/>
                </a:prstGeom>
                <a:noFill/>
                <a:ln w="28575" cap="sq">
                  <a:solidFill>
                    <a:srgbClr val="FF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06535" name="Line 39"/>
              <p:cNvSpPr>
                <a:spLocks noChangeShapeType="1"/>
              </p:cNvSpPr>
              <p:nvPr/>
            </p:nvSpPr>
            <p:spPr bwMode="auto">
              <a:xfrm>
                <a:off x="2064" y="2928"/>
                <a:ext cx="624" cy="0"/>
              </a:xfrm>
              <a:prstGeom prst="line">
                <a:avLst/>
              </a:prstGeom>
              <a:noFill/>
              <a:ln w="76200" cap="sq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6536" name="Line 40"/>
              <p:cNvSpPr>
                <a:spLocks noChangeShapeType="1"/>
              </p:cNvSpPr>
              <p:nvPr/>
            </p:nvSpPr>
            <p:spPr bwMode="auto">
              <a:xfrm>
                <a:off x="2688" y="2928"/>
                <a:ext cx="96" cy="0"/>
              </a:xfrm>
              <a:prstGeom prst="line">
                <a:avLst/>
              </a:prstGeom>
              <a:noFill/>
              <a:ln w="28575" cap="sq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 anchorCtr="1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06537" name="Rectangle 41"/>
            <p:cNvSpPr>
              <a:spLocks noChangeArrowheads="1"/>
            </p:cNvSpPr>
            <p:nvPr/>
          </p:nvSpPr>
          <p:spPr bwMode="auto">
            <a:xfrm>
              <a:off x="2087" y="3029"/>
              <a:ext cx="22" cy="46"/>
            </a:xfrm>
            <a:prstGeom prst="rect">
              <a:avLst/>
            </a:prstGeom>
            <a:solidFill>
              <a:srgbClr val="FF3300"/>
            </a:solidFill>
            <a:ln w="12700" cap="sq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538" name="Rectangle 42"/>
            <p:cNvSpPr>
              <a:spLocks noChangeArrowheads="1"/>
            </p:cNvSpPr>
            <p:nvPr/>
          </p:nvSpPr>
          <p:spPr bwMode="auto">
            <a:xfrm>
              <a:off x="2132" y="3029"/>
              <a:ext cx="23" cy="91"/>
            </a:xfrm>
            <a:prstGeom prst="rect">
              <a:avLst/>
            </a:prstGeom>
            <a:solidFill>
              <a:srgbClr val="FF3300"/>
            </a:solidFill>
            <a:ln w="9525" cap="sq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539" name="Rectangle 43"/>
            <p:cNvSpPr>
              <a:spLocks noChangeArrowheads="1"/>
            </p:cNvSpPr>
            <p:nvPr/>
          </p:nvSpPr>
          <p:spPr bwMode="auto">
            <a:xfrm>
              <a:off x="2178" y="3029"/>
              <a:ext cx="45" cy="46"/>
            </a:xfrm>
            <a:prstGeom prst="rect">
              <a:avLst/>
            </a:prstGeom>
            <a:solidFill>
              <a:srgbClr val="FF3300"/>
            </a:solidFill>
            <a:ln w="12700" cap="sq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6540" name="AutoShape 44"/>
          <p:cNvSpPr>
            <a:spLocks noChangeArrowheads="1"/>
          </p:cNvSpPr>
          <p:nvPr/>
        </p:nvSpPr>
        <p:spPr bwMode="auto">
          <a:xfrm>
            <a:off x="3048000" y="4724400"/>
            <a:ext cx="1828800" cy="336550"/>
          </a:xfrm>
          <a:prstGeom prst="wedgeRoundRectCallout">
            <a:avLst>
              <a:gd name="adj1" fmla="val 140972"/>
              <a:gd name="adj2" fmla="val -112736"/>
              <a:gd name="adj3" fmla="val 16667"/>
            </a:avLst>
          </a:prstGeom>
          <a:noFill/>
          <a:ln w="12700" cap="sq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="ctr" anchorCtr="1">
            <a:spAutoFit/>
          </a:bodyPr>
          <a:lstStyle/>
          <a:p>
            <a:pPr algn="ctr" eaLnBrk="1" hangingPunct="1">
              <a:lnSpc>
                <a:spcPct val="70000"/>
              </a:lnSpc>
              <a:spcBef>
                <a:spcPct val="50000"/>
              </a:spcBef>
              <a:buClr>
                <a:schemeClr val="tx1"/>
              </a:buClr>
              <a:buFont typeface="Tahoma" panose="020B0604030504040204" pitchFamily="34" charset="0"/>
              <a:buNone/>
            </a:pPr>
            <a:endParaRPr lang="en-US" altLang="en-US" sz="2000">
              <a:solidFill>
                <a:srgbClr val="FF3300"/>
              </a:solidFill>
              <a:latin typeface="Comic Sans MS" panose="030F0702030302020204" pitchFamily="66" charset="0"/>
            </a:endParaRPr>
          </a:p>
        </p:txBody>
      </p:sp>
      <p:sp>
        <p:nvSpPr>
          <p:cNvPr id="106541" name="AutoShape 45"/>
          <p:cNvSpPr>
            <a:spLocks noChangeArrowheads="1"/>
          </p:cNvSpPr>
          <p:nvPr/>
        </p:nvSpPr>
        <p:spPr bwMode="auto">
          <a:xfrm>
            <a:off x="2971800" y="4724400"/>
            <a:ext cx="1905000" cy="336550"/>
          </a:xfrm>
          <a:prstGeom prst="wedgeRoundRectCallout">
            <a:avLst>
              <a:gd name="adj1" fmla="val -101583"/>
              <a:gd name="adj2" fmla="val -180662"/>
              <a:gd name="adj3" fmla="val 16667"/>
            </a:avLst>
          </a:prstGeom>
          <a:noFill/>
          <a:ln w="12700" cap="sq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="ctr" anchorCtr="1">
            <a:spAutoFit/>
          </a:bodyPr>
          <a:lstStyle/>
          <a:p>
            <a:pPr algn="ctr" eaLnBrk="1" hangingPunct="1">
              <a:lnSpc>
                <a:spcPct val="70000"/>
              </a:lnSpc>
              <a:spcBef>
                <a:spcPct val="50000"/>
              </a:spcBef>
              <a:buClr>
                <a:schemeClr val="tx1"/>
              </a:buClr>
              <a:buFont typeface="Tahoma" panose="020B0604030504040204" pitchFamily="34" charset="0"/>
              <a:buNone/>
            </a:pPr>
            <a:r>
              <a:rPr lang="en-US" altLang="en-US" sz="2000">
                <a:solidFill>
                  <a:srgbClr val="FF3300"/>
                </a:solidFill>
                <a:latin typeface="Comic Sans MS" panose="030F0702030302020204" pitchFamily="66" charset="0"/>
              </a:rPr>
              <a:t>       key</a:t>
            </a:r>
          </a:p>
        </p:txBody>
      </p:sp>
      <p:sp>
        <p:nvSpPr>
          <p:cNvPr id="106542" name="Text Box 46"/>
          <p:cNvSpPr txBox="1">
            <a:spLocks noChangeArrowheads="1"/>
          </p:cNvSpPr>
          <p:nvPr/>
        </p:nvSpPr>
        <p:spPr bwMode="auto">
          <a:xfrm>
            <a:off x="304800" y="3581400"/>
            <a:ext cx="842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AU" altLang="en-US">
                <a:solidFill>
                  <a:srgbClr val="000099"/>
                </a:solidFill>
              </a:rPr>
              <a:t>Alice</a:t>
            </a:r>
            <a:endParaRPr lang="en-US" altLang="en-US">
              <a:solidFill>
                <a:srgbClr val="000099"/>
              </a:solidFill>
            </a:endParaRPr>
          </a:p>
        </p:txBody>
      </p:sp>
      <p:sp>
        <p:nvSpPr>
          <p:cNvPr id="106543" name="Text Box 47"/>
          <p:cNvSpPr txBox="1">
            <a:spLocks noChangeArrowheads="1"/>
          </p:cNvSpPr>
          <p:nvPr/>
        </p:nvSpPr>
        <p:spPr bwMode="auto">
          <a:xfrm>
            <a:off x="7832725" y="3851275"/>
            <a:ext cx="704850" cy="469900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AU" altLang="en-US">
                <a:solidFill>
                  <a:schemeClr val="accent1"/>
                </a:solidFill>
              </a:rPr>
              <a:t>Bob</a:t>
            </a:r>
            <a:endParaRPr lang="en-US" altLang="en-US">
              <a:solidFill>
                <a:schemeClr val="accent1"/>
              </a:solidFill>
            </a:endParaRPr>
          </a:p>
        </p:txBody>
      </p:sp>
      <p:sp>
        <p:nvSpPr>
          <p:cNvPr id="106544" name="Rectangle 48"/>
          <p:cNvSpPr>
            <a:spLocks noChangeArrowheads="1"/>
          </p:cNvSpPr>
          <p:nvPr/>
        </p:nvSpPr>
        <p:spPr bwMode="auto">
          <a:xfrm>
            <a:off x="3124200" y="3581400"/>
            <a:ext cx="533400" cy="609600"/>
          </a:xfrm>
          <a:prstGeom prst="rect">
            <a:avLst/>
          </a:prstGeom>
          <a:solidFill>
            <a:srgbClr val="000080"/>
          </a:solidFill>
          <a:ln w="12700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45" name="Rectangle 49"/>
          <p:cNvSpPr>
            <a:spLocks noChangeArrowheads="1"/>
          </p:cNvSpPr>
          <p:nvPr/>
        </p:nvSpPr>
        <p:spPr bwMode="auto">
          <a:xfrm>
            <a:off x="5181600" y="3962400"/>
            <a:ext cx="533400" cy="609600"/>
          </a:xfrm>
          <a:prstGeom prst="rect">
            <a:avLst/>
          </a:prstGeom>
          <a:solidFill>
            <a:srgbClr val="000080"/>
          </a:solidFill>
          <a:ln w="12700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47" name="Rectangle 51"/>
          <p:cNvSpPr>
            <a:spLocks noChangeArrowheads="1"/>
          </p:cNvSpPr>
          <p:nvPr/>
        </p:nvSpPr>
        <p:spPr bwMode="auto">
          <a:xfrm>
            <a:off x="228600" y="152400"/>
            <a:ext cx="8534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b"/>
          <a:lstStyle>
            <a:lvl1pPr algn="ctr">
              <a:defRPr sz="4000" b="1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</a:defRPr>
            </a:lvl1pPr>
            <a:lvl2pPr algn="ctr">
              <a:defRPr sz="4000" b="1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</a:defRPr>
            </a:lvl2pPr>
            <a:lvl3pPr algn="ctr">
              <a:defRPr sz="4000" b="1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</a:defRPr>
            </a:lvl3pPr>
            <a:lvl4pPr algn="ctr">
              <a:defRPr sz="4000" b="1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</a:defRPr>
            </a:lvl4pPr>
            <a:lvl5pPr algn="ctr">
              <a:defRPr sz="4000" b="1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Private key cipher</a:t>
            </a:r>
          </a:p>
        </p:txBody>
      </p:sp>
      <p:sp>
        <p:nvSpPr>
          <p:cNvPr id="106548" name="AutoShape 52"/>
          <p:cNvSpPr>
            <a:spLocks noChangeArrowheads="1"/>
          </p:cNvSpPr>
          <p:nvPr/>
        </p:nvSpPr>
        <p:spPr bwMode="auto">
          <a:xfrm>
            <a:off x="228600" y="5181600"/>
            <a:ext cx="2667000" cy="663575"/>
          </a:xfrm>
          <a:prstGeom prst="wedgeRoundRectCallout">
            <a:avLst>
              <a:gd name="adj1" fmla="val -43394"/>
              <a:gd name="adj2" fmla="val -231801"/>
              <a:gd name="adj3" fmla="val 16667"/>
            </a:avLst>
          </a:prstGeom>
          <a:noFill/>
          <a:ln w="12700" cap="sq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="ctr" anchorCtr="1">
            <a:spAutoFit/>
          </a:bodyPr>
          <a:lstStyle/>
          <a:p>
            <a:pPr algn="ctr" eaLnBrk="1" hangingPunct="1">
              <a:lnSpc>
                <a:spcPct val="70000"/>
              </a:lnSpc>
              <a:spcBef>
                <a:spcPct val="50000"/>
              </a:spcBef>
              <a:buClr>
                <a:schemeClr val="tx1"/>
              </a:buClr>
              <a:buFont typeface="Tahoma" panose="020B0604030504040204" pitchFamily="34" charset="0"/>
              <a:buNone/>
            </a:pPr>
            <a:r>
              <a:rPr lang="en-US" altLang="en-US" sz="2000">
                <a:solidFill>
                  <a:schemeClr val="accent1"/>
                </a:solidFill>
                <a:latin typeface="Comic Sans MS" panose="030F0702030302020204" pitchFamily="66" charset="0"/>
              </a:rPr>
              <a:t>Message</a:t>
            </a:r>
          </a:p>
          <a:p>
            <a:pPr algn="ctr" eaLnBrk="1" hangingPunct="1">
              <a:lnSpc>
                <a:spcPct val="50000"/>
              </a:lnSpc>
              <a:spcBef>
                <a:spcPct val="50000"/>
              </a:spcBef>
              <a:buClr>
                <a:schemeClr val="tx1"/>
              </a:buClr>
              <a:buFont typeface="Tahoma" panose="020B0604030504040204" pitchFamily="34" charset="0"/>
              <a:buNone/>
            </a:pPr>
            <a:r>
              <a:rPr lang="en-US" altLang="en-US" sz="2000">
                <a:solidFill>
                  <a:schemeClr val="accent1"/>
                </a:solidFill>
                <a:latin typeface="Comic Sans MS" panose="030F0702030302020204" pitchFamily="66" charset="0"/>
              </a:rPr>
              <a:t>(cleartext,plaintext)</a:t>
            </a:r>
          </a:p>
        </p:txBody>
      </p:sp>
    </p:spTree>
    <p:extLst>
      <p:ext uri="{BB962C8B-B14F-4D97-AF65-F5344CB8AC3E}">
        <p14:creationId xmlns:p14="http://schemas.microsoft.com/office/powerpoint/2010/main" val="406178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5226-3015-4331-8FEB-B2C625C2F1C3}" type="slidenum">
              <a:rPr lang="en-AU" altLang="en-US"/>
              <a:pPr/>
              <a:t>9</a:t>
            </a:fld>
            <a:endParaRPr lang="en-AU" altLang="en-US" sz="1400">
              <a:solidFill>
                <a:schemeClr val="tx1"/>
              </a:solidFill>
            </a:endParaRP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AU" altLang="en-US"/>
              <a:t>Basic terms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AU" altLang="en-US" sz="2400"/>
              <a:t>Cryptology (to be very precise)</a:t>
            </a:r>
          </a:p>
          <a:p>
            <a:pPr lvl="1"/>
            <a:r>
              <a:rPr lang="en-AU" altLang="en-US" sz="2400"/>
              <a:t>Cryptography --- code designing</a:t>
            </a:r>
          </a:p>
          <a:p>
            <a:pPr lvl="1"/>
            <a:r>
              <a:rPr lang="en-AU" altLang="en-US" sz="2400"/>
              <a:t>Cryptanalysis --- code breaking</a:t>
            </a:r>
          </a:p>
          <a:p>
            <a:r>
              <a:rPr lang="en-AU" altLang="en-US" sz="2400"/>
              <a:t>Cryptologist: </a:t>
            </a:r>
          </a:p>
          <a:p>
            <a:pPr lvl="1"/>
            <a:r>
              <a:rPr lang="en-AU" altLang="en-US" sz="2400"/>
              <a:t>Cryptographer &amp; cryptanalyst</a:t>
            </a:r>
          </a:p>
          <a:p>
            <a:r>
              <a:rPr lang="en-AU" altLang="en-US" sz="2400"/>
              <a:t>Encryption/encipherment</a:t>
            </a:r>
          </a:p>
          <a:p>
            <a:pPr lvl="1"/>
            <a:r>
              <a:rPr lang="en-AU" altLang="en-US" sz="2400"/>
              <a:t>Scrambling data into unintelligible to unauthorised parties</a:t>
            </a:r>
          </a:p>
          <a:p>
            <a:r>
              <a:rPr lang="en-AU" altLang="en-US" sz="2400"/>
              <a:t>Decryption/decipherment</a:t>
            </a:r>
          </a:p>
          <a:p>
            <a:pPr lvl="1"/>
            <a:r>
              <a:rPr lang="en-AU" altLang="en-US" sz="2400"/>
              <a:t>Un-scrambling</a:t>
            </a:r>
          </a:p>
        </p:txBody>
      </p:sp>
    </p:spTree>
    <p:extLst>
      <p:ext uri="{BB962C8B-B14F-4D97-AF65-F5344CB8AC3E}">
        <p14:creationId xmlns:p14="http://schemas.microsoft.com/office/powerpoint/2010/main" val="675673611"/>
      </p:ext>
    </p:extLst>
  </p:cSld>
  <p:clrMapOvr>
    <a:masterClrMapping/>
  </p:clrMapOvr>
  <p:transition>
    <p:wipe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2427</TotalTime>
  <Words>1133</Words>
  <Application>Microsoft Office PowerPoint</Application>
  <PresentationFormat>On-screen Show (4:3)</PresentationFormat>
  <Paragraphs>218</Paragraphs>
  <Slides>23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Calibri Light</vt:lpstr>
      <vt:lpstr>Comic Sans MS</vt:lpstr>
      <vt:lpstr>Monotype Sorts</vt:lpstr>
      <vt:lpstr>Tahoma</vt:lpstr>
      <vt:lpstr>Times</vt:lpstr>
      <vt:lpstr>Office Theme</vt:lpstr>
      <vt:lpstr>INTRODUCTION TO CRYPTOGRAPHY</vt:lpstr>
      <vt:lpstr>Outline</vt:lpstr>
      <vt:lpstr>Why Study cryptology(1)</vt:lpstr>
      <vt:lpstr>Why Study cryptology(2)</vt:lpstr>
      <vt:lpstr>Why Study cryptology(3)</vt:lpstr>
      <vt:lpstr>The Basic Problem</vt:lpstr>
      <vt:lpstr>Cryptography</vt:lpstr>
      <vt:lpstr>  </vt:lpstr>
      <vt:lpstr>Basic terms</vt:lpstr>
      <vt:lpstr>Types of ciphers</vt:lpstr>
      <vt:lpstr>Examples of “Messages”</vt:lpstr>
      <vt:lpstr>Concepts</vt:lpstr>
      <vt:lpstr>Notations</vt:lpstr>
      <vt:lpstr>Principles of Private Key Encryption</vt:lpstr>
      <vt:lpstr>What is PKE used for?</vt:lpstr>
      <vt:lpstr>Morden Cryptography applications</vt:lpstr>
      <vt:lpstr>Modern private key ciphers</vt:lpstr>
      <vt:lpstr>General approaches to Cryptography </vt:lpstr>
      <vt:lpstr>Design of Private Key Ciphers(1)</vt:lpstr>
      <vt:lpstr>Design of Private Key Ciphers(2)</vt:lpstr>
      <vt:lpstr>4 types of cryptanalysis</vt:lpstr>
      <vt:lpstr>4 types of attacks </vt:lpstr>
      <vt:lpstr>4 types of attacks </vt:lpstr>
    </vt:vector>
  </TitlesOfParts>
  <Company>Project-os.org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Primus</dc:creator>
  <cp:lastModifiedBy>OK PC</cp:lastModifiedBy>
  <cp:revision>16</cp:revision>
  <dcterms:created xsi:type="dcterms:W3CDTF">2013-08-15T03:20:50Z</dcterms:created>
  <dcterms:modified xsi:type="dcterms:W3CDTF">2017-05-17T04:45:35Z</dcterms:modified>
</cp:coreProperties>
</file>