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8"/>
  </p:notesMasterIdLst>
  <p:sldIdLst>
    <p:sldId id="278" r:id="rId5"/>
    <p:sldId id="279" r:id="rId6"/>
    <p:sldId id="303" r:id="rId7"/>
    <p:sldId id="280" r:id="rId8"/>
    <p:sldId id="294" r:id="rId9"/>
    <p:sldId id="301" r:id="rId10"/>
    <p:sldId id="295" r:id="rId11"/>
    <p:sldId id="296" r:id="rId12"/>
    <p:sldId id="284" r:id="rId13"/>
    <p:sldId id="297" r:id="rId14"/>
    <p:sldId id="298" r:id="rId15"/>
    <p:sldId id="290" r:id="rId16"/>
    <p:sldId id="293" r:id="rId17"/>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196" autoAdjust="0"/>
  </p:normalViewPr>
  <p:slideViewPr>
    <p:cSldViewPr snapToGrid="0" snapToObjects="1">
      <p:cViewPr varScale="1">
        <p:scale>
          <a:sx n="81" d="100"/>
          <a:sy n="81" d="100"/>
        </p:scale>
        <p:origin x="754" y="6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r>
              <a:rPr lang="en-IN" dirty="0"/>
              <a:t>thinking capability, competitive coding, </a:t>
            </a:r>
          </a:p>
        </p:txBody>
      </p:sp>
    </p:spTree>
    <p:extLst>
      <p:ext uri="{BB962C8B-B14F-4D97-AF65-F5344CB8AC3E}">
        <p14:creationId xmlns:p14="http://schemas.microsoft.com/office/powerpoint/2010/main" val="4111488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IN" dirty="0"/>
          </a:p>
        </p:txBody>
      </p:sp>
    </p:spTree>
    <p:extLst>
      <p:ext uri="{BB962C8B-B14F-4D97-AF65-F5344CB8AC3E}">
        <p14:creationId xmlns:p14="http://schemas.microsoft.com/office/powerpoint/2010/main" val="17035076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b">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chor="t" anchorCtr="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rm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rm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rm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rm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rm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rm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rm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rm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rm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rm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b" anchorCtr="0">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b" anchorCtr="0">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b" anchorCtr="0">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b" anchorCtr="0">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chor="t" anchorCtr="0">
            <a:norm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rm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a:xfrm>
            <a:off x="10972800" y="457200"/>
            <a:ext cx="987552" cy="274320"/>
          </a:xfrm>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dirty="0"/>
              <a:t>SUDOKU SOLVER using </a:t>
            </a:r>
            <a:r>
              <a:rPr lang="en-US" dirty="0" err="1"/>
              <a:t>dsa</a:t>
            </a: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dirty="0"/>
              <a:t>--Gyanendra Nath Shukla</a:t>
            </a:r>
          </a:p>
        </p:txBody>
      </p:sp>
    </p:spTree>
    <p:extLst>
      <p:ext uri="{BB962C8B-B14F-4D97-AF65-F5344CB8AC3E}">
        <p14:creationId xmlns:p14="http://schemas.microsoft.com/office/powerpoint/2010/main" val="21315684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17269-E836-9D63-A777-6488F08235F2}"/>
              </a:ext>
            </a:extLst>
          </p:cNvPr>
          <p:cNvSpPr>
            <a:spLocks noGrp="1"/>
          </p:cNvSpPr>
          <p:nvPr>
            <p:ph type="title"/>
          </p:nvPr>
        </p:nvSpPr>
        <p:spPr>
          <a:xfrm>
            <a:off x="3794222" y="277726"/>
            <a:ext cx="6766560" cy="768096"/>
          </a:xfrm>
        </p:spPr>
        <p:txBody>
          <a:bodyPr/>
          <a:lstStyle/>
          <a:p>
            <a:r>
              <a:rPr lang="en-IN" sz="3600" dirty="0"/>
              <a:t>More Functions used</a:t>
            </a:r>
          </a:p>
        </p:txBody>
      </p:sp>
      <p:sp>
        <p:nvSpPr>
          <p:cNvPr id="3" name="Content Placeholder 2">
            <a:extLst>
              <a:ext uri="{FF2B5EF4-FFF2-40B4-BE49-F238E27FC236}">
                <a16:creationId xmlns:a16="http://schemas.microsoft.com/office/drawing/2014/main" id="{8B92EDC6-5C88-D4D5-A324-0D83ACF03039}"/>
              </a:ext>
            </a:extLst>
          </p:cNvPr>
          <p:cNvSpPr>
            <a:spLocks noGrp="1"/>
          </p:cNvSpPr>
          <p:nvPr>
            <p:ph idx="1"/>
          </p:nvPr>
        </p:nvSpPr>
        <p:spPr>
          <a:xfrm>
            <a:off x="3794222" y="1166191"/>
            <a:ext cx="8138698" cy="5414083"/>
          </a:xfrm>
        </p:spPr>
        <p:txBody>
          <a:bodyPr>
            <a:normAutofit fontScale="77500" lnSpcReduction="20000"/>
          </a:bodyPr>
          <a:lstStyle/>
          <a:p>
            <a:pPr marL="285750" indent="-285750">
              <a:buFont typeface="Wingdings" panose="05000000000000000000" pitchFamily="2" charset="2"/>
              <a:buChar char="§"/>
            </a:pPr>
            <a:r>
              <a:rPr lang="en-US" sz="2600" b="1" u="sng" dirty="0" err="1"/>
              <a:t>used_in_box</a:t>
            </a:r>
            <a:r>
              <a:rPr lang="en-US" sz="2600" b="1" u="sng" dirty="0"/>
              <a:t>(int grid[DIM][DIM], int </a:t>
            </a:r>
            <a:r>
              <a:rPr lang="en-US" sz="2600" b="1" u="sng" dirty="0" err="1"/>
              <a:t>box_start_row</a:t>
            </a:r>
            <a:r>
              <a:rPr lang="en-US" sz="2600" b="1" u="sng" dirty="0"/>
              <a:t>, int </a:t>
            </a:r>
            <a:r>
              <a:rPr lang="en-US" sz="2600" b="1" u="sng" dirty="0" err="1"/>
              <a:t>box_start_col</a:t>
            </a:r>
            <a:r>
              <a:rPr lang="en-US" sz="2600" b="1" u="sng" dirty="0"/>
              <a:t>, int num): </a:t>
            </a:r>
            <a:r>
              <a:rPr lang="en-US" sz="2600" dirty="0"/>
              <a:t>This function checks whether the specified number num is already used in the 3x3 box (</a:t>
            </a:r>
            <a:r>
              <a:rPr lang="en-US" sz="2600" dirty="0" err="1"/>
              <a:t>subgrid</a:t>
            </a:r>
            <a:r>
              <a:rPr lang="en-US" sz="2600" dirty="0"/>
              <a:t>) of the Sudoku grid starting at the specified row and column.</a:t>
            </a:r>
          </a:p>
          <a:p>
            <a:pPr marL="285750" indent="-285750">
              <a:buFont typeface="Wingdings" panose="05000000000000000000" pitchFamily="2" charset="2"/>
              <a:buChar char="§"/>
            </a:pPr>
            <a:endParaRPr lang="en-US" sz="2600" b="1" dirty="0"/>
          </a:p>
          <a:p>
            <a:pPr marL="285750" indent="-285750">
              <a:buFont typeface="Wingdings" panose="05000000000000000000" pitchFamily="2" charset="2"/>
              <a:buChar char="§"/>
            </a:pPr>
            <a:r>
              <a:rPr lang="en-US" sz="2600" b="1" u="sng" dirty="0" err="1"/>
              <a:t>is_safe</a:t>
            </a:r>
            <a:r>
              <a:rPr lang="en-US" sz="2600" b="1" u="sng" dirty="0"/>
              <a:t>(int grid[DIM][DIM], int row, int col, int num): </a:t>
            </a:r>
            <a:r>
              <a:rPr lang="en-US" sz="2600" dirty="0"/>
              <a:t>This function checks if it's safe to place the number num in the specified row and column of the Sudoku grid. It verifies that num is not already used in the row, column, or the 3x3 box.</a:t>
            </a:r>
          </a:p>
          <a:p>
            <a:pPr marL="285750" indent="-285750">
              <a:buFont typeface="Wingdings" panose="05000000000000000000" pitchFamily="2" charset="2"/>
              <a:buChar char="§"/>
            </a:pPr>
            <a:endParaRPr lang="en-US" sz="2600" b="1" dirty="0"/>
          </a:p>
          <a:p>
            <a:pPr marL="285750" indent="-285750">
              <a:buFont typeface="Wingdings" panose="05000000000000000000" pitchFamily="2" charset="2"/>
              <a:buChar char="§"/>
            </a:pPr>
            <a:r>
              <a:rPr lang="en-US" sz="2600" b="1" u="sng" dirty="0" err="1"/>
              <a:t>get_unassigned_location</a:t>
            </a:r>
            <a:r>
              <a:rPr lang="en-US" sz="2600" b="1" u="sng" dirty="0"/>
              <a:t>(int grid[DIM][DIM</a:t>
            </a:r>
            <a:r>
              <a:rPr lang="en-US" sz="2600" u="sng" dirty="0"/>
              <a:t>]): </a:t>
            </a:r>
            <a:r>
              <a:rPr lang="en-US" sz="2600" dirty="0"/>
              <a:t>This function searches for an unassigned (blank) location in the Sudoku grid (a cell with the value 0) and returns the row and column of the first unassigned location it finds.</a:t>
            </a:r>
          </a:p>
          <a:p>
            <a:pPr marL="285750" indent="-285750">
              <a:buFont typeface="Wingdings" panose="05000000000000000000" pitchFamily="2" charset="2"/>
              <a:buChar char="§"/>
            </a:pPr>
            <a:endParaRPr lang="en-US" sz="2600" b="1" dirty="0"/>
          </a:p>
          <a:p>
            <a:pPr marL="285750" indent="-285750">
              <a:buFont typeface="Wingdings" panose="05000000000000000000" pitchFamily="2" charset="2"/>
              <a:buChar char="§"/>
            </a:pPr>
            <a:r>
              <a:rPr lang="en-US" sz="2600" b="1" u="sng" dirty="0" err="1"/>
              <a:t>solve_sudoku</a:t>
            </a:r>
            <a:r>
              <a:rPr lang="en-US" sz="2600" b="1" u="sng" dirty="0"/>
              <a:t>(int grid[DIM][DIM]): </a:t>
            </a:r>
            <a:r>
              <a:rPr lang="en-US" sz="2600" dirty="0"/>
              <a:t>This is the main function responsible for solving the Sudoku puzzle using a backtracking algorithm. It recursively attempts to fill in the grid with numbers and backtracks if it encounters an invalid placement.it then copy the solved </a:t>
            </a:r>
          </a:p>
          <a:p>
            <a:r>
              <a:rPr lang="en-US" sz="2600" dirty="0"/>
              <a:t>     puzzle in the solution grid.</a:t>
            </a:r>
            <a:endParaRPr lang="en-IN" dirty="0"/>
          </a:p>
        </p:txBody>
      </p:sp>
      <p:sp>
        <p:nvSpPr>
          <p:cNvPr id="5" name="Slide Number Placeholder 4">
            <a:extLst>
              <a:ext uri="{FF2B5EF4-FFF2-40B4-BE49-F238E27FC236}">
                <a16:creationId xmlns:a16="http://schemas.microsoft.com/office/drawing/2014/main" id="{7BE62920-861A-FC6E-69BE-BC30FADF4373}"/>
              </a:ext>
            </a:extLst>
          </p:cNvPr>
          <p:cNvSpPr>
            <a:spLocks noGrp="1"/>
          </p:cNvSpPr>
          <p:nvPr>
            <p:ph type="sldNum" sz="quarter" idx="12"/>
          </p:nvPr>
        </p:nvSpPr>
        <p:spPr/>
        <p:txBody>
          <a:bodyPr/>
          <a:lstStyle/>
          <a:p>
            <a:fld id="{48F63A3B-78C7-47BE-AE5E-E10140E04643}" type="slidenum">
              <a:rPr lang="en-US" smtClean="0"/>
              <a:t>10</a:t>
            </a:fld>
            <a:endParaRPr lang="en-US" dirty="0"/>
          </a:p>
        </p:txBody>
      </p:sp>
    </p:spTree>
    <p:extLst>
      <p:ext uri="{BB962C8B-B14F-4D97-AF65-F5344CB8AC3E}">
        <p14:creationId xmlns:p14="http://schemas.microsoft.com/office/powerpoint/2010/main" val="42891551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1A315B-49B1-6A4F-E406-206D1F06E687}"/>
              </a:ext>
            </a:extLst>
          </p:cNvPr>
          <p:cNvSpPr>
            <a:spLocks noGrp="1"/>
          </p:cNvSpPr>
          <p:nvPr>
            <p:ph idx="1"/>
          </p:nvPr>
        </p:nvSpPr>
        <p:spPr>
          <a:xfrm>
            <a:off x="4150659" y="869576"/>
            <a:ext cx="6840429" cy="5053704"/>
          </a:xfrm>
        </p:spPr>
        <p:txBody>
          <a:bodyPr>
            <a:normAutofit/>
          </a:bodyPr>
          <a:lstStyle/>
          <a:p>
            <a:r>
              <a:rPr lang="en-US" sz="2000" b="1" u="sng" dirty="0" err="1"/>
              <a:t>generate_sudoku_puzzle</a:t>
            </a:r>
            <a:r>
              <a:rPr lang="en-US" sz="2000" b="1" u="sng" dirty="0"/>
              <a:t>(int grid[DIM][DIM]): </a:t>
            </a:r>
            <a:r>
              <a:rPr lang="en-US" sz="2000" dirty="0"/>
              <a:t>This function generates a Sudoku puzzle with random numbers while ensuring each box contains unique values. It also initializes the rest of the grid as blanks.</a:t>
            </a:r>
          </a:p>
          <a:p>
            <a:endParaRPr lang="en-US" dirty="0"/>
          </a:p>
          <a:p>
            <a:r>
              <a:rPr lang="en-US" sz="2000" b="1" u="sng" dirty="0"/>
              <a:t>main(): </a:t>
            </a:r>
            <a:r>
              <a:rPr lang="en-US" sz="2000" dirty="0"/>
              <a:t>The main function of the program. It provides a user interface to play the Sudoku game. It generates a Sudoku puzzle, allows the user to input their moves, and checks if the puzzle is solved correctly. It also prints messages to guide the user through the game and handles input validation.</a:t>
            </a:r>
            <a:endParaRPr lang="en-IN" sz="2000" dirty="0"/>
          </a:p>
          <a:p>
            <a:endParaRPr lang="en-IN" dirty="0"/>
          </a:p>
        </p:txBody>
      </p:sp>
      <p:sp>
        <p:nvSpPr>
          <p:cNvPr id="5" name="Slide Number Placeholder 4">
            <a:extLst>
              <a:ext uri="{FF2B5EF4-FFF2-40B4-BE49-F238E27FC236}">
                <a16:creationId xmlns:a16="http://schemas.microsoft.com/office/drawing/2014/main" id="{328B8819-5092-C211-0796-9538097FA849}"/>
              </a:ext>
            </a:extLst>
          </p:cNvPr>
          <p:cNvSpPr>
            <a:spLocks noGrp="1"/>
          </p:cNvSpPr>
          <p:nvPr>
            <p:ph type="sldNum" sz="quarter" idx="12"/>
          </p:nvPr>
        </p:nvSpPr>
        <p:spPr/>
        <p:txBody>
          <a:bodyPr/>
          <a:lstStyle/>
          <a:p>
            <a:fld id="{48F63A3B-78C7-47BE-AE5E-E10140E04643}" type="slidenum">
              <a:rPr lang="en-US" smtClean="0"/>
              <a:t>11</a:t>
            </a:fld>
            <a:endParaRPr lang="en-US" dirty="0"/>
          </a:p>
        </p:txBody>
      </p:sp>
    </p:spTree>
    <p:extLst>
      <p:ext uri="{BB962C8B-B14F-4D97-AF65-F5344CB8AC3E}">
        <p14:creationId xmlns:p14="http://schemas.microsoft.com/office/powerpoint/2010/main" val="25671658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a:xfrm>
            <a:off x="3562714" y="526376"/>
            <a:ext cx="8165592" cy="768096"/>
          </a:xfrm>
        </p:spPr>
        <p:txBody>
          <a:bodyPr/>
          <a:lstStyle/>
          <a:p>
            <a:r>
              <a:rPr lang="en-US" dirty="0"/>
              <a:t>Learnings:</a:t>
            </a:r>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12</a:t>
            </a:fld>
            <a:endParaRPr lang="en-US" dirty="0"/>
          </a:p>
        </p:txBody>
      </p:sp>
      <p:sp>
        <p:nvSpPr>
          <p:cNvPr id="4" name="Content Placeholder 3">
            <a:extLst>
              <a:ext uri="{FF2B5EF4-FFF2-40B4-BE49-F238E27FC236}">
                <a16:creationId xmlns:a16="http://schemas.microsoft.com/office/drawing/2014/main" id="{DDF5E972-F915-2322-B5D0-4ACB503A6556}"/>
              </a:ext>
            </a:extLst>
          </p:cNvPr>
          <p:cNvSpPr>
            <a:spLocks noGrp="1"/>
          </p:cNvSpPr>
          <p:nvPr>
            <p:ph sz="half" idx="2"/>
          </p:nvPr>
        </p:nvSpPr>
        <p:spPr>
          <a:xfrm>
            <a:off x="3562714" y="1749286"/>
            <a:ext cx="8165592" cy="4770784"/>
          </a:xfrm>
        </p:spPr>
        <p:txBody>
          <a:bodyPr>
            <a:normAutofit/>
          </a:bodyPr>
          <a:lstStyle/>
          <a:p>
            <a:pPr marL="342900" lvl="0" indent="-342900">
              <a:lnSpc>
                <a:spcPct val="107000"/>
              </a:lnSpc>
              <a:buFont typeface="Wingdings" panose="05000000000000000000" pitchFamily="2" charset="2"/>
              <a:buChar char=""/>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Understanding of fundamental data structures such as arrays, linked lists, stacks, queues</a:t>
            </a:r>
            <a:r>
              <a:rPr lang="en-US" sz="2400" kern="100" dirty="0">
                <a:latin typeface="Calibri" panose="020F0502020204030204" pitchFamily="34" charset="0"/>
                <a:ea typeface="Calibri" panose="020F0502020204030204" pitchFamily="34" charset="0"/>
                <a:cs typeface="Times New Roman" panose="02020603050405020304" pitchFamily="18" charset="0"/>
              </a:rPr>
              <a:t> </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Proficiency in implementing and manipulating various data structures efficiently.</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Knowledge of essential algorithms for searching, sorting, graph traversal, recursion, and dynamic programming.</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Ability to analyze the time and space complexity of algorithms.</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Skill in selecting appropriate data structures and algorithms to solve specific problems.</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Problem-solving and algorithmic thinking skills.</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1702803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p:txBody>
          <a:bodyPr/>
          <a:lstStyle/>
          <a:p>
            <a:r>
              <a:rPr lang="en-US" dirty="0"/>
              <a:t>-Gyanendra Nath Shukla</a:t>
            </a:r>
          </a:p>
          <a:p>
            <a:r>
              <a:rPr lang="en-US" dirty="0"/>
              <a:t> 12113311</a:t>
            </a:r>
          </a:p>
          <a:p>
            <a:r>
              <a:rPr lang="en-US" dirty="0"/>
              <a:t> K21AH</a:t>
            </a:r>
          </a:p>
        </p:txBody>
      </p:sp>
    </p:spTree>
    <p:extLst>
      <p:ext uri="{BB962C8B-B14F-4D97-AF65-F5344CB8AC3E}">
        <p14:creationId xmlns:p14="http://schemas.microsoft.com/office/powerpoint/2010/main" val="10039624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normAutofit/>
          </a:bodyPr>
          <a:lstStyle/>
          <a:p>
            <a:r>
              <a:rPr lang="en-US" dirty="0"/>
              <a:t>Introduction​</a:t>
            </a:r>
          </a:p>
          <a:p>
            <a:r>
              <a:rPr lang="en-US" dirty="0"/>
              <a:t>Technologies Learnt</a:t>
            </a:r>
          </a:p>
          <a:p>
            <a:r>
              <a:rPr lang="en-US" dirty="0"/>
              <a:t>​Existing System</a:t>
            </a:r>
          </a:p>
          <a:p>
            <a:r>
              <a:rPr lang="en-US" dirty="0"/>
              <a:t>Implementations </a:t>
            </a:r>
          </a:p>
          <a:p>
            <a:r>
              <a:rPr lang="en-US" dirty="0"/>
              <a:t>​Learnings</a:t>
            </a:r>
          </a:p>
          <a:p>
            <a:endParaRPr lang="en-US" dirty="0"/>
          </a:p>
        </p:txBody>
      </p:sp>
    </p:spTree>
    <p:extLst>
      <p:ext uri="{BB962C8B-B14F-4D97-AF65-F5344CB8AC3E}">
        <p14:creationId xmlns:p14="http://schemas.microsoft.com/office/powerpoint/2010/main" val="38555318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a:extLst>
              <a:ext uri="{FF2B5EF4-FFF2-40B4-BE49-F238E27FC236}">
                <a16:creationId xmlns:a16="http://schemas.microsoft.com/office/drawing/2014/main" id="{F19C3AE6-91F5-08B2-747C-8C00CC66ACC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0305" y="0"/>
            <a:ext cx="9351390" cy="6858000"/>
          </a:xfrm>
          <a:prstGeom prst="rect">
            <a:avLst/>
          </a:prstGeom>
        </p:spPr>
      </p:pic>
    </p:spTree>
    <p:extLst>
      <p:ext uri="{BB962C8B-B14F-4D97-AF65-F5344CB8AC3E}">
        <p14:creationId xmlns:p14="http://schemas.microsoft.com/office/powerpoint/2010/main" val="4038833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3821117" y="457200"/>
            <a:ext cx="6766560" cy="768096"/>
          </a:xfrm>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3910764" y="1600140"/>
            <a:ext cx="6766560" cy="2700528"/>
          </a:xfrm>
        </p:spPr>
        <p:txBody>
          <a:bodyPr>
            <a:noAutofit/>
          </a:bodyPr>
          <a:lstStyle/>
          <a:p>
            <a:pPr algn="just"/>
            <a:r>
              <a:rPr lang="en-US" sz="2200" b="0" i="0" dirty="0">
                <a:solidFill>
                  <a:srgbClr val="1C1D20"/>
                </a:solidFill>
                <a:effectLst/>
                <a:latin typeface="Aptos" panose="020B0004020202020204" pitchFamily="34" charset="0"/>
              </a:rPr>
              <a:t>The introduction of the document explains that Data Structures and Algorithms (DSA) are essential components of computer science and programming. </a:t>
            </a:r>
          </a:p>
          <a:p>
            <a:pPr algn="just"/>
            <a:r>
              <a:rPr lang="en-US" sz="2200" b="0" i="0" dirty="0">
                <a:solidFill>
                  <a:srgbClr val="374151"/>
                </a:solidFill>
                <a:effectLst/>
                <a:latin typeface="Aptos" panose="020B0004020202020204" pitchFamily="34" charset="0"/>
              </a:rPr>
              <a:t>DSA helps us to develop strong problem-solving skills. It teaches us how to break down complex problems into smaller, manageable steps.</a:t>
            </a:r>
            <a:endParaRPr lang="en-US" sz="2200" b="0" i="0" dirty="0">
              <a:solidFill>
                <a:srgbClr val="1C1D20"/>
              </a:solidFill>
              <a:effectLst/>
              <a:latin typeface="Aptos" panose="020B0004020202020204" pitchFamily="34" charset="0"/>
            </a:endParaRPr>
          </a:p>
          <a:p>
            <a:pPr algn="just"/>
            <a:r>
              <a:rPr lang="en-US" sz="2200" b="0" i="0" dirty="0">
                <a:solidFill>
                  <a:srgbClr val="1C1D20"/>
                </a:solidFill>
                <a:effectLst/>
                <a:latin typeface="Aptos" panose="020B0004020202020204" pitchFamily="34" charset="0"/>
              </a:rPr>
              <a:t> </a:t>
            </a:r>
            <a:r>
              <a:rPr lang="en-US" sz="2200" b="0" i="0" dirty="0">
                <a:solidFill>
                  <a:srgbClr val="374151"/>
                </a:solidFill>
                <a:effectLst/>
                <a:latin typeface="Aptos" panose="020B0004020202020204" pitchFamily="34" charset="0"/>
              </a:rPr>
              <a:t>Learning DSA improves our coding skills. </a:t>
            </a:r>
            <a:r>
              <a:rPr lang="en-US" sz="2200" dirty="0">
                <a:solidFill>
                  <a:srgbClr val="374151"/>
                </a:solidFill>
                <a:latin typeface="Aptos" panose="020B0004020202020204" pitchFamily="34" charset="0"/>
              </a:rPr>
              <a:t>We</a:t>
            </a:r>
            <a:r>
              <a:rPr lang="en-US" sz="2200" b="0" i="0" dirty="0">
                <a:solidFill>
                  <a:srgbClr val="374151"/>
                </a:solidFill>
                <a:effectLst/>
                <a:latin typeface="Aptos" panose="020B0004020202020204" pitchFamily="34" charset="0"/>
              </a:rPr>
              <a:t>'ll write efficient and organized code, which is crucial in software development.</a:t>
            </a:r>
            <a:endParaRPr lang="en-US" sz="2200" b="0" i="0" dirty="0">
              <a:solidFill>
                <a:srgbClr val="1C1D20"/>
              </a:solidFill>
              <a:effectLst/>
              <a:latin typeface="Aptos" panose="020B0004020202020204" pitchFamily="34" charset="0"/>
            </a:endParaRPr>
          </a:p>
          <a:p>
            <a:pPr algn="just"/>
            <a:r>
              <a:rPr lang="en-US" sz="2200" b="0" i="0" dirty="0">
                <a:solidFill>
                  <a:srgbClr val="1C1D20"/>
                </a:solidFill>
                <a:effectLst/>
                <a:latin typeface="Aptos" panose="020B0004020202020204" pitchFamily="34" charset="0"/>
              </a:rPr>
              <a:t> The introduction highlights the importance of studying DSA and developing practical applications, such as the Sudoku game, to enhance problem-solving skills, coding abilities, and user experience design.</a:t>
            </a:r>
            <a:endParaRPr lang="en-US" sz="2200" dirty="0">
              <a:latin typeface="Aptos" panose="020B0004020202020204" pitchFamily="34" charset="0"/>
            </a:endParaRP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4</a:t>
            </a:fld>
            <a:endParaRPr lang="en-US" dirty="0"/>
          </a:p>
        </p:txBody>
      </p:sp>
    </p:spTree>
    <p:extLst>
      <p:ext uri="{BB962C8B-B14F-4D97-AF65-F5344CB8AC3E}">
        <p14:creationId xmlns:p14="http://schemas.microsoft.com/office/powerpoint/2010/main" val="9796220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F4AD3-DC0A-0D5E-E5C2-912853C5C688}"/>
              </a:ext>
            </a:extLst>
          </p:cNvPr>
          <p:cNvSpPr>
            <a:spLocks noGrp="1"/>
          </p:cNvSpPr>
          <p:nvPr>
            <p:ph type="title"/>
          </p:nvPr>
        </p:nvSpPr>
        <p:spPr>
          <a:xfrm>
            <a:off x="4136136" y="143883"/>
            <a:ext cx="6766560" cy="783516"/>
          </a:xfrm>
        </p:spPr>
        <p:txBody>
          <a:bodyPr/>
          <a:lstStyle/>
          <a:p>
            <a:r>
              <a:rPr lang="en-US" sz="3600" dirty="0"/>
              <a:t>Technologies learnt</a:t>
            </a:r>
            <a:endParaRPr lang="en-IN" sz="3600" dirty="0"/>
          </a:p>
        </p:txBody>
      </p:sp>
      <p:sp>
        <p:nvSpPr>
          <p:cNvPr id="3" name="Content Placeholder 2">
            <a:extLst>
              <a:ext uri="{FF2B5EF4-FFF2-40B4-BE49-F238E27FC236}">
                <a16:creationId xmlns:a16="http://schemas.microsoft.com/office/drawing/2014/main" id="{E440DB20-AC68-B0A0-0EF4-E31D21A98943}"/>
              </a:ext>
            </a:extLst>
          </p:cNvPr>
          <p:cNvSpPr>
            <a:spLocks noGrp="1"/>
          </p:cNvSpPr>
          <p:nvPr>
            <p:ph idx="1"/>
          </p:nvPr>
        </p:nvSpPr>
        <p:spPr>
          <a:xfrm>
            <a:off x="4136136" y="927399"/>
            <a:ext cx="7357872" cy="5394960"/>
          </a:xfrm>
        </p:spPr>
        <p:txBody>
          <a:bodyPr>
            <a:noAutofit/>
          </a:bodyPr>
          <a:lstStyle/>
          <a:p>
            <a:pPr algn="l">
              <a:buFont typeface="+mj-lt"/>
              <a:buAutoNum type="arabicPeriod"/>
            </a:pPr>
            <a:r>
              <a:rPr lang="en-US" sz="2400" b="1" i="0" dirty="0">
                <a:solidFill>
                  <a:srgbClr val="374151"/>
                </a:solidFill>
                <a:effectLst/>
                <a:latin typeface="Söhne"/>
              </a:rPr>
              <a:t>Arrays</a:t>
            </a:r>
            <a:r>
              <a:rPr lang="en-US" sz="2400" b="0" i="0" dirty="0">
                <a:solidFill>
                  <a:srgbClr val="374151"/>
                </a:solidFill>
                <a:effectLst/>
                <a:latin typeface="Söhne"/>
              </a:rPr>
              <a:t>: These are like lists where </a:t>
            </a:r>
            <a:r>
              <a:rPr lang="en-US" sz="2400" dirty="0">
                <a:solidFill>
                  <a:srgbClr val="374151"/>
                </a:solidFill>
                <a:latin typeface="Söhne"/>
              </a:rPr>
              <a:t>we</a:t>
            </a:r>
            <a:r>
              <a:rPr lang="en-US" sz="2400" b="0" i="0" dirty="0">
                <a:solidFill>
                  <a:srgbClr val="374151"/>
                </a:solidFill>
                <a:effectLst/>
                <a:latin typeface="Söhne"/>
              </a:rPr>
              <a:t> can store things like numbers or words in order and easily find them using numbers to tell their position.</a:t>
            </a:r>
          </a:p>
          <a:p>
            <a:pPr algn="l">
              <a:buFont typeface="+mj-lt"/>
              <a:buAutoNum type="arabicPeriod"/>
            </a:pPr>
            <a:endParaRPr lang="en-US" sz="2400" b="0" i="0" dirty="0">
              <a:solidFill>
                <a:srgbClr val="374151"/>
              </a:solidFill>
              <a:effectLst/>
              <a:latin typeface="Söhne"/>
            </a:endParaRPr>
          </a:p>
          <a:p>
            <a:pPr algn="l">
              <a:buFont typeface="+mj-lt"/>
              <a:buAutoNum type="arabicPeriod"/>
            </a:pPr>
            <a:r>
              <a:rPr lang="en-US" sz="2400" b="1" i="0" dirty="0">
                <a:solidFill>
                  <a:srgbClr val="374151"/>
                </a:solidFill>
                <a:effectLst/>
                <a:latin typeface="Söhne"/>
              </a:rPr>
              <a:t>Searching</a:t>
            </a:r>
            <a:r>
              <a:rPr lang="en-US" sz="2400" b="0" i="0" dirty="0">
                <a:solidFill>
                  <a:srgbClr val="374151"/>
                </a:solidFill>
                <a:effectLst/>
                <a:latin typeface="Söhne"/>
              </a:rPr>
              <a:t>: </a:t>
            </a:r>
            <a:r>
              <a:rPr lang="en-US" sz="2400" dirty="0">
                <a:solidFill>
                  <a:srgbClr val="374151"/>
                </a:solidFill>
                <a:latin typeface="Söhne"/>
              </a:rPr>
              <a:t>We</a:t>
            </a:r>
            <a:r>
              <a:rPr lang="en-US" sz="2400" b="0" i="0" dirty="0">
                <a:solidFill>
                  <a:srgbClr val="374151"/>
                </a:solidFill>
                <a:effectLst/>
                <a:latin typeface="Söhne"/>
              </a:rPr>
              <a:t> figured out how to find things quickly in arrays, kind of like finding a word in a book by looking at the table of contents (linear search) or flipping to the right page (binary search).</a:t>
            </a:r>
          </a:p>
          <a:p>
            <a:pPr algn="l">
              <a:buFont typeface="+mj-lt"/>
              <a:buAutoNum type="arabicPeriod"/>
            </a:pPr>
            <a:endParaRPr lang="en-US" sz="2400" b="0" i="0" dirty="0">
              <a:solidFill>
                <a:srgbClr val="374151"/>
              </a:solidFill>
              <a:effectLst/>
              <a:latin typeface="Söhne"/>
            </a:endParaRPr>
          </a:p>
          <a:p>
            <a:pPr algn="l">
              <a:buFont typeface="+mj-lt"/>
              <a:buAutoNum type="arabicPeriod"/>
            </a:pPr>
            <a:r>
              <a:rPr lang="en-US" sz="2400" b="1" i="0" dirty="0">
                <a:solidFill>
                  <a:srgbClr val="374151"/>
                </a:solidFill>
                <a:effectLst/>
                <a:latin typeface="Söhne"/>
              </a:rPr>
              <a:t>Linked Lists</a:t>
            </a:r>
            <a:r>
              <a:rPr lang="en-US" sz="2400" b="0" i="0" dirty="0">
                <a:solidFill>
                  <a:srgbClr val="374151"/>
                </a:solidFill>
                <a:effectLst/>
                <a:latin typeface="Söhne"/>
              </a:rPr>
              <a:t>: You learned about chains of items, each connected to the next one. You can add, remove, and move around these items easily.</a:t>
            </a:r>
          </a:p>
          <a:p>
            <a:pPr algn="l">
              <a:buFont typeface="+mj-lt"/>
              <a:buAutoNum type="arabicPeriod"/>
            </a:pPr>
            <a:endParaRPr lang="en-US" sz="2400" b="0" i="0" dirty="0">
              <a:solidFill>
                <a:srgbClr val="374151"/>
              </a:solidFill>
              <a:effectLst/>
              <a:latin typeface="Söhne"/>
            </a:endParaRPr>
          </a:p>
        </p:txBody>
      </p:sp>
      <p:sp>
        <p:nvSpPr>
          <p:cNvPr id="5" name="Slide Number Placeholder 4">
            <a:extLst>
              <a:ext uri="{FF2B5EF4-FFF2-40B4-BE49-F238E27FC236}">
                <a16:creationId xmlns:a16="http://schemas.microsoft.com/office/drawing/2014/main" id="{CAAF8D00-6776-C4A6-51C2-FC755A2E9E4E}"/>
              </a:ext>
            </a:extLst>
          </p:cNvPr>
          <p:cNvSpPr>
            <a:spLocks noGrp="1"/>
          </p:cNvSpPr>
          <p:nvPr>
            <p:ph type="sldNum" sz="quarter" idx="12"/>
          </p:nvPr>
        </p:nvSpPr>
        <p:spPr/>
        <p:txBody>
          <a:bodyPr/>
          <a:lstStyle/>
          <a:p>
            <a:fld id="{48F63A3B-78C7-47BE-AE5E-E10140E04643}" type="slidenum">
              <a:rPr lang="en-US" smtClean="0"/>
              <a:t>5</a:t>
            </a:fld>
            <a:endParaRPr lang="en-US" dirty="0"/>
          </a:p>
        </p:txBody>
      </p:sp>
    </p:spTree>
    <p:extLst>
      <p:ext uri="{BB962C8B-B14F-4D97-AF65-F5344CB8AC3E}">
        <p14:creationId xmlns:p14="http://schemas.microsoft.com/office/powerpoint/2010/main" val="3040986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627F00-4955-2108-CDA7-55B9744892B4}"/>
              </a:ext>
            </a:extLst>
          </p:cNvPr>
          <p:cNvSpPr>
            <a:spLocks noGrp="1"/>
          </p:cNvSpPr>
          <p:nvPr>
            <p:ph idx="1"/>
          </p:nvPr>
        </p:nvSpPr>
        <p:spPr>
          <a:xfrm>
            <a:off x="4049202" y="287313"/>
            <a:ext cx="6896166" cy="4876358"/>
          </a:xfrm>
        </p:spPr>
        <p:txBody>
          <a:bodyPr>
            <a:noAutofit/>
          </a:bodyPr>
          <a:lstStyle/>
          <a:p>
            <a:pPr marL="342900" indent="-342900">
              <a:buFont typeface="Wingdings" panose="05000000000000000000" pitchFamily="2" charset="2"/>
              <a:buChar char="v"/>
            </a:pPr>
            <a:r>
              <a:rPr lang="en-US" sz="2400" b="1" i="0" dirty="0">
                <a:solidFill>
                  <a:srgbClr val="374151"/>
                </a:solidFill>
                <a:effectLst/>
                <a:latin typeface="Söhne"/>
              </a:rPr>
              <a:t>Vector</a:t>
            </a:r>
            <a:r>
              <a:rPr lang="en-US" sz="2000" b="0" i="0" dirty="0">
                <a:solidFill>
                  <a:srgbClr val="374151"/>
                </a:solidFill>
                <a:effectLst/>
                <a:latin typeface="Söhne"/>
              </a:rPr>
              <a:t>: </a:t>
            </a:r>
            <a:r>
              <a:rPr lang="en-US" sz="2400" b="0" i="0" dirty="0">
                <a:solidFill>
                  <a:srgbClr val="202124"/>
                </a:solidFill>
                <a:effectLst/>
                <a:latin typeface="Google Sans"/>
              </a:rPr>
              <a:t>A vector stores elements of a given type in a linear arrangement, and allows fast random access to any element.</a:t>
            </a:r>
            <a:endParaRPr lang="en-US" sz="2400" b="1" dirty="0">
              <a:solidFill>
                <a:srgbClr val="374151"/>
              </a:solidFill>
              <a:latin typeface="Söhne"/>
            </a:endParaRPr>
          </a:p>
          <a:p>
            <a:pPr marL="342900" indent="-342900">
              <a:buFont typeface="Wingdings" panose="05000000000000000000" pitchFamily="2" charset="2"/>
              <a:buChar char="v"/>
            </a:pPr>
            <a:endParaRPr lang="en-US" sz="2400" b="1" i="0" dirty="0">
              <a:solidFill>
                <a:srgbClr val="374151"/>
              </a:solidFill>
              <a:effectLst/>
              <a:latin typeface="Söhne"/>
            </a:endParaRPr>
          </a:p>
          <a:p>
            <a:pPr marL="342900" indent="-342900" algn="l">
              <a:buFont typeface="Wingdings" panose="05000000000000000000" pitchFamily="2" charset="2"/>
              <a:buChar char="v"/>
            </a:pPr>
            <a:r>
              <a:rPr lang="en-US" sz="2400" b="1" i="0" dirty="0">
                <a:solidFill>
                  <a:srgbClr val="374151"/>
                </a:solidFill>
                <a:effectLst/>
                <a:latin typeface="Söhne"/>
              </a:rPr>
              <a:t>Stacks</a:t>
            </a:r>
            <a:r>
              <a:rPr lang="en-US" sz="2400" b="0" i="0" dirty="0">
                <a:solidFill>
                  <a:srgbClr val="374151"/>
                </a:solidFill>
                <a:effectLst/>
                <a:latin typeface="Söhne"/>
              </a:rPr>
              <a:t>: Imagine stacking plates on top of each other. The last plate you put on is the first one you take off. It's like a stack of things, and you can only work with the top one.</a:t>
            </a:r>
          </a:p>
          <a:p>
            <a:pPr algn="l"/>
            <a:endParaRPr lang="en-US" sz="2400" b="0" i="0" dirty="0">
              <a:solidFill>
                <a:srgbClr val="374151"/>
              </a:solidFill>
              <a:effectLst/>
              <a:latin typeface="Söhne"/>
            </a:endParaRPr>
          </a:p>
          <a:p>
            <a:pPr marL="342900" indent="-342900" algn="l">
              <a:buFont typeface="Wingdings" panose="05000000000000000000" pitchFamily="2" charset="2"/>
              <a:buChar char="v"/>
            </a:pPr>
            <a:r>
              <a:rPr lang="en-US" sz="2400" b="1" i="0" dirty="0">
                <a:solidFill>
                  <a:srgbClr val="374151"/>
                </a:solidFill>
                <a:effectLst/>
                <a:latin typeface="Söhne"/>
              </a:rPr>
              <a:t>Recursion</a:t>
            </a:r>
            <a:r>
              <a:rPr lang="en-US" sz="2400" b="0" i="0" dirty="0">
                <a:solidFill>
                  <a:srgbClr val="374151"/>
                </a:solidFill>
                <a:effectLst/>
                <a:latin typeface="Söhne"/>
              </a:rPr>
              <a:t>: This is a bit like solving a big puzzle by breaking it into smaller pieces, solving those pieces, and putting them back together until the big puzzle is solved</a:t>
            </a:r>
          </a:p>
        </p:txBody>
      </p:sp>
      <p:sp>
        <p:nvSpPr>
          <p:cNvPr id="5" name="Slide Number Placeholder 4">
            <a:extLst>
              <a:ext uri="{FF2B5EF4-FFF2-40B4-BE49-F238E27FC236}">
                <a16:creationId xmlns:a16="http://schemas.microsoft.com/office/drawing/2014/main" id="{BB341963-6304-6E00-1B43-4779E443C8B8}"/>
              </a:ext>
            </a:extLst>
          </p:cNvPr>
          <p:cNvSpPr>
            <a:spLocks noGrp="1"/>
          </p:cNvSpPr>
          <p:nvPr>
            <p:ph type="sldNum" sz="quarter" idx="12"/>
          </p:nvPr>
        </p:nvSpPr>
        <p:spPr/>
        <p:txBody>
          <a:bodyPr/>
          <a:lstStyle/>
          <a:p>
            <a:fld id="{48F63A3B-78C7-47BE-AE5E-E10140E04643}" type="slidenum">
              <a:rPr lang="en-US" smtClean="0"/>
              <a:t>6</a:t>
            </a:fld>
            <a:endParaRPr lang="en-US" dirty="0"/>
          </a:p>
        </p:txBody>
      </p:sp>
    </p:spTree>
    <p:extLst>
      <p:ext uri="{BB962C8B-B14F-4D97-AF65-F5344CB8AC3E}">
        <p14:creationId xmlns:p14="http://schemas.microsoft.com/office/powerpoint/2010/main" val="20524641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87AAD-9989-4093-E06E-3332D9EDFD85}"/>
              </a:ext>
            </a:extLst>
          </p:cNvPr>
          <p:cNvSpPr>
            <a:spLocks noGrp="1"/>
          </p:cNvSpPr>
          <p:nvPr>
            <p:ph type="title"/>
          </p:nvPr>
        </p:nvSpPr>
        <p:spPr>
          <a:xfrm>
            <a:off x="4178808" y="211268"/>
            <a:ext cx="6766560" cy="768096"/>
          </a:xfrm>
        </p:spPr>
        <p:txBody>
          <a:bodyPr/>
          <a:lstStyle/>
          <a:p>
            <a:r>
              <a:rPr lang="en-US" sz="3200" dirty="0"/>
              <a:t>Existing system for </a:t>
            </a:r>
            <a:r>
              <a:rPr lang="en-US" sz="3200" dirty="0" err="1"/>
              <a:t>dsa</a:t>
            </a:r>
            <a:endParaRPr lang="en-IN" sz="3200" dirty="0"/>
          </a:p>
        </p:txBody>
      </p:sp>
      <p:sp>
        <p:nvSpPr>
          <p:cNvPr id="3" name="Content Placeholder 2">
            <a:extLst>
              <a:ext uri="{FF2B5EF4-FFF2-40B4-BE49-F238E27FC236}">
                <a16:creationId xmlns:a16="http://schemas.microsoft.com/office/drawing/2014/main" id="{F6D44965-120E-19B3-84AF-3DFBA1A24D31}"/>
              </a:ext>
            </a:extLst>
          </p:cNvPr>
          <p:cNvSpPr>
            <a:spLocks noGrp="1"/>
          </p:cNvSpPr>
          <p:nvPr>
            <p:ph idx="1"/>
          </p:nvPr>
        </p:nvSpPr>
        <p:spPr>
          <a:xfrm>
            <a:off x="4045233" y="1872487"/>
            <a:ext cx="6766560" cy="3067065"/>
          </a:xfrm>
        </p:spPr>
        <p:txBody>
          <a:bodyPr>
            <a:normAutofit/>
          </a:bodyPr>
          <a:lstStyle/>
          <a:p>
            <a:pPr marL="342900" indent="-342900">
              <a:buFont typeface="Arial" panose="020B0604020202020204" pitchFamily="34" charset="0"/>
              <a:buChar char="•"/>
            </a:pPr>
            <a:r>
              <a:rPr lang="en-US" sz="1800" dirty="0"/>
              <a:t>The existing system for a Sudoku solver refers to the established algorithms, techniques, and implementations used to solve Sudoku puzzles.</a:t>
            </a:r>
          </a:p>
          <a:p>
            <a:pPr marL="342900" indent="-342900">
              <a:buFont typeface="Arial" panose="020B0604020202020204" pitchFamily="34" charset="0"/>
              <a:buChar char="•"/>
            </a:pPr>
            <a:r>
              <a:rPr lang="en-US" sz="1800" dirty="0"/>
              <a:t> Sudoku is a number placement puzzle played on a 9x9 grid, divided into nine 3x3 boxes. The goal is to fill the grid with digits from 1 to 9 such that each row, each column, and each of the nine 3x3 boxes contains all the digits without repetition</a:t>
            </a:r>
            <a:r>
              <a:rPr lang="en-US" b="0" i="0" dirty="0">
                <a:solidFill>
                  <a:srgbClr val="374151"/>
                </a:solidFill>
                <a:effectLst/>
                <a:latin typeface="Söhne"/>
              </a:rPr>
              <a:t>.</a:t>
            </a:r>
          </a:p>
          <a:p>
            <a:pPr marL="342900" indent="-342900">
              <a:buFont typeface="Arial" panose="020B0604020202020204" pitchFamily="34" charset="0"/>
              <a:buChar char="•"/>
            </a:pPr>
            <a:r>
              <a:rPr lang="en-US" sz="1800" dirty="0"/>
              <a:t>The existing system for the sudoku solver game includes rules for gameplay, such as determining valid moves, detecting weather you have chosen correct value or not</a:t>
            </a:r>
            <a:r>
              <a:rPr lang="en-US" dirty="0"/>
              <a:t>. </a:t>
            </a:r>
            <a:endParaRPr lang="en-IN" dirty="0"/>
          </a:p>
        </p:txBody>
      </p:sp>
      <p:sp>
        <p:nvSpPr>
          <p:cNvPr id="5" name="Slide Number Placeholder 4">
            <a:extLst>
              <a:ext uri="{FF2B5EF4-FFF2-40B4-BE49-F238E27FC236}">
                <a16:creationId xmlns:a16="http://schemas.microsoft.com/office/drawing/2014/main" id="{0E3FE702-F60F-956D-12CE-164E3ABD594A}"/>
              </a:ext>
            </a:extLst>
          </p:cNvPr>
          <p:cNvSpPr>
            <a:spLocks noGrp="1"/>
          </p:cNvSpPr>
          <p:nvPr>
            <p:ph type="sldNum" sz="quarter" idx="12"/>
          </p:nvPr>
        </p:nvSpPr>
        <p:spPr/>
        <p:txBody>
          <a:bodyPr/>
          <a:lstStyle/>
          <a:p>
            <a:fld id="{48F63A3B-78C7-47BE-AE5E-E10140E04643}" type="slidenum">
              <a:rPr lang="en-US" smtClean="0"/>
              <a:t>7</a:t>
            </a:fld>
            <a:endParaRPr lang="en-US" dirty="0"/>
          </a:p>
        </p:txBody>
      </p:sp>
    </p:spTree>
    <p:extLst>
      <p:ext uri="{BB962C8B-B14F-4D97-AF65-F5344CB8AC3E}">
        <p14:creationId xmlns:p14="http://schemas.microsoft.com/office/powerpoint/2010/main" val="10559925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3DE73-6313-1D24-C6D4-D493AD485077}"/>
              </a:ext>
            </a:extLst>
          </p:cNvPr>
          <p:cNvSpPr>
            <a:spLocks noGrp="1"/>
          </p:cNvSpPr>
          <p:nvPr>
            <p:ph type="title"/>
          </p:nvPr>
        </p:nvSpPr>
        <p:spPr>
          <a:xfrm>
            <a:off x="3767328" y="73152"/>
            <a:ext cx="6766560" cy="768096"/>
          </a:xfrm>
        </p:spPr>
        <p:txBody>
          <a:bodyPr/>
          <a:lstStyle/>
          <a:p>
            <a:r>
              <a:rPr lang="en-IN" dirty="0"/>
              <a:t>implementation</a:t>
            </a:r>
          </a:p>
        </p:txBody>
      </p:sp>
      <p:sp>
        <p:nvSpPr>
          <p:cNvPr id="3" name="Content Placeholder 2">
            <a:extLst>
              <a:ext uri="{FF2B5EF4-FFF2-40B4-BE49-F238E27FC236}">
                <a16:creationId xmlns:a16="http://schemas.microsoft.com/office/drawing/2014/main" id="{B1F06BBC-5A73-BAB5-0D51-EC761B63B774}"/>
              </a:ext>
            </a:extLst>
          </p:cNvPr>
          <p:cNvSpPr>
            <a:spLocks noGrp="1"/>
          </p:cNvSpPr>
          <p:nvPr>
            <p:ph idx="1"/>
          </p:nvPr>
        </p:nvSpPr>
        <p:spPr>
          <a:xfrm>
            <a:off x="3928693" y="990540"/>
            <a:ext cx="7689566" cy="5589554"/>
          </a:xfrm>
        </p:spPr>
        <p:txBody>
          <a:bodyPr>
            <a:normAutofit fontScale="92500" lnSpcReduction="10000"/>
          </a:bodyPr>
          <a:lstStyle/>
          <a:p>
            <a:r>
              <a:rPr lang="en-US" sz="2500" b="1" dirty="0"/>
              <a:t>functions</a:t>
            </a:r>
            <a:r>
              <a:rPr lang="en-US" sz="2500" dirty="0"/>
              <a:t>:</a:t>
            </a:r>
          </a:p>
          <a:p>
            <a:r>
              <a:rPr lang="en-US" sz="2500" b="1" u="sng" dirty="0" err="1"/>
              <a:t>print_grid</a:t>
            </a:r>
            <a:r>
              <a:rPr lang="en-US" sz="2500" b="1" u="sng" dirty="0"/>
              <a:t>(int grid[DIM][DIM]):  </a:t>
            </a:r>
            <a:r>
              <a:rPr lang="en-US" sz="2500" dirty="0"/>
              <a:t>This function is responsible for printing the Sudoku grid. It iterates through the 9x9 grid and prints the numbers or spaces in the correct format to display the Sudoku grid.</a:t>
            </a:r>
          </a:p>
          <a:p>
            <a:endParaRPr lang="en-US" sz="2500" dirty="0"/>
          </a:p>
          <a:p>
            <a:r>
              <a:rPr lang="en-US" sz="2500" b="1" u="sng" dirty="0" err="1"/>
              <a:t>used_in_row</a:t>
            </a:r>
            <a:r>
              <a:rPr lang="en-US" sz="2500" b="1" u="sng" dirty="0"/>
              <a:t>(int grid[DIM][DIM], int row, int num): </a:t>
            </a:r>
            <a:r>
              <a:rPr lang="en-US" sz="2500" dirty="0"/>
              <a:t>This function checks whether the specified number num is already used in the given row of the Sudoku grid. It returns true if num is found in the row, otherwise false.</a:t>
            </a:r>
          </a:p>
          <a:p>
            <a:endParaRPr lang="en-US" sz="2500" dirty="0"/>
          </a:p>
          <a:p>
            <a:r>
              <a:rPr lang="en-US" sz="2500" b="1" u="sng" dirty="0" err="1"/>
              <a:t>used_in_col</a:t>
            </a:r>
            <a:r>
              <a:rPr lang="en-US" sz="2500" b="1" u="sng" dirty="0"/>
              <a:t>(int grid[DIM][DIM], int col, int num): </a:t>
            </a:r>
            <a:r>
              <a:rPr lang="en-US" sz="2500" dirty="0"/>
              <a:t>Similar to </a:t>
            </a:r>
            <a:r>
              <a:rPr lang="en-US" sz="2500" dirty="0" err="1"/>
              <a:t>used_in_row</a:t>
            </a:r>
            <a:r>
              <a:rPr lang="en-US" sz="2500" dirty="0"/>
              <a:t>, this function checks whether the specified number num is already used in the given column of the Sudoku grid.</a:t>
            </a:r>
          </a:p>
          <a:p>
            <a:endParaRPr lang="en-US" sz="2500" dirty="0"/>
          </a:p>
          <a:p>
            <a:endParaRPr lang="en-US" sz="2500" dirty="0"/>
          </a:p>
          <a:p>
            <a:endParaRPr lang="en-US" sz="2500" dirty="0"/>
          </a:p>
          <a:p>
            <a:endParaRPr lang="en-US" sz="2500" dirty="0"/>
          </a:p>
          <a:p>
            <a:endParaRPr lang="en-US" sz="2500" dirty="0"/>
          </a:p>
        </p:txBody>
      </p:sp>
      <p:sp>
        <p:nvSpPr>
          <p:cNvPr id="5" name="Slide Number Placeholder 4">
            <a:extLst>
              <a:ext uri="{FF2B5EF4-FFF2-40B4-BE49-F238E27FC236}">
                <a16:creationId xmlns:a16="http://schemas.microsoft.com/office/drawing/2014/main" id="{526AD8AA-F0E4-267A-2F38-2E7A8F5ED45D}"/>
              </a:ext>
            </a:extLst>
          </p:cNvPr>
          <p:cNvSpPr>
            <a:spLocks noGrp="1"/>
          </p:cNvSpPr>
          <p:nvPr>
            <p:ph type="sldNum" sz="quarter" idx="12"/>
          </p:nvPr>
        </p:nvSpPr>
        <p:spPr/>
        <p:txBody>
          <a:bodyPr/>
          <a:lstStyle/>
          <a:p>
            <a:fld id="{48F63A3B-78C7-47BE-AE5E-E10140E04643}" type="slidenum">
              <a:rPr lang="en-US" smtClean="0"/>
              <a:t>8</a:t>
            </a:fld>
            <a:endParaRPr lang="en-US" dirty="0"/>
          </a:p>
        </p:txBody>
      </p:sp>
    </p:spTree>
    <p:extLst>
      <p:ext uri="{BB962C8B-B14F-4D97-AF65-F5344CB8AC3E}">
        <p14:creationId xmlns:p14="http://schemas.microsoft.com/office/powerpoint/2010/main" val="28828206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60476" y="941832"/>
            <a:ext cx="10671048" cy="768096"/>
          </a:xfrm>
        </p:spPr>
        <p:txBody>
          <a:bodyPr/>
          <a:lstStyle/>
          <a:p>
            <a:r>
              <a:rPr lang="en-IN" altLang="zh-CN" sz="4400" b="1" dirty="0">
                <a:solidFill>
                  <a:schemeClr val="accent6"/>
                </a:solidFill>
                <a:latin typeface="Arial Black" panose="020B0604020202020204" pitchFamily="34" charset="0"/>
                <a:cs typeface="Arial Black" panose="020B0604020202020204" pitchFamily="34" charset="0"/>
              </a:rPr>
              <a:t>Game Model</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9</a:t>
            </a:fld>
            <a:endParaRPr lang="en-US" dirty="0"/>
          </a:p>
        </p:txBody>
      </p:sp>
      <p:pic>
        <p:nvPicPr>
          <p:cNvPr id="4" name="Picture 3">
            <a:extLst>
              <a:ext uri="{FF2B5EF4-FFF2-40B4-BE49-F238E27FC236}">
                <a16:creationId xmlns:a16="http://schemas.microsoft.com/office/drawing/2014/main" id="{92B2D238-3BAC-EA2E-0265-C0C40F3C602A}"/>
              </a:ext>
            </a:extLst>
          </p:cNvPr>
          <p:cNvPicPr>
            <a:picLocks noChangeAspect="1"/>
          </p:cNvPicPr>
          <p:nvPr/>
        </p:nvPicPr>
        <p:blipFill>
          <a:blip r:embed="rId2"/>
          <a:stretch>
            <a:fillRect/>
          </a:stretch>
        </p:blipFill>
        <p:spPr>
          <a:xfrm>
            <a:off x="3501164" y="2071727"/>
            <a:ext cx="5454299" cy="3584356"/>
          </a:xfrm>
          <a:prstGeom prst="rect">
            <a:avLst/>
          </a:prstGeom>
        </p:spPr>
      </p:pic>
    </p:spTree>
    <p:extLst>
      <p:ext uri="{BB962C8B-B14F-4D97-AF65-F5344CB8AC3E}">
        <p14:creationId xmlns:p14="http://schemas.microsoft.com/office/powerpoint/2010/main" val="28864747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78438558_Win32_v2" id="{4C05A457-285D-454C-A9EA-F338443A797C}" vid="{298C0BDB-2F83-41C5-B87D-3BE7246FD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8A2982D6-A655-4F26-86D7-B5C32A625E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1D2ED2F-BDEE-47B8-82AA-B088E838B0E6}">
  <ds:schemaRefs>
    <ds:schemaRef ds:uri="http://schemas.microsoft.com/sharepoint/v3/contenttype/forms"/>
  </ds:schemaRefs>
</ds:datastoreItem>
</file>

<file path=customXml/itemProps3.xml><?xml version="1.0" encoding="utf-8"?>
<ds:datastoreItem xmlns:ds="http://schemas.openxmlformats.org/officeDocument/2006/customXml" ds:itemID="{FD7EB4D8-2DC8-4900-B296-3F8E8CD9E6A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{48AA19E6-6009-4F97-A2EE-0E61CEB5294B}tf78438558_win32</Template>
  <TotalTime>627</TotalTime>
  <Words>1013</Words>
  <Application>Microsoft Office PowerPoint</Application>
  <PresentationFormat>Widescreen</PresentationFormat>
  <Paragraphs>71</Paragraphs>
  <Slides>13</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Aptos</vt:lpstr>
      <vt:lpstr>Arial</vt:lpstr>
      <vt:lpstr>Arial Black</vt:lpstr>
      <vt:lpstr>Calibri</vt:lpstr>
      <vt:lpstr>Google Sans</vt:lpstr>
      <vt:lpstr>Sabon Next LT</vt:lpstr>
      <vt:lpstr>Söhne</vt:lpstr>
      <vt:lpstr>Wingdings</vt:lpstr>
      <vt:lpstr>Office Theme</vt:lpstr>
      <vt:lpstr>SUDOKU SOLVER using dsa</vt:lpstr>
      <vt:lpstr>AGENDA</vt:lpstr>
      <vt:lpstr>PowerPoint Presentation</vt:lpstr>
      <vt:lpstr>Introduction</vt:lpstr>
      <vt:lpstr>Technologies learnt</vt:lpstr>
      <vt:lpstr>PowerPoint Presentation</vt:lpstr>
      <vt:lpstr>Existing system for dsa</vt:lpstr>
      <vt:lpstr>implementation</vt:lpstr>
      <vt:lpstr>Game Model</vt:lpstr>
      <vt:lpstr>More Functions used</vt:lpstr>
      <vt:lpstr>PowerPoint Presentation</vt:lpstr>
      <vt:lpstr>Learnings: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Tic tac toe using dsa</dc:title>
  <dc:subject/>
  <dc:creator>ANAND KUMAR</dc:creator>
  <cp:lastModifiedBy>Gyanendra Nath Shukla</cp:lastModifiedBy>
  <cp:revision>12</cp:revision>
  <dcterms:created xsi:type="dcterms:W3CDTF">2023-09-04T16:43:37Z</dcterms:created>
  <dcterms:modified xsi:type="dcterms:W3CDTF">2023-09-17T17:48:16Z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