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Project Training</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rPr lang="en"/>
              <a:t>Session 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Indexes</a:t>
            </a:r>
          </a:p>
        </p:txBody>
      </p:sp>
      <p:sp>
        <p:nvSpPr>
          <p:cNvPr id="189" name="Shape 18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When Should Indexes be Avoided?</a:t>
            </a:r>
          </a:p>
          <a:p>
            <a:pPr lvl="0" rtl="0">
              <a:spcBef>
                <a:spcPts val="0"/>
              </a:spcBef>
              <a:buNone/>
            </a:pPr>
            <a:r>
              <a:rPr lang="en"/>
              <a:t>Although indexes are intended to enhance a database's performance, there are times when they should be avoided. The following guidelines indicate when the use of an index should be reconsidered −</a:t>
            </a:r>
          </a:p>
          <a:p>
            <a:pPr indent="-311150" lvl="0" marL="457200" rtl="0">
              <a:spcBef>
                <a:spcPts val="0"/>
              </a:spcBef>
              <a:buSzPct val="100000"/>
            </a:pPr>
            <a:r>
              <a:rPr lang="en"/>
              <a:t>Indexes should not be used on small tables.</a:t>
            </a:r>
          </a:p>
          <a:p>
            <a:pPr indent="-311150" lvl="0" marL="457200" rtl="0">
              <a:spcBef>
                <a:spcPts val="0"/>
              </a:spcBef>
              <a:buSzPct val="100000"/>
            </a:pPr>
            <a:r>
              <a:rPr lang="en"/>
              <a:t>Tables that have frequent, large batch update or insert operations.</a:t>
            </a:r>
          </a:p>
          <a:p>
            <a:pPr indent="-311150" lvl="0" marL="457200" rtl="0">
              <a:spcBef>
                <a:spcPts val="0"/>
              </a:spcBef>
              <a:buSzPct val="100000"/>
            </a:pPr>
            <a:r>
              <a:rPr lang="en"/>
              <a:t>Indexes should not be used on columns that contain a high number of NULL values.</a:t>
            </a:r>
          </a:p>
          <a:p>
            <a:pPr indent="-311150" lvl="0" marL="457200" rtl="0">
              <a:spcBef>
                <a:spcPts val="0"/>
              </a:spcBef>
              <a:buSzPct val="100000"/>
            </a:pPr>
            <a:r>
              <a:rPr lang="en"/>
              <a:t>Columns that are frequently manipulated should not be indexed</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Assignment 2</a:t>
            </a:r>
          </a:p>
        </p:txBody>
      </p:sp>
      <p:sp>
        <p:nvSpPr>
          <p:cNvPr id="195" name="Shape 19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a:t>For next week:</a:t>
            </a:r>
          </a:p>
          <a:p>
            <a:pPr indent="-311150" lvl="0" marL="457200" rtl="0">
              <a:spcBef>
                <a:spcPts val="0"/>
              </a:spcBef>
              <a:spcAft>
                <a:spcPts val="0"/>
              </a:spcAft>
              <a:buSzPct val="100000"/>
            </a:pPr>
            <a:r>
              <a:rPr lang="en"/>
              <a:t>Implement Registration page</a:t>
            </a:r>
          </a:p>
          <a:p>
            <a:pPr indent="-298450" lvl="1" marL="914400" rtl="0">
              <a:spcBef>
                <a:spcPts val="0"/>
              </a:spcBef>
              <a:spcAft>
                <a:spcPts val="0"/>
              </a:spcAft>
              <a:buSzPct val="100000"/>
            </a:pPr>
            <a:r>
              <a:rPr lang="en"/>
              <a:t>Login, email and password</a:t>
            </a:r>
          </a:p>
          <a:p>
            <a:pPr indent="-298450" lvl="1" marL="914400" rtl="0">
              <a:spcBef>
                <a:spcPts val="0"/>
              </a:spcBef>
              <a:spcAft>
                <a:spcPts val="0"/>
              </a:spcAft>
              <a:buSzPct val="100000"/>
            </a:pPr>
            <a:r>
              <a:rPr lang="en"/>
              <a:t>logins and emails should be unique</a:t>
            </a:r>
          </a:p>
          <a:p>
            <a:pPr indent="-298450" lvl="1" marL="914400" rtl="0">
              <a:spcBef>
                <a:spcPts val="0"/>
              </a:spcBef>
              <a:spcAft>
                <a:spcPts val="0"/>
              </a:spcAft>
              <a:buSzPct val="100000"/>
            </a:pPr>
            <a:r>
              <a:rPr lang="en"/>
              <a:t>Password has at least 6 characters</a:t>
            </a:r>
          </a:p>
          <a:p>
            <a:pPr indent="-311150" lvl="0" marL="457200" rtl="0">
              <a:spcBef>
                <a:spcPts val="0"/>
              </a:spcBef>
              <a:spcAft>
                <a:spcPts val="0"/>
              </a:spcAft>
              <a:buSzPct val="100000"/>
            </a:pPr>
            <a:r>
              <a:rPr lang="en"/>
              <a:t>Implement Login page</a:t>
            </a:r>
          </a:p>
          <a:p>
            <a:pPr indent="-311150" lvl="0" marL="457200" rtl="0">
              <a:spcBef>
                <a:spcPts val="0"/>
              </a:spcBef>
              <a:spcAft>
                <a:spcPts val="0"/>
              </a:spcAft>
              <a:buSzPct val="100000"/>
            </a:pPr>
            <a:r>
              <a:rPr lang="en"/>
              <a:t>Implement Account page</a:t>
            </a:r>
          </a:p>
          <a:p>
            <a:pPr indent="-298450" lvl="1" marL="914400" rtl="0">
              <a:spcBef>
                <a:spcPts val="0"/>
              </a:spcBef>
              <a:spcAft>
                <a:spcPts val="0"/>
              </a:spcAft>
              <a:buSzPct val="100000"/>
            </a:pPr>
            <a:r>
              <a:rPr lang="en"/>
              <a:t>When logged-in, a user can change his password</a:t>
            </a:r>
          </a:p>
          <a:p>
            <a:pPr indent="-298450" lvl="1" marL="914400" rtl="0">
              <a:spcBef>
                <a:spcPts val="0"/>
              </a:spcBef>
              <a:spcAft>
                <a:spcPts val="0"/>
              </a:spcAft>
              <a:buSzPct val="100000"/>
            </a:pPr>
            <a:r>
              <a:rPr lang="en"/>
              <a:t>When logged-in, a user can change his username</a:t>
            </a:r>
          </a:p>
          <a:p>
            <a:pPr indent="-298450" lvl="1" marL="914400">
              <a:spcBef>
                <a:spcPts val="0"/>
              </a:spcBef>
              <a:buSzPct val="100000"/>
            </a:pPr>
            <a:r>
              <a:rPr lang="en"/>
              <a:t>User can logout and be redirected to the login page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Assignment 2</a:t>
            </a:r>
          </a:p>
        </p:txBody>
      </p:sp>
      <p:sp>
        <p:nvSpPr>
          <p:cNvPr id="201" name="Shape 20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Login and username unicity MUST be checked by POSTGRES (check UNIQUE constraints).</a:t>
            </a:r>
          </a:p>
          <a:p>
            <a:pPr indent="-311150" lvl="0" marL="457200" rtl="0">
              <a:spcBef>
                <a:spcPts val="0"/>
              </a:spcBef>
              <a:spcAft>
                <a:spcPts val="0"/>
              </a:spcAft>
              <a:buSzPct val="100000"/>
            </a:pPr>
            <a:r>
              <a:rPr lang="en"/>
              <a:t>User creation or update MUST be executed with only ONE query.</a:t>
            </a:r>
          </a:p>
          <a:p>
            <a:pPr indent="-311150" lvl="0" marL="457200" rtl="0">
              <a:spcBef>
                <a:spcPts val="0"/>
              </a:spcBef>
              <a:spcAft>
                <a:spcPts val="0"/>
              </a:spcAft>
              <a:buSzPct val="100000"/>
            </a:pPr>
            <a:r>
              <a:rPr lang="en"/>
              <a:t>We are in 2017, so your password hashing method should use BCRYPT (md5 or sha is so 2016)</a:t>
            </a:r>
          </a:p>
          <a:p>
            <a:pPr indent="-311150" lvl="0" marL="457200" rtl="0">
              <a:spcBef>
                <a:spcPts val="0"/>
              </a:spcBef>
              <a:spcAft>
                <a:spcPts val="0"/>
              </a:spcAft>
              <a:buSzPct val="100000"/>
            </a:pPr>
            <a:r>
              <a:rPr lang="en"/>
              <a:t>Login and email should be sanitize</a:t>
            </a:r>
            <a:r>
              <a:rPr lang="en"/>
              <a:t>d</a:t>
            </a:r>
          </a:p>
          <a:p>
            <a:pPr indent="-298450" lvl="1" marL="914400" rtl="0">
              <a:spcBef>
                <a:spcPts val="0"/>
              </a:spcBef>
              <a:spcAft>
                <a:spcPts val="0"/>
              </a:spcAft>
              <a:buSzPct val="100000"/>
            </a:pPr>
            <a:r>
              <a:rPr lang="en"/>
              <a:t>Trim</a:t>
            </a:r>
          </a:p>
          <a:p>
            <a:pPr indent="-298450" lvl="1" marL="914400" rtl="0">
              <a:spcBef>
                <a:spcPts val="0"/>
              </a:spcBef>
              <a:buSzPct val="100000"/>
            </a:pPr>
            <a:r>
              <a:rPr lang="en"/>
              <a:t>toLowerCase</a:t>
            </a:r>
          </a:p>
          <a:p>
            <a:pPr lvl="0" rtl="0">
              <a:spcBef>
                <a:spcPts val="0"/>
              </a:spcBef>
              <a:buNone/>
            </a:pPr>
            <a:r>
              <a:t/>
            </a:r>
            <a:endParaRPr/>
          </a:p>
          <a:p>
            <a:pPr indent="0" lvl="0" marL="0" rtl="0">
              <a:spcBef>
                <a:spcPts val="0"/>
              </a:spcBef>
              <a:buNone/>
            </a:pPr>
            <a:r>
              <a:t/>
            </a:r>
            <a:endParaRPr/>
          </a:p>
          <a:p>
            <a:pPr indent="0" lvl="0" marL="45720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Assignment 2</a:t>
            </a:r>
          </a:p>
        </p:txBody>
      </p:sp>
      <p:sp>
        <p:nvSpPr>
          <p:cNvPr id="207" name="Shape 20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0" rtl="0">
              <a:spcBef>
                <a:spcPts val="0"/>
              </a:spcBef>
              <a:buNone/>
            </a:pPr>
            <a:r>
              <a:rPr lang="en"/>
              <a:t>We are not pigs so let’s work properly. You will provide a unittest that will be used next week and it should test the following cases:</a:t>
            </a:r>
          </a:p>
          <a:p>
            <a:pPr indent="-311150" lvl="0" marL="457200" rtl="0">
              <a:spcBef>
                <a:spcPts val="0"/>
              </a:spcBef>
              <a:spcAft>
                <a:spcPts val="0"/>
              </a:spcAft>
              <a:buSzPct val="100000"/>
            </a:pPr>
            <a:r>
              <a:rPr lang="en"/>
              <a:t>Create a valid user</a:t>
            </a:r>
          </a:p>
          <a:p>
            <a:pPr indent="-311150" lvl="0" marL="457200" rtl="0">
              <a:spcBef>
                <a:spcPts val="0"/>
              </a:spcBef>
              <a:spcAft>
                <a:spcPts val="0"/>
              </a:spcAft>
              <a:buSzPct val="100000"/>
            </a:pPr>
            <a:r>
              <a:rPr lang="en"/>
              <a:t>Create 4 invalid users:</a:t>
            </a:r>
          </a:p>
          <a:p>
            <a:pPr indent="-298450" lvl="1" marL="914400" rtl="0">
              <a:spcBef>
                <a:spcPts val="0"/>
              </a:spcBef>
              <a:spcAft>
                <a:spcPts val="0"/>
              </a:spcAft>
              <a:buSzPct val="100000"/>
            </a:pPr>
            <a:r>
              <a:rPr lang="en"/>
              <a:t>No email</a:t>
            </a:r>
          </a:p>
          <a:p>
            <a:pPr indent="-298450" lvl="1" marL="914400" rtl="0">
              <a:spcBef>
                <a:spcPts val="0"/>
              </a:spcBef>
              <a:spcAft>
                <a:spcPts val="0"/>
              </a:spcAft>
              <a:buSzPct val="100000"/>
            </a:pPr>
            <a:r>
              <a:rPr lang="en"/>
              <a:t>No login</a:t>
            </a:r>
          </a:p>
          <a:p>
            <a:pPr indent="-298450" lvl="1" marL="914400" rtl="0">
              <a:spcBef>
                <a:spcPts val="0"/>
              </a:spcBef>
              <a:spcAft>
                <a:spcPts val="0"/>
              </a:spcAft>
              <a:buSzPct val="100000"/>
            </a:pPr>
            <a:r>
              <a:rPr lang="en"/>
              <a:t>No or short password</a:t>
            </a:r>
          </a:p>
          <a:p>
            <a:pPr indent="-298450" lvl="1" marL="914400" rtl="0">
              <a:spcBef>
                <a:spcPts val="0"/>
              </a:spcBef>
              <a:spcAft>
                <a:spcPts val="0"/>
              </a:spcAft>
              <a:buSzPct val="100000"/>
            </a:pPr>
            <a:r>
              <a:rPr lang="en"/>
              <a:t>Valid user with duplicated login</a:t>
            </a:r>
          </a:p>
          <a:p>
            <a:pPr indent="-298450" lvl="1" marL="914400" rtl="0">
              <a:spcBef>
                <a:spcPts val="0"/>
              </a:spcBef>
              <a:spcAft>
                <a:spcPts val="0"/>
              </a:spcAft>
              <a:buSzPct val="100000"/>
            </a:pPr>
            <a:r>
              <a:rPr lang="en"/>
              <a:t>Valid user with duplicated email</a:t>
            </a:r>
          </a:p>
          <a:p>
            <a:pPr indent="-311150" lvl="0" marL="457200" rtl="0">
              <a:spcBef>
                <a:spcPts val="0"/>
              </a:spcBef>
              <a:spcAft>
                <a:spcPts val="0"/>
              </a:spcAft>
              <a:buSzPct val="100000"/>
            </a:pPr>
            <a:r>
              <a:rPr lang="en"/>
              <a:t>Login with valid user info</a:t>
            </a:r>
          </a:p>
          <a:p>
            <a:pPr indent="-311150" lvl="0" marL="457200" rtl="0">
              <a:spcBef>
                <a:spcPts val="0"/>
              </a:spcBef>
              <a:spcAft>
                <a:spcPts val="0"/>
              </a:spcAft>
              <a:buSzPct val="100000"/>
            </a:pPr>
            <a:r>
              <a:rPr lang="en"/>
              <a:t>Login with invalid user info</a:t>
            </a:r>
          </a:p>
          <a:p>
            <a:pPr indent="-311150" lvl="0" marL="457200" rtl="0">
              <a:spcBef>
                <a:spcPts val="0"/>
              </a:spcBef>
              <a:buSzPct val="100000"/>
            </a:pPr>
            <a:r>
              <a:rPr lang="en"/>
              <a:t>Update a user profile with valid and invalid information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Assignment 2</a:t>
            </a:r>
          </a:p>
        </p:txBody>
      </p:sp>
      <p:sp>
        <p:nvSpPr>
          <p:cNvPr id="213" name="Shape 21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buAutoNum type="arabicPeriod"/>
            </a:pPr>
            <a:r>
              <a:rPr lang="en"/>
              <a:t>Your unittest will have to create temporary testing tables with your current schema</a:t>
            </a:r>
            <a:br>
              <a:rPr lang="en"/>
            </a:br>
          </a:p>
          <a:p>
            <a:pPr indent="-311150" lvl="0" marL="457200" rtl="0">
              <a:spcBef>
                <a:spcPts val="0"/>
              </a:spcBef>
              <a:spcAft>
                <a:spcPts val="0"/>
              </a:spcAft>
              <a:buSzPct val="100000"/>
              <a:buAutoNum type="arabicPeriod"/>
            </a:pPr>
            <a:r>
              <a:rPr lang="en"/>
              <a:t>Call functions or methods with the different test cases BUT NOT your http server</a:t>
            </a:r>
            <a:br>
              <a:rPr lang="en"/>
            </a:br>
          </a:p>
          <a:p>
            <a:pPr indent="-311150" lvl="0" marL="457200" rtl="0">
              <a:spcBef>
                <a:spcPts val="0"/>
              </a:spcBef>
              <a:spcAft>
                <a:spcPts val="0"/>
              </a:spcAft>
              <a:buSzPct val="100000"/>
              <a:buAutoNum type="arabicPeriod"/>
            </a:pPr>
            <a:r>
              <a:rPr lang="en"/>
              <a:t>????</a:t>
            </a:r>
            <a:br>
              <a:rPr lang="en"/>
            </a:br>
          </a:p>
          <a:p>
            <a:pPr indent="-311150" lvl="0" marL="457200" rtl="0">
              <a:spcBef>
                <a:spcPts val="0"/>
              </a:spcBef>
              <a:buSzPct val="100000"/>
              <a:buAutoNum type="arabicPeriod"/>
            </a:pPr>
            <a:r>
              <a:rPr lang="en"/>
              <a:t>Display the test result and clean up the testing environment.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Triggers</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PostgreSQL Triggers are database callback functions, which are automatically performed/invoked when a specified database event occurs.</a:t>
            </a:r>
          </a:p>
          <a:p>
            <a:pPr lvl="0" rtl="0">
              <a:spcBef>
                <a:spcPts val="0"/>
              </a:spcBef>
              <a:buNone/>
            </a:pPr>
            <a:r>
              <a:rPr lang="en"/>
              <a:t>PostgreSQL trigger can be specified to fire</a:t>
            </a:r>
          </a:p>
          <a:p>
            <a:pPr indent="-311150" lvl="0" marL="457200" rtl="0">
              <a:spcBef>
                <a:spcPts val="0"/>
              </a:spcBef>
              <a:spcAft>
                <a:spcPts val="0"/>
              </a:spcAft>
              <a:buSzPct val="100000"/>
            </a:pPr>
            <a:r>
              <a:rPr lang="en"/>
              <a:t>Before the operation is attempted on a row (before constraints are checked and the INSERT, UPDATE or DELETE is attempted)</a:t>
            </a:r>
          </a:p>
          <a:p>
            <a:pPr indent="-311150" lvl="0" marL="457200" rtl="0">
              <a:spcBef>
                <a:spcPts val="0"/>
              </a:spcBef>
              <a:spcAft>
                <a:spcPts val="0"/>
              </a:spcAft>
              <a:buSzPct val="100000"/>
            </a:pPr>
            <a:r>
              <a:rPr lang="en"/>
              <a:t>After the operation has completed (after constraints are checked and the INSERT, UPDATE, or DELETE has completed)</a:t>
            </a:r>
          </a:p>
          <a:p>
            <a:pPr indent="-311150" lvl="0" marL="457200" rtl="0">
              <a:spcBef>
                <a:spcPts val="0"/>
              </a:spcBef>
              <a:buSzPct val="123809"/>
            </a:pPr>
            <a:r>
              <a:rPr lang="en"/>
              <a:t>Instead of the operation (in the case of inserts, updates or deletes on a view)</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Triggers</a:t>
            </a:r>
          </a:p>
        </p:txBody>
      </p:sp>
      <p:sp>
        <p:nvSpPr>
          <p:cNvPr id="147" name="Shape 14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A trigger that is marked FOR EACH ROW is called once for every row that the operation modifies. In contrast, a trigger that is marked FOR EACH STATEMENT only executes once for any given operation, regardless of how many rows it modifies.</a:t>
            </a:r>
          </a:p>
          <a:p>
            <a:pPr indent="-311150" lvl="0" marL="457200" rtl="0">
              <a:spcBef>
                <a:spcPts val="0"/>
              </a:spcBef>
              <a:spcAft>
                <a:spcPts val="0"/>
              </a:spcAft>
              <a:buSzPct val="100000"/>
            </a:pPr>
            <a:r>
              <a:rPr lang="en"/>
              <a:t>Both, the WHEN clause and the trigger actions, may access elements of the row being inserted, deleted or updated using references of the form NEW.column-name and OLD.column-name, where column-name is the name of a column from the table that the trigger is associated with.</a:t>
            </a:r>
          </a:p>
          <a:p>
            <a:pPr indent="-311150" lvl="0" marL="457200" rtl="0">
              <a:spcBef>
                <a:spcPts val="0"/>
              </a:spcBef>
              <a:buSzPct val="100000"/>
            </a:pPr>
            <a:r>
              <a:rPr lang="en"/>
              <a:t>If a WHEN clause is supplied, the PostgreSQL statements specified are only executed for rows for which the WHEN clause is true. If no WHEN clause is supplied, the PostgreSQL statements are executed for all rows.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Triggers</a:t>
            </a: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If multiple triggers of the same kind are defined for the same event, they will be fired in alphabetical order by name.</a:t>
            </a:r>
          </a:p>
          <a:p>
            <a:pPr indent="-311150" lvl="0" marL="457200" rtl="0">
              <a:spcBef>
                <a:spcPts val="0"/>
              </a:spcBef>
              <a:spcAft>
                <a:spcPts val="0"/>
              </a:spcAft>
              <a:buSzPct val="100000"/>
            </a:pPr>
            <a:r>
              <a:rPr lang="en"/>
              <a:t>The BEFORE, AFTER or INSTEAD OF keyword determines when the trigger actions will be executed relative to the insertion, modification or removal of the associated row.</a:t>
            </a:r>
          </a:p>
          <a:p>
            <a:pPr indent="-311150" lvl="0" marL="457200" rtl="0">
              <a:spcBef>
                <a:spcPts val="0"/>
              </a:spcBef>
              <a:spcAft>
                <a:spcPts val="0"/>
              </a:spcAft>
              <a:buSzPct val="100000"/>
            </a:pPr>
            <a:r>
              <a:rPr lang="en"/>
              <a:t>Triggers are automatically dropped when the table that they are associated with is dropped.</a:t>
            </a:r>
          </a:p>
          <a:p>
            <a:pPr indent="-311150" lvl="0" marL="457200" rtl="0">
              <a:spcBef>
                <a:spcPts val="0"/>
              </a:spcBef>
              <a:spcAft>
                <a:spcPts val="0"/>
              </a:spcAft>
              <a:buSzPct val="100000"/>
            </a:pPr>
            <a:r>
              <a:rPr lang="en"/>
              <a:t>The table to be modified must exist in the same database as the table or view to which the trigger is attached and one must use just tablename, not database.tablename.</a:t>
            </a:r>
          </a:p>
          <a:p>
            <a:pPr indent="-311150" lvl="0" marL="457200" rtl="0">
              <a:spcBef>
                <a:spcPts val="0"/>
              </a:spcBef>
              <a:buSzPct val="100000"/>
            </a:pPr>
            <a:r>
              <a:rPr lang="en"/>
              <a:t>A CONSTRAINT option when specified creates a constraint trigger. This is the same as a regular trigger except that the timing of the trigger firing can be adjusted using SET CONSTRAINTS. Constraint triggers are expected to raise an exception when the constraints they implement are violated.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Indexes</a:t>
            </a:r>
          </a:p>
        </p:txBody>
      </p:sp>
      <p:sp>
        <p:nvSpPr>
          <p:cNvPr id="159" name="Shape 15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Indexes are special lookup tables that the database search engine can use to speed up data retrieval. Simply put, an index is a pointer to data in a table. An index in a database is very similar to an index in the back of a book.</a:t>
            </a:r>
          </a:p>
          <a:p>
            <a:pPr lvl="0" rtl="0">
              <a:spcBef>
                <a:spcPts val="0"/>
              </a:spcBef>
              <a:buNone/>
            </a:pPr>
            <a:r>
              <a:rPr lang="en"/>
              <a:t>For example, if you want to reference all pages in a book that discusses a certain topic, you have to first refer to the index, which lists all topics alphabetically and then refer to one or more specific page numbers.</a:t>
            </a:r>
          </a:p>
          <a:p>
            <a:pPr lvl="0" rtl="0">
              <a:spcBef>
                <a:spcPts val="0"/>
              </a:spcBef>
              <a:buNone/>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Indexes</a:t>
            </a:r>
          </a:p>
        </p:txBody>
      </p:sp>
      <p:sp>
        <p:nvSpPr>
          <p:cNvPr id="165" name="Shape 16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Single-Column Indexes</a:t>
            </a:r>
          </a:p>
          <a:p>
            <a:pPr lvl="0" rtl="0">
              <a:spcBef>
                <a:spcPts val="0"/>
              </a:spcBef>
              <a:buNone/>
            </a:pPr>
            <a:r>
              <a:rPr lang="en"/>
              <a:t>A single-column index is one that is created based on only one table column. The basic syntax is as follows −</a:t>
            </a:r>
          </a:p>
          <a:p>
            <a:pPr indent="0" lvl="0" marL="50800" marR="50800" rtl="0">
              <a:spcBef>
                <a:spcPts val="0"/>
              </a:spcBef>
              <a:spcAft>
                <a:spcPts val="0"/>
              </a:spcAft>
              <a:buNone/>
            </a:pPr>
            <a:r>
              <a:rPr lang="en" sz="900">
                <a:solidFill>
                  <a:srgbClr val="313131"/>
                </a:solidFill>
                <a:highlight>
                  <a:srgbClr val="F1F1F1"/>
                </a:highlight>
                <a:latin typeface="Courier New"/>
                <a:ea typeface="Courier New"/>
                <a:cs typeface="Courier New"/>
                <a:sym typeface="Courier New"/>
              </a:rPr>
              <a:t>CREATE INDEX index_name ON table_name (column_name);</a:t>
            </a:r>
          </a:p>
          <a:p>
            <a:pPr lvl="0">
              <a:spcBef>
                <a:spcPts val="0"/>
              </a:spcBef>
              <a:buNone/>
            </a:pPr>
            <a:r>
              <a:t/>
            </a:r>
            <a:endParaRPr/>
          </a:p>
          <a:p>
            <a:pPr lvl="0" rtl="0">
              <a:spcBef>
                <a:spcPts val="0"/>
              </a:spcBef>
              <a:buNone/>
            </a:pPr>
            <a:r>
              <a:rPr lang="en"/>
              <a:t>Multicolumn Indexes</a:t>
            </a:r>
          </a:p>
          <a:p>
            <a:pPr lvl="0" rtl="0">
              <a:spcBef>
                <a:spcPts val="0"/>
              </a:spcBef>
              <a:buNone/>
            </a:pPr>
            <a:r>
              <a:rPr lang="en"/>
              <a:t>A multicolumn index is defined on more than one column of a table. The basic syntax is as follows −</a:t>
            </a:r>
          </a:p>
          <a:p>
            <a:pPr indent="0" lvl="0" marL="50800" marR="50800" rtl="0">
              <a:spcBef>
                <a:spcPts val="0"/>
              </a:spcBef>
              <a:spcAft>
                <a:spcPts val="0"/>
              </a:spcAft>
              <a:buNone/>
            </a:pPr>
            <a:r>
              <a:rPr lang="en" sz="900">
                <a:solidFill>
                  <a:srgbClr val="313131"/>
                </a:solidFill>
                <a:highlight>
                  <a:srgbClr val="F1F1F1"/>
                </a:highlight>
                <a:latin typeface="Courier New"/>
                <a:ea typeface="Courier New"/>
                <a:cs typeface="Courier New"/>
                <a:sym typeface="Courier New"/>
              </a:rPr>
              <a:t>CREATE INDEX index_name ON table_name (column1_name, column2_name);</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Indexes</a:t>
            </a:r>
          </a:p>
        </p:txBody>
      </p:sp>
      <p:sp>
        <p:nvSpPr>
          <p:cNvPr id="171" name="Shape 17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An index helps to speed up SELECT queries and WHERE clauses; however, it slows down data input, with UPDATE and INSERT statements. Indexes can be created or dropped with no effect on the data.</a:t>
            </a:r>
          </a:p>
          <a:p>
            <a:pPr lvl="0" rtl="0">
              <a:spcBef>
                <a:spcPts val="0"/>
              </a:spcBef>
              <a:buNone/>
            </a:pPr>
            <a:r>
              <a:rPr lang="en"/>
              <a:t>Creating an index involves the CREATE INDEX statement, which allows you to name the index, to specify the table and which column or columns to index, and to indicate whether the index is in ascending or descending order.</a:t>
            </a:r>
          </a:p>
          <a:p>
            <a:pPr lvl="0" rtl="0">
              <a:spcBef>
                <a:spcPts val="0"/>
              </a:spcBef>
              <a:buNone/>
            </a:pPr>
            <a:r>
              <a:rPr lang="en"/>
              <a:t>Indexes can also be unique, similar to the UNIQUE constraint, in that the index prevents duplicate entries in the column or combination of columns on which there's an index.</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Indexes</a:t>
            </a:r>
          </a:p>
        </p:txBody>
      </p:sp>
      <p:sp>
        <p:nvSpPr>
          <p:cNvPr id="177" name="Shape 17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lgn="ctr">
              <a:spcBef>
                <a:spcPts val="0"/>
              </a:spcBef>
              <a:buNone/>
            </a:pPr>
            <a:r>
              <a:rPr lang="en"/>
              <a:t>IMPORTANT!</a:t>
            </a:r>
          </a:p>
          <a:p>
            <a:pPr lvl="0" rtl="0" algn="ctr">
              <a:spcBef>
                <a:spcPts val="0"/>
              </a:spcBef>
              <a:buNone/>
            </a:pPr>
            <a:r>
              <a:rPr lang="en"/>
              <a:t>Whether to create a single-column index or a multicolumn index, take into consideration the column(s) that you may use very frequently in a query's WHERE clause as filter conditions.</a:t>
            </a:r>
          </a:p>
          <a:p>
            <a:pPr lvl="0" rtl="0" algn="ctr">
              <a:spcBef>
                <a:spcPts val="0"/>
              </a:spcBef>
              <a:buNone/>
            </a:pPr>
            <a:r>
              <a:rPr lang="en"/>
              <a:t>Should there be only one column used, a single-column index should be the choice. Should there be two or more columns that are frequently used in the WHERE clause as filters, the multicolumn index would be the best choice.</a:t>
            </a:r>
          </a:p>
          <a:p>
            <a:pPr lvl="0" rtl="0" algn="ctr">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a:t>Indexes</a:t>
            </a:r>
          </a:p>
        </p:txBody>
      </p:sp>
      <p:sp>
        <p:nvSpPr>
          <p:cNvPr id="183" name="Shape 18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spcBef>
                <a:spcPts val="0"/>
              </a:spcBef>
              <a:buNone/>
            </a:pPr>
            <a:r>
              <a:rPr lang="en"/>
              <a:t>Unique Indexes</a:t>
            </a:r>
          </a:p>
          <a:p>
            <a:pPr lvl="0" rtl="0">
              <a:spcBef>
                <a:spcPts val="0"/>
              </a:spcBef>
              <a:buNone/>
            </a:pPr>
            <a:r>
              <a:rPr lang="en"/>
              <a:t>Unique indexes are used not only for performance, but also for data integrity. A unique index does not allow any duplicate values to be inserted into the table. The basic syntax is as follows −</a:t>
            </a:r>
          </a:p>
          <a:p>
            <a:pPr indent="0" lvl="0" marL="50800" marR="50800" rtl="0">
              <a:spcBef>
                <a:spcPts val="0"/>
              </a:spcBef>
              <a:spcAft>
                <a:spcPts val="0"/>
              </a:spcAft>
              <a:buNone/>
            </a:pPr>
            <a:r>
              <a:rPr lang="en" sz="900">
                <a:solidFill>
                  <a:srgbClr val="313131"/>
                </a:solidFill>
                <a:highlight>
                  <a:srgbClr val="F1F1F1"/>
                </a:highlight>
                <a:latin typeface="Courier New"/>
                <a:ea typeface="Courier New"/>
                <a:cs typeface="Courier New"/>
                <a:sym typeface="Courier New"/>
              </a:rPr>
              <a:t>CREATE UNIQUE INDEX index_name on table_name (column_name);</a:t>
            </a:r>
          </a:p>
          <a:p>
            <a:pPr lvl="0" rtl="0">
              <a:spcBef>
                <a:spcPts val="0"/>
              </a:spcBef>
              <a:buNone/>
            </a:pPr>
            <a:br>
              <a:rPr lang="en"/>
            </a:br>
            <a:r>
              <a:rPr lang="en"/>
              <a:t>Partial Indexes</a:t>
            </a:r>
          </a:p>
          <a:p>
            <a:pPr lvl="0" rtl="0">
              <a:spcBef>
                <a:spcPts val="0"/>
              </a:spcBef>
              <a:buNone/>
            </a:pPr>
            <a:r>
              <a:rPr lang="en"/>
              <a:t>A partial index is an index built over a subset of a table; the subset is defined by a conditional expression (called the predicate of the partial index). The index contains entries only for those table rows that satisfy the predicate. The basic syntax is as follows −</a:t>
            </a:r>
          </a:p>
          <a:p>
            <a:pPr indent="0" lvl="0" marL="50800" marR="50800" rtl="0">
              <a:lnSpc>
                <a:spcPct val="109090"/>
              </a:lnSpc>
              <a:spcBef>
                <a:spcPts val="1100"/>
              </a:spcBef>
              <a:spcAft>
                <a:spcPts val="800"/>
              </a:spcAft>
              <a:buNone/>
            </a:pPr>
            <a:r>
              <a:rPr lang="en" sz="1000">
                <a:solidFill>
                  <a:srgbClr val="313131"/>
                </a:solidFill>
                <a:highlight>
                  <a:srgbClr val="EEEEEE"/>
                </a:highlight>
                <a:latin typeface="Courier New"/>
                <a:ea typeface="Courier New"/>
                <a:cs typeface="Courier New"/>
                <a:sym typeface="Courier New"/>
              </a:rPr>
              <a:t>CREATE INDEX index_name on table_name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conditional_expression</a:t>
            </a:r>
            <a:r>
              <a:rPr lang="en" sz="1000">
                <a:solidFill>
                  <a:srgbClr val="666600"/>
                </a:solidFill>
                <a:highlight>
                  <a:srgbClr val="EEEEEE"/>
                </a:highlight>
                <a:latin typeface="Courier New"/>
                <a:ea typeface="Courier New"/>
                <a:cs typeface="Courier New"/>
                <a:sym typeface="Courier New"/>
              </a:rPr>
              <a:t>);</a:t>
            </a:r>
          </a:p>
          <a:p>
            <a:pPr lvl="0" rtl="0" algn="ctr">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