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76" r:id="rId6"/>
    <p:sldId id="277" r:id="rId7"/>
    <p:sldId id="278"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9" r:id="rId24"/>
    <p:sldId id="280" r:id="rId25"/>
    <p:sldId id="281"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1pPr>
    <a:lvl2pPr marL="0" marR="0" indent="3429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2pPr>
    <a:lvl3pPr marL="0" marR="0" indent="6858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3pPr>
    <a:lvl4pPr marL="0" marR="0" indent="10287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4pPr>
    <a:lvl5pPr marL="0" marR="0" indent="13716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5pPr>
    <a:lvl6pPr marL="0" marR="0" indent="17145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6pPr>
    <a:lvl7pPr marL="0" marR="0" indent="20574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7pPr>
    <a:lvl8pPr marL="0" marR="0" indent="24003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8pPr>
    <a:lvl9pPr marL="0" marR="0" indent="27432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725" autoAdjust="0"/>
    <p:restoredTop sz="94595"/>
  </p:normalViewPr>
  <p:slideViewPr>
    <p:cSldViewPr snapToGrid="0" snapToObjects="1">
      <p:cViewPr>
        <p:scale>
          <a:sx n="75" d="100"/>
          <a:sy n="75" d="100"/>
        </p:scale>
        <p:origin x="-1070" y="432"/>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180428938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Line"/>
          <p:cNvSpPr>
            <a:spLocks noGrp="1"/>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12" name="Title Text"/>
          <p:cNvSpPr txBox="1">
            <a:spLocks noGrp="1"/>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r>
              <a:t>Title Text</a:t>
            </a:r>
          </a:p>
        </p:txBody>
      </p:sp>
      <p:sp>
        <p:nvSpPr>
          <p:cNvPr id="13" name="Body Level One…"/>
          <p:cNvSpPr txBox="1">
            <a:spLocks noGrp="1"/>
          </p:cNvSpPr>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sz="4800" i="1">
                <a:solidFill>
                  <a:srgbClr val="747676"/>
                </a:solidFill>
              </a:defRPr>
            </a:lvl1pPr>
            <a:lvl2pPr marL="0" indent="0" algn="ctr">
              <a:lnSpc>
                <a:spcPct val="70000"/>
              </a:lnSpc>
              <a:spcBef>
                <a:spcPts val="0"/>
              </a:spcBef>
              <a:buSzTx/>
              <a:buFontTx/>
              <a:buNone/>
              <a:defRPr sz="4800" i="1">
                <a:solidFill>
                  <a:srgbClr val="747676"/>
                </a:solidFill>
              </a:defRPr>
            </a:lvl2pPr>
            <a:lvl3pPr marL="0" indent="0" algn="ctr">
              <a:lnSpc>
                <a:spcPct val="70000"/>
              </a:lnSpc>
              <a:spcBef>
                <a:spcPts val="0"/>
              </a:spcBef>
              <a:buSzTx/>
              <a:buFontTx/>
              <a:buNone/>
              <a:defRPr sz="4800" i="1">
                <a:solidFill>
                  <a:srgbClr val="747676"/>
                </a:solidFill>
              </a:defRPr>
            </a:lvl3pPr>
            <a:lvl4pPr marL="0" indent="0" algn="ctr">
              <a:lnSpc>
                <a:spcPct val="70000"/>
              </a:lnSpc>
              <a:spcBef>
                <a:spcPts val="0"/>
              </a:spcBef>
              <a:buSzTx/>
              <a:buFontTx/>
              <a:buNone/>
              <a:defRPr sz="4800" i="1">
                <a:solidFill>
                  <a:srgbClr val="747676"/>
                </a:solidFill>
              </a:defRPr>
            </a:lvl4pPr>
            <a:lvl5pPr marL="0" indent="0" algn="ctr">
              <a:lnSpc>
                <a:spcPct val="70000"/>
              </a:lnSpc>
              <a:spcBef>
                <a:spcPts val="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2088552" y="9189156"/>
            <a:ext cx="309365" cy="342901"/>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1" name="118295074_2675x2907.jpeg"/>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2" name="Slide Number"/>
          <p:cNvSpPr txBox="1">
            <a:spLocks noGrp="1"/>
          </p:cNvSpPr>
          <p:nvPr>
            <p:ph type="sldNum" sz="quarter" idx="2"/>
          </p:nvPr>
        </p:nvSpPr>
        <p:spPr>
          <a:prstGeom prst="rect">
            <a:avLst/>
          </a:prstGeom>
        </p:spPr>
        <p:txBody>
          <a:bodyPr/>
          <a:lstStyle>
            <a:lvl1pPr>
              <a:defRPr>
                <a:solidFill>
                  <a:srgbClr val="CBCBCB"/>
                </a:solidFill>
              </a:defRPr>
            </a:lvl1p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r>
              <a:t>Title Text</a:t>
            </a:r>
          </a:p>
        </p:txBody>
      </p:sp>
      <p:sp>
        <p:nvSpPr>
          <p:cNvPr id="34" name="Slide Number"/>
          <p:cNvSpPr txBox="1">
            <a:spLocks noGrp="1"/>
          </p:cNvSpPr>
          <p:nvPr>
            <p:ph type="sldNum" sz="quarter" idx="2"/>
          </p:nvPr>
        </p:nvSpPr>
        <p:spPr>
          <a:xfrm>
            <a:off x="12083465" y="9189156"/>
            <a:ext cx="309365" cy="342901"/>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182429520_1646x1646.jpeg"/>
          <p:cNvSpPr>
            <a:spLocks noGrp="1"/>
          </p:cNvSpPr>
          <p:nvPr>
            <p:ph type="pic" idx="13"/>
          </p:nvPr>
        </p:nvSpPr>
        <p:spPr>
          <a:xfrm>
            <a:off x="7531100" y="0"/>
            <a:ext cx="5473700" cy="9753600"/>
          </a:xfrm>
          <a:prstGeom prst="rect">
            <a:avLst/>
          </a:prstGeom>
        </p:spPr>
        <p:txBody>
          <a:bodyPr lIns="91439" tIns="45719" rIns="91439" bIns="45719">
            <a:noAutofit/>
          </a:bodyPr>
          <a:lstStyle/>
          <a:p>
            <a:endParaRPr/>
          </a:p>
        </p:txBody>
      </p:sp>
      <p:sp>
        <p:nvSpPr>
          <p:cNvPr id="42" name="Line"/>
          <p:cNvSpPr>
            <a:spLocks noGrp="1"/>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43" name="Title Text"/>
          <p:cNvSpPr txBox="1">
            <a:spLocks noGrp="1"/>
          </p:cNvSpPr>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r>
              <a:t>Title Text</a:t>
            </a:r>
          </a:p>
        </p:txBody>
      </p:sp>
      <p:sp>
        <p:nvSpPr>
          <p:cNvPr id="44" name="Body Level One…"/>
          <p:cNvSpPr txBox="1">
            <a:spLocks noGrp="1"/>
          </p:cNvSpPr>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sz="4800" i="1">
                <a:solidFill>
                  <a:srgbClr val="747676"/>
                </a:solidFill>
              </a:defRPr>
            </a:lvl1pPr>
            <a:lvl2pPr marL="0" indent="0" algn="r">
              <a:lnSpc>
                <a:spcPct val="70000"/>
              </a:lnSpc>
              <a:spcBef>
                <a:spcPts val="600"/>
              </a:spcBef>
              <a:buSzTx/>
              <a:buFontTx/>
              <a:buNone/>
              <a:defRPr sz="4800" i="1">
                <a:solidFill>
                  <a:srgbClr val="747676"/>
                </a:solidFill>
              </a:defRPr>
            </a:lvl2pPr>
            <a:lvl3pPr marL="0" indent="0" algn="r">
              <a:lnSpc>
                <a:spcPct val="70000"/>
              </a:lnSpc>
              <a:spcBef>
                <a:spcPts val="600"/>
              </a:spcBef>
              <a:buSzTx/>
              <a:buFontTx/>
              <a:buNone/>
              <a:defRPr sz="4800" i="1">
                <a:solidFill>
                  <a:srgbClr val="747676"/>
                </a:solidFill>
              </a:defRPr>
            </a:lvl3pPr>
            <a:lvl4pPr marL="0" indent="0" algn="r">
              <a:lnSpc>
                <a:spcPct val="70000"/>
              </a:lnSpc>
              <a:spcBef>
                <a:spcPts val="600"/>
              </a:spcBef>
              <a:buSzTx/>
              <a:buFontTx/>
              <a:buNone/>
              <a:defRPr sz="4800" i="1">
                <a:solidFill>
                  <a:srgbClr val="747676"/>
                </a:solidFill>
              </a:defRPr>
            </a:lvl4pPr>
            <a:lvl5pPr marL="0" indent="0" algn="r">
              <a:lnSpc>
                <a:spcPct val="70000"/>
              </a:lnSpc>
              <a:spcBef>
                <a:spcPts val="60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Line"/>
          <p:cNvSpPr>
            <a:spLocks noGrp="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1" name="Line"/>
          <p:cNvSpPr>
            <a:spLocks noGrp="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62" name="Title Text"/>
          <p:cNvSpPr txBox="1">
            <a:spLocks noGrp="1"/>
          </p:cNvSpPr>
          <p:nvPr>
            <p:ph type="title"/>
          </p:nvPr>
        </p:nvSpPr>
        <p:spPr>
          <a:prstGeom prst="rect">
            <a:avLst/>
          </a:prstGeom>
        </p:spPr>
        <p:txBody>
          <a:bodyPr/>
          <a:lstStyle/>
          <a:p>
            <a:r>
              <a:t>Title Text</a:t>
            </a:r>
          </a:p>
        </p:txBody>
      </p:sp>
      <p:sp>
        <p:nvSpPr>
          <p:cNvPr id="6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1" name="118295074_2675x2907.jpeg"/>
          <p:cNvSpPr>
            <a:spLocks noGrp="1"/>
          </p:cNvSpPr>
          <p:nvPr>
            <p:ph type="pic" idx="13"/>
          </p:nvPr>
        </p:nvSpPr>
        <p:spPr>
          <a:xfrm>
            <a:off x="0" y="0"/>
            <a:ext cx="6438900" cy="9753600"/>
          </a:xfrm>
          <a:prstGeom prst="rect">
            <a:avLst/>
          </a:prstGeom>
        </p:spPr>
        <p:txBody>
          <a:bodyPr lIns="91439" tIns="45719" rIns="91439" bIns="45719">
            <a:noAutofit/>
          </a:bodyPr>
          <a:lstStyle/>
          <a:p>
            <a:endParaRPr/>
          </a:p>
        </p:txBody>
      </p:sp>
      <p:sp>
        <p:nvSpPr>
          <p:cNvPr id="72" name="Line"/>
          <p:cNvSpPr>
            <a:spLocks noGrp="1"/>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73" name="Title Text"/>
          <p:cNvSpPr txBox="1">
            <a:spLocks noGrp="1"/>
          </p:cNvSpPr>
          <p:nvPr>
            <p:ph type="title"/>
          </p:nvPr>
        </p:nvSpPr>
        <p:spPr>
          <a:xfrm>
            <a:off x="7023100" y="723900"/>
            <a:ext cx="5397500" cy="723900"/>
          </a:xfrm>
          <a:prstGeom prst="rect">
            <a:avLst/>
          </a:prstGeom>
        </p:spPr>
        <p:txBody>
          <a:bodyPr/>
          <a:lstStyle/>
          <a:p>
            <a:r>
              <a:t>Title Text</a:t>
            </a:r>
          </a:p>
        </p:txBody>
      </p:sp>
      <p:sp>
        <p:nvSpPr>
          <p:cNvPr id="74" name="Body Level One…"/>
          <p:cNvSpPr txBox="1">
            <a:spLocks noGrp="1"/>
          </p:cNvSpPr>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0" name="118295074_2675x2907.jpeg"/>
          <p:cNvSpPr>
            <a:spLocks noGrp="1"/>
          </p:cNvSpPr>
          <p:nvPr>
            <p:ph type="pic" idx="13"/>
          </p:nvPr>
        </p:nvSpPr>
        <p:spPr>
          <a:xfrm>
            <a:off x="571500" y="571500"/>
            <a:ext cx="7429500" cy="7315200"/>
          </a:xfrm>
          <a:prstGeom prst="rect">
            <a:avLst/>
          </a:prstGeom>
        </p:spPr>
        <p:txBody>
          <a:bodyPr lIns="91439" tIns="45719" rIns="91439" bIns="45719">
            <a:noAutofit/>
          </a:bodyPr>
          <a:lstStyle/>
          <a:p>
            <a:endParaRPr/>
          </a:p>
        </p:txBody>
      </p:sp>
      <p:sp>
        <p:nvSpPr>
          <p:cNvPr id="91" name="182741592_1098x949.jpeg"/>
          <p:cNvSpPr>
            <a:spLocks noGrp="1"/>
          </p:cNvSpPr>
          <p:nvPr>
            <p:ph type="pic" sz="quarter" idx="14"/>
          </p:nvPr>
        </p:nvSpPr>
        <p:spPr>
          <a:xfrm>
            <a:off x="8128000" y="571500"/>
            <a:ext cx="4305300" cy="3594100"/>
          </a:xfrm>
          <a:prstGeom prst="rect">
            <a:avLst/>
          </a:prstGeom>
        </p:spPr>
        <p:txBody>
          <a:bodyPr lIns="91439" tIns="45719" rIns="91439" bIns="45719">
            <a:noAutofit/>
          </a:bodyPr>
          <a:lstStyle/>
          <a:p>
            <a:endParaRPr/>
          </a:p>
        </p:txBody>
      </p:sp>
      <p:sp>
        <p:nvSpPr>
          <p:cNvPr id="92" name="182429520_1646x1646.jpeg"/>
          <p:cNvSpPr>
            <a:spLocks noGrp="1"/>
          </p:cNvSpPr>
          <p:nvPr>
            <p:ph type="pic" sz="quarter" idx="15"/>
          </p:nvPr>
        </p:nvSpPr>
        <p:spPr>
          <a:xfrm>
            <a:off x="8128000" y="4292600"/>
            <a:ext cx="4305300" cy="3594100"/>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571500" y="8051800"/>
            <a:ext cx="11861800" cy="1333500"/>
          </a:xfrm>
          <a:prstGeom prst="rect">
            <a:avLst/>
          </a:prstGeom>
        </p:spPr>
        <p:txBody>
          <a:bodyPr/>
          <a:lstStyle>
            <a:lvl1pPr marL="0" indent="0">
              <a:spcBef>
                <a:spcPts val="1400"/>
              </a:spcBef>
              <a:buSzTx/>
              <a:buFontTx/>
              <a:buNone/>
              <a:defRPr sz="2800" i="1" spc="28"/>
            </a:lvl1pPr>
            <a:lvl2pPr marL="0" indent="0">
              <a:spcBef>
                <a:spcPts val="1400"/>
              </a:spcBef>
              <a:buSzTx/>
              <a:buFontTx/>
              <a:buNone/>
              <a:defRPr sz="2800" i="1" spc="28"/>
            </a:lvl2pPr>
            <a:lvl3pPr marL="0" indent="0">
              <a:spcBef>
                <a:spcPts val="1400"/>
              </a:spcBef>
              <a:buSzTx/>
              <a:buFontTx/>
              <a:buNone/>
              <a:defRPr sz="2800" i="1" spc="28"/>
            </a:lvl3pPr>
            <a:lvl4pPr marL="0" indent="0">
              <a:spcBef>
                <a:spcPts val="1400"/>
              </a:spcBef>
              <a:buSzTx/>
              <a:buFontTx/>
              <a:buNone/>
              <a:defRPr sz="2800" i="1" spc="28"/>
            </a:lvl4pPr>
            <a:lvl5pPr marL="0" indent="0">
              <a:spcBef>
                <a:spcPts val="1400"/>
              </a:spcBef>
              <a:buSzTx/>
              <a:buFontTx/>
              <a:buNone/>
              <a:defRPr sz="2800" i="1" spc="28"/>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0" b="1" i="0" spc="0">
                <a:solidFill>
                  <a:srgbClr val="E4E4E4"/>
                </a:solidFill>
                <a:latin typeface="Baskerville"/>
                <a:ea typeface="Baskerville"/>
                <a:cs typeface="Baskerville"/>
                <a:sym typeface="Baskerville"/>
              </a:defRPr>
            </a:lvl1pPr>
          </a:lstStyle>
          <a:p>
            <a:r>
              <a:t>“</a:t>
            </a:r>
          </a:p>
        </p:txBody>
      </p:sp>
      <p:sp>
        <p:nvSpPr>
          <p:cNvPr id="102" name="Type a quote here."/>
          <p:cNvSpPr txBox="1">
            <a:spLocks noGrp="1"/>
          </p:cNvSpPr>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r>
              <a:t>Type a quote here.</a:t>
            </a:r>
          </a:p>
        </p:txBody>
      </p:sp>
      <p:sp>
        <p:nvSpPr>
          <p:cNvPr id="103" name="-Johnny Appleseed"/>
          <p:cNvSpPr txBox="1">
            <a:spLocks noGrp="1"/>
          </p:cNvSpPr>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sz="4800" i="1">
                <a:solidFill>
                  <a:srgbClr val="6B6D6D"/>
                </a:solidFill>
              </a:defRPr>
            </a:lvl1pPr>
          </a:lstStyle>
          <a:p>
            <a:r>
              <a:t>-Johnny Appleseed</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sz="1600" i="0" spc="0">
                <a:solidFill>
                  <a:srgbClr val="747676"/>
                </a:solidFill>
                <a:latin typeface="DIN Alternate"/>
                <a:ea typeface="DIN Alternate"/>
                <a:cs typeface="DIN Alternate"/>
                <a:sym typeface="DIN Alternate"/>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1pPr>
      <a:lvl2pPr marL="0" marR="0" indent="3429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2pPr>
      <a:lvl3pPr marL="0" marR="0" indent="6858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3pPr>
      <a:lvl4pPr marL="0" marR="0" indent="10287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4pPr>
      <a:lvl5pPr marL="0" marR="0" indent="13716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5pPr>
      <a:lvl6pPr marL="0" marR="0" indent="17145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6pPr>
      <a:lvl7pPr marL="0" marR="0" indent="20574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7pPr>
      <a:lvl8pPr marL="0" marR="0" indent="24003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8pPr>
      <a:lvl9pPr marL="0" marR="0" indent="27432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9pPr>
    </p:bodyStyle>
    <p:otherStyle>
      <a:lvl1pPr marL="0" marR="0" indent="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888/notebooks/Downloads/fwd/BigMart%20Sale%20DataSet.ipynb"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888/notebooks/Downloads/fwd/BigMart%20Sale%20DataSet.ipynb"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8/notebooks/Downloads/fwd/BigMart%20Sale%20DataSet.ipynb"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ata science project"/>
          <p:cNvSpPr txBox="1">
            <a:spLocks noGrp="1"/>
          </p:cNvSpPr>
          <p:nvPr>
            <p:ph type="ctrTitle"/>
          </p:nvPr>
        </p:nvSpPr>
        <p:spPr>
          <a:xfrm>
            <a:off x="326572" y="783771"/>
            <a:ext cx="12041414" cy="5139146"/>
          </a:xfrm>
          <a:prstGeom prst="rect">
            <a:avLst/>
          </a:prstGeom>
        </p:spPr>
        <p:txBody>
          <a:bodyPr/>
          <a:lstStyle/>
          <a:p>
            <a:r>
              <a:rPr lang="en-US" dirty="0" smtClean="0"/>
              <a:t>INTRODUCTION TO </a:t>
            </a:r>
            <a:br>
              <a:rPr lang="en-US" dirty="0" smtClean="0"/>
            </a:br>
            <a:r>
              <a:rPr dirty="0" smtClean="0"/>
              <a:t>Data science</a:t>
            </a:r>
            <a:endParaRPr dirty="0"/>
          </a:p>
        </p:txBody>
      </p:sp>
      <p:sp>
        <p:nvSpPr>
          <p:cNvPr id="130" name="BigMart Sale Dataset…"/>
          <p:cNvSpPr txBox="1">
            <a:spLocks noGrp="1"/>
          </p:cNvSpPr>
          <p:nvPr>
            <p:ph type="subTitle" sz="half" idx="1"/>
          </p:nvPr>
        </p:nvSpPr>
        <p:spPr>
          <a:xfrm>
            <a:off x="728255" y="6126480"/>
            <a:ext cx="11861800" cy="3263900"/>
          </a:xfrm>
          <a:prstGeom prst="rect">
            <a:avLst/>
          </a:prstGeom>
          <a:blipFill>
            <a:blip r:embed="rId2"/>
          </a:blipFill>
          <a:ln w="101600" cap="rnd"/>
        </p:spPr>
        <p:txBody>
          <a:bodyPr/>
          <a:lstStyle/>
          <a:p>
            <a:pPr>
              <a:lnSpc>
                <a:spcPct val="100000"/>
              </a:lnSpc>
              <a:defRPr sz="2400" i="0">
                <a:solidFill>
                  <a:srgbClr val="FFFFFF"/>
                </a:solidFill>
                <a:latin typeface="DIN Alternate"/>
                <a:ea typeface="DIN Alternate"/>
                <a:cs typeface="DIN Alternate"/>
                <a:sym typeface="DIN Alternate"/>
              </a:defRPr>
            </a:pPr>
            <a:r>
              <a:rPr dirty="0"/>
              <a:t>BigMart Sale </a:t>
            </a:r>
            <a:r>
              <a:rPr dirty="0" smtClean="0"/>
              <a:t>Dataset</a:t>
            </a:r>
          </a:p>
          <a:p>
            <a:pPr>
              <a:lnSpc>
                <a:spcPct val="100000"/>
              </a:lnSpc>
              <a:defRPr sz="2400" i="0">
                <a:solidFill>
                  <a:srgbClr val="FFFFFF"/>
                </a:solidFill>
                <a:latin typeface="DIN Alternate"/>
                <a:ea typeface="DIN Alternate"/>
                <a:cs typeface="DIN Alternate"/>
                <a:sym typeface="DIN Alternate"/>
              </a:defRPr>
            </a:pPr>
            <a:r>
              <a:rPr dirty="0" smtClean="0"/>
              <a:t>    </a:t>
            </a:r>
            <a:r>
              <a:rPr lang="en-US" dirty="0" smtClean="0"/>
              <a:t>Prince </a:t>
            </a:r>
            <a:r>
              <a:rPr lang="en-US" dirty="0" err="1" smtClean="0"/>
              <a:t>Jha</a:t>
            </a:r>
            <a:r>
              <a:rPr lang="en-US" dirty="0" smtClean="0"/>
              <a:t>  </a:t>
            </a:r>
            <a:r>
              <a:rPr lang="mr-IN" dirty="0" smtClean="0"/>
              <a:t>–</a:t>
            </a:r>
            <a:r>
              <a:rPr lang="en-US" dirty="0" smtClean="0"/>
              <a:t> PES1201701608</a:t>
            </a:r>
          </a:p>
          <a:p>
            <a:pPr>
              <a:lnSpc>
                <a:spcPct val="100000"/>
              </a:lnSpc>
              <a:defRPr sz="2400" i="0">
                <a:solidFill>
                  <a:srgbClr val="FFFFFF"/>
                </a:solidFill>
                <a:latin typeface="DIN Alternate"/>
                <a:ea typeface="DIN Alternate"/>
                <a:cs typeface="DIN Alternate"/>
                <a:sym typeface="DIN Alternate"/>
              </a:defRPr>
            </a:pPr>
            <a:r>
              <a:rPr lang="en-US" dirty="0" err="1" smtClean="0"/>
              <a:t>Manoj</a:t>
            </a:r>
            <a:r>
              <a:rPr lang="en-US" dirty="0" smtClean="0"/>
              <a:t> Kumar S </a:t>
            </a:r>
            <a:r>
              <a:rPr lang="mr-IN" dirty="0" smtClean="0"/>
              <a:t>–</a:t>
            </a:r>
            <a:r>
              <a:rPr lang="en-US" dirty="0" smtClean="0"/>
              <a:t> PES1201700962</a:t>
            </a:r>
          </a:p>
          <a:p>
            <a:pPr>
              <a:lnSpc>
                <a:spcPct val="100000"/>
              </a:lnSpc>
              <a:defRPr sz="2400" i="0">
                <a:solidFill>
                  <a:srgbClr val="FFFFFF"/>
                </a:solidFill>
                <a:latin typeface="DIN Alternate"/>
                <a:ea typeface="DIN Alternate"/>
                <a:cs typeface="DIN Alternate"/>
                <a:sym typeface="DIN Alternate"/>
              </a:defRPr>
            </a:pPr>
            <a:r>
              <a:rPr lang="en-US" dirty="0" smtClean="0"/>
              <a:t>Siva </a:t>
            </a:r>
            <a:r>
              <a:rPr lang="en-US" dirty="0" err="1" smtClean="0"/>
              <a:t>Teja</a:t>
            </a:r>
            <a:r>
              <a:rPr lang="en-US" dirty="0" smtClean="0"/>
              <a:t> S </a:t>
            </a:r>
            <a:r>
              <a:rPr lang="mr-IN" dirty="0" smtClean="0"/>
              <a:t>–</a:t>
            </a:r>
            <a:r>
              <a:rPr lang="en-US" dirty="0" smtClean="0"/>
              <a:t> PES1201700988</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4.png" descr="4.png"/>
          <p:cNvPicPr>
            <a:picLocks noChangeAspect="1"/>
          </p:cNvPicPr>
          <p:nvPr/>
        </p:nvPicPr>
        <p:blipFill>
          <a:blip r:embed="rId2">
            <a:extLst/>
          </a:blip>
          <a:stretch>
            <a:fillRect/>
          </a:stretch>
        </p:blipFill>
        <p:spPr>
          <a:xfrm>
            <a:off x="6163865" y="3201903"/>
            <a:ext cx="4876801" cy="3200401"/>
          </a:xfrm>
          <a:prstGeom prst="rect">
            <a:avLst/>
          </a:prstGeom>
          <a:ln w="12700">
            <a:miter lim="400000"/>
          </a:ln>
        </p:spPr>
      </p:pic>
      <p:pic>
        <p:nvPicPr>
          <p:cNvPr id="4" name="1.png" descr="1.png"/>
          <p:cNvPicPr>
            <a:picLocks noChangeAspect="1"/>
          </p:cNvPicPr>
          <p:nvPr/>
        </p:nvPicPr>
        <p:blipFill>
          <a:blip r:embed="rId3">
            <a:extLst/>
          </a:blip>
          <a:stretch>
            <a:fillRect/>
          </a:stretch>
        </p:blipFill>
        <p:spPr>
          <a:xfrm>
            <a:off x="622533" y="3201903"/>
            <a:ext cx="4762501" cy="3200401"/>
          </a:xfrm>
          <a:prstGeom prst="rect">
            <a:avLst/>
          </a:prstGeom>
          <a:ln w="12700">
            <a:miter lim="400000"/>
          </a:ln>
        </p:spPr>
      </p:pic>
      <p:sp>
        <p:nvSpPr>
          <p:cNvPr id="6" name="Rectangle 5"/>
          <p:cNvSpPr/>
          <p:nvPr/>
        </p:nvSpPr>
        <p:spPr>
          <a:xfrm>
            <a:off x="2272585" y="7396480"/>
            <a:ext cx="7782560" cy="307777"/>
          </a:xfrm>
          <a:prstGeom prst="rect">
            <a:avLst/>
          </a:prstGeom>
        </p:spPr>
        <p:txBody>
          <a:bodyPr wrap="square">
            <a:spAutoFit/>
          </a:bodyPr>
          <a:lstStyle/>
          <a:p>
            <a:r>
              <a:rPr lang="en-IN" sz="1400" i="0" dirty="0" smtClean="0">
                <a:solidFill>
                  <a:schemeClr val="tx1">
                    <a:lumMod val="50000"/>
                  </a:schemeClr>
                </a:solidFill>
              </a:rPr>
              <a:t>Scatter </a:t>
            </a:r>
            <a:r>
              <a:rPr lang="en-IN" sz="1400" i="0" dirty="0" smtClean="0">
                <a:solidFill>
                  <a:schemeClr val="tx1">
                    <a:lumMod val="50000"/>
                  </a:schemeClr>
                </a:solidFill>
              </a:rPr>
              <a:t>Plots. Before and After Data Cleaning </a:t>
            </a:r>
            <a:r>
              <a:rPr lang="en-IN" sz="1400" i="0" dirty="0" smtClean="0">
                <a:solidFill>
                  <a:schemeClr val="tx1">
                    <a:lumMod val="50000"/>
                  </a:schemeClr>
                </a:solidFill>
              </a:rPr>
              <a:t>of ITEM-MRP</a:t>
            </a:r>
            <a:endParaRPr lang="en-US" sz="1400" i="0" dirty="0" smtClean="0">
              <a:solidFill>
                <a:schemeClr val="tx1">
                  <a:lumMod val="50000"/>
                </a:schemeClr>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he Box And Whiskers Plot for Item-Weight , Item-MRP , Item-Visibility are shown from left to right"/>
          <p:cNvSpPr txBox="1">
            <a:spLocks noGrp="1"/>
          </p:cNvSpPr>
          <p:nvPr>
            <p:ph type="title"/>
          </p:nvPr>
        </p:nvSpPr>
        <p:spPr>
          <a:prstGeom prst="rect">
            <a:avLst/>
          </a:prstGeom>
        </p:spPr>
        <p:txBody>
          <a:bodyPr/>
          <a:lstStyle>
            <a:lvl1pPr defTabSz="457200">
              <a:lnSpc>
                <a:spcPts val="3900"/>
              </a:lnSpc>
              <a:spcBef>
                <a:spcPts val="0"/>
              </a:spcBef>
              <a:defRPr sz="1800" b="1" cap="none">
                <a:solidFill>
                  <a:srgbClr val="000000"/>
                </a:solidFill>
                <a:latin typeface="Times"/>
                <a:ea typeface="Times"/>
                <a:cs typeface="Times"/>
                <a:sym typeface="Times"/>
              </a:defRPr>
            </a:lvl1pPr>
          </a:lstStyle>
          <a:p>
            <a:r>
              <a:t>The Box And Whiskers Plot for Item-Weight , Item-MRP , Item-Visibility are shown from left to right</a:t>
            </a:r>
          </a:p>
        </p:txBody>
      </p:sp>
      <p:sp>
        <p:nvSpPr>
          <p:cNvPr id="160" name="Note :the High Median of MRP And Low Median Of Visibility.…"/>
          <p:cNvSpPr txBox="1">
            <a:spLocks noGrp="1"/>
          </p:cNvSpPr>
          <p:nvPr>
            <p:ph type="body" idx="1"/>
          </p:nvPr>
        </p:nvSpPr>
        <p:spPr>
          <a:prstGeom prst="rect">
            <a:avLst/>
          </a:prstGeom>
        </p:spPr>
        <p:txBody>
          <a:bodyPr/>
          <a:lstStyle/>
          <a:p>
            <a:pPr marL="0" indent="0" defTabSz="457200">
              <a:lnSpc>
                <a:spcPts val="3000"/>
              </a:lnSpc>
              <a:spcBef>
                <a:spcPts val="0"/>
              </a:spcBef>
              <a:buSzTx/>
              <a:buFontTx/>
              <a:buNone/>
              <a:defRPr sz="1400" b="1">
                <a:solidFill>
                  <a:srgbClr val="000000"/>
                </a:solidFill>
                <a:latin typeface="Times"/>
                <a:ea typeface="Times"/>
                <a:cs typeface="Times"/>
                <a:sym typeface="Times"/>
              </a:defRPr>
            </a:pPr>
            <a:r>
              <a:t>Note :the High Median of MRP And Low Median Of Visibility.</a:t>
            </a:r>
          </a:p>
          <a:p>
            <a:pPr marL="0" indent="0" defTabSz="457200">
              <a:lnSpc>
                <a:spcPts val="3000"/>
              </a:lnSpc>
              <a:spcBef>
                <a:spcPts val="0"/>
              </a:spcBef>
              <a:buSzTx/>
              <a:buFontTx/>
              <a:buNone/>
              <a:defRPr sz="1400" b="1">
                <a:solidFill>
                  <a:srgbClr val="000000"/>
                </a:solidFill>
                <a:latin typeface="Times"/>
                <a:ea typeface="Times"/>
                <a:cs typeface="Times"/>
                <a:sym typeface="Times"/>
              </a:defRPr>
            </a:pPr>
            <a:r>
              <a:t>Its Obvious as item costs are scaled on a higher valued scale, While visibility is scaled on a smaller scale</a:t>
            </a:r>
            <a:r>
              <a:rPr>
                <a:solidFill>
                  <a:srgbClr val="23527C"/>
                </a:solidFill>
                <a:hlinkClick r:id="rId2"/>
              </a:rPr>
              <a:t>¶</a:t>
            </a:r>
          </a:p>
          <a:p>
            <a:pPr marL="0" indent="0" defTabSz="457200">
              <a:lnSpc>
                <a:spcPts val="3200"/>
              </a:lnSpc>
              <a:spcBef>
                <a:spcPts val="0"/>
              </a:spcBef>
              <a:buSzTx/>
              <a:buFontTx/>
              <a:buNone/>
              <a:defRPr sz="1400">
                <a:solidFill>
                  <a:srgbClr val="333333"/>
                </a:solidFill>
                <a:latin typeface="Helvetica Neue"/>
                <a:ea typeface="Helvetica Neue"/>
                <a:cs typeface="Helvetica Neue"/>
                <a:sym typeface="Helvetica Neue"/>
              </a:defRPr>
            </a:pPr>
            <a:endParaRPr>
              <a:solidFill>
                <a:srgbClr val="23527C"/>
              </a:solidFill>
              <a:hlinkClick r:id="rId2"/>
            </a:endParaRPr>
          </a:p>
          <a:p>
            <a:pPr marL="0" indent="0" algn="r" defTabSz="457200">
              <a:lnSpc>
                <a:spcPts val="3300"/>
              </a:lnSpc>
              <a:spcBef>
                <a:spcPts val="0"/>
              </a:spcBef>
              <a:buSzTx/>
              <a:buFontTx/>
              <a:buNone/>
              <a:defRPr sz="1400">
                <a:solidFill>
                  <a:srgbClr val="303F9F"/>
                </a:solidFill>
                <a:latin typeface="Courier"/>
                <a:ea typeface="Courier"/>
                <a:cs typeface="Courier"/>
                <a:sym typeface="Courier"/>
              </a:defRPr>
            </a:pPr>
            <a:r>
              <a:t>In [42]:</a:t>
            </a:r>
          </a:p>
          <a:p>
            <a:pPr marL="0" indent="0" defTabSz="457200">
              <a:lnSpc>
                <a:spcPts val="3300"/>
              </a:lnSpc>
              <a:spcBef>
                <a:spcPts val="0"/>
              </a:spcBef>
              <a:buSzTx/>
              <a:buFontTx/>
              <a:buNone/>
              <a:defRPr sz="1400">
                <a:solidFill>
                  <a:srgbClr val="000000"/>
                </a:solidFill>
                <a:latin typeface="Courier"/>
                <a:ea typeface="Courier"/>
                <a:cs typeface="Courier"/>
                <a:sym typeface="Courier"/>
              </a:defRPr>
            </a:pPr>
            <a:endParaRPr/>
          </a:p>
        </p:txBody>
      </p:sp>
      <p:pic>
        <p:nvPicPr>
          <p:cNvPr id="161" name="5.png" descr="5.png"/>
          <p:cNvPicPr>
            <a:picLocks noChangeAspect="1"/>
          </p:cNvPicPr>
          <p:nvPr/>
        </p:nvPicPr>
        <p:blipFill>
          <a:blip r:embed="rId3">
            <a:extLst/>
          </a:blip>
          <a:stretch>
            <a:fillRect/>
          </a:stretch>
        </p:blipFill>
        <p:spPr>
          <a:xfrm>
            <a:off x="2525326" y="3001369"/>
            <a:ext cx="5447677" cy="3631786"/>
          </a:xfrm>
          <a:prstGeom prst="rect">
            <a:avLst/>
          </a:prstGeom>
          <a:ln w="12700">
            <a:miter lim="400000"/>
          </a:ln>
        </p:spPr>
      </p:pic>
      <p:sp>
        <p:nvSpPr>
          <p:cNvPr id="6" name="The Box And Whiskers Plot for Item-Weight , Item-MRP , Item-Visibility are shown from left to right¶"/>
          <p:cNvSpPr txBox="1">
            <a:spLocks/>
          </p:cNvSpPr>
          <p:nvPr/>
        </p:nvSpPr>
        <p:spPr>
          <a:xfrm>
            <a:off x="723900" y="7916091"/>
            <a:ext cx="118618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marL="0" marR="0" lvl="0" indent="0" algn="l" defTabSz="457200" rtl="0" eaLnBrk="1" fontAlgn="auto" latinLnBrk="0" hangingPunct="1">
              <a:lnSpc>
                <a:spcPts val="3900"/>
              </a:lnSpc>
              <a:spcBef>
                <a:spcPts val="0"/>
              </a:spcBef>
              <a:spcAft>
                <a:spcPts val="0"/>
              </a:spcAft>
              <a:buClrTx/>
              <a:buSzTx/>
              <a:buFontTx/>
              <a:buNone/>
              <a:tabLst/>
              <a:defRPr sz="1800" b="1" cap="none">
                <a:solidFill>
                  <a:srgbClr val="000000"/>
                </a:solidFill>
                <a:latin typeface="Helvetica Neue"/>
                <a:ea typeface="Helvetica Neue"/>
                <a:cs typeface="Helvetica Neue"/>
                <a:sym typeface="Helvetica Neue"/>
              </a:defRPr>
            </a:pPr>
            <a:r>
              <a:rPr kumimoji="0" lang="en-US" sz="1800" b="1" i="0" u="none" strike="noStrike" kern="0" cap="none" spc="0" normalizeH="0" baseline="0" noProof="0" smtClean="0">
                <a:ln>
                  <a:noFill/>
                </a:ln>
                <a:solidFill>
                  <a:srgbClr val="000000"/>
                </a:solidFill>
                <a:effectLst/>
                <a:uLnTx/>
                <a:uFillTx/>
                <a:latin typeface="Helvetica Neue"/>
                <a:ea typeface="Helvetica Neue"/>
                <a:cs typeface="Helvetica Neue"/>
                <a:sym typeface="Helvetica Neue"/>
              </a:rPr>
              <a:t>The Box And Whiskers Plot for Item-Weight , Item-MRP , Item-Visibility are shown from left to right</a:t>
            </a:r>
            <a:r>
              <a:rPr kumimoji="0" lang="en-US" sz="1800" b="1" i="0" u="none" strike="noStrike" kern="0" cap="none" spc="0" normalizeH="0" baseline="0" noProof="0" smtClean="0">
                <a:ln>
                  <a:noFill/>
                </a:ln>
                <a:solidFill>
                  <a:srgbClr val="337AB7"/>
                </a:solidFill>
                <a:effectLst/>
                <a:uLnTx/>
                <a:uFillTx/>
                <a:latin typeface="Helvetica Neue"/>
                <a:ea typeface="Helvetica Neue"/>
                <a:cs typeface="Helvetica Neue"/>
                <a:sym typeface="Helvetica Neue"/>
                <a:hlinkClick r:id="rId2"/>
              </a:rPr>
              <a:t>¶</a:t>
            </a:r>
            <a:endParaRPr kumimoji="0" lang="en-US" sz="1800" b="1" i="0" u="none" strike="noStrike" kern="0" cap="none" spc="0" normalizeH="0" baseline="0" noProof="0">
              <a:ln>
                <a:noFill/>
              </a:ln>
              <a:solidFill>
                <a:srgbClr val="337AB7"/>
              </a:solidFill>
              <a:effectLst/>
              <a:uLnTx/>
              <a:uFillTx/>
              <a:latin typeface="Helvetica Neue"/>
              <a:ea typeface="Helvetica Neue"/>
              <a:cs typeface="Helvetica Neue"/>
              <a:sym typeface="Helvetica Neue"/>
              <a:hlinkClick r:id="rId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7.png" descr="7.png"/>
          <p:cNvPicPr>
            <a:picLocks noChangeAspect="1"/>
          </p:cNvPicPr>
          <p:nvPr/>
        </p:nvPicPr>
        <p:blipFill>
          <a:blip r:embed="rId2">
            <a:extLst/>
          </a:blip>
          <a:stretch>
            <a:fillRect/>
          </a:stretch>
        </p:blipFill>
        <p:spPr>
          <a:xfrm>
            <a:off x="3153933" y="2744641"/>
            <a:ext cx="6186206" cy="6131218"/>
          </a:xfrm>
          <a:prstGeom prst="rect">
            <a:avLst/>
          </a:prstGeom>
          <a:ln w="12700">
            <a:miter lim="400000"/>
          </a:ln>
        </p:spPr>
      </p:pic>
      <p:sp>
        <p:nvSpPr>
          <p:cNvPr id="6" name="Title 5"/>
          <p:cNvSpPr>
            <a:spLocks noGrp="1"/>
          </p:cNvSpPr>
          <p:nvPr>
            <p:ph type="title"/>
          </p:nvPr>
        </p:nvSpPr>
        <p:spPr/>
        <p:txBody>
          <a:bodyPr>
            <a:normAutofit fontScale="90000"/>
          </a:bodyPr>
          <a:lstStyle/>
          <a:p>
            <a:r>
              <a:rPr lang="en-IN" dirty="0" smtClean="0"/>
              <a:t>Pair plots</a:t>
            </a:r>
            <a:endParaRPr lang="en-US"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High Outlet Size items have a smaller count since area occupied for storage would be High which The Vendors Don't Prefer."/>
          <p:cNvSpPr txBox="1">
            <a:spLocks noGrp="1"/>
          </p:cNvSpPr>
          <p:nvPr>
            <p:ph type="title"/>
          </p:nvPr>
        </p:nvSpPr>
        <p:spPr>
          <a:prstGeom prst="rect">
            <a:avLst/>
          </a:prstGeom>
        </p:spPr>
        <p:txBody>
          <a:bodyPr/>
          <a:lstStyle>
            <a:lvl1pPr defTabSz="457200">
              <a:lnSpc>
                <a:spcPts val="3000"/>
              </a:lnSpc>
              <a:spcBef>
                <a:spcPts val="0"/>
              </a:spcBef>
              <a:defRPr sz="1400" b="1" cap="none">
                <a:solidFill>
                  <a:srgbClr val="000000"/>
                </a:solidFill>
                <a:latin typeface="Helvetica Neue"/>
                <a:ea typeface="Helvetica Neue"/>
                <a:cs typeface="Helvetica Neue"/>
                <a:sym typeface="Helvetica Neue"/>
              </a:defRPr>
            </a:lvl1pPr>
          </a:lstStyle>
          <a:p>
            <a:r>
              <a:t>High Outlet Size items have a smaller count since area occupied for storage would be High which The Vendors Don't Prefer.</a:t>
            </a:r>
          </a:p>
        </p:txBody>
      </p:sp>
      <p:sp>
        <p:nvSpPr>
          <p:cNvPr id="170" name="Body"/>
          <p:cNvSpPr txBox="1">
            <a:spLocks noGrp="1"/>
          </p:cNvSpPr>
          <p:nvPr>
            <p:ph type="body" idx="1"/>
          </p:nvPr>
        </p:nvSpPr>
        <p:spPr>
          <a:prstGeom prst="rect">
            <a:avLst/>
          </a:prstGeom>
          <a:blipFill>
            <a:blip r:embed="rId2"/>
          </a:blipFill>
          <a:ln w="101600" cap="rnd"/>
        </p:spPr>
        <p:txBody>
          <a:bodyPr anchor="ctr"/>
          <a:lstStyle/>
          <a:p>
            <a:pPr marL="0" indent="0" algn="ctr">
              <a:spcBef>
                <a:spcPts val="0"/>
              </a:spcBef>
              <a:buSzTx/>
              <a:buFontTx/>
              <a:buNone/>
              <a:defRPr sz="2400">
                <a:solidFill>
                  <a:srgbClr val="FFFFFF"/>
                </a:solidFill>
                <a:latin typeface="DIN Alternate"/>
                <a:ea typeface="DIN Alternate"/>
                <a:cs typeface="DIN Alternate"/>
                <a:sym typeface="DIN Alternate"/>
              </a:defRPr>
            </a:pPr>
            <a:endParaRPr/>
          </a:p>
        </p:txBody>
      </p:sp>
      <p:pic>
        <p:nvPicPr>
          <p:cNvPr id="171" name="8.png" descr="8.png"/>
          <p:cNvPicPr>
            <a:picLocks noChangeAspect="1"/>
          </p:cNvPicPr>
          <p:nvPr/>
        </p:nvPicPr>
        <p:blipFill>
          <a:blip r:embed="rId3">
            <a:extLst/>
          </a:blip>
          <a:stretch>
            <a:fillRect/>
          </a:stretch>
        </p:blipFill>
        <p:spPr>
          <a:xfrm>
            <a:off x="2819400" y="4038600"/>
            <a:ext cx="7043908" cy="472543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When Item-Weight and Item-FatContent are Plotted against each other, Its Difficult to even distinguish , implies…"/>
          <p:cNvSpPr txBox="1">
            <a:spLocks noGrp="1"/>
          </p:cNvSpPr>
          <p:nvPr>
            <p:ph type="title"/>
          </p:nvPr>
        </p:nvSpPr>
        <p:spPr>
          <a:xfrm>
            <a:off x="271054" y="1972491"/>
            <a:ext cx="11861800" cy="723900"/>
          </a:xfrm>
          <a:prstGeom prst="rect">
            <a:avLst/>
          </a:prstGeom>
        </p:spPr>
        <p:txBody>
          <a:bodyPr>
            <a:normAutofit fontScale="90000"/>
          </a:bodyPr>
          <a:lstStyle/>
          <a:p>
            <a:pPr defTabSz="448055">
              <a:lnSpc>
                <a:spcPts val="3000"/>
              </a:lnSpc>
              <a:spcBef>
                <a:spcPts val="0"/>
              </a:spcBef>
              <a:defRPr sz="1372" b="1" cap="none">
                <a:solidFill>
                  <a:srgbClr val="000000"/>
                </a:solidFill>
                <a:latin typeface="Helvetica Neue"/>
                <a:ea typeface="Helvetica Neue"/>
                <a:cs typeface="Helvetica Neue"/>
                <a:sym typeface="Helvetica Neue"/>
              </a:defRPr>
            </a:pPr>
            <a:r>
              <a:t>When Item-Weight and Item-FatContent are Plotted against each other, Its Difficult to even distinguish , implies</a:t>
            </a:r>
          </a:p>
          <a:p>
            <a:pPr defTabSz="448055">
              <a:lnSpc>
                <a:spcPts val="3000"/>
              </a:lnSpc>
              <a:spcBef>
                <a:spcPts val="0"/>
              </a:spcBef>
              <a:defRPr sz="1372" b="1" cap="none">
                <a:solidFill>
                  <a:srgbClr val="000000"/>
                </a:solidFill>
                <a:latin typeface="Helvetica Neue"/>
                <a:ea typeface="Helvetica Neue"/>
                <a:cs typeface="Helvetica Neue"/>
                <a:sym typeface="Helvetica Neue"/>
              </a:defRPr>
            </a:pPr>
            <a:r>
              <a:t>Weight of an Item Seems to be independent Of Fat-Content</a:t>
            </a:r>
          </a:p>
        </p:txBody>
      </p:sp>
      <p:pic>
        <p:nvPicPr>
          <p:cNvPr id="176" name="9.png" descr="9.png"/>
          <p:cNvPicPr>
            <a:picLocks noChangeAspect="1"/>
          </p:cNvPicPr>
          <p:nvPr/>
        </p:nvPicPr>
        <p:blipFill>
          <a:blip r:embed="rId2">
            <a:extLst/>
          </a:blip>
          <a:stretch>
            <a:fillRect/>
          </a:stretch>
        </p:blipFill>
        <p:spPr>
          <a:xfrm>
            <a:off x="2874674" y="4700444"/>
            <a:ext cx="5936745" cy="409589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p:cNvSpPr txBox="1">
            <a:spLocks noGrp="1"/>
          </p:cNvSpPr>
          <p:nvPr>
            <p:ph type="title"/>
          </p:nvPr>
        </p:nvSpPr>
        <p:spPr>
          <a:prstGeom prst="rect">
            <a:avLst/>
          </a:prstGeom>
        </p:spPr>
        <p:txBody>
          <a:bodyPr>
            <a:normAutofit fontScale="90000"/>
          </a:bodyPr>
          <a:lstStyle/>
          <a:p>
            <a:pPr defTabSz="543305">
              <a:spcBef>
                <a:spcPts val="2100"/>
              </a:spcBef>
              <a:defRPr sz="4836"/>
            </a:pPr>
            <a:r>
              <a:rPr lang="en-IN" dirty="0" smtClean="0"/>
              <a:t>VIOLIN PLOTS</a:t>
            </a:r>
            <a:endParaRPr/>
          </a:p>
        </p:txBody>
      </p:sp>
      <p:pic>
        <p:nvPicPr>
          <p:cNvPr id="181" name="10.png" descr="10.png"/>
          <p:cNvPicPr>
            <a:picLocks noChangeAspect="1"/>
          </p:cNvPicPr>
          <p:nvPr/>
        </p:nvPicPr>
        <p:blipFill>
          <a:blip r:embed="rId2">
            <a:extLst/>
          </a:blip>
          <a:stretch>
            <a:fillRect/>
          </a:stretch>
        </p:blipFill>
        <p:spPr>
          <a:xfrm>
            <a:off x="2841749" y="4599734"/>
            <a:ext cx="6015916" cy="415051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he Graph Above Shows the Outlet Sales of each item identified Uniquely¶"/>
          <p:cNvSpPr txBox="1">
            <a:spLocks noGrp="1"/>
          </p:cNvSpPr>
          <p:nvPr>
            <p:ph type="title"/>
          </p:nvPr>
        </p:nvSpPr>
        <p:spPr>
          <a:prstGeom prst="rect">
            <a:avLst/>
          </a:prstGeom>
        </p:spPr>
        <p:txBody>
          <a:bodyPr/>
          <a:lstStyle/>
          <a:p>
            <a:pPr defTabSz="457200">
              <a:lnSpc>
                <a:spcPts val="3000"/>
              </a:lnSpc>
              <a:spcBef>
                <a:spcPts val="0"/>
              </a:spcBef>
              <a:defRPr sz="1400" b="1" cap="none">
                <a:solidFill>
                  <a:srgbClr val="000000"/>
                </a:solidFill>
                <a:latin typeface="Helvetica Neue"/>
                <a:ea typeface="Helvetica Neue"/>
                <a:cs typeface="Helvetica Neue"/>
                <a:sym typeface="Helvetica Neue"/>
              </a:defRPr>
            </a:pPr>
            <a:r>
              <a:t>The </a:t>
            </a:r>
            <a:r>
              <a:rPr/>
              <a:t>Graph </a:t>
            </a:r>
            <a:r>
              <a:rPr lang="en-IN" dirty="0" smtClean="0"/>
              <a:t>Below</a:t>
            </a:r>
            <a:r>
              <a:rPr smtClean="0"/>
              <a:t> </a:t>
            </a:r>
            <a:r>
              <a:t>Shows the Outlet Sales of each item identified Uniquely</a:t>
            </a:r>
            <a:r>
              <a:rPr>
                <a:solidFill>
                  <a:srgbClr val="337AB7"/>
                </a:solidFill>
                <a:hlinkClick r:id="rId2"/>
              </a:rPr>
              <a:t>¶</a:t>
            </a:r>
          </a:p>
        </p:txBody>
      </p:sp>
      <p:pic>
        <p:nvPicPr>
          <p:cNvPr id="186" name="11.png" descr="11.png"/>
          <p:cNvPicPr>
            <a:picLocks noChangeAspect="1"/>
          </p:cNvPicPr>
          <p:nvPr/>
        </p:nvPicPr>
        <p:blipFill>
          <a:blip r:embed="rId3">
            <a:extLst/>
          </a:blip>
          <a:stretch>
            <a:fillRect/>
          </a:stretch>
        </p:blipFill>
        <p:spPr>
          <a:xfrm>
            <a:off x="1659097" y="3154628"/>
            <a:ext cx="8474883" cy="589814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he Items of Price 100-150 have the highest Frequency while those above 250 are lowest"/>
          <p:cNvSpPr txBox="1">
            <a:spLocks noGrp="1"/>
          </p:cNvSpPr>
          <p:nvPr>
            <p:ph type="title"/>
          </p:nvPr>
        </p:nvSpPr>
        <p:spPr>
          <a:prstGeom prst="rect">
            <a:avLst/>
          </a:prstGeom>
        </p:spPr>
        <p:txBody>
          <a:bodyPr/>
          <a:lstStyle>
            <a:lvl1pPr defTabSz="457200">
              <a:lnSpc>
                <a:spcPts val="3000"/>
              </a:lnSpc>
              <a:spcBef>
                <a:spcPts val="0"/>
              </a:spcBef>
              <a:defRPr sz="1400" b="1" cap="none">
                <a:solidFill>
                  <a:srgbClr val="000000"/>
                </a:solidFill>
                <a:latin typeface="Helvetica Neue"/>
                <a:ea typeface="Helvetica Neue"/>
                <a:cs typeface="Helvetica Neue"/>
                <a:sym typeface="Helvetica Neue"/>
              </a:defRPr>
            </a:lvl1pPr>
          </a:lstStyle>
          <a:p>
            <a:r>
              <a:t>The Items of Price 100-150 have the highest Frequency while those above 250 are lowest</a:t>
            </a:r>
          </a:p>
        </p:txBody>
      </p:sp>
      <p:pic>
        <p:nvPicPr>
          <p:cNvPr id="191" name="12.png" descr="12.png"/>
          <p:cNvPicPr>
            <a:picLocks noChangeAspect="1"/>
          </p:cNvPicPr>
          <p:nvPr/>
        </p:nvPicPr>
        <p:blipFill>
          <a:blip r:embed="rId2">
            <a:extLst/>
          </a:blip>
          <a:stretch>
            <a:fillRect/>
          </a:stretch>
        </p:blipFill>
        <p:spPr>
          <a:xfrm>
            <a:off x="2288333" y="4800973"/>
            <a:ext cx="5777408" cy="391040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 1985 , the count was highest, while in 1998 the count was lowest."/>
          <p:cNvSpPr txBox="1">
            <a:spLocks noGrp="1"/>
          </p:cNvSpPr>
          <p:nvPr>
            <p:ph type="body" idx="1"/>
          </p:nvPr>
        </p:nvSpPr>
        <p:spPr>
          <a:prstGeom prst="rect">
            <a:avLst/>
          </a:prstGeom>
        </p:spPr>
        <p:txBody>
          <a:bodyPr/>
          <a:lstStyle/>
          <a:p>
            <a:r>
              <a:t>In 1985 , the count was highest, while in 1998 the count was lowest.</a:t>
            </a:r>
          </a:p>
        </p:txBody>
      </p:sp>
      <p:pic>
        <p:nvPicPr>
          <p:cNvPr id="196" name="13.png" descr="13.png"/>
          <p:cNvPicPr>
            <a:picLocks noChangeAspect="1"/>
          </p:cNvPicPr>
          <p:nvPr/>
        </p:nvPicPr>
        <p:blipFill>
          <a:blip r:embed="rId2">
            <a:extLst/>
          </a:blip>
          <a:stretch>
            <a:fillRect/>
          </a:stretch>
        </p:blipFill>
        <p:spPr>
          <a:xfrm>
            <a:off x="1996950" y="4212570"/>
            <a:ext cx="6263135" cy="420165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Note That The Count of Vegetables and Fruits is highest, Thus Vegetables are sold in abundance.…"/>
          <p:cNvSpPr txBox="1">
            <a:spLocks noGrp="1"/>
          </p:cNvSpPr>
          <p:nvPr>
            <p:ph type="title"/>
          </p:nvPr>
        </p:nvSpPr>
        <p:spPr>
          <a:prstGeom prst="rect">
            <a:avLst/>
          </a:prstGeom>
        </p:spPr>
        <p:txBody>
          <a:bodyPr>
            <a:normAutofit fontScale="90000"/>
          </a:bodyPr>
          <a:lstStyle/>
          <a:p>
            <a:pPr defTabSz="448055">
              <a:lnSpc>
                <a:spcPts val="3000"/>
              </a:lnSpc>
              <a:spcBef>
                <a:spcPts val="0"/>
              </a:spcBef>
              <a:defRPr sz="1372" b="1" cap="none">
                <a:solidFill>
                  <a:srgbClr val="000000"/>
                </a:solidFill>
                <a:latin typeface="Helvetica Neue"/>
                <a:ea typeface="Helvetica Neue"/>
                <a:cs typeface="Helvetica Neue"/>
                <a:sym typeface="Helvetica Neue"/>
              </a:defRPr>
            </a:pPr>
            <a:r>
              <a:t>Note That The Count of Vegetables and Fruits is highest, Thus Vegetables are sold in abundance.</a:t>
            </a:r>
          </a:p>
          <a:p>
            <a:pPr defTabSz="448055">
              <a:lnSpc>
                <a:spcPts val="3000"/>
              </a:lnSpc>
              <a:spcBef>
                <a:spcPts val="0"/>
              </a:spcBef>
              <a:defRPr sz="1372" b="1" cap="none">
                <a:solidFill>
                  <a:srgbClr val="000000"/>
                </a:solidFill>
                <a:latin typeface="Helvetica Neue"/>
                <a:ea typeface="Helvetica Neue"/>
                <a:cs typeface="Helvetica Neue"/>
                <a:sym typeface="Helvetica Neue"/>
              </a:defRPr>
            </a:pPr>
            <a:r>
              <a:t>Note that Sea Food is sold the least, people hardly prefer Sea-Food.</a:t>
            </a:r>
            <a:r>
              <a:rPr>
                <a:solidFill>
                  <a:srgbClr val="23527C"/>
                </a:solidFill>
                <a:hlinkClick r:id="rId2"/>
              </a:rPr>
              <a:t>¶</a:t>
            </a:r>
          </a:p>
        </p:txBody>
      </p:sp>
      <p:pic>
        <p:nvPicPr>
          <p:cNvPr id="206" name="15.png" descr="15.png"/>
          <p:cNvPicPr>
            <a:picLocks noChangeAspect="1"/>
          </p:cNvPicPr>
          <p:nvPr/>
        </p:nvPicPr>
        <p:blipFill>
          <a:blip r:embed="rId3">
            <a:extLst/>
          </a:blip>
          <a:stretch>
            <a:fillRect/>
          </a:stretch>
        </p:blipFill>
        <p:spPr>
          <a:xfrm>
            <a:off x="1255015" y="3219450"/>
            <a:ext cx="8314435" cy="457896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Introduction to data set"/>
          <p:cNvSpPr txBox="1">
            <a:spLocks noGrp="1"/>
          </p:cNvSpPr>
          <p:nvPr>
            <p:ph type="title"/>
          </p:nvPr>
        </p:nvSpPr>
        <p:spPr>
          <a:prstGeom prst="rect">
            <a:avLst/>
          </a:prstGeom>
        </p:spPr>
        <p:txBody>
          <a:bodyPr>
            <a:normAutofit fontScale="90000"/>
          </a:bodyPr>
          <a:lstStyle>
            <a:lvl1pPr defTabSz="543305">
              <a:spcBef>
                <a:spcPts val="2100"/>
              </a:spcBef>
              <a:defRPr sz="4836"/>
            </a:lvl1pPr>
          </a:lstStyle>
          <a:p>
            <a:r>
              <a:t>Introduction to data set </a:t>
            </a:r>
          </a:p>
        </p:txBody>
      </p:sp>
      <p:sp>
        <p:nvSpPr>
          <p:cNvPr id="134" name="The Data set choosen is BIG MART SALE from KAGGLE website.…"/>
          <p:cNvSpPr txBox="1">
            <a:spLocks noGrp="1"/>
          </p:cNvSpPr>
          <p:nvPr>
            <p:ph type="body" idx="1"/>
          </p:nvPr>
        </p:nvSpPr>
        <p:spPr>
          <a:prstGeom prst="rect">
            <a:avLst/>
          </a:prstGeom>
        </p:spPr>
        <p:txBody>
          <a:bodyPr/>
          <a:lstStyle/>
          <a:p>
            <a:pPr marL="446404" indent="-446404" defTabSz="554990">
              <a:spcBef>
                <a:spcPts val="1700"/>
              </a:spcBef>
              <a:defRPr sz="3040"/>
            </a:pPr>
            <a:r>
              <a:t>The Data set choosen is BIG MART SALE from KAGGLE website.</a:t>
            </a:r>
          </a:p>
          <a:p>
            <a:pPr marL="446404" indent="-446404" defTabSz="554990">
              <a:spcBef>
                <a:spcPts val="1700"/>
              </a:spcBef>
              <a:defRPr sz="3040"/>
            </a:pPr>
            <a:r>
              <a:t>The assignment is basically about choosing a dataset and visualising in the best possible way by cleaning the dataset.</a:t>
            </a:r>
          </a:p>
          <a:p>
            <a:pPr marL="446404" indent="-446404" defTabSz="554990">
              <a:spcBef>
                <a:spcPts val="1700"/>
              </a:spcBef>
              <a:defRPr sz="3040"/>
            </a:pPr>
            <a:r>
              <a:t>Cleaning the Dataset is done by removing the outliers by the best possible method i.e by finding the mean or median.</a:t>
            </a:r>
          </a:p>
          <a:p>
            <a:pPr marL="446404" indent="-446404" defTabSz="554990">
              <a:spcBef>
                <a:spcPts val="1700"/>
              </a:spcBef>
              <a:defRPr sz="3040"/>
            </a:pPr>
            <a:r>
              <a:t>EXPLORATORY ANALYSIS is done on the dataset by plotting all possible graphs, visualising it and drawing the conclusion.</a:t>
            </a:r>
          </a:p>
          <a:p>
            <a:pPr marL="446404" indent="-446404" defTabSz="554990">
              <a:spcBef>
                <a:spcPts val="1700"/>
              </a:spcBef>
              <a:defRPr sz="3040"/>
            </a:pPr>
            <a:r>
              <a:t>Graphs are plotted with outliers as well as without outliers to understand the dataset in a better way by seeing it.</a:t>
            </a:r>
          </a:p>
          <a:p>
            <a:pPr marL="446404" indent="-446404" defTabSz="554990">
              <a:spcBef>
                <a:spcPts val="1700"/>
              </a:spcBef>
              <a:defRPr sz="3040"/>
            </a:pPr>
            <a:r>
              <a:t>Removal of outliers is done by visualising the BOX PLOT and finding out all the possible outliers.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orelation"/>
          <p:cNvSpPr txBox="1">
            <a:spLocks noGrp="1"/>
          </p:cNvSpPr>
          <p:nvPr>
            <p:ph type="title"/>
          </p:nvPr>
        </p:nvSpPr>
        <p:spPr>
          <a:prstGeom prst="rect">
            <a:avLst/>
          </a:prstGeom>
        </p:spPr>
        <p:txBody>
          <a:bodyPr/>
          <a:lstStyle>
            <a:lvl1pPr defTabSz="457200">
              <a:lnSpc>
                <a:spcPts val="3900"/>
              </a:lnSpc>
              <a:spcBef>
                <a:spcPts val="0"/>
              </a:spcBef>
              <a:defRPr sz="1800" b="1" cap="none">
                <a:solidFill>
                  <a:srgbClr val="000000"/>
                </a:solidFill>
                <a:latin typeface="Helvetica Neue"/>
                <a:ea typeface="Helvetica Neue"/>
                <a:cs typeface="Helvetica Neue"/>
                <a:sym typeface="Helvetica Neue"/>
              </a:defRPr>
            </a:lvl1pPr>
          </a:lstStyle>
          <a:p>
            <a:r>
              <a:rPr smtClean="0"/>
              <a:t>C</a:t>
            </a:r>
            <a:r>
              <a:rPr lang="en-IN" dirty="0" smtClean="0"/>
              <a:t>ATPLOT</a:t>
            </a:r>
            <a:endParaRPr/>
          </a:p>
        </p:txBody>
      </p:sp>
      <p:pic>
        <p:nvPicPr>
          <p:cNvPr id="211" name="16.png" descr="16.png"/>
          <p:cNvPicPr>
            <a:picLocks noChangeAspect="1"/>
          </p:cNvPicPr>
          <p:nvPr/>
        </p:nvPicPr>
        <p:blipFill>
          <a:blip r:embed="rId2">
            <a:extLst/>
          </a:blip>
          <a:stretch>
            <a:fillRect/>
          </a:stretch>
        </p:blipFill>
        <p:spPr>
          <a:xfrm>
            <a:off x="4267200" y="2673350"/>
            <a:ext cx="4470400" cy="44704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orelation"/>
          <p:cNvSpPr txBox="1">
            <a:spLocks noGrp="1"/>
          </p:cNvSpPr>
          <p:nvPr>
            <p:ph type="title"/>
          </p:nvPr>
        </p:nvSpPr>
        <p:spPr>
          <a:prstGeom prst="rect">
            <a:avLst/>
          </a:prstGeom>
        </p:spPr>
        <p:txBody>
          <a:bodyPr/>
          <a:lstStyle>
            <a:lvl1pPr defTabSz="457200">
              <a:lnSpc>
                <a:spcPts val="3900"/>
              </a:lnSpc>
              <a:spcBef>
                <a:spcPts val="0"/>
              </a:spcBef>
              <a:defRPr sz="1800" b="1" cap="none">
                <a:solidFill>
                  <a:srgbClr val="000000"/>
                </a:solidFill>
                <a:latin typeface="Helvetica Neue"/>
                <a:ea typeface="Helvetica Neue"/>
                <a:cs typeface="Helvetica Neue"/>
                <a:sym typeface="Helvetica Neue"/>
              </a:defRPr>
            </a:lvl1pPr>
          </a:lstStyle>
          <a:p>
            <a:r>
              <a:rPr smtClean="0"/>
              <a:t>C</a:t>
            </a:r>
            <a:r>
              <a:rPr lang="en-IN" dirty="0" smtClean="0"/>
              <a:t>ATPLOT</a:t>
            </a:r>
            <a:endParaRPr/>
          </a:p>
        </p:txBody>
      </p:sp>
      <p:pic>
        <p:nvPicPr>
          <p:cNvPr id="216" name="17.png" descr="17.png"/>
          <p:cNvPicPr>
            <a:picLocks noChangeAspect="1"/>
          </p:cNvPicPr>
          <p:nvPr/>
        </p:nvPicPr>
        <p:blipFill>
          <a:blip r:embed="rId2">
            <a:extLst/>
          </a:blip>
          <a:stretch>
            <a:fillRect/>
          </a:stretch>
        </p:blipFill>
        <p:spPr>
          <a:xfrm>
            <a:off x="4267200" y="2673350"/>
            <a:ext cx="4470400" cy="44704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CORRELATION CHART</a:t>
            </a:r>
            <a:endParaRPr lang="en-US" dirty="0"/>
          </a:p>
        </p:txBody>
      </p:sp>
      <p:pic>
        <p:nvPicPr>
          <p:cNvPr id="4098" name="Picture 2" descr="C:\Users\Prince\Pictures\Capture.PNG"/>
          <p:cNvPicPr>
            <a:picLocks noChangeAspect="1" noChangeArrowheads="1"/>
          </p:cNvPicPr>
          <p:nvPr/>
        </p:nvPicPr>
        <p:blipFill>
          <a:blip r:embed="rId2"/>
          <a:srcRect/>
          <a:stretch>
            <a:fillRect/>
          </a:stretch>
        </p:blipFill>
        <p:spPr bwMode="auto">
          <a:xfrm>
            <a:off x="571500" y="1859280"/>
            <a:ext cx="11555277" cy="3253105"/>
          </a:xfrm>
          <a:prstGeom prst="rect">
            <a:avLst/>
          </a:prstGeom>
          <a:noFill/>
        </p:spPr>
      </p:pic>
      <p:sp>
        <p:nvSpPr>
          <p:cNvPr id="6" name="Rectangle 5"/>
          <p:cNvSpPr/>
          <p:nvPr/>
        </p:nvSpPr>
        <p:spPr>
          <a:xfrm>
            <a:off x="741680" y="5514851"/>
            <a:ext cx="10749280" cy="1133644"/>
          </a:xfrm>
          <a:prstGeom prst="rect">
            <a:avLst/>
          </a:prstGeom>
        </p:spPr>
        <p:txBody>
          <a:bodyPr wrap="square">
            <a:spAutoFit/>
          </a:bodyPr>
          <a:lstStyle/>
          <a:p>
            <a:r>
              <a:rPr lang="en-US" dirty="0" smtClean="0"/>
              <a:t>Item Outlet Sales has Highest Correlation with MRP.</a:t>
            </a:r>
          </a:p>
          <a:p>
            <a:r>
              <a:rPr lang="en-US" dirty="0" smtClean="0"/>
              <a:t>Item Outlet Sales has Least Correlation with Weight</a:t>
            </a:r>
            <a:endParaRPr 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9440" y="581511"/>
            <a:ext cx="11450320" cy="6581289"/>
          </a:xfrm>
          <a:prstGeom prst="rect">
            <a:avLst/>
          </a:prstGeom>
        </p:spPr>
        <p:txBody>
          <a:bodyPr wrap="square">
            <a:spAutoFit/>
          </a:bodyPr>
          <a:lstStyle/>
          <a:p>
            <a:r>
              <a:rPr lang="en-US" sz="1800" dirty="0" smtClean="0"/>
              <a:t> Item Outlet Establishment Year Has Highest Correlation With Visibility</a:t>
            </a:r>
          </a:p>
          <a:p>
            <a:r>
              <a:rPr lang="en-US" sz="1800" dirty="0" smtClean="0"/>
              <a:t> Item Outlet Establishment Year Has Least Correlation with MRP</a:t>
            </a:r>
          </a:p>
          <a:p>
            <a:endParaRPr lang="en-US" sz="1800" dirty="0" smtClean="0"/>
          </a:p>
          <a:p>
            <a:r>
              <a:rPr lang="en-US" sz="1800" dirty="0" smtClean="0"/>
              <a:t> MRP has Highest Correlation with Outlet Sales</a:t>
            </a:r>
          </a:p>
          <a:p>
            <a:r>
              <a:rPr lang="en-US" sz="1800" dirty="0" smtClean="0"/>
              <a:t>MRP has Least Correlation with Visibility</a:t>
            </a:r>
          </a:p>
          <a:p>
            <a:endParaRPr lang="en-US" sz="1800" dirty="0" smtClean="0"/>
          </a:p>
          <a:p>
            <a:r>
              <a:rPr lang="en-US" sz="1800" dirty="0" smtClean="0"/>
              <a:t>Visibility has Highest Correlation with Outlet Sales</a:t>
            </a:r>
          </a:p>
          <a:p>
            <a:r>
              <a:rPr lang="en-US" sz="1800" dirty="0" smtClean="0"/>
              <a:t>Visibility has Least Correlation with MRP</a:t>
            </a:r>
          </a:p>
          <a:p>
            <a:endParaRPr lang="en-US" sz="1800" dirty="0" smtClean="0"/>
          </a:p>
          <a:p>
            <a:r>
              <a:rPr lang="en-US" sz="1800" dirty="0" smtClean="0"/>
              <a:t>Weight has Highest Correlation with MRP</a:t>
            </a:r>
          </a:p>
          <a:p>
            <a:r>
              <a:rPr lang="en-US" sz="1800" dirty="0" smtClean="0"/>
              <a:t>Weight has Least Correlation with Outlet Establishment Year</a:t>
            </a:r>
          </a:p>
          <a:p>
            <a:endParaRPr lang="en-US" sz="1800" dirty="0" smtClean="0"/>
          </a:p>
          <a:p>
            <a:r>
              <a:rPr lang="en-US" sz="1800" dirty="0" smtClean="0"/>
              <a:t>The Smallest Value of correlation is Between Visibility and MRP</a:t>
            </a:r>
          </a:p>
          <a:p>
            <a:r>
              <a:rPr lang="en-US" sz="1800" dirty="0" smtClean="0"/>
              <a:t>Its Obvious because the  costlier the item, the lesser the number of people purchasing it, thus smaller the visibility</a:t>
            </a:r>
            <a:endParaRPr lang="en-US" sz="1800"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71500" y="1803400"/>
            <a:ext cx="11861800" cy="797560"/>
          </a:xfrm>
        </p:spPr>
        <p:txBody>
          <a:bodyPr/>
          <a:lstStyle/>
          <a:p>
            <a:r>
              <a:rPr lang="en-IN" dirty="0" smtClean="0"/>
              <a:t>HYPOTHESIS TESTING</a:t>
            </a:r>
            <a:endParaRPr lang="en-US" dirty="0"/>
          </a:p>
        </p:txBody>
      </p:sp>
      <p:sp>
        <p:nvSpPr>
          <p:cNvPr id="8" name="Rectangle 7"/>
          <p:cNvSpPr/>
          <p:nvPr/>
        </p:nvSpPr>
        <p:spPr>
          <a:xfrm>
            <a:off x="1107440" y="3804826"/>
            <a:ext cx="9631680" cy="2657138"/>
          </a:xfrm>
          <a:prstGeom prst="rect">
            <a:avLst/>
          </a:prstGeom>
        </p:spPr>
        <p:txBody>
          <a:bodyPr wrap="square">
            <a:spAutoFit/>
          </a:bodyPr>
          <a:lstStyle/>
          <a:p>
            <a:r>
              <a:rPr lang="en-US" sz="2400" dirty="0" smtClean="0"/>
              <a:t>H0: For the item cost,  mean</a:t>
            </a:r>
            <a:r>
              <a:rPr lang="en-US" sz="2400" dirty="0" smtClean="0"/>
              <a:t>&gt;=150</a:t>
            </a:r>
            <a:endParaRPr lang="en-US" sz="2400" dirty="0" smtClean="0"/>
          </a:p>
          <a:p>
            <a:r>
              <a:rPr lang="en-US" sz="2400" dirty="0" smtClean="0"/>
              <a:t>H1: For the item cost, </a:t>
            </a:r>
            <a:r>
              <a:rPr lang="en-US" sz="2400" dirty="0" smtClean="0"/>
              <a:t>mean&lt;150</a:t>
            </a:r>
            <a:endParaRPr lang="en-US" sz="2400" dirty="0" smtClean="0"/>
          </a:p>
          <a:p>
            <a:endParaRPr lang="en-IN" sz="2400" dirty="0" smtClean="0"/>
          </a:p>
          <a:p>
            <a:endParaRPr lang="en-US" sz="2400" dirty="0" smtClean="0"/>
          </a:p>
          <a:p>
            <a:r>
              <a:rPr lang="en-US" sz="2400" dirty="0" smtClean="0"/>
              <a:t>Take A Random Sample And Perform Z Test</a:t>
            </a:r>
            <a:endParaRPr lang="en-IN" sz="2400" dirty="0"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7949" y="7010400"/>
            <a:ext cx="10060691" cy="2108269"/>
          </a:xfrm>
          <a:prstGeom prst="rect">
            <a:avLst/>
          </a:prstGeom>
        </p:spPr>
        <p:txBody>
          <a:bodyPr wrap="square">
            <a:spAutoFit/>
          </a:bodyPr>
          <a:lstStyle/>
          <a:p>
            <a:r>
              <a:rPr lang="en-IN" sz="1600" dirty="0" smtClean="0"/>
              <a:t>Keeping a 5% Significance Level. Alpha=0.05</a:t>
            </a:r>
          </a:p>
          <a:p>
            <a:pPr marL="400050" indent="-400050">
              <a:buAutoNum type="romanLcParenR"/>
            </a:pPr>
            <a:r>
              <a:rPr lang="en-IN" sz="1600" dirty="0" smtClean="0"/>
              <a:t>Here p-value &gt;alpha , p-value does not give sufficient evidence against NULL Hypothesis, Thus NULL hypothesis is Plausible</a:t>
            </a:r>
          </a:p>
          <a:p>
            <a:pPr marL="400050" indent="-400050">
              <a:buAutoNum type="romanLcParenR" startAt="2"/>
            </a:pPr>
            <a:r>
              <a:rPr lang="en-IN" sz="1600" dirty="0" smtClean="0"/>
              <a:t>Else in the other case , p-value &lt;= alpha and H0 would be rejected.</a:t>
            </a:r>
          </a:p>
          <a:p>
            <a:pPr marL="400050" indent="-400050">
              <a:buAutoNum type="romanLcParenR" startAt="2"/>
            </a:pPr>
            <a:r>
              <a:rPr lang="en-IN" sz="1600" dirty="0" smtClean="0"/>
              <a:t>Note :: Result varies from sample to sample , samples are random. Output would vary each time code executes.</a:t>
            </a:r>
            <a:endParaRPr lang="en-US" sz="1600" dirty="0"/>
          </a:p>
        </p:txBody>
      </p:sp>
      <p:pic>
        <p:nvPicPr>
          <p:cNvPr id="1026" name="Picture 2" descr="C:\Users\Prince\Pictures\Capture3.PNG"/>
          <p:cNvPicPr>
            <a:picLocks noChangeAspect="1" noChangeArrowheads="1"/>
          </p:cNvPicPr>
          <p:nvPr/>
        </p:nvPicPr>
        <p:blipFill>
          <a:blip r:embed="rId3"/>
          <a:srcRect/>
          <a:stretch>
            <a:fillRect/>
          </a:stretch>
        </p:blipFill>
        <p:spPr bwMode="auto">
          <a:xfrm>
            <a:off x="438150" y="1209040"/>
            <a:ext cx="9891713" cy="5632450"/>
          </a:xfrm>
          <a:prstGeom prst="rect">
            <a:avLst/>
          </a:prstGeom>
          <a:noFill/>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DATA SET"/>
          <p:cNvSpPr txBox="1">
            <a:spLocks noGrp="1"/>
          </p:cNvSpPr>
          <p:nvPr>
            <p:ph type="title"/>
          </p:nvPr>
        </p:nvSpPr>
        <p:spPr>
          <a:prstGeom prst="rect">
            <a:avLst/>
          </a:prstGeom>
        </p:spPr>
        <p:txBody>
          <a:bodyPr>
            <a:normAutofit fontScale="90000"/>
          </a:bodyPr>
          <a:lstStyle>
            <a:lvl1pPr defTabSz="543305">
              <a:spcBef>
                <a:spcPts val="2100"/>
              </a:spcBef>
              <a:defRPr sz="4836"/>
            </a:lvl1pPr>
          </a:lstStyle>
          <a:p>
            <a:r>
              <a:t>DATA SET</a:t>
            </a:r>
          </a:p>
        </p:txBody>
      </p:sp>
      <p:sp>
        <p:nvSpPr>
          <p:cNvPr id="138" name="The data set contains the information the BIG MART SALE.…"/>
          <p:cNvSpPr txBox="1">
            <a:spLocks noGrp="1"/>
          </p:cNvSpPr>
          <p:nvPr>
            <p:ph type="body" idx="1"/>
          </p:nvPr>
        </p:nvSpPr>
        <p:spPr>
          <a:prstGeom prst="rect">
            <a:avLst/>
          </a:prstGeom>
        </p:spPr>
        <p:txBody>
          <a:bodyPr/>
          <a:lstStyle/>
          <a:p>
            <a:pPr marL="465201" indent="-465201" defTabSz="578358">
              <a:spcBef>
                <a:spcPts val="1700"/>
              </a:spcBef>
              <a:defRPr sz="3168"/>
            </a:pPr>
            <a:r>
              <a:t>The data set contains the information the BIG MART SALE.</a:t>
            </a:r>
          </a:p>
          <a:p>
            <a:pPr marL="465201" indent="-465201" defTabSz="578358">
              <a:spcBef>
                <a:spcPts val="1700"/>
              </a:spcBef>
              <a:defRPr sz="3168"/>
            </a:pPr>
            <a:r>
              <a:t>It consist of 11 columns and 5682 rows</a:t>
            </a:r>
          </a:p>
          <a:p>
            <a:pPr marL="465201" indent="-465201" defTabSz="578358">
              <a:spcBef>
                <a:spcPts val="1700"/>
              </a:spcBef>
              <a:defRPr sz="3168"/>
            </a:pPr>
            <a:r>
              <a:t>The Data set consist of ,</a:t>
            </a:r>
          </a:p>
          <a:p>
            <a:pPr marL="1395602" lvl="2" indent="-465201" defTabSz="578358">
              <a:spcBef>
                <a:spcPts val="1700"/>
              </a:spcBef>
              <a:buSzPct val="45000"/>
              <a:buFontTx/>
              <a:buBlip>
                <a:blip r:embed="rId2"/>
              </a:buBlip>
              <a:defRPr sz="3168"/>
            </a:pPr>
            <a:r>
              <a:t>The sale rate of the products.</a:t>
            </a:r>
          </a:p>
          <a:p>
            <a:pPr marL="1395602" lvl="2" indent="-465201" defTabSz="578358">
              <a:spcBef>
                <a:spcPts val="1700"/>
              </a:spcBef>
              <a:buSzPct val="45000"/>
              <a:buFontTx/>
              <a:buBlip>
                <a:blip r:embed="rId2"/>
              </a:buBlip>
              <a:defRPr sz="3168"/>
            </a:pPr>
            <a:r>
              <a:t>What type of products are sold on what percentage</a:t>
            </a:r>
          </a:p>
          <a:p>
            <a:pPr marL="1395602" lvl="2" indent="-465201" defTabSz="578358">
              <a:spcBef>
                <a:spcPts val="1700"/>
              </a:spcBef>
              <a:buSzPct val="45000"/>
              <a:buFontTx/>
              <a:buBlip>
                <a:blip r:embed="rId2"/>
              </a:buBlip>
              <a:defRPr sz="3168"/>
            </a:pPr>
            <a:r>
              <a:t>Category of the dataset contain the following information,</a:t>
            </a:r>
          </a:p>
          <a:p>
            <a:pPr marL="0" lvl="3" indent="1018413" defTabSz="578358">
              <a:spcBef>
                <a:spcPts val="1700"/>
              </a:spcBef>
              <a:buSzTx/>
              <a:buFontTx/>
              <a:buNone/>
              <a:defRPr sz="3168"/>
            </a:pPr>
            <a:r>
              <a:t>Item Weight, Item Fat content, Item Visibility, Item type,</a:t>
            </a:r>
          </a:p>
          <a:p>
            <a:pPr marL="0" lvl="3" indent="1018413" defTabSz="578358">
              <a:spcBef>
                <a:spcPts val="1700"/>
              </a:spcBef>
              <a:buSzTx/>
              <a:buFontTx/>
              <a:buNone/>
              <a:defRPr sz="3168"/>
            </a:pPr>
            <a:r>
              <a:t>Item MRP, Outlet Identifier, Outlet establishment, Outlet size, Outlet location type, Outlet type</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ATA CLEANING"/>
          <p:cNvSpPr txBox="1">
            <a:spLocks noGrp="1"/>
          </p:cNvSpPr>
          <p:nvPr>
            <p:ph type="title"/>
          </p:nvPr>
        </p:nvSpPr>
        <p:spPr>
          <a:prstGeom prst="rect">
            <a:avLst/>
          </a:prstGeom>
        </p:spPr>
        <p:txBody>
          <a:bodyPr>
            <a:normAutofit fontScale="90000"/>
          </a:bodyPr>
          <a:lstStyle>
            <a:lvl1pPr defTabSz="543305">
              <a:spcBef>
                <a:spcPts val="2100"/>
              </a:spcBef>
              <a:defRPr sz="4836"/>
            </a:lvl1pPr>
          </a:lstStyle>
          <a:p>
            <a:r>
              <a:t>DATA CLEANING</a:t>
            </a:r>
          </a:p>
        </p:txBody>
      </p:sp>
      <p:sp>
        <p:nvSpPr>
          <p:cNvPr id="142" name="After plotting the box plot for each column in Dataset, we have found many outliers which must be cleaned.…"/>
          <p:cNvSpPr txBox="1">
            <a:spLocks noGrp="1"/>
          </p:cNvSpPr>
          <p:nvPr>
            <p:ph type="body" idx="1"/>
          </p:nvPr>
        </p:nvSpPr>
        <p:spPr>
          <a:prstGeom prst="rect">
            <a:avLst/>
          </a:prstGeom>
        </p:spPr>
        <p:txBody>
          <a:bodyPr/>
          <a:lstStyle/>
          <a:p>
            <a:pPr marL="399415" indent="-399415" defTabSz="496570">
              <a:spcBef>
                <a:spcPts val="1500"/>
              </a:spcBef>
              <a:defRPr sz="2720"/>
            </a:pPr>
            <a:r>
              <a:t>After plotting the box plot for each column in Dataset, we have found many outliers which must be cleaned.</a:t>
            </a:r>
          </a:p>
          <a:p>
            <a:pPr marL="399415" indent="-399415" defTabSz="496570">
              <a:spcBef>
                <a:spcPts val="1500"/>
              </a:spcBef>
              <a:defRPr sz="2720"/>
            </a:pPr>
            <a:r>
              <a:t>Outliers have been removed/cleaned  by finding the mean/median of all the data present in the respective column.</a:t>
            </a:r>
          </a:p>
          <a:p>
            <a:pPr marL="399415" indent="-399415" defTabSz="496570">
              <a:spcBef>
                <a:spcPts val="1500"/>
              </a:spcBef>
              <a:defRPr sz="2720"/>
            </a:pPr>
            <a:r>
              <a:t>The process of data cleaning is done using the code written in PYTHON language where we import all the required modules, which is used in removing the outliers and plotting the graphs.</a:t>
            </a:r>
          </a:p>
          <a:p>
            <a:pPr marL="399415" indent="-399415" defTabSz="496570">
              <a:spcBef>
                <a:spcPts val="1500"/>
              </a:spcBef>
              <a:defRPr sz="2720"/>
            </a:pPr>
            <a:r>
              <a:t>The process is continued to all the columns present in the dataset and the outliers are removed in each column.</a:t>
            </a:r>
          </a:p>
          <a:p>
            <a:pPr marL="399415" indent="-399415" defTabSz="496570">
              <a:spcBef>
                <a:spcPts val="1500"/>
              </a:spcBef>
              <a:defRPr sz="2720"/>
            </a:pPr>
            <a:r>
              <a:t>The best possible way of finding the outliers is by drawing the box plot and finding the easiest way to remove the outliers present in the Dataset.</a:t>
            </a:r>
          </a:p>
          <a:p>
            <a:pPr marL="399415" indent="-399415" defTabSz="496570">
              <a:spcBef>
                <a:spcPts val="1500"/>
              </a:spcBef>
              <a:defRPr sz="2720"/>
            </a:pPr>
            <a:r>
              <a:t>After all these process, we again draw the box plot and check whether the outliers are  present or not by visualising those graphs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fter plotting the box plot for each column in Dataset, we have found many outliers which must be cleaned.…"/>
          <p:cNvSpPr txBox="1">
            <a:spLocks noGrp="1"/>
          </p:cNvSpPr>
          <p:nvPr>
            <p:ph type="body" idx="1"/>
          </p:nvPr>
        </p:nvSpPr>
        <p:spPr>
          <a:xfrm>
            <a:off x="571500" y="1803400"/>
            <a:ext cx="11861800" cy="7226300"/>
          </a:xfrm>
          <a:prstGeom prst="rect">
            <a:avLst/>
          </a:prstGeom>
        </p:spPr>
        <p:txBody>
          <a:bodyPr/>
          <a:lstStyle/>
          <a:p>
            <a:r>
              <a:rPr lang="en-IN" dirty="0" smtClean="0"/>
              <a:t>DIRTY DATA</a:t>
            </a:r>
            <a:endParaRPr lang="en-US" dirty="0"/>
          </a:p>
        </p:txBody>
      </p:sp>
      <p:pic>
        <p:nvPicPr>
          <p:cNvPr id="1030" name="Picture 6" descr="C:\Users\Prince\Pictures\dirty1.png"/>
          <p:cNvPicPr>
            <a:picLocks noChangeAspect="1" noChangeArrowheads="1"/>
          </p:cNvPicPr>
          <p:nvPr/>
        </p:nvPicPr>
        <p:blipFill>
          <a:blip r:embed="rId2"/>
          <a:srcRect/>
          <a:stretch>
            <a:fillRect/>
          </a:stretch>
        </p:blipFill>
        <p:spPr bwMode="auto">
          <a:xfrm>
            <a:off x="233680" y="3197224"/>
            <a:ext cx="12199619" cy="5164455"/>
          </a:xfrm>
          <a:prstGeom prst="rect">
            <a:avLst/>
          </a:prstGeom>
          <a:noFill/>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fter plotting the box plot for each column in Dataset, we have found many outliers which must be cleaned.…"/>
          <p:cNvSpPr txBox="1">
            <a:spLocks noGrp="1"/>
          </p:cNvSpPr>
          <p:nvPr>
            <p:ph type="body" idx="1"/>
          </p:nvPr>
        </p:nvSpPr>
        <p:spPr>
          <a:xfrm>
            <a:off x="571500" y="1803400"/>
            <a:ext cx="11861800" cy="7226300"/>
          </a:xfrm>
          <a:prstGeom prst="rect">
            <a:avLst/>
          </a:prstGeom>
        </p:spPr>
        <p:txBody>
          <a:bodyPr/>
          <a:lstStyle/>
          <a:p>
            <a:r>
              <a:rPr lang="en-IN" dirty="0" smtClean="0"/>
              <a:t>CLEANED USING ROW-COLUMN MEASURES.</a:t>
            </a:r>
            <a:endParaRPr lang="en-US" dirty="0"/>
          </a:p>
        </p:txBody>
      </p:sp>
      <p:pic>
        <p:nvPicPr>
          <p:cNvPr id="2050" name="Picture 2" descr="C:\Users\Prince\Pictures\Screenshots\Screenshot (2).png"/>
          <p:cNvPicPr>
            <a:picLocks noChangeAspect="1" noChangeArrowheads="1"/>
          </p:cNvPicPr>
          <p:nvPr/>
        </p:nvPicPr>
        <p:blipFill>
          <a:blip r:embed="rId2"/>
          <a:srcRect/>
          <a:stretch>
            <a:fillRect/>
          </a:stretch>
        </p:blipFill>
        <p:spPr bwMode="auto">
          <a:xfrm>
            <a:off x="375708" y="3088640"/>
            <a:ext cx="11779462" cy="5259070"/>
          </a:xfrm>
          <a:prstGeom prst="rect">
            <a:avLst/>
          </a:prstGeom>
          <a:noFill/>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fter plotting the box plot for each column in Dataset, we have found many outliers which must be cleaned.…"/>
          <p:cNvSpPr txBox="1">
            <a:spLocks noGrp="1"/>
          </p:cNvSpPr>
          <p:nvPr>
            <p:ph type="body" idx="1"/>
          </p:nvPr>
        </p:nvSpPr>
        <p:spPr>
          <a:xfrm>
            <a:off x="571500" y="1803400"/>
            <a:ext cx="11861800" cy="7226300"/>
          </a:xfrm>
          <a:prstGeom prst="rect">
            <a:avLst/>
          </a:prstGeom>
        </p:spPr>
        <p:txBody>
          <a:bodyPr/>
          <a:lstStyle/>
          <a:p>
            <a:r>
              <a:rPr lang="en-IN" dirty="0" smtClean="0"/>
              <a:t>CLEANED USING INTER-POLATION METHOD.</a:t>
            </a:r>
            <a:endParaRPr lang="en-US" dirty="0"/>
          </a:p>
        </p:txBody>
      </p:sp>
      <p:pic>
        <p:nvPicPr>
          <p:cNvPr id="3074" name="Picture 2" descr="C:\Users\Prince\Pictures\Screenshots\Screenshot (3).png"/>
          <p:cNvPicPr>
            <a:picLocks noChangeAspect="1" noChangeArrowheads="1"/>
          </p:cNvPicPr>
          <p:nvPr/>
        </p:nvPicPr>
        <p:blipFill>
          <a:blip r:embed="rId2"/>
          <a:srcRect/>
          <a:stretch>
            <a:fillRect/>
          </a:stretch>
        </p:blipFill>
        <p:spPr bwMode="auto">
          <a:xfrm>
            <a:off x="448945" y="2773680"/>
            <a:ext cx="10318750" cy="5384800"/>
          </a:xfrm>
          <a:prstGeom prst="rect">
            <a:avLst/>
          </a:prstGeom>
          <a:noFill/>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EXPLORATORY ANALYSIS WITH GRAPHS"/>
          <p:cNvSpPr txBox="1">
            <a:spLocks noGrp="1"/>
          </p:cNvSpPr>
          <p:nvPr>
            <p:ph type="title"/>
          </p:nvPr>
        </p:nvSpPr>
        <p:spPr>
          <a:prstGeom prst="rect">
            <a:avLst/>
          </a:prstGeom>
        </p:spPr>
        <p:txBody>
          <a:bodyPr/>
          <a:lstStyle/>
          <a:p>
            <a:r>
              <a:t>EXPLORATORY ANALYSIS WITH GRAPHS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Body"/>
          <p:cNvSpPr txBox="1">
            <a:spLocks noGrp="1"/>
          </p:cNvSpPr>
          <p:nvPr>
            <p:ph type="body" idx="1"/>
          </p:nvPr>
        </p:nvSpPr>
        <p:spPr>
          <a:xfrm>
            <a:off x="376517" y="860612"/>
            <a:ext cx="11833411" cy="7503459"/>
          </a:xfrm>
          <a:prstGeom prst="rect">
            <a:avLst/>
          </a:prstGeom>
        </p:spPr>
        <p:txBody>
          <a:bodyPr/>
          <a:lstStyle/>
          <a:p>
            <a:r>
              <a:rPr lang="en-IN" dirty="0" smtClean="0"/>
              <a:t>NORMALISATION AND STANDARDISATION</a:t>
            </a:r>
            <a:endParaRPr/>
          </a:p>
        </p:txBody>
      </p:sp>
      <p:pic>
        <p:nvPicPr>
          <p:cNvPr id="150" name="2.png" descr="2.png"/>
          <p:cNvPicPr>
            <a:picLocks noChangeAspect="1"/>
          </p:cNvPicPr>
          <p:nvPr/>
        </p:nvPicPr>
        <p:blipFill>
          <a:blip r:embed="rId2">
            <a:extLst/>
          </a:blip>
          <a:stretch>
            <a:fillRect/>
          </a:stretch>
        </p:blipFill>
        <p:spPr>
          <a:xfrm>
            <a:off x="2001520" y="2841222"/>
            <a:ext cx="7428463" cy="4913315"/>
          </a:xfrm>
          <a:prstGeom prst="rect">
            <a:avLst/>
          </a:prstGeom>
          <a:ln w="12700">
            <a:miter lim="400000"/>
          </a:ln>
        </p:spPr>
      </p:pic>
      <p:sp>
        <p:nvSpPr>
          <p:cNvPr id="8" name="the actual and normal curve for Item MRP is shown one below the other above , note the mean 0 in the curve.Also SD is 1."/>
          <p:cNvSpPr txBox="1">
            <a:spLocks noGrp="1"/>
          </p:cNvSpPr>
          <p:nvPr>
            <p:ph type="title"/>
          </p:nvPr>
        </p:nvSpPr>
        <p:spPr>
          <a:xfrm>
            <a:off x="480293" y="8728944"/>
            <a:ext cx="11861800" cy="723900"/>
          </a:xfrm>
          <a:prstGeom prst="rect">
            <a:avLst/>
          </a:prstGeom>
        </p:spPr>
        <p:txBody>
          <a:bodyPr/>
          <a:lstStyle>
            <a:lvl1pPr defTabSz="402336">
              <a:lnSpc>
                <a:spcPts val="3400"/>
              </a:lnSpc>
              <a:spcBef>
                <a:spcPts val="0"/>
              </a:spcBef>
              <a:defRPr sz="1584" b="1" cap="none">
                <a:solidFill>
                  <a:srgbClr val="000000"/>
                </a:solidFill>
                <a:latin typeface="Helvetica Neue"/>
                <a:ea typeface="Helvetica Neue"/>
                <a:cs typeface="Helvetica Neue"/>
                <a:sym typeface="Helvetica Neue"/>
              </a:defRPr>
            </a:lvl1pPr>
          </a:lstStyle>
          <a:p>
            <a:r>
              <a:t>the actual and normal curve for Item MRP is shown one below the other above , note the mean 0 in the curve.Also SD is 1.</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2833</TotalTime>
  <Words>833</Words>
  <Application>Microsoft Macintosh PowerPoint</Application>
  <PresentationFormat>Custom</PresentationFormat>
  <Paragraphs>80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New_Template9</vt:lpstr>
      <vt:lpstr>INTRODUCTION TO  Data science</vt:lpstr>
      <vt:lpstr>Introduction to data set </vt:lpstr>
      <vt:lpstr>DATA SET</vt:lpstr>
      <vt:lpstr>DATA CLEANING</vt:lpstr>
      <vt:lpstr>Slide 5</vt:lpstr>
      <vt:lpstr>Slide 6</vt:lpstr>
      <vt:lpstr>Slide 7</vt:lpstr>
      <vt:lpstr>EXPLORATORY ANALYSIS WITH GRAPHS</vt:lpstr>
      <vt:lpstr>the actual and normal curve for Item MRP is shown one below the other above , note the mean 0 in the curve.Also SD is 1.</vt:lpstr>
      <vt:lpstr>Slide 10</vt:lpstr>
      <vt:lpstr>The Box And Whiskers Plot for Item-Weight , Item-MRP , Item-Visibility are shown from left to right</vt:lpstr>
      <vt:lpstr>Pair plots</vt:lpstr>
      <vt:lpstr>High Outlet Size items have a smaller count since area occupied for storage would be High which The Vendors Don't Prefer.</vt:lpstr>
      <vt:lpstr>When Item-Weight and Item-FatContent are Plotted against each other, Its Difficult to even distinguish , implies Weight of an Item Seems to be independent Of Fat-Content</vt:lpstr>
      <vt:lpstr>VIOLIN PLOTS</vt:lpstr>
      <vt:lpstr>The Graph Below Shows the Outlet Sales of each item identified Uniquely¶</vt:lpstr>
      <vt:lpstr>The Items of Price 100-150 have the highest Frequency while those above 250 are lowest</vt:lpstr>
      <vt:lpstr>Slide 18</vt:lpstr>
      <vt:lpstr>Note That The Count of Vegetables and Fruits is highest, Thus Vegetables are sold in abundance. Note that Sea Food is sold the least, people hardly prefer Sea-Food.¶</vt:lpstr>
      <vt:lpstr>CATPLOT</vt:lpstr>
      <vt:lpstr>CATPLOT</vt:lpstr>
      <vt:lpstr>CORRELATION CHART</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cp:lastModifiedBy>Prince</cp:lastModifiedBy>
  <cp:revision>30</cp:revision>
  <dcterms:modified xsi:type="dcterms:W3CDTF">2018-11-21T05:35:51Z</dcterms:modified>
</cp:coreProperties>
</file>