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25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ortune_Global_500" TargetMode="External"/><Relationship Id="rId3" Type="http://schemas.openxmlformats.org/officeDocument/2006/relationships/hyperlink" Target="http://www.nseindia.com/marketinfo/equities/quotesearch.jsp?companyname=RELIANCE&amp;submit1=go&amp;series=EQ&amp;flag=0" TargetMode="External"/><Relationship Id="rId7" Type="http://schemas.openxmlformats.org/officeDocument/2006/relationships/hyperlink" Target="http://en.wikipedia.org/wiki/US%24" TargetMode="External"/><Relationship Id="rId2" Type="http://schemas.openxmlformats.org/officeDocument/2006/relationships/hyperlink" Target="http://en.wikipedia.org/wiki/National_Stock_Exchange_of_Indi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n.wikipedia.org/wiki/Conglomerate_(company)" TargetMode="External"/><Relationship Id="rId5" Type="http://schemas.openxmlformats.org/officeDocument/2006/relationships/hyperlink" Target="http://en.wikipedia.org/wiki/Private_sector" TargetMode="External"/><Relationship Id="rId4" Type="http://schemas.openxmlformats.org/officeDocument/2006/relationships/hyperlink" Target="http://en.wikipedia.org/wiki/India" TargetMode="External"/><Relationship Id="rId9" Type="http://schemas.openxmlformats.org/officeDocument/2006/relationships/hyperlink" Target="http://en.wikipedia.org/wiki/Dhirubhai_Amban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nil_Ambani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en.wikipedia.org/wiki/Mukesh_Ambani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en.wikipedia.org/wiki/Forb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12D1-B5FE-ABCC-A069-B1E1E88F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IN" sz="4000" i="1" u="sng" dirty="0">
                <a:solidFill>
                  <a:srgbClr val="FFC000"/>
                </a:solidFill>
              </a:rPr>
              <a:t>Summer training project </a:t>
            </a:r>
            <a:br>
              <a:rPr lang="en-IN" dirty="0">
                <a:solidFill>
                  <a:srgbClr val="FFC000"/>
                </a:solidFill>
              </a:rPr>
            </a:br>
            <a:br>
              <a:rPr lang="en-IN" dirty="0">
                <a:solidFill>
                  <a:srgbClr val="FFC000"/>
                </a:solidFill>
              </a:rPr>
            </a:br>
            <a:r>
              <a:rPr lang="en-IN" sz="2700" i="1" dirty="0">
                <a:solidFill>
                  <a:srgbClr val="00B0F0"/>
                </a:solidFill>
              </a:rPr>
              <a:t>“a study on financial analysis at reliance industries limited Satna.(m.p.),,</a:t>
            </a:r>
            <a:br>
              <a:rPr lang="en-IN" sz="2700" i="1" dirty="0">
                <a:solidFill>
                  <a:srgbClr val="FFC000"/>
                </a:solidFill>
              </a:rPr>
            </a:br>
            <a:br>
              <a:rPr lang="en-IN" sz="2700" i="1" dirty="0">
                <a:solidFill>
                  <a:srgbClr val="FFC000"/>
                </a:solidFill>
              </a:rPr>
            </a:br>
            <a:r>
              <a:rPr lang="en-IN" sz="2700" i="1" dirty="0">
                <a:solidFill>
                  <a:srgbClr val="FFC000"/>
                </a:solidFill>
              </a:rPr>
              <a:t>submitted to </a:t>
            </a:r>
            <a:br>
              <a:rPr lang="en-IN" sz="2700" i="1" dirty="0">
                <a:solidFill>
                  <a:srgbClr val="FFC000"/>
                </a:solidFill>
              </a:rPr>
            </a:br>
            <a:br>
              <a:rPr lang="en-IN" sz="2700" i="1" dirty="0">
                <a:solidFill>
                  <a:srgbClr val="FFC000"/>
                </a:solidFill>
              </a:rPr>
            </a:br>
            <a:r>
              <a:rPr lang="en-IN" sz="2000" i="1" dirty="0">
                <a:solidFill>
                  <a:srgbClr val="FF0000"/>
                </a:solidFill>
              </a:rPr>
              <a:t>Awadhesh Pratap singh university,rewa (m.p.)for the award of master of business administration MBA (semester –iii)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6E61-3CB5-CD41-4484-468D961B8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BY</a:t>
            </a:r>
          </a:p>
          <a:p>
            <a:r>
              <a:rPr lang="en-IN" sz="2500" b="1" i="1" dirty="0">
                <a:solidFill>
                  <a:srgbClr val="00B0F0"/>
                </a:solidFill>
              </a:rPr>
              <a:t>SHRAYA KUSHWAHA </a:t>
            </a:r>
          </a:p>
          <a:p>
            <a:r>
              <a:rPr lang="en-IN" sz="2100" b="1" i="1" dirty="0">
                <a:solidFill>
                  <a:srgbClr val="FFC000"/>
                </a:solidFill>
              </a:rPr>
              <a:t>UNDER GUIDANCE OF </a:t>
            </a:r>
          </a:p>
          <a:p>
            <a:r>
              <a:rPr lang="en-IN" sz="2900" dirty="0">
                <a:solidFill>
                  <a:srgbClr val="00B0F0"/>
                </a:solidFill>
              </a:rPr>
              <a:t>PROF.RUDRA PRATAP SINGH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DEPARTMENT OF( VIMR ) VINDHYA INSTITUTE OF MANAGEMENT &amp;  RESEARCH,SATNA (M.P.) 2022-2023</a:t>
            </a:r>
          </a:p>
        </p:txBody>
      </p:sp>
    </p:spTree>
    <p:extLst>
      <p:ext uri="{BB962C8B-B14F-4D97-AF65-F5344CB8AC3E}">
        <p14:creationId xmlns:p14="http://schemas.microsoft.com/office/powerpoint/2010/main" val="94431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EC4A-883F-2648-D85E-EBA3791697E6}"/>
              </a:ext>
            </a:extLst>
          </p:cNvPr>
          <p:cNvSpPr txBox="1"/>
          <p:nvPr/>
        </p:nvSpPr>
        <p:spPr>
          <a:xfrm rot="10800000" flipH="1" flipV="1">
            <a:off x="616226" y="1062752"/>
            <a:ext cx="11125863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marR="320675" algn="just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understand the information contained in financial statements with a view to know the strength</a:t>
            </a:r>
            <a:r>
              <a:rPr lang="en-US" sz="1800" i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weaknesses</a:t>
            </a:r>
            <a:r>
              <a:rPr lang="en-US" sz="1800" i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</a:t>
            </a:r>
            <a:r>
              <a:rPr lang="en-US" sz="1800" i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forecast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prospects</a:t>
            </a:r>
            <a:r>
              <a:rPr lang="en-US" sz="1800" i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</a:t>
            </a:r>
            <a:r>
              <a:rPr lang="en-US" sz="1800" i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800" i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bye</a:t>
            </a:r>
            <a:r>
              <a:rPr lang="en-US" sz="1800" i="1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nibbling the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analyst</a:t>
            </a:r>
            <a:r>
              <a:rPr lang="en-US" sz="1800" i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take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i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decisions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regarding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firm.</a:t>
            </a:r>
          </a:p>
          <a:p>
            <a:pPr marL="368300" marR="320675" algn="just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</a:pPr>
            <a:endParaRPr lang="en-IN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5"/>
              </a:spcBef>
              <a:buClr>
                <a:srgbClr val="333333"/>
              </a:buClr>
              <a:buSzPts val="1600"/>
              <a:tabLst>
                <a:tab pos="826135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            To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study</a:t>
            </a:r>
            <a:r>
              <a:rPr lang="en-US" sz="1800" i="1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present</a:t>
            </a:r>
            <a:r>
              <a:rPr lang="en-US" sz="1800" i="1" spc="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financial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i="1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i="1" spc="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Reliance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Industry Limited.</a:t>
            </a:r>
            <a:endParaRPr lang="en-IN" sz="1800" i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1065"/>
              </a:spcBef>
              <a:buClr>
                <a:srgbClr val="333333"/>
              </a:buClr>
              <a:buSzPts val="1600"/>
              <a:tabLst>
                <a:tab pos="826135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             To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determine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Profitability,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Liquidity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Ratios,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Cash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flow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Fund flow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statement.</a:t>
            </a:r>
            <a:endParaRPr lang="en-IN" sz="1800" i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lvl="0" algn="just">
              <a:spcBef>
                <a:spcPts val="1095"/>
              </a:spcBef>
              <a:buClr>
                <a:srgbClr val="333333"/>
              </a:buClr>
              <a:buSzPts val="1600"/>
              <a:tabLst>
                <a:tab pos="826135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              To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analyze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capital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structure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company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help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Leverage</a:t>
            </a:r>
            <a:r>
              <a:rPr lang="en-US" sz="1800" i="1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ratio.</a:t>
            </a:r>
          </a:p>
          <a:p>
            <a:pPr lvl="0" algn="just">
              <a:spcBef>
                <a:spcPts val="1095"/>
              </a:spcBef>
              <a:buClr>
                <a:srgbClr val="333333"/>
              </a:buClr>
              <a:buSzPts val="1600"/>
              <a:tabLst>
                <a:tab pos="826135" algn="l"/>
              </a:tabLst>
            </a:pPr>
            <a:endParaRPr lang="en-IN" sz="1800" i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To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appropriate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suggestion</a:t>
            </a:r>
            <a:r>
              <a:rPr lang="en-US" sz="1800" i="1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i="1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1800" i="1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organizing</a:t>
            </a:r>
            <a:endParaRPr lang="en-IN" i="1" dirty="0"/>
          </a:p>
        </p:txBody>
      </p:sp>
      <p:sp>
        <p:nvSpPr>
          <p:cNvPr id="3" name="Google Shape;119;p16">
            <a:extLst>
              <a:ext uri="{FF2B5EF4-FFF2-40B4-BE49-F238E27FC236}">
                <a16:creationId xmlns:a16="http://schemas.microsoft.com/office/drawing/2014/main" id="{06893BF2-54B8-C0DC-2190-D6CD7BA0000F}"/>
              </a:ext>
            </a:extLst>
          </p:cNvPr>
          <p:cNvSpPr/>
          <p:nvPr/>
        </p:nvSpPr>
        <p:spPr>
          <a:xfrm>
            <a:off x="1130934" y="4269926"/>
            <a:ext cx="151214" cy="15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9;p16">
            <a:extLst>
              <a:ext uri="{FF2B5EF4-FFF2-40B4-BE49-F238E27FC236}">
                <a16:creationId xmlns:a16="http://schemas.microsoft.com/office/drawing/2014/main" id="{2DCA59E5-501A-6341-AB56-948B4CAF4D9A}"/>
              </a:ext>
            </a:extLst>
          </p:cNvPr>
          <p:cNvSpPr/>
          <p:nvPr/>
        </p:nvSpPr>
        <p:spPr>
          <a:xfrm>
            <a:off x="1134840" y="3429000"/>
            <a:ext cx="151214" cy="15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9;p16">
            <a:extLst>
              <a:ext uri="{FF2B5EF4-FFF2-40B4-BE49-F238E27FC236}">
                <a16:creationId xmlns:a16="http://schemas.microsoft.com/office/drawing/2014/main" id="{6847F843-0968-6A58-592B-A2D614EB1363}"/>
              </a:ext>
            </a:extLst>
          </p:cNvPr>
          <p:cNvSpPr/>
          <p:nvPr/>
        </p:nvSpPr>
        <p:spPr>
          <a:xfrm>
            <a:off x="1130934" y="3888038"/>
            <a:ext cx="151214" cy="15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9;p16">
            <a:extLst>
              <a:ext uri="{FF2B5EF4-FFF2-40B4-BE49-F238E27FC236}">
                <a16:creationId xmlns:a16="http://schemas.microsoft.com/office/drawing/2014/main" id="{A0CE4BDA-17E5-AD5F-98BD-C26108B18E15}"/>
              </a:ext>
            </a:extLst>
          </p:cNvPr>
          <p:cNvSpPr/>
          <p:nvPr/>
        </p:nvSpPr>
        <p:spPr>
          <a:xfrm>
            <a:off x="1130934" y="4964353"/>
            <a:ext cx="151214" cy="15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731CE-8007-AD4D-DF13-8DD8AA5DD9BD}"/>
              </a:ext>
            </a:extLst>
          </p:cNvPr>
          <p:cNvSpPr txBox="1"/>
          <p:nvPr/>
        </p:nvSpPr>
        <p:spPr>
          <a:xfrm>
            <a:off x="1130934" y="693419"/>
            <a:ext cx="159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solidFill>
                  <a:srgbClr val="FFC000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49843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49.jpeg">
            <a:extLst>
              <a:ext uri="{FF2B5EF4-FFF2-40B4-BE49-F238E27FC236}">
                <a16:creationId xmlns:a16="http://schemas.microsoft.com/office/drawing/2014/main" id="{24803698-9AD5-D777-2482-400924A3D6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72408"/>
            <a:ext cx="12324522" cy="3836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52F26A-6F6D-8D71-92B4-B0007664161A}"/>
              </a:ext>
            </a:extLst>
          </p:cNvPr>
          <p:cNvSpPr txBox="1"/>
          <p:nvPr/>
        </p:nvSpPr>
        <p:spPr>
          <a:xfrm>
            <a:off x="3995531" y="205581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RESEARCH METHODOLODT</a:t>
            </a:r>
          </a:p>
        </p:txBody>
      </p:sp>
    </p:spTree>
    <p:extLst>
      <p:ext uri="{BB962C8B-B14F-4D97-AF65-F5344CB8AC3E}">
        <p14:creationId xmlns:p14="http://schemas.microsoft.com/office/powerpoint/2010/main" val="26070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C0430-39D6-E5C4-BC00-D6E5EF69850E}"/>
              </a:ext>
            </a:extLst>
          </p:cNvPr>
          <p:cNvSpPr txBox="1"/>
          <p:nvPr/>
        </p:nvSpPr>
        <p:spPr>
          <a:xfrm>
            <a:off x="1500809" y="1818861"/>
            <a:ext cx="10028582" cy="465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701675" lvl="1" indent="-285750">
              <a:lnSpc>
                <a:spcPct val="151000"/>
              </a:lnSpc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939165" algn="l"/>
              </a:tabLst>
            </a:pP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Research is defined as say sematic, gathering recording and analysis of data about</a:t>
            </a:r>
            <a:r>
              <a:rPr lang="en-US" sz="1400" i="1" spc="-28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r>
              <a:rPr lang="en-US" sz="1400" i="1" spc="27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relating</a:t>
            </a:r>
            <a:r>
              <a:rPr lang="en-US" sz="1400" i="1" spc="1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en-US" sz="1400" i="1" spc="-3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particular</a:t>
            </a:r>
            <a:r>
              <a:rPr lang="en-US" sz="1400" i="1" spc="4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field.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spcBef>
                <a:spcPts val="68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939165" algn="l"/>
              </a:tabLst>
            </a:pP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determines strength</a:t>
            </a:r>
            <a:r>
              <a:rPr lang="en-US" sz="1400" i="1" spc="-1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reliability</a:t>
            </a:r>
            <a:r>
              <a:rPr lang="en-US" sz="1400" i="1" spc="-3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400" i="1" spc="1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en-US" sz="1400" i="1" spc="-3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400" i="1" spc="-3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project.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5"/>
              </a:spcBef>
            </a:pP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327660" lvl="0" indent="-34290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710565" algn="l"/>
              </a:tabLst>
            </a:pPr>
            <a:r>
              <a:rPr lang="en-US" sz="1400" i="1" dirty="0">
                <a:solidFill>
                  <a:srgbClr val="FFFF00"/>
                </a:solidFill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Research Design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Research Design pertains to the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great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research approach or strategy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adopted for a particular project. A research project has to be the conducted scientifically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making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sure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 is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collected</a:t>
            </a:r>
            <a:r>
              <a:rPr lang="en-US" sz="1400" i="1" spc="1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adequately</a:t>
            </a:r>
            <a:r>
              <a:rPr lang="en-US" sz="1400" i="1" spc="-2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1400" i="1" spc="1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economically.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0" marR="325120" indent="36195" algn="just">
              <a:lnSpc>
                <a:spcPct val="200000"/>
              </a:lnSpc>
              <a:spcBef>
                <a:spcPts val="970"/>
              </a:spcBef>
              <a:spcAft>
                <a:spcPts val="0"/>
              </a:spcAft>
            </a:pP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The study uses da descriptiv</a:t>
            </a:r>
            <a:r>
              <a:rPr lang="en-US" sz="1400" b="1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research design for the purpose of getting an insight over the issue. It </a:t>
            </a:r>
            <a:r>
              <a:rPr lang="en-US" sz="1400" i="1" spc="-28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to provide an accurate picture of some aspects of market environment. Descriptive research is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used when the objective is to provide a systematic description that is as factual and accurate as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possible.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 algn="just">
              <a:spcBef>
                <a:spcPts val="10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673735" algn="l"/>
              </a:tabLst>
            </a:pP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Method</a:t>
            </a:r>
            <a:r>
              <a:rPr lang="en-US" sz="1400" i="1" spc="-2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400" i="1" spc="-2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Collection:  Date is collected throw secondary data source by published balance sheet of company. 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8300" algn="just">
              <a:spcBef>
                <a:spcPts val="880"/>
              </a:spcBef>
              <a:spcAft>
                <a:spcPts val="0"/>
              </a:spcAft>
            </a:pPr>
            <a:r>
              <a:rPr lang="en-US" sz="1400" b="1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Secondary</a:t>
            </a:r>
            <a:r>
              <a:rPr lang="en-US" sz="1400" b="1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Data: Through</a:t>
            </a:r>
            <a:r>
              <a:rPr lang="en-US" sz="1400" i="1" spc="-4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400" i="1" spc="-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lang="en-US" sz="1400" i="1" spc="-1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termitid</a:t>
            </a:r>
            <a:r>
              <a:rPr lang="en-US" sz="1400" i="1" spc="10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published</a:t>
            </a:r>
            <a:r>
              <a:rPr lang="en-US" sz="1400" i="1" spc="5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i="1" dirty="0">
                <a:effectLst/>
                <a:latin typeface="Segoe UI Variable Small Semilig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IN" sz="1400" i="1" dirty="0">
              <a:effectLst/>
              <a:latin typeface="Segoe UI Variable Small Semilig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E2FA-7839-4DDF-D550-FF7793D131E7}"/>
              </a:ext>
            </a:extLst>
          </p:cNvPr>
          <p:cNvSpPr txBox="1"/>
          <p:nvPr/>
        </p:nvSpPr>
        <p:spPr>
          <a:xfrm>
            <a:off x="1987826" y="1162878"/>
            <a:ext cx="303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u="sng" dirty="0">
                <a:solidFill>
                  <a:srgbClr val="FFFF00"/>
                </a:solidFill>
              </a:rPr>
              <a:t>RESERCH METHDOLOGY</a:t>
            </a:r>
          </a:p>
        </p:txBody>
      </p:sp>
    </p:spTree>
    <p:extLst>
      <p:ext uri="{BB962C8B-B14F-4D97-AF65-F5344CB8AC3E}">
        <p14:creationId xmlns:p14="http://schemas.microsoft.com/office/powerpoint/2010/main" val="395465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0.jpeg">
            <a:extLst>
              <a:ext uri="{FF2B5EF4-FFF2-40B4-BE49-F238E27FC236}">
                <a16:creationId xmlns:a16="http://schemas.microsoft.com/office/drawing/2014/main" id="{5ADD6503-B1CB-7401-6629-504CA29D1A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027" y="1649094"/>
            <a:ext cx="12105860" cy="3837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2C3C3-9329-CF10-5787-84F2C6236DC7}"/>
              </a:ext>
            </a:extLst>
          </p:cNvPr>
          <p:cNvSpPr txBox="1"/>
          <p:nvPr/>
        </p:nvSpPr>
        <p:spPr>
          <a:xfrm>
            <a:off x="3578087" y="76531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DATA - ANALYSIS</a:t>
            </a:r>
          </a:p>
        </p:txBody>
      </p:sp>
    </p:spTree>
    <p:extLst>
      <p:ext uri="{BB962C8B-B14F-4D97-AF65-F5344CB8AC3E}">
        <p14:creationId xmlns:p14="http://schemas.microsoft.com/office/powerpoint/2010/main" val="20676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8B4-9B89-6686-44D7-20A3FF15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i="1" u="sng" dirty="0">
                <a:solidFill>
                  <a:srgbClr val="FFFF00"/>
                </a:solidFill>
              </a:rPr>
              <a:t>DATA – ANALYSIS   AND  INTERPRETION</a:t>
            </a:r>
            <a:br>
              <a:rPr lang="en-IN" b="1" i="1" u="sng" dirty="0">
                <a:solidFill>
                  <a:srgbClr val="FFFF00"/>
                </a:solidFill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D8721-F7D2-9425-FBB0-E58DDE26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17" y="2156791"/>
            <a:ext cx="5305386" cy="363440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1" u="heavy" spc="-10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Current</a:t>
            </a:r>
            <a:r>
              <a:rPr lang="en-US" sz="1800" b="1" i="1" u="heavy" spc="-35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u="heavy" spc="-10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Ratio</a:t>
            </a:r>
            <a:endParaRPr lang="en-IN" sz="1800" b="1" i="1" u="sng" spc="-10" dirty="0">
              <a:effectLst/>
              <a:uFill>
                <a:solidFill>
                  <a:srgbClr val="000000"/>
                </a:solidFill>
              </a:uFill>
              <a:latin typeface="Bahnschrift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u="none" strike="noStrike" spc="-10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Quick</a:t>
            </a:r>
            <a:r>
              <a:rPr lang="en-US" sz="1800" b="1" i="1" u="none" strike="noStrike" spc="-65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u="none" strike="noStrike" spc="-10" dirty="0">
                <a:effectLst/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Ratio</a:t>
            </a:r>
            <a:endParaRPr lang="en-IN" sz="1800" b="1" i="1" u="sng" spc="-10" dirty="0">
              <a:effectLst/>
              <a:uFill>
                <a:solidFill>
                  <a:srgbClr val="000000"/>
                </a:solidFill>
              </a:uFill>
              <a:latin typeface="Bahnschrift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Proprietary</a:t>
            </a:r>
            <a:r>
              <a:rPr lang="en-US" sz="1800" b="1" i="1" spc="-6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Stock</a:t>
            </a:r>
            <a:r>
              <a:rPr lang="en-US" sz="1800" b="1" i="1" spc="-35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Working</a:t>
            </a:r>
            <a:r>
              <a:rPr lang="en-US" sz="1800" b="1" i="1" spc="-25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Capital</a:t>
            </a:r>
            <a:r>
              <a:rPr lang="en-US" sz="1800" b="1" i="1" spc="-2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Capital</a:t>
            </a:r>
            <a:r>
              <a:rPr lang="en-US" sz="1800" b="1" i="1" spc="-3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Gearing</a:t>
            </a:r>
            <a:r>
              <a:rPr lang="en-US" sz="1800" b="1" i="1" spc="-45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Debt</a:t>
            </a:r>
            <a:r>
              <a:rPr lang="en-US" sz="1800" b="1" i="1" spc="-4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Equity</a:t>
            </a:r>
            <a:r>
              <a:rPr lang="en-US" sz="1800" b="1" i="1" spc="-15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Gross</a:t>
            </a:r>
            <a:r>
              <a:rPr lang="en-US" sz="1800" b="1" i="1" spc="-3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Profit</a:t>
            </a:r>
            <a:r>
              <a:rPr lang="en-US" sz="1800" b="1" i="1" spc="-4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spc="-5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Operating</a:t>
            </a:r>
            <a:r>
              <a:rPr lang="en-US" sz="1800" b="1" i="1" spc="-4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Net</a:t>
            </a:r>
            <a:r>
              <a:rPr lang="en-US" sz="1800" b="1" i="1" spc="-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Profit</a:t>
            </a:r>
            <a:r>
              <a:rPr lang="en-US" sz="1800" b="1" i="1" spc="-3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Ratio</a:t>
            </a:r>
            <a:endParaRPr lang="en-IN" b="1" i="1" dirty="0">
              <a:latin typeface="Bahnschrif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25D20-C8B9-F719-3E8F-40A8C9B6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2" y="1272380"/>
            <a:ext cx="6437245" cy="547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4.jpeg">
            <a:extLst>
              <a:ext uri="{FF2B5EF4-FFF2-40B4-BE49-F238E27FC236}">
                <a16:creationId xmlns:a16="http://schemas.microsoft.com/office/drawing/2014/main" id="{ED99D268-1FDA-A68E-A9ED-B77C8EF664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538413"/>
            <a:ext cx="12105861" cy="3017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06F06-BA33-9858-1D38-0E6688B4D693}"/>
              </a:ext>
            </a:extLst>
          </p:cNvPr>
          <p:cNvSpPr txBox="1"/>
          <p:nvPr/>
        </p:nvSpPr>
        <p:spPr>
          <a:xfrm>
            <a:off x="5128593" y="1864762"/>
            <a:ext cx="286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FINDING</a:t>
            </a:r>
          </a:p>
        </p:txBody>
      </p:sp>
    </p:spTree>
    <p:extLst>
      <p:ext uri="{BB962C8B-B14F-4D97-AF65-F5344CB8AC3E}">
        <p14:creationId xmlns:p14="http://schemas.microsoft.com/office/powerpoint/2010/main" val="160092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F2AD-A5DA-6530-7D92-F84A3C67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2" y="944217"/>
            <a:ext cx="10992679" cy="5705061"/>
          </a:xfrm>
        </p:spPr>
        <p:txBody>
          <a:bodyPr>
            <a:normAutofit/>
          </a:bodyPr>
          <a:lstStyle/>
          <a:p>
            <a:pPr marL="342900" marR="513715" lvl="0" indent="-342900">
              <a:spcBef>
                <a:spcPts val="4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6575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current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shown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non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fluctuating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trendas1.14,1.16,1.38and1.23during2020,2021,</a:t>
            </a:r>
            <a:r>
              <a:rPr lang="en-US" sz="1800" i="1" spc="-28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2022and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2023.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447040" lvl="0" indent="-342900">
              <a:spcBef>
                <a:spcPts val="99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 quick ratio is also in non-fluctuating trend throughout the period 2020–22resul tinges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0.67,</a:t>
            </a:r>
            <a:r>
              <a:rPr lang="en-US" sz="1800" i="1" spc="-3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0.69,0.75,0.78. The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Company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believe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sin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high</a:t>
            </a:r>
            <a:r>
              <a:rPr lang="en-US" sz="1800" i="1" spc="-4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profitability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and low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liquidity</a:t>
            </a:r>
            <a:r>
              <a:rPr lang="en-US" sz="1800" i="1" spc="-4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position.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567690" lvl="0" indent="-342900">
              <a:spcBef>
                <a:spcPts val="10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42925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proprietary</a:t>
            </a:r>
            <a:r>
              <a:rPr lang="en-US" sz="1800" i="1" spc="-4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shown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nan</a:t>
            </a:r>
            <a:r>
              <a:rPr lang="en-US" sz="1800" i="1" spc="-3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fluctuate in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trend.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proprietary</a:t>
            </a:r>
            <a:r>
              <a:rPr lang="en-US" sz="1800" i="1" spc="-4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4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decreased  </a:t>
            </a:r>
            <a:r>
              <a:rPr lang="en-US" sz="1800" i="1" spc="-28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compared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3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last</a:t>
            </a:r>
            <a:r>
              <a:rPr lang="en-US" sz="1800" i="1" spc="3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year.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0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stock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working capital</a:t>
            </a:r>
            <a:r>
              <a:rPr lang="en-US" sz="1800" i="1" spc="-4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decreased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from3.21to1.39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year2020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–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21.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475615" lvl="0" indent="-342900">
              <a:spcBef>
                <a:spcPts val="87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33400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capital</a:t>
            </a:r>
            <a:r>
              <a:rPr lang="en-US" sz="1800" i="1" spc="-5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gearing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decreased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form2020–08(0.16,0.15and0.82) and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i="1" spc="-3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reased in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2022</a:t>
            </a:r>
            <a:r>
              <a:rPr lang="en-US" sz="1800" i="1" spc="-28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0.85.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0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21335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debt-equity</a:t>
            </a:r>
            <a:r>
              <a:rPr lang="en-US" sz="1800" i="1" spc="-4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increased</a:t>
            </a:r>
            <a:r>
              <a:rPr lang="en-US" sz="1800" i="1" spc="3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i="1" spc="-4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0.44-0.59in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theyear2020-21.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503555" lvl="0" indent="-342900">
              <a:spcBef>
                <a:spcPts val="87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27685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gross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profit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is in fluctuation manner. It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decreases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din</a:t>
            </a:r>
            <a:r>
              <a:rPr lang="en-US" sz="1800" i="1" spc="-4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current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year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compared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800" i="1" spc="-28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previous</a:t>
            </a:r>
            <a:r>
              <a:rPr lang="en-US" sz="1800" i="1" spc="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year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i="1" spc="-3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23.1%to</a:t>
            </a:r>
            <a:r>
              <a:rPr lang="en-US" sz="1800" i="1" spc="3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18.97%.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714375" lvl="0" indent="-342900">
              <a:spcBef>
                <a:spcPts val="10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"/>
              <a:tabLst>
                <a:tab pos="524510" algn="l"/>
              </a:tabLst>
            </a:pP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net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profit</a:t>
            </a:r>
            <a:r>
              <a:rPr lang="en-US" sz="1800" i="1" spc="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ratio</a:t>
            </a:r>
            <a:r>
              <a:rPr lang="en-US" sz="1800" i="1" spc="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i="1" spc="-2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also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decreased</a:t>
            </a:r>
            <a:r>
              <a:rPr lang="en-US" sz="1800" i="1" spc="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i="1" spc="-4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1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current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year</a:t>
            </a:r>
            <a:r>
              <a:rPr lang="en-US" sz="1800" i="1" spc="-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compared</a:t>
            </a:r>
            <a:r>
              <a:rPr lang="en-US" sz="1800" i="1" spc="-1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1800" i="1" spc="-3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-2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previous year</a:t>
            </a:r>
            <a:r>
              <a:rPr lang="en-US" sz="1800" i="1" spc="-285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from14.54%to</a:t>
            </a:r>
            <a:r>
              <a:rPr lang="en-US" sz="1800" i="1" spc="30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Sitka Display" pitchFamily="2" charset="0"/>
                <a:ea typeface="Wingdings" panose="05000000000000000000" pitchFamily="2" charset="2"/>
                <a:cs typeface="Wingdings" panose="05000000000000000000" pitchFamily="2" charset="2"/>
              </a:rPr>
              <a:t>10.78%.</a:t>
            </a:r>
            <a:endParaRPr lang="en-IN" sz="1800" i="1" dirty="0">
              <a:effectLst/>
              <a:latin typeface="Sitka Display" pitchFamily="2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net working capital available to the company was maximum in the year 2023 shows the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high liquidity position of the firm and it was minimum in the year 2021 shows the low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liquidity</a:t>
            </a:r>
            <a:r>
              <a:rPr lang="en-US" sz="1800" i="1" spc="-3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position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i="1" spc="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firm.</a:t>
            </a:r>
            <a:endParaRPr lang="en-IN" sz="1800" i="1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F18F8-605B-77F3-9C27-89548342BFE9}"/>
              </a:ext>
            </a:extLst>
          </p:cNvPr>
          <p:cNvSpPr txBox="1"/>
          <p:nvPr/>
        </p:nvSpPr>
        <p:spPr>
          <a:xfrm>
            <a:off x="1137920" y="538480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1" u="sng">
                <a:solidFill>
                  <a:srgbClr val="FFFF00"/>
                </a:solidFill>
                <a:latin typeface="Arial Black" panose="020B0A04020102020204" pitchFamily="34" charset="0"/>
              </a:rPr>
              <a:t>FINDING</a:t>
            </a:r>
            <a:endParaRPr lang="en-IN" sz="1800" b="1" i="1" u="sng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8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5.jpeg">
            <a:extLst>
              <a:ext uri="{FF2B5EF4-FFF2-40B4-BE49-F238E27FC236}">
                <a16:creationId xmlns:a16="http://schemas.microsoft.com/office/drawing/2014/main" id="{1F54FB62-0E20-D82A-B8A1-9ED24DA8AD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00560" cy="3291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4E92-3E25-3678-D3DD-5337193524AE}"/>
              </a:ext>
            </a:extLst>
          </p:cNvPr>
          <p:cNvSpPr txBox="1"/>
          <p:nvPr/>
        </p:nvSpPr>
        <p:spPr>
          <a:xfrm>
            <a:off x="223520" y="3291840"/>
            <a:ext cx="11744960" cy="179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32765" lvl="0" indent="-342900">
              <a:lnSpc>
                <a:spcPct val="20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"/>
              <a:tabLst>
                <a:tab pos="570230" algn="l"/>
              </a:tabLst>
            </a:pP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Liquidity refer stot he ability of the concerto meet it current to blight onsets and when the</a:t>
            </a:r>
            <a:r>
              <a:rPr lang="en-US" sz="1800" i="1" spc="-28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seconded</a:t>
            </a:r>
            <a:r>
              <a:rPr lang="en-US" sz="1800" i="1" spc="1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the company</a:t>
            </a:r>
            <a:r>
              <a:rPr lang="en-US" sz="1800" i="1" spc="-1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should</a:t>
            </a:r>
            <a:r>
              <a:rPr lang="en-US" sz="1800" i="1" spc="2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improve</a:t>
            </a:r>
            <a:r>
              <a:rPr lang="en-US" sz="1800" i="1" spc="3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its</a:t>
            </a:r>
            <a:r>
              <a:rPr lang="en-US" sz="1800" i="1" spc="2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liquidity</a:t>
            </a:r>
            <a:r>
              <a:rPr lang="en-US" sz="1800" i="1" spc="-3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position.</a:t>
            </a:r>
            <a:endParaRPr lang="en-IN" sz="1800" i="1" dirty="0">
              <a:effectLst/>
              <a:latin typeface="Segoe UI Variable Text Semibold" pitchFamily="2" charset="0"/>
              <a:ea typeface="Times New Roman" panose="02020603050405020304" pitchFamily="18" charset="0"/>
            </a:endParaRPr>
          </a:p>
          <a:p>
            <a:pPr marL="342900" marR="770890" lvl="0" indent="-342900">
              <a:lnSpc>
                <a:spcPct val="200000"/>
              </a:lnSpc>
              <a:spcBef>
                <a:spcPts val="10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"/>
              <a:tabLst>
                <a:tab pos="563880" algn="l"/>
              </a:tabLst>
            </a:pP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The company</a:t>
            </a:r>
            <a:r>
              <a:rPr lang="en-US" sz="1800" i="1" spc="-2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should</a:t>
            </a:r>
            <a:r>
              <a:rPr lang="en-US" sz="1800" i="1" spc="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make the</a:t>
            </a:r>
            <a:r>
              <a:rPr lang="en-US" sz="1800" i="1" spc="-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balance between</a:t>
            </a:r>
            <a:r>
              <a:rPr lang="en-US" sz="1800" i="1" spc="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liquidity</a:t>
            </a:r>
            <a:r>
              <a:rPr lang="en-US" sz="1800" i="1" spc="-4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and solvency</a:t>
            </a:r>
            <a:r>
              <a:rPr lang="en-US" sz="1800" i="1" spc="-4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position</a:t>
            </a:r>
            <a:r>
              <a:rPr lang="en-US" sz="1800" i="1" spc="-2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-40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285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Text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93CD5-550B-5844-47F1-3351688D1E93}"/>
              </a:ext>
            </a:extLst>
          </p:cNvPr>
          <p:cNvSpPr txBox="1"/>
          <p:nvPr/>
        </p:nvSpPr>
        <p:spPr>
          <a:xfrm>
            <a:off x="223520" y="5161280"/>
            <a:ext cx="11216640" cy="111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770890" lvl="0" indent="-342900">
              <a:lnSpc>
                <a:spcPct val="200000"/>
              </a:lnSpc>
              <a:spcBef>
                <a:spcPts val="10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"/>
              <a:tabLst>
                <a:tab pos="563880" algn="l"/>
              </a:tabLst>
            </a:pP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    The long-term financial position of the company is very good but it’s should pay</a:t>
            </a:r>
            <a:r>
              <a:rPr lang="en-US" sz="1800" i="1" spc="-29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    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a little attention to</a:t>
            </a:r>
            <a:r>
              <a:rPr lang="en-US" sz="1800" i="1" spc="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short</a:t>
            </a:r>
            <a:r>
              <a:rPr lang="en-US" sz="1800" i="1" spc="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term</a:t>
            </a:r>
            <a:r>
              <a:rPr lang="en-US" sz="1800" i="1" spc="-4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solvency</a:t>
            </a:r>
            <a:r>
              <a:rPr lang="en-US" sz="1800" i="1" spc="1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-3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company</a:t>
            </a:r>
            <a:endParaRPr lang="en-IN" sz="1800" i="1" dirty="0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4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6.jpeg">
            <a:extLst>
              <a:ext uri="{FF2B5EF4-FFF2-40B4-BE49-F238E27FC236}">
                <a16:creationId xmlns:a16="http://schemas.microsoft.com/office/drawing/2014/main" id="{E7029659-D46B-A45C-4F88-1A89583CF6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C5533-5546-E48C-082B-E48A7299DB4C}"/>
              </a:ext>
            </a:extLst>
          </p:cNvPr>
          <p:cNvSpPr txBox="1"/>
          <p:nvPr/>
        </p:nvSpPr>
        <p:spPr>
          <a:xfrm>
            <a:off x="426720" y="1645920"/>
            <a:ext cx="1153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4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company’s</a:t>
            </a:r>
            <a:r>
              <a:rPr lang="en-US" sz="1800" i="1" spc="-5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overall</a:t>
            </a:r>
            <a:r>
              <a:rPr lang="en-US" sz="1800" i="1" spc="-7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position</a:t>
            </a:r>
            <a:r>
              <a:rPr lang="en-US" sz="1800" i="1" spc="-2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is</a:t>
            </a:r>
            <a:r>
              <a:rPr lang="en-US" sz="1800" i="1" spc="-5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at</a:t>
            </a:r>
            <a:r>
              <a:rPr lang="en-US" sz="1800" i="1" spc="-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a</a:t>
            </a:r>
            <a:r>
              <a:rPr lang="en-US" sz="1800" i="1" spc="-4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very</a:t>
            </a:r>
            <a:r>
              <a:rPr lang="en-US" sz="1800" i="1" spc="-8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good</a:t>
            </a:r>
            <a:r>
              <a:rPr lang="en-US" sz="1800" i="1" spc="-3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position</a:t>
            </a:r>
            <a:r>
              <a:rPr lang="en-US" sz="1800" i="1" spc="-6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. The</a:t>
            </a:r>
            <a:r>
              <a:rPr lang="en-US" sz="1800" i="1" spc="-4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-8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achieve</a:t>
            </a:r>
            <a:r>
              <a:rPr lang="en-US" sz="1800" i="1" spc="-2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insufficient profit</a:t>
            </a:r>
            <a:r>
              <a:rPr lang="en-US" sz="1800" i="1" spc="-29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in past four years. The long-term solvency position of the company is very good. The company</a:t>
            </a:r>
            <a:r>
              <a:rPr lang="en-US" sz="1800" i="1" spc="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maintains low</a:t>
            </a:r>
            <a:r>
              <a:rPr lang="en-US" sz="1800" i="1" spc="-2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liquidity</a:t>
            </a:r>
            <a:r>
              <a:rPr lang="en-US" sz="1800" i="1" spc="-6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to</a:t>
            </a:r>
            <a:r>
              <a:rPr lang="en-US" sz="1800" i="1" spc="-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achieve</a:t>
            </a:r>
            <a:r>
              <a:rPr lang="en-US" sz="1800" i="1" spc="-2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high</a:t>
            </a:r>
            <a:r>
              <a:rPr lang="en-US" sz="1800" i="1" spc="-3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profitability.</a:t>
            </a:r>
            <a:r>
              <a:rPr lang="en-US" sz="1800" i="1" spc="-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-6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distributes</a:t>
            </a:r>
            <a:r>
              <a:rPr lang="en-US" sz="1800" i="1" spc="-1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dividends</a:t>
            </a:r>
            <a:r>
              <a:rPr lang="en-US" sz="1800" i="1" spc="-2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every</a:t>
            </a:r>
            <a:r>
              <a:rPr lang="en-US" sz="1800" i="1" spc="-29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year to its shareholders. The profit of the company decreased in the last year due to maintaining</a:t>
            </a:r>
            <a:r>
              <a:rPr lang="en-US" sz="1800" i="1" spc="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 comparatively high liquidity. The net working capital of the company is maximum in the last year</a:t>
            </a:r>
            <a:r>
              <a:rPr lang="en-US" sz="1800" i="1" spc="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shows</a:t>
            </a:r>
            <a:r>
              <a:rPr lang="en-US" sz="1800" i="1" spc="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maximum</a:t>
            </a:r>
            <a:r>
              <a:rPr lang="en-US" sz="1800" i="1" spc="10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liquidity</a:t>
            </a:r>
            <a:endParaRPr lang="en-IN" i="1" dirty="0">
              <a:latin typeface="Segoe UI Variable Small Semibo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897DF-F16F-73FB-7DAA-903D819FEF08}"/>
              </a:ext>
            </a:extLst>
          </p:cNvPr>
          <p:cNvSpPr txBox="1"/>
          <p:nvPr/>
        </p:nvSpPr>
        <p:spPr>
          <a:xfrm>
            <a:off x="670560" y="762000"/>
            <a:ext cx="354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68655" algn="ctr">
              <a:spcBef>
                <a:spcPts val="435"/>
              </a:spcBef>
              <a:spcAft>
                <a:spcPts val="0"/>
              </a:spcAft>
            </a:pPr>
            <a:r>
              <a:rPr lang="en-IN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>
                <a:solidFill>
                  <a:srgbClr val="FFFF0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CONCLUSION</a:t>
            </a:r>
            <a:endParaRPr lang="en-IN" sz="1800" i="1" u="sng" dirty="0">
              <a:solidFill>
                <a:srgbClr val="FFFF00"/>
              </a:solidFill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9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133C5-AADE-921A-A05F-E7707CC1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12"/>
            <a:ext cx="12192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E09D-915C-76CA-4752-D6234F57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1498060"/>
            <a:ext cx="10564831" cy="314071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FFC000"/>
                </a:solidFill>
                <a:latin typeface="Bahnschrift Light" panose="020B0502040204020203" pitchFamily="34" charset="0"/>
              </a:rPr>
              <a:t>FINANCIAL ANALYSIS OF RELIANCE INDUSTRIES LIMITED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B1AF6-2022-1FCE-4A44-37391216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FD08-8B5B-8FB3-61C1-5C7DECD4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u="sng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INTRODUCTION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D2C25-824E-46E3-BA06-30C2899A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6426"/>
            <a:ext cx="12101208" cy="4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8D62-84FA-E381-B410-B3F8F71C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4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D303-9941-EA5A-DA1F-38DE335A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05846"/>
            <a:ext cx="10353762" cy="2785353"/>
          </a:xfrm>
        </p:spPr>
        <p:txBody>
          <a:bodyPr/>
          <a:lstStyle/>
          <a:p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 statement analysis can be under taken either by the management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3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spc="-3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parties. Nature</a:t>
            </a:r>
            <a:r>
              <a:rPr lang="en-US" sz="1800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defers</a:t>
            </a:r>
            <a:r>
              <a:rPr lang="en-US" sz="1800" spc="-4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en-US" sz="1800" spc="-3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lang="en-US" sz="1800" spc="-30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en-US" sz="1800" spc="-8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1800" spc="-4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n-US" sz="1800" spc="-7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800" spc="-8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1800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</a:t>
            </a:r>
            <a:r>
              <a:rPr lang="en-US" sz="1800" spc="-2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1800" spc="-7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lang="en-US" sz="1800" spc="-30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resource of the society in generating goods and services. Turnover ratios are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800" spc="-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1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deciding</a:t>
            </a:r>
            <a:r>
              <a:rPr lang="en-US" sz="1800" spc="1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suspects</a:t>
            </a:r>
          </a:p>
          <a:p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spc="-8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spc="-7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1800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800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800" spc="-6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800" spc="-30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firm is used most efficiently and effectively and that the firm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’financial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 is good. Financial statement analysis does indicate what can be expected</a:t>
            </a:r>
            <a:r>
              <a:rPr lang="en-US" sz="1800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from</a:t>
            </a:r>
            <a:r>
              <a:rPr lang="en-US" sz="1800" spc="1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firm.</a:t>
            </a:r>
            <a:endParaRPr lang="en-IN" sz="1800" dirty="0">
              <a:effectLst/>
              <a:latin typeface="Bahnschrift Condensed" panose="020B0502040204020203" pitchFamily="34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36431-BF00-862A-72A6-3847B9B61DA9}"/>
              </a:ext>
            </a:extLst>
          </p:cNvPr>
          <p:cNvSpPr txBox="1"/>
          <p:nvPr/>
        </p:nvSpPr>
        <p:spPr>
          <a:xfrm>
            <a:off x="1050587" y="535021"/>
            <a:ext cx="10019490" cy="170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marR="325120" indent="640080" algn="just">
              <a:lnSpc>
                <a:spcPct val="150000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i="1" dirty="0">
                <a:effectLst/>
                <a:latin typeface="Bahnschrift Light Semi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i="1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1800" i="1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i="1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z="1800" i="1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1800" i="1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sz="1800" i="1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i="1" spc="-5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i="1" spc="-3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en-US" sz="1800" i="1" spc="-30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periodical review or report by the management of and deal with the state of</a:t>
            </a:r>
            <a:r>
              <a:rPr lang="en-US" sz="1800" i="1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 in business and result achieved during the period under review. They</a:t>
            </a:r>
            <a:r>
              <a:rPr lang="en-US" sz="1800" i="1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</a:t>
            </a:r>
            <a:r>
              <a:rPr lang="en-US" sz="1800" i="1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z="1800" i="1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800" i="1" spc="-6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i="1" spc="-5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US" sz="1800" i="1" spc="-3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i="1" spc="-3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r>
              <a:rPr lang="en-US" sz="1800" i="1" spc="1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i="1" spc="-4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concern</a:t>
            </a:r>
            <a:r>
              <a:rPr lang="en-US" sz="1800" i="1" spc="-30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properly establishing relationship between the items of the balance sheet and</a:t>
            </a:r>
            <a:r>
              <a:rPr lang="en-US" sz="1800" i="1" spc="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1800" i="1" spc="-5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4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34BD-1226-F8FB-5F59-75E71810FAB8}"/>
              </a:ext>
            </a:extLst>
          </p:cNvPr>
          <p:cNvSpPr txBox="1"/>
          <p:nvPr/>
        </p:nvSpPr>
        <p:spPr>
          <a:xfrm>
            <a:off x="943583" y="787940"/>
            <a:ext cx="10466962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>
              <a:spcBef>
                <a:spcPts val="127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Meaning</a:t>
            </a:r>
            <a:r>
              <a:rPr lang="en-US" sz="1800" b="1" spc="-35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b="1" spc="-15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Financial</a:t>
            </a:r>
            <a:r>
              <a:rPr lang="en-US" sz="1800" b="1" spc="-25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uFill>
                  <a:solidFill>
                    <a:srgbClr val="000000"/>
                  </a:solidFill>
                </a:uFill>
                <a:latin typeface="Bahnschrift SemiBold SemiConden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Statement  -</a:t>
            </a:r>
            <a:endParaRPr lang="en-IN" sz="1800" b="1" dirty="0">
              <a:solidFill>
                <a:srgbClr val="FFFF00"/>
              </a:solidFill>
              <a:effectLst/>
              <a:uFill>
                <a:solidFill>
                  <a:srgbClr val="000000"/>
                </a:solidFill>
              </a:uFill>
              <a:latin typeface="Bahnschrift SemiBold SemiConden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sz="1800" b="1" u="sng" dirty="0">
              <a:solidFill>
                <a:srgbClr val="FFFF00"/>
              </a:solidFill>
              <a:effectLst/>
              <a:latin typeface="Bahnschrift SemiBold SemiConden" panose="020B0502040204020203" pitchFamily="34" charset="0"/>
              <a:ea typeface="Times New Roman" panose="02020603050405020304" pitchFamily="18" charset="0"/>
            </a:endParaRPr>
          </a:p>
          <a:p>
            <a:pPr>
              <a:spcBef>
                <a:spcPts val="4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8300" marR="322580" algn="just"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Financial statements refer to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such statements which contains financial information about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enterprise. They report profitability and the financial position of the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business at the end of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accounting period. The team financial statement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includes at least two statements which the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accountant</a:t>
            </a:r>
            <a:r>
              <a:rPr lang="en-US" sz="1800" spc="3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prepares at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end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</a:t>
            </a:r>
            <a:r>
              <a:rPr lang="en-US" sz="1800" spc="-2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accounting</a:t>
            </a:r>
            <a:r>
              <a:rPr lang="en-US" sz="1800" spc="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period.</a:t>
            </a:r>
            <a:r>
              <a:rPr lang="en-US" sz="1800" spc="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spc="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two</a:t>
            </a:r>
            <a:r>
              <a:rPr lang="en-US" sz="1800" spc="3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statements are</a:t>
            </a:r>
            <a:endParaRPr lang="en-IN" sz="1800" dirty="0">
              <a:effectLst/>
              <a:latin typeface="Sitka Heading Semibold" pitchFamily="2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62965" algn="l"/>
              </a:tabLst>
            </a:pP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Balance</a:t>
            </a:r>
            <a:r>
              <a:rPr lang="en-US" sz="1800" spc="-1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Sheet</a:t>
            </a:r>
            <a:endParaRPr lang="en-IN" sz="1800" dirty="0">
              <a:effectLst/>
              <a:latin typeface="Sitka Heading Semibold" pitchFamily="2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>
              <a:spcBef>
                <a:spcPts val="5"/>
              </a:spcBef>
            </a:pP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Sitka Heading Semibold" pitchFamily="2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862965" algn="l"/>
              </a:tabLst>
            </a:pP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Profit And</a:t>
            </a:r>
            <a:r>
              <a:rPr lang="en-US" sz="1800" spc="-5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Loss</a:t>
            </a:r>
            <a:r>
              <a:rPr lang="en-US" sz="1800" spc="-35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Symbol" panose="05050102010706020507" pitchFamily="18" charset="2"/>
                <a:cs typeface="Symbol" panose="05050102010706020507" pitchFamily="18" charset="2"/>
              </a:rPr>
              <a:t>Account</a:t>
            </a:r>
            <a:endParaRPr lang="en-IN" sz="1800" dirty="0">
              <a:effectLst/>
              <a:latin typeface="Sitka Heading Semibold" pitchFamily="2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Sitka Heading Semibold" pitchFamily="2" charset="0"/>
              <a:ea typeface="Times New Roman" panose="02020603050405020304" pitchFamily="18" charset="0"/>
            </a:endParaRPr>
          </a:p>
          <a:p>
            <a:pPr marL="368300" marR="328930" algn="just">
              <a:spcBef>
                <a:spcPts val="1155"/>
              </a:spcBef>
              <a:spcAft>
                <a:spcPts val="0"/>
              </a:spcAft>
            </a:pP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They provide some extremely useful information to the extent that balance Sheet mirrors the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financial position on a particular date in terms of the structure of assets, liabilities and owners’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equity,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so</a:t>
            </a:r>
            <a:r>
              <a:rPr lang="en-US" sz="1800" spc="-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on</a:t>
            </a:r>
            <a:r>
              <a:rPr lang="en-US" sz="1800" spc="-3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Profit</a:t>
            </a:r>
            <a:r>
              <a:rPr lang="en-US" sz="1800" spc="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Loss</a:t>
            </a:r>
            <a:r>
              <a:rPr lang="en-US" sz="1800" spc="-2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account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shows</a:t>
            </a:r>
            <a:r>
              <a:rPr lang="en-US" sz="1800" spc="-2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results</a:t>
            </a:r>
            <a:r>
              <a:rPr lang="en-US" sz="1800" spc="-2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operations</a:t>
            </a:r>
            <a:r>
              <a:rPr lang="en-US" sz="1800" spc="3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during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certain</a:t>
            </a:r>
            <a:r>
              <a:rPr lang="en-US" sz="1800" spc="-3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in</a:t>
            </a:r>
            <a:r>
              <a:rPr lang="en-US" sz="1800" spc="-29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period of time in terms of the revenues obtained and the cost incurred during the year. Thus, the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financial</a:t>
            </a:r>
            <a:r>
              <a:rPr lang="en-US" sz="1800" spc="-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statement</a:t>
            </a:r>
            <a:r>
              <a:rPr lang="en-US" sz="1800" spc="2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provides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summarized</a:t>
            </a:r>
            <a:r>
              <a:rPr lang="en-US" sz="1800" spc="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view of</a:t>
            </a:r>
            <a:r>
              <a:rPr lang="en-US" sz="1800" spc="-1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financial</a:t>
            </a:r>
            <a:r>
              <a:rPr lang="en-US" sz="1800" spc="-2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position</a:t>
            </a:r>
            <a:r>
              <a:rPr lang="en-US" sz="1800" spc="-1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and operations</a:t>
            </a:r>
            <a:r>
              <a:rPr lang="en-US" sz="1800" spc="-5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spc="-4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a</a:t>
            </a:r>
            <a:r>
              <a:rPr lang="en-US" sz="1800" spc="3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Sitka Heading Semibold" pitchFamily="2" charset="0"/>
                <a:ea typeface="Times New Roman" panose="02020603050405020304" pitchFamily="18" charset="0"/>
              </a:rPr>
              <a:t>firm.</a:t>
            </a:r>
            <a:endParaRPr lang="en-IN" sz="1800" dirty="0">
              <a:effectLst/>
              <a:latin typeface="Sitka Heading Semibol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2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444C9-E70F-4747-E3F5-53B4B7F0EAE1}"/>
              </a:ext>
            </a:extLst>
          </p:cNvPr>
          <p:cNvSpPr txBox="1"/>
          <p:nvPr/>
        </p:nvSpPr>
        <p:spPr>
          <a:xfrm>
            <a:off x="3336587" y="651753"/>
            <a:ext cx="4941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COMPANY  PROFILE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C8958-6BFB-A471-3CA9-4E8FEF60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420"/>
            <a:ext cx="12192000" cy="54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0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22C46-A4B7-DB81-AF58-45C58E910229}"/>
              </a:ext>
            </a:extLst>
          </p:cNvPr>
          <p:cNvSpPr txBox="1"/>
          <p:nvPr/>
        </p:nvSpPr>
        <p:spPr>
          <a:xfrm rot="10800000" flipH="1" flipV="1">
            <a:off x="194553" y="1496134"/>
            <a:ext cx="11627473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marR="328295" algn="just">
              <a:spcBef>
                <a:spcPts val="45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 Reliance group, founded by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Dhiru bhai H Ambani (1932-2002)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, is India’s largest private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sector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enterprise,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with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businesses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energy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material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value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chain.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flagship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company, Reliance Industries Limited, is a Fortune Global 500 company and is the largest private</a:t>
            </a:r>
            <a:r>
              <a:rPr lang="en-US" sz="1800" i="1" spc="-28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sector</a:t>
            </a:r>
            <a:r>
              <a:rPr lang="en-US" sz="1800" i="1" spc="1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</a:t>
            </a:r>
            <a:r>
              <a:rPr lang="en-US" sz="1800" i="1" spc="-1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India.</a:t>
            </a:r>
            <a:r>
              <a:rPr lang="en-US" sz="1800" i="1" spc="1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chairman</a:t>
            </a:r>
            <a:r>
              <a:rPr lang="en-US" sz="1800" i="1" spc="-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-3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is</a:t>
            </a:r>
            <a:r>
              <a:rPr lang="en-US" sz="1800" i="1" spc="-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Mukesh</a:t>
            </a:r>
            <a:r>
              <a:rPr lang="en-US" sz="1800" b="1" i="1" spc="1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Ambani.</a:t>
            </a:r>
            <a:endParaRPr lang="en-IN" sz="1800" i="1" dirty="0">
              <a:effectLst/>
              <a:latin typeface="Sitka Display Semibold" pitchFamily="2" charset="0"/>
              <a:ea typeface="Times New Roman" panose="02020603050405020304" pitchFamily="18" charset="0"/>
            </a:endParaRPr>
          </a:p>
          <a:p>
            <a:pPr marL="368300" marR="325755" algn="just">
              <a:spcBef>
                <a:spcPts val="99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is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India’s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largest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petrochemical</a:t>
            </a:r>
            <a:r>
              <a:rPr lang="en-US" sz="1800" b="1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firm</a:t>
            </a:r>
            <a:r>
              <a:rPr lang="en-US" sz="1800" b="1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among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country’s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largest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companies (along</a:t>
            </a:r>
            <a:r>
              <a:rPr lang="en-US" sz="1800" i="1" spc="-3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with</a:t>
            </a:r>
            <a:r>
              <a:rPr lang="en-US" sz="1800" i="1" spc="-4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1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likes</a:t>
            </a:r>
            <a:r>
              <a:rPr lang="en-US" sz="1800" i="1" spc="-3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-4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Indian</a:t>
            </a:r>
            <a:r>
              <a:rPr lang="en-US" sz="1800" b="1" i="1" spc="-2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Oil</a:t>
            </a:r>
            <a:r>
              <a:rPr lang="en-US" sz="1800" b="1" i="1" spc="-4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Tata</a:t>
            </a:r>
            <a:r>
              <a:rPr lang="en-US" sz="1800" b="1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Group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).</a:t>
            </a:r>
            <a:r>
              <a:rPr lang="en-US" sz="1800" i="1" spc="-1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Oil</a:t>
            </a:r>
            <a:r>
              <a:rPr lang="en-US" sz="1800" i="1" spc="-7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refining</a:t>
            </a:r>
            <a:r>
              <a:rPr lang="en-US" sz="1800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manufacture</a:t>
            </a:r>
            <a:r>
              <a:rPr lang="en-US" sz="1800" i="1" spc="-29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of poly fines account for nearly all of Reliance’s sales. It also makes textiles and explores for oil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 gas,</a:t>
            </a:r>
            <a:r>
              <a:rPr lang="en-US" sz="1800" i="1" spc="-2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though</a:t>
            </a:r>
            <a:r>
              <a:rPr lang="en-US" sz="1800" i="1" spc="-5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those</a:t>
            </a:r>
            <a:r>
              <a:rPr lang="en-US" sz="1800" i="1" spc="-3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businesses</a:t>
            </a:r>
            <a:r>
              <a:rPr lang="en-US" sz="1800" i="1" spc="-4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are</a:t>
            </a:r>
            <a:r>
              <a:rPr lang="en-US" sz="1800" i="1" spc="-3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relatively</a:t>
            </a:r>
            <a:r>
              <a:rPr lang="en-US" sz="1800" i="1" spc="-4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small.</a:t>
            </a:r>
            <a:r>
              <a:rPr lang="en-US" sz="1800" i="1" spc="-2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In</a:t>
            </a:r>
            <a:r>
              <a:rPr lang="en-US" sz="1800" i="1" spc="-5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2009</a:t>
            </a:r>
            <a:r>
              <a:rPr lang="en-US" sz="1800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3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i="1" spc="-3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merged</a:t>
            </a:r>
            <a:r>
              <a:rPr lang="en-US" sz="1800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with</a:t>
            </a:r>
            <a:r>
              <a:rPr lang="en-US" sz="1800" i="1" spc="-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its</a:t>
            </a:r>
            <a:r>
              <a:rPr lang="en-US" sz="1800" i="1" spc="-4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oil</a:t>
            </a:r>
            <a:r>
              <a:rPr lang="en-US" sz="1800" i="1" spc="-4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i="1" spc="-28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gas refining subsidiary (Reliance Petroleum) in order to boost the operational and financials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Reliance</a:t>
            </a:r>
            <a:r>
              <a:rPr lang="en-US" sz="1800" i="1" spc="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as a</a:t>
            </a:r>
            <a:r>
              <a:rPr lang="en-US" sz="1800" i="1" spc="2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major</a:t>
            </a:r>
            <a:r>
              <a:rPr lang="en-US" sz="1800" i="1" spc="35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fining</a:t>
            </a:r>
            <a:r>
              <a:rPr lang="en-US" sz="1800" i="1" spc="1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company</a:t>
            </a:r>
            <a:r>
              <a:rPr lang="en-US" sz="1800" dirty="0">
                <a:effectLst/>
                <a:latin typeface="Sitka Display Semibold" pitchFamily="2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Sitka Display Semibold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B61F5-4BA7-55F0-4046-5B551BF67326}"/>
              </a:ext>
            </a:extLst>
          </p:cNvPr>
          <p:cNvSpPr txBox="1"/>
          <p:nvPr/>
        </p:nvSpPr>
        <p:spPr>
          <a:xfrm>
            <a:off x="4698460" y="612843"/>
            <a:ext cx="296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COMPANY PROFILE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41DCE-B85B-B623-FFA7-FF869C6EE3D1}"/>
              </a:ext>
            </a:extLst>
          </p:cNvPr>
          <p:cNvSpPr txBox="1"/>
          <p:nvPr/>
        </p:nvSpPr>
        <p:spPr>
          <a:xfrm>
            <a:off x="194553" y="4396902"/>
            <a:ext cx="11303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marR="325120" indent="36195" algn="just">
              <a:spcAft>
                <a:spcPts val="0"/>
              </a:spcAft>
            </a:pPr>
            <a:r>
              <a:rPr lang="en-US" sz="1800" b="1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Reliance</a:t>
            </a:r>
            <a:r>
              <a:rPr lang="en-US" sz="1800" b="1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Industries</a:t>
            </a:r>
            <a:r>
              <a:rPr lang="en-US" sz="1800" b="1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Limited</a:t>
            </a:r>
            <a:r>
              <a:rPr lang="en-US" sz="1800" b="1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(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2"/>
              </a:rPr>
              <a:t>NSE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: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3"/>
              </a:rPr>
              <a:t>RELIANCE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)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is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4"/>
              </a:rPr>
              <a:t>India'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s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largest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5"/>
              </a:rPr>
              <a:t>private</a:t>
            </a:r>
            <a:r>
              <a:rPr lang="en-US" sz="1800" i="1" u="none" strike="noStrike" spc="5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5"/>
              </a:rPr>
              <a:t>sector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6"/>
              </a:rPr>
              <a:t>conglomerate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(by</a:t>
            </a:r>
            <a:r>
              <a:rPr lang="en-US" sz="1800" i="1" spc="2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market</a:t>
            </a:r>
            <a:r>
              <a:rPr lang="en-US" sz="1800" i="1" spc="7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value)</a:t>
            </a:r>
            <a:r>
              <a:rPr lang="en-US" sz="1800" i="1" spc="5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,</a:t>
            </a:r>
            <a:r>
              <a:rPr lang="en-US" sz="1800" i="1" spc="5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with</a:t>
            </a:r>
            <a:r>
              <a:rPr lang="en-US" sz="1800" i="1" spc="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an</a:t>
            </a:r>
            <a:r>
              <a:rPr lang="en-US" sz="1800" i="1" spc="2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annual</a:t>
            </a:r>
            <a:r>
              <a:rPr lang="en-US" sz="1800" i="1" spc="2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turnover</a:t>
            </a:r>
            <a:r>
              <a:rPr lang="en-US" sz="1800" i="1" spc="5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3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7"/>
              </a:rPr>
              <a:t>US</a:t>
            </a:r>
            <a:r>
              <a:rPr lang="en-US" sz="1800" i="1" u="none" strike="noStrike" spc="50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7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7"/>
              </a:rPr>
              <a:t>$</a:t>
            </a:r>
            <a:r>
              <a:rPr lang="en-US" sz="1800" i="1" u="none" strike="noStrike" spc="50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7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35.9</a:t>
            </a:r>
            <a:r>
              <a:rPr lang="en-US" sz="1800" i="1" spc="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billion</a:t>
            </a:r>
            <a:r>
              <a:rPr lang="en-US" sz="1800" i="1" spc="2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and</a:t>
            </a:r>
            <a:r>
              <a:rPr lang="en-US" sz="1800" i="1" spc="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profit</a:t>
            </a:r>
            <a:r>
              <a:rPr lang="en-US" sz="1800" i="1" spc="7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US$</a:t>
            </a:r>
            <a:endParaRPr lang="en-IN" sz="1800" i="1" dirty="0">
              <a:effectLst/>
              <a:latin typeface="Sitka Banner Semibold" pitchFamily="2" charset="0"/>
              <a:ea typeface="Times New Roman" panose="02020603050405020304" pitchFamily="18" charset="0"/>
            </a:endParaRPr>
          </a:p>
          <a:p>
            <a:pPr marL="368300" marR="325755" algn="just">
              <a:spcBef>
                <a:spcPts val="5"/>
              </a:spcBef>
              <a:spcAft>
                <a:spcPts val="0"/>
              </a:spcAft>
            </a:pP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4.85</a:t>
            </a:r>
            <a:r>
              <a:rPr lang="en-US" sz="1800" i="1" spc="-3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billion</a:t>
            </a:r>
            <a:r>
              <a:rPr lang="en-US" sz="1800" i="1" spc="-3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for</a:t>
            </a:r>
            <a:r>
              <a:rPr lang="en-US" sz="1800" i="1" spc="-5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the</a:t>
            </a:r>
            <a:r>
              <a:rPr lang="en-US" sz="1800" i="1" spc="-1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fiscal</a:t>
            </a:r>
            <a:r>
              <a:rPr lang="en-US" sz="1800" i="1" spc="-3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year</a:t>
            </a:r>
            <a:r>
              <a:rPr lang="en-US" sz="1800" i="1" spc="-3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ending</a:t>
            </a:r>
            <a:r>
              <a:rPr lang="en-US" sz="1800" i="1" spc="-1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in</a:t>
            </a:r>
            <a:r>
              <a:rPr lang="en-US" sz="1800" i="1" spc="-5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March</a:t>
            </a:r>
            <a:r>
              <a:rPr lang="en-US" sz="1800" i="1" spc="-6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2008</a:t>
            </a:r>
            <a:r>
              <a:rPr lang="en-US" sz="1800" i="1" spc="-4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making</a:t>
            </a:r>
            <a:r>
              <a:rPr lang="en-US" sz="1800" i="1" spc="-1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it</a:t>
            </a:r>
            <a:r>
              <a:rPr lang="en-US" sz="1800" i="1" spc="-1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one</a:t>
            </a:r>
            <a:r>
              <a:rPr lang="en-US" sz="1800" i="1" spc="-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of</a:t>
            </a:r>
            <a:r>
              <a:rPr lang="en-US" sz="1800" i="1" spc="-8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India's</a:t>
            </a:r>
            <a:r>
              <a:rPr lang="en-US" sz="1800" i="1" spc="-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private</a:t>
            </a:r>
            <a:r>
              <a:rPr lang="en-US" sz="1800" i="1" spc="-4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spc="-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sector</a:t>
            </a:r>
            <a:r>
              <a:rPr lang="en-US" sz="1800" i="1" spc="-1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8"/>
              </a:rPr>
              <a:t>Fortune</a:t>
            </a:r>
            <a:r>
              <a:rPr lang="en-US" sz="1800" i="1" spc="-29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8"/>
              </a:rPr>
              <a:t>Global500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companies, being ranked at 206th position (2008). It was founded by the Indian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industrialist </a:t>
            </a:r>
            <a:r>
              <a:rPr lang="en-US" sz="1800" i="1" u="none" strike="noStrike" dirty="0" err="1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9"/>
              </a:rPr>
              <a:t>Dhirubhai</a:t>
            </a:r>
            <a:r>
              <a:rPr lang="en-US" sz="1800" i="1" u="none" strike="noStrike" dirty="0">
                <a:solidFill>
                  <a:srgbClr val="0000FF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hlinkClick r:id="rId9"/>
              </a:rPr>
              <a:t> Ambani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in 1966. Ambani has been a pioneer in introducing financial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instruments</a:t>
            </a:r>
            <a:r>
              <a:rPr lang="en-US" sz="1800" i="1" spc="1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like</a:t>
            </a:r>
            <a:r>
              <a:rPr lang="en-US" sz="1800" i="1" spc="3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fully</a:t>
            </a:r>
            <a:r>
              <a:rPr lang="en-US" sz="1800" i="1" spc="-4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convertible</a:t>
            </a:r>
            <a:r>
              <a:rPr lang="en-US" sz="1800" i="1" spc="3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be</a:t>
            </a:r>
            <a:r>
              <a:rPr lang="en-US" sz="1800" i="1" spc="5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natures to</a:t>
            </a:r>
            <a:r>
              <a:rPr lang="en-US" sz="1800" i="1" spc="-2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the Indian</a:t>
            </a:r>
            <a:r>
              <a:rPr lang="en-US" sz="1800" i="1" spc="-1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stock</a:t>
            </a:r>
            <a:r>
              <a:rPr lang="en-US" sz="1800" i="1" spc="10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Sitka Banner Semibold" pitchFamily="2" charset="0"/>
                <a:ea typeface="Times New Roman" panose="02020603050405020304" pitchFamily="18" charset="0"/>
              </a:rPr>
              <a:t>markets.</a:t>
            </a:r>
            <a:endParaRPr lang="en-IN" sz="1800" i="1" dirty="0">
              <a:effectLst/>
              <a:latin typeface="Sitka Banner Semibold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F924AF-3E46-5B28-D892-BA51C69C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4A3E5-3C9E-A55D-AD39-019954242A7A}"/>
              </a:ext>
            </a:extLst>
          </p:cNvPr>
          <p:cNvSpPr txBox="1"/>
          <p:nvPr/>
        </p:nvSpPr>
        <p:spPr>
          <a:xfrm rot="10800000" flipH="1" flipV="1">
            <a:off x="397564" y="1699878"/>
            <a:ext cx="1101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Industries to the top slot in terms of market capitalization is largely due to Dhiru bhai's ability to manipulate the levers of a controlled economy to his advantage. Though the company's oil-related operations form the core of its business, it has diversified its operations in recent years .After severe differences between the founder's two sons,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hlinkClick r:id="rId2"/>
              </a:rPr>
              <a:t>Mukesh Ambani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and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hlinkClick r:id="rId3"/>
              </a:rPr>
              <a:t>Anil Ambani,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the group was divided between them in 2006. In September 2008, Reliance Industries was the only Indian firm featured inthe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hlinkClick r:id="rId4"/>
              </a:rPr>
              <a:t>Forbes'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slistof"world's100 most respected companies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31.jpeg">
            <a:extLst>
              <a:ext uri="{FF2B5EF4-FFF2-40B4-BE49-F238E27FC236}">
                <a16:creationId xmlns:a16="http://schemas.microsoft.com/office/drawing/2014/main" id="{D57DE0F8-3539-E859-EF87-209D70B8482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742072"/>
            <a:ext cx="3299791" cy="3090846"/>
          </a:xfrm>
          <a:prstGeom prst="rect">
            <a:avLst/>
          </a:prstGeom>
        </p:spPr>
      </p:pic>
      <p:pic>
        <p:nvPicPr>
          <p:cNvPr id="11" name="image32.jpeg">
            <a:extLst>
              <a:ext uri="{FF2B5EF4-FFF2-40B4-BE49-F238E27FC236}">
                <a16:creationId xmlns:a16="http://schemas.microsoft.com/office/drawing/2014/main" id="{DD1DEFED-CB0D-7D4F-17BA-D169C12071B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9791" y="3705876"/>
            <a:ext cx="4283766" cy="3090846"/>
          </a:xfrm>
          <a:prstGeom prst="rect">
            <a:avLst/>
          </a:prstGeom>
        </p:spPr>
      </p:pic>
      <p:pic>
        <p:nvPicPr>
          <p:cNvPr id="12" name="image33.jpeg">
            <a:extLst>
              <a:ext uri="{FF2B5EF4-FFF2-40B4-BE49-F238E27FC236}">
                <a16:creationId xmlns:a16="http://schemas.microsoft.com/office/drawing/2014/main" id="{62BE8D29-CCFB-0CF6-F8A4-17F8F01A851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83557" y="3705876"/>
            <a:ext cx="4608443" cy="31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8.jpeg">
            <a:extLst>
              <a:ext uri="{FF2B5EF4-FFF2-40B4-BE49-F238E27FC236}">
                <a16:creationId xmlns:a16="http://schemas.microsoft.com/office/drawing/2014/main" id="{F7B9E91A-282D-9620-6450-6FB4325E0D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90405"/>
            <a:ext cx="12115800" cy="4424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247E2-9CC1-BF21-19EC-B17BEC3F36FF}"/>
              </a:ext>
            </a:extLst>
          </p:cNvPr>
          <p:cNvSpPr txBox="1"/>
          <p:nvPr/>
        </p:nvSpPr>
        <p:spPr>
          <a:xfrm flipH="1">
            <a:off x="4881438" y="1441175"/>
            <a:ext cx="242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308189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255</TotalTime>
  <Words>1411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40" baseType="lpstr">
      <vt:lpstr>Arial</vt:lpstr>
      <vt:lpstr>Arial Black</vt:lpstr>
      <vt:lpstr>Bahnschrift</vt:lpstr>
      <vt:lpstr>Bahnschrift Condensed</vt:lpstr>
      <vt:lpstr>Bahnschrift Light</vt:lpstr>
      <vt:lpstr>Bahnschrift Light SemiCondensed</vt:lpstr>
      <vt:lpstr>Bahnschrift SemiBold SemiConden</vt:lpstr>
      <vt:lpstr>Bookman Old Style</vt:lpstr>
      <vt:lpstr>Calibri</vt:lpstr>
      <vt:lpstr>Rockwell</vt:lpstr>
      <vt:lpstr>Segoe UI Variable Small Semibol</vt:lpstr>
      <vt:lpstr>Segoe UI Variable Small Semilig</vt:lpstr>
      <vt:lpstr>Segoe UI Variable Text Semibold</vt:lpstr>
      <vt:lpstr>Sitka Banner Semibold</vt:lpstr>
      <vt:lpstr>Sitka Display</vt:lpstr>
      <vt:lpstr>Sitka Display Semibold</vt:lpstr>
      <vt:lpstr>Sitka Heading Semibold</vt:lpstr>
      <vt:lpstr>Symbol</vt:lpstr>
      <vt:lpstr>Times New Roman</vt:lpstr>
      <vt:lpstr>Wingdings</vt:lpstr>
      <vt:lpstr>Damask</vt:lpstr>
      <vt:lpstr>Summer training project   “a study on financial analysis at reliance industries limited Satna.(m.p.),,  submitted to   Awadhesh Pratap singh university,rewa (m.p.)for the award of master of business administration MBA (semester –iii)</vt:lpstr>
      <vt:lpstr>FINANCIAL ANALYSIS OF RELIANCE INDUSTRIES LIMITED </vt:lpstr>
      <vt:lpstr>INTRODUCTION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– ANALYSIS   AND  INTERPRETION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 project   “a study on financial analysis at reliance industries limited Satna.(m.p.),,  submitted to   Awadhesh Pratap singh university,rewa (m.p.)for the award of master of business administration MBA (semester –iii)</dc:title>
  <dc:creator>Prince kushwaha</dc:creator>
  <cp:lastModifiedBy>Prince kushwaha</cp:lastModifiedBy>
  <cp:revision>3</cp:revision>
  <dcterms:created xsi:type="dcterms:W3CDTF">2023-03-24T04:06:39Z</dcterms:created>
  <dcterms:modified xsi:type="dcterms:W3CDTF">2023-03-24T11:13:14Z</dcterms:modified>
</cp:coreProperties>
</file>