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
      <p:font typeface="Nunito ExtraBold"/>
      <p:bold r:id="rId23"/>
      <p:boldItalic r:id="rId24"/>
    </p:embeddedFont>
    <p:embeddedFont>
      <p:font typeface="Nunito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avenPro-bold.fntdata"/><Relationship Id="rId21" Type="http://schemas.openxmlformats.org/officeDocument/2006/relationships/font" Target="fonts/MavenPro-regular.fntdata"/><Relationship Id="rId24" Type="http://schemas.openxmlformats.org/officeDocument/2006/relationships/font" Target="fonts/NunitoExtraBold-boldItalic.fntdata"/><Relationship Id="rId23" Type="http://schemas.openxmlformats.org/officeDocument/2006/relationships/font" Target="fonts/Nunito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Medium-bold.fntdata"/><Relationship Id="rId25" Type="http://schemas.openxmlformats.org/officeDocument/2006/relationships/font" Target="fonts/NunitoMedium-regular.fntdata"/><Relationship Id="rId28" Type="http://schemas.openxmlformats.org/officeDocument/2006/relationships/font" Target="fonts/NunitoMedium-boldItalic.fntdata"/><Relationship Id="rId27" Type="http://schemas.openxmlformats.org/officeDocument/2006/relationships/font" Target="fonts/Nuni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250a4bf0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250a4bf0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250a4bf04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250a4bf04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250a4bf0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250a4bf0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c250a4bf0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c250a4bf0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250a4bf0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250a4bf0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250a4bf0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250a4bf0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250a4bf0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250a4bf0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250a4bf0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250a4bf0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250a4bf0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250a4bf0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c250a4bf0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c250a4bf0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Sales Analysis</a:t>
            </a:r>
            <a:endParaRPr/>
          </a:p>
        </p:txBody>
      </p:sp>
      <p:sp>
        <p:nvSpPr>
          <p:cNvPr id="278" name="Google Shape;278;p13"/>
          <p:cNvSpPr txBox="1"/>
          <p:nvPr>
            <p:ph idx="1" type="subTitle"/>
          </p:nvPr>
        </p:nvSpPr>
        <p:spPr>
          <a:xfrm>
            <a:off x="824000" y="3596300"/>
            <a:ext cx="4255500" cy="9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Nunito ExtraBold"/>
                <a:ea typeface="Nunito ExtraBold"/>
                <a:cs typeface="Nunito ExtraBold"/>
                <a:sym typeface="Nunito ExtraBold"/>
              </a:rPr>
              <a:t>By - Prince Raj (S6783)</a:t>
            </a:r>
            <a:endParaRPr>
              <a:latin typeface="Nunito ExtraBold"/>
              <a:ea typeface="Nunito ExtraBold"/>
              <a:cs typeface="Nunito ExtraBold"/>
              <a:sym typeface="Nunito ExtraBold"/>
            </a:endParaRPr>
          </a:p>
        </p:txBody>
      </p:sp>
      <p:pic>
        <p:nvPicPr>
          <p:cNvPr id="279" name="Google Shape;279;p13"/>
          <p:cNvPicPr preferRelativeResize="0"/>
          <p:nvPr/>
        </p:nvPicPr>
        <p:blipFill>
          <a:blip r:embed="rId3">
            <a:alphaModFix/>
          </a:blip>
          <a:stretch>
            <a:fillRect/>
          </a:stretch>
        </p:blipFill>
        <p:spPr>
          <a:xfrm>
            <a:off x="929400" y="798025"/>
            <a:ext cx="2285100" cy="228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31" name="Google Shape;331;p22"/>
          <p:cNvSpPr txBox="1"/>
          <p:nvPr>
            <p:ph idx="1" type="body"/>
          </p:nvPr>
        </p:nvSpPr>
        <p:spPr>
          <a:xfrm>
            <a:off x="1303800" y="1512750"/>
            <a:ext cx="7030500" cy="2866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600">
                <a:solidFill>
                  <a:srgbClr val="434343"/>
                </a:solidFill>
                <a:latin typeface="Nunito Medium"/>
                <a:ea typeface="Nunito Medium"/>
                <a:cs typeface="Nunito Medium"/>
                <a:sym typeface="Nunito Medium"/>
              </a:rPr>
              <a:t>In conclusion, the analysis conducted on the dataset provides insights into product performance, sales trends, and customer behavior. Food and beverages are the top-performing product line, with significant revenue, while </a:t>
            </a:r>
            <a:r>
              <a:rPr lang="en-GB" sz="1600">
                <a:solidFill>
                  <a:srgbClr val="434343"/>
                </a:solidFill>
                <a:latin typeface="Nunito Medium"/>
                <a:ea typeface="Nunito Medium"/>
                <a:cs typeface="Nunito Medium"/>
                <a:sym typeface="Nunito Medium"/>
              </a:rPr>
              <a:t>health and beauty product line need </a:t>
            </a:r>
            <a:r>
              <a:rPr lang="en-GB" sz="1600">
                <a:solidFill>
                  <a:srgbClr val="434343"/>
                </a:solidFill>
                <a:latin typeface="Nunito Medium"/>
                <a:ea typeface="Nunito Medium"/>
                <a:cs typeface="Nunito Medium"/>
                <a:sym typeface="Nunito Medium"/>
              </a:rPr>
              <a:t>improvement. Sales analysis reveals patterns such as higher revenue in certain months and peak sales during the afternoon. Additionally, customer analysis highlights the importance of member-type customers and the predominance of female customers. These insights can help in optimizing product offerings, refining sales strategies, and enhancing customer engagement to drive business growth and profitability.</a:t>
            </a:r>
            <a:endParaRPr sz="1600">
              <a:solidFill>
                <a:srgbClr val="434343"/>
              </a:solidFill>
              <a:latin typeface="Nunito Medium"/>
              <a:ea typeface="Nunito Medium"/>
              <a:cs typeface="Nunito Medium"/>
              <a:sym typeface="Nuni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3"/>
          <p:cNvPicPr preferRelativeResize="0"/>
          <p:nvPr/>
        </p:nvPicPr>
        <p:blipFill>
          <a:blip r:embed="rId3">
            <a:alphaModFix/>
          </a:blip>
          <a:stretch>
            <a:fillRect/>
          </a:stretch>
        </p:blipFill>
        <p:spPr>
          <a:xfrm>
            <a:off x="1769600" y="461963"/>
            <a:ext cx="5962650" cy="421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Purpose of The Capstone Project</a:t>
            </a:r>
            <a:endParaRPr/>
          </a:p>
        </p:txBody>
      </p:sp>
      <p:sp>
        <p:nvSpPr>
          <p:cNvPr id="285" name="Google Shape;285;p14"/>
          <p:cNvSpPr txBox="1"/>
          <p:nvPr>
            <p:ph idx="1" type="body"/>
          </p:nvPr>
        </p:nvSpPr>
        <p:spPr>
          <a:xfrm>
            <a:off x="1303800" y="1673650"/>
            <a:ext cx="7030500" cy="2541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sz="2000">
                <a:solidFill>
                  <a:srgbClr val="434343"/>
                </a:solidFill>
                <a:latin typeface="Nunito Medium"/>
                <a:ea typeface="Nunito Medium"/>
                <a:cs typeface="Nunito Medium"/>
                <a:sym typeface="Nunito Medium"/>
              </a:rPr>
              <a:t>The major aim of this project is to gain insight into the sales data of Amazon to understand the different factors that affect sales of the different branches.</a:t>
            </a:r>
            <a:endParaRPr sz="2000">
              <a:solidFill>
                <a:srgbClr val="434343"/>
              </a:solidFill>
              <a:latin typeface="Nunito Medium"/>
              <a:ea typeface="Nunito Medium"/>
              <a:cs typeface="Nunito Medium"/>
              <a:sym typeface="Nunito Medium"/>
            </a:endParaRPr>
          </a:p>
          <a:p>
            <a:pPr indent="0" lvl="0" marL="0" rtl="0" algn="just">
              <a:spcBef>
                <a:spcPts val="0"/>
              </a:spcBef>
              <a:spcAft>
                <a:spcPts val="0"/>
              </a:spcAft>
              <a:buNone/>
            </a:pPr>
            <a:r>
              <a:t/>
            </a:r>
            <a:endParaRPr sz="2000">
              <a:solidFill>
                <a:srgbClr val="434343"/>
              </a:solidFill>
              <a:latin typeface="Nunito Medium"/>
              <a:ea typeface="Nunito Medium"/>
              <a:cs typeface="Nunito Medium"/>
              <a:sym typeface="Nunito Medium"/>
            </a:endParaRPr>
          </a:p>
          <a:p>
            <a:pPr indent="0" lvl="0" marL="0" rtl="0" algn="just">
              <a:lnSpc>
                <a:spcPct val="100000"/>
              </a:lnSpc>
              <a:spcBef>
                <a:spcPts val="800"/>
              </a:spcBef>
              <a:spcAft>
                <a:spcPts val="0"/>
              </a:spcAft>
              <a:buNone/>
            </a:pPr>
            <a:r>
              <a:rPr lang="en-GB" sz="2000">
                <a:solidFill>
                  <a:srgbClr val="434343"/>
                </a:solidFill>
                <a:latin typeface="Nunito Medium"/>
                <a:ea typeface="Nunito Medium"/>
                <a:cs typeface="Nunito Medium"/>
                <a:sym typeface="Nunito Medium"/>
              </a:rPr>
              <a:t>The dataset used contains sales transactions from three different branches of Amazon, respectively located in Mandalay, Yangon and Naypyitaw.</a:t>
            </a:r>
            <a:r>
              <a:rPr lang="en-GB" sz="2000">
                <a:solidFill>
                  <a:srgbClr val="000000"/>
                </a:solidFill>
                <a:latin typeface="Nunito Medium"/>
                <a:ea typeface="Nunito Medium"/>
                <a:cs typeface="Nunito Medium"/>
                <a:sym typeface="Nunito Medium"/>
              </a:rPr>
              <a:t> </a:t>
            </a:r>
            <a:endParaRPr sz="2200">
              <a:latin typeface="Nunito Medium"/>
              <a:ea typeface="Nunito Medium"/>
              <a:cs typeface="Nunito Medium"/>
              <a:sym typeface="Nuni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Product Analysis</a:t>
            </a:r>
            <a:endParaRPr/>
          </a:p>
        </p:txBody>
      </p:sp>
      <p:sp>
        <p:nvSpPr>
          <p:cNvPr id="291" name="Google Shape;291;p15"/>
          <p:cNvSpPr txBox="1"/>
          <p:nvPr>
            <p:ph idx="1" type="body"/>
          </p:nvPr>
        </p:nvSpPr>
        <p:spPr>
          <a:xfrm>
            <a:off x="1215000" y="1597875"/>
            <a:ext cx="6919800" cy="2753700"/>
          </a:xfrm>
          <a:prstGeom prst="rect">
            <a:avLst/>
          </a:prstGeom>
        </p:spPr>
        <p:txBody>
          <a:bodyPr anchorCtr="0" anchor="t" bIns="91425" lIns="91425" spcFirstLastPara="1" rIns="91425" wrap="square" tIns="91425">
            <a:normAutofit fontScale="47500"/>
          </a:bodyPr>
          <a:lstStyle/>
          <a:p>
            <a:pPr indent="-326628" lvl="0" marL="457200" rtl="0" algn="just">
              <a:lnSpc>
                <a:spcPct val="100000"/>
              </a:lnSpc>
              <a:spcBef>
                <a:spcPts val="0"/>
              </a:spcBef>
              <a:spcAft>
                <a:spcPts val="0"/>
              </a:spcAft>
              <a:buClr>
                <a:srgbClr val="434343"/>
              </a:buClr>
              <a:buSzPct val="100000"/>
              <a:buFont typeface="Nunito Medium"/>
              <a:buAutoNum type="arabicPeriod"/>
            </a:pPr>
            <a:r>
              <a:rPr b="1" lang="en-GB" sz="3250">
                <a:solidFill>
                  <a:srgbClr val="434343"/>
                </a:solidFill>
              </a:rPr>
              <a:t>Product Line Performance:</a:t>
            </a:r>
            <a:r>
              <a:rPr lang="en-GB" sz="3250">
                <a:solidFill>
                  <a:srgbClr val="434343"/>
                </a:solidFill>
                <a:latin typeface="Nunito Medium"/>
                <a:ea typeface="Nunito Medium"/>
                <a:cs typeface="Nunito Medium"/>
                <a:sym typeface="Nunito Medium"/>
              </a:rPr>
              <a:t> Food and beverages are the top </a:t>
            </a:r>
            <a:r>
              <a:rPr lang="en-GB" sz="3250">
                <a:solidFill>
                  <a:srgbClr val="434343"/>
                </a:solidFill>
                <a:latin typeface="Nunito Medium"/>
                <a:ea typeface="Nunito Medium"/>
                <a:cs typeface="Nunito Medium"/>
                <a:sym typeface="Nunito Medium"/>
              </a:rPr>
              <a:t>performing</a:t>
            </a:r>
            <a:r>
              <a:rPr lang="en-GB" sz="3250">
                <a:solidFill>
                  <a:srgbClr val="434343"/>
                </a:solidFill>
                <a:latin typeface="Nunito Medium"/>
                <a:ea typeface="Nunito Medium"/>
                <a:cs typeface="Nunito Medium"/>
                <a:sym typeface="Nunito Medium"/>
              </a:rPr>
              <a:t> product line, generating the highest revenue. This indicates a strong demand for these products.</a:t>
            </a:r>
            <a:endParaRPr sz="3250">
              <a:solidFill>
                <a:srgbClr val="434343"/>
              </a:solidFill>
              <a:latin typeface="Nunito Medium"/>
              <a:ea typeface="Nunito Medium"/>
              <a:cs typeface="Nunito Medium"/>
              <a:sym typeface="Nunito Medium"/>
            </a:endParaRPr>
          </a:p>
          <a:p>
            <a:pPr indent="0" lvl="0" marL="457200" rtl="0" algn="just">
              <a:lnSpc>
                <a:spcPct val="100000"/>
              </a:lnSpc>
              <a:spcBef>
                <a:spcPts val="0"/>
              </a:spcBef>
              <a:spcAft>
                <a:spcPts val="0"/>
              </a:spcAft>
              <a:buNone/>
            </a:pPr>
            <a:r>
              <a:t/>
            </a:r>
            <a:endParaRPr sz="3250">
              <a:solidFill>
                <a:srgbClr val="434343"/>
              </a:solidFill>
              <a:latin typeface="Nunito Medium"/>
              <a:ea typeface="Nunito Medium"/>
              <a:cs typeface="Nunito Medium"/>
              <a:sym typeface="Nunito Medium"/>
            </a:endParaRPr>
          </a:p>
          <a:p>
            <a:pPr indent="-326628" lvl="0" marL="457200" rtl="0" algn="just">
              <a:lnSpc>
                <a:spcPct val="100000"/>
              </a:lnSpc>
              <a:spcBef>
                <a:spcPts val="0"/>
              </a:spcBef>
              <a:spcAft>
                <a:spcPts val="0"/>
              </a:spcAft>
              <a:buClr>
                <a:srgbClr val="434343"/>
              </a:buClr>
              <a:buSzPct val="100000"/>
              <a:buFont typeface="Nunito Medium"/>
              <a:buAutoNum type="arabicPeriod"/>
            </a:pPr>
            <a:r>
              <a:rPr b="1" lang="en-GB" sz="3250">
                <a:solidFill>
                  <a:srgbClr val="434343"/>
                </a:solidFill>
                <a:highlight>
                  <a:srgbClr val="FFFFFF"/>
                </a:highlight>
              </a:rPr>
              <a:t>Underperforming Product Lines</a:t>
            </a:r>
            <a:r>
              <a:rPr lang="en-GB" sz="3250">
                <a:solidFill>
                  <a:srgbClr val="434343"/>
                </a:solidFill>
                <a:highlight>
                  <a:srgbClr val="FFFFFF"/>
                </a:highlight>
                <a:latin typeface="Nunito Medium"/>
                <a:ea typeface="Nunito Medium"/>
                <a:cs typeface="Nunito Medium"/>
                <a:sym typeface="Nunito Medium"/>
              </a:rPr>
              <a:t>: Health and beauty products seem to be underperforming compared to others. This suggests a need for further analysis into the reasons behind their lower sales.</a:t>
            </a:r>
            <a:endParaRPr sz="3250">
              <a:solidFill>
                <a:srgbClr val="434343"/>
              </a:solidFill>
              <a:highlight>
                <a:srgbClr val="FFFFFF"/>
              </a:highlight>
              <a:latin typeface="Nunito Medium"/>
              <a:ea typeface="Nunito Medium"/>
              <a:cs typeface="Nunito Medium"/>
              <a:sym typeface="Nunito Medium"/>
            </a:endParaRPr>
          </a:p>
          <a:p>
            <a:pPr indent="0" lvl="0" marL="457200" rtl="0" algn="just">
              <a:lnSpc>
                <a:spcPct val="100000"/>
              </a:lnSpc>
              <a:spcBef>
                <a:spcPts val="0"/>
              </a:spcBef>
              <a:spcAft>
                <a:spcPts val="0"/>
              </a:spcAft>
              <a:buNone/>
            </a:pPr>
            <a:r>
              <a:t/>
            </a:r>
            <a:endParaRPr sz="3250">
              <a:solidFill>
                <a:srgbClr val="434343"/>
              </a:solidFill>
              <a:highlight>
                <a:srgbClr val="FFFFFF"/>
              </a:highlight>
              <a:latin typeface="Nunito Medium"/>
              <a:ea typeface="Nunito Medium"/>
              <a:cs typeface="Nunito Medium"/>
              <a:sym typeface="Nunito Medium"/>
            </a:endParaRPr>
          </a:p>
          <a:p>
            <a:pPr indent="-326628" lvl="0" marL="457200" rtl="0" algn="just">
              <a:lnSpc>
                <a:spcPct val="100000"/>
              </a:lnSpc>
              <a:spcBef>
                <a:spcPts val="0"/>
              </a:spcBef>
              <a:spcAft>
                <a:spcPts val="0"/>
              </a:spcAft>
              <a:buClr>
                <a:srgbClr val="434343"/>
              </a:buClr>
              <a:buSzPct val="100000"/>
              <a:buFont typeface="Nunito Medium"/>
              <a:buAutoNum type="arabicPeriod"/>
            </a:pPr>
            <a:r>
              <a:rPr b="1" lang="en-GB" sz="3250">
                <a:solidFill>
                  <a:srgbClr val="434343"/>
                </a:solidFill>
                <a:highlight>
                  <a:srgbClr val="FFFFFF"/>
                </a:highlight>
              </a:rPr>
              <a:t>VAT Incurred</a:t>
            </a:r>
            <a:r>
              <a:rPr lang="en-GB" sz="3250">
                <a:solidFill>
                  <a:srgbClr val="434343"/>
                </a:solidFill>
                <a:highlight>
                  <a:srgbClr val="FFFFFF"/>
                </a:highlight>
                <a:latin typeface="Nunito Medium"/>
                <a:ea typeface="Nunito Medium"/>
                <a:cs typeface="Nunito Medium"/>
                <a:sym typeface="Nunito Medium"/>
              </a:rPr>
              <a:t>: Food and beverages also incurred the highest VAT, which could be indicative of their higher sales volume or pricing.</a:t>
            </a:r>
            <a:endParaRPr sz="2200">
              <a:latin typeface="Nunito Medium"/>
              <a:ea typeface="Nunito Medium"/>
              <a:cs typeface="Nunito Medium"/>
              <a:sym typeface="Nuni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16" title="Revenue of Product Lines"/>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Sales Analysis</a:t>
            </a:r>
            <a:endParaRPr/>
          </a:p>
        </p:txBody>
      </p:sp>
      <p:sp>
        <p:nvSpPr>
          <p:cNvPr id="302" name="Google Shape;302;p17"/>
          <p:cNvSpPr txBox="1"/>
          <p:nvPr>
            <p:ph idx="1" type="body"/>
          </p:nvPr>
        </p:nvSpPr>
        <p:spPr>
          <a:xfrm>
            <a:off x="1303800" y="1597875"/>
            <a:ext cx="7030500" cy="2999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434343"/>
              </a:buClr>
              <a:buSzPts val="1500"/>
              <a:buAutoNum type="arabicPeriod"/>
            </a:pPr>
            <a:r>
              <a:rPr b="1" lang="en-GB" sz="1500">
                <a:solidFill>
                  <a:srgbClr val="434343"/>
                </a:solidFill>
                <a:highlight>
                  <a:srgbClr val="FFFFFF"/>
                </a:highlight>
              </a:rPr>
              <a:t>Revenue by Month:</a:t>
            </a:r>
            <a:r>
              <a:rPr lang="en-GB" sz="1500">
                <a:solidFill>
                  <a:srgbClr val="434343"/>
                </a:solidFill>
                <a:highlight>
                  <a:srgbClr val="FFFFFF"/>
                </a:highlight>
                <a:latin typeface="Nunito Medium"/>
                <a:ea typeface="Nunito Medium"/>
                <a:cs typeface="Nunito Medium"/>
                <a:sym typeface="Nunito Medium"/>
              </a:rPr>
              <a:t> January had the highest revenue, followed by March and February. This indicates potential seasonal trends or promotional activities during these months.</a:t>
            </a:r>
            <a:endParaRPr sz="1500">
              <a:solidFill>
                <a:srgbClr val="434343"/>
              </a:solidFill>
              <a:highlight>
                <a:srgbClr val="FFFFFF"/>
              </a:highlight>
              <a:latin typeface="Nunito Medium"/>
              <a:ea typeface="Nunito Medium"/>
              <a:cs typeface="Nunito Medium"/>
              <a:sym typeface="Nunito Medium"/>
            </a:endParaRPr>
          </a:p>
          <a:p>
            <a:pPr indent="-323850" lvl="0" marL="457200" rtl="0" algn="just">
              <a:spcBef>
                <a:spcPts val="1000"/>
              </a:spcBef>
              <a:spcAft>
                <a:spcPts val="0"/>
              </a:spcAft>
              <a:buClr>
                <a:srgbClr val="434343"/>
              </a:buClr>
              <a:buSzPts val="1500"/>
              <a:buAutoNum type="arabicPeriod"/>
            </a:pPr>
            <a:r>
              <a:rPr b="1" lang="en-GB" sz="1500">
                <a:solidFill>
                  <a:srgbClr val="434343"/>
                </a:solidFill>
                <a:highlight>
                  <a:srgbClr val="FFFFFF"/>
                </a:highlight>
              </a:rPr>
              <a:t>Time of Day Sales</a:t>
            </a:r>
            <a:r>
              <a:rPr lang="en-GB" sz="1500">
                <a:solidFill>
                  <a:srgbClr val="434343"/>
                </a:solidFill>
                <a:highlight>
                  <a:srgbClr val="FFFFFF"/>
                </a:highlight>
                <a:latin typeface="Nunito Medium"/>
                <a:ea typeface="Nunito Medium"/>
                <a:cs typeface="Nunito Medium"/>
                <a:sym typeface="Nunito Medium"/>
              </a:rPr>
              <a:t>: Afternoon consistently sees the highest number of sales across weekdays. This suggests that promotions or marketing efforts during this time could yield better results.</a:t>
            </a:r>
            <a:endParaRPr sz="1500">
              <a:solidFill>
                <a:srgbClr val="434343"/>
              </a:solidFill>
              <a:highlight>
                <a:srgbClr val="FFFFFF"/>
              </a:highlight>
              <a:latin typeface="Nunito Medium"/>
              <a:ea typeface="Nunito Medium"/>
              <a:cs typeface="Nunito Medium"/>
              <a:sym typeface="Nunito Medium"/>
            </a:endParaRPr>
          </a:p>
          <a:p>
            <a:pPr indent="-323850" lvl="0" marL="457200" rtl="0" algn="just">
              <a:spcBef>
                <a:spcPts val="1000"/>
              </a:spcBef>
              <a:spcAft>
                <a:spcPts val="0"/>
              </a:spcAft>
              <a:buClr>
                <a:srgbClr val="434343"/>
              </a:buClr>
              <a:buSzPts val="1500"/>
              <a:buAutoNum type="arabicPeriod"/>
            </a:pPr>
            <a:r>
              <a:rPr b="1" lang="en-GB" sz="1500">
                <a:solidFill>
                  <a:srgbClr val="434343"/>
                </a:solidFill>
                <a:highlight>
                  <a:srgbClr val="FFFFFF"/>
                </a:highlight>
              </a:rPr>
              <a:t>Branch Performance</a:t>
            </a:r>
            <a:r>
              <a:rPr lang="en-GB" sz="1500">
                <a:solidFill>
                  <a:srgbClr val="434343"/>
                </a:solidFill>
                <a:highlight>
                  <a:srgbClr val="FFFFFF"/>
                </a:highlight>
                <a:latin typeface="Nunito Medium"/>
                <a:ea typeface="Nunito Medium"/>
                <a:cs typeface="Nunito Medium"/>
                <a:sym typeface="Nunito Medium"/>
              </a:rPr>
              <a:t>: Branch C exceeded the average number of products sold, indicating potentially better sales strategies or customer engagement at that branch.</a:t>
            </a:r>
            <a:endParaRPr sz="1500">
              <a:solidFill>
                <a:srgbClr val="434343"/>
              </a:solidFill>
              <a:latin typeface="Nunito Medium"/>
              <a:ea typeface="Nunito Medium"/>
              <a:cs typeface="Nunito Medium"/>
              <a:sym typeface="Nuni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8" title="Sales"/>
          <p:cNvPicPr preferRelativeResize="0"/>
          <p:nvPr/>
        </p:nvPicPr>
        <p:blipFill>
          <a:blip r:embed="rId3">
            <a:alphaModFix/>
          </a:blip>
          <a:stretch>
            <a:fillRect/>
          </a:stretch>
        </p:blipFill>
        <p:spPr>
          <a:xfrm>
            <a:off x="0" y="729550"/>
            <a:ext cx="5289475" cy="4838701"/>
          </a:xfrm>
          <a:prstGeom prst="rect">
            <a:avLst/>
          </a:prstGeom>
          <a:noFill/>
          <a:ln>
            <a:noFill/>
          </a:ln>
        </p:spPr>
      </p:pic>
      <p:pic>
        <p:nvPicPr>
          <p:cNvPr id="308" name="Google Shape;308;p18" title="City v/s Sales"/>
          <p:cNvPicPr preferRelativeResize="0"/>
          <p:nvPr/>
        </p:nvPicPr>
        <p:blipFill>
          <a:blip r:embed="rId4">
            <a:alphaModFix/>
          </a:blip>
          <a:stretch>
            <a:fillRect/>
          </a:stretch>
        </p:blipFill>
        <p:spPr>
          <a:xfrm>
            <a:off x="5192200" y="1055200"/>
            <a:ext cx="3951800" cy="385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Customer Analysis</a:t>
            </a:r>
            <a:endParaRPr/>
          </a:p>
        </p:txBody>
      </p:sp>
      <p:sp>
        <p:nvSpPr>
          <p:cNvPr id="314" name="Google Shape;314;p19"/>
          <p:cNvSpPr txBox="1"/>
          <p:nvPr>
            <p:ph idx="1" type="body"/>
          </p:nvPr>
        </p:nvSpPr>
        <p:spPr>
          <a:xfrm>
            <a:off x="1303800" y="1540150"/>
            <a:ext cx="7030500" cy="30696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434343"/>
              </a:buClr>
              <a:buSzPts val="1500"/>
              <a:buFont typeface="Nunito Medium"/>
              <a:buAutoNum type="arabicPeriod"/>
            </a:pPr>
            <a:r>
              <a:rPr b="1" lang="en-GB" sz="1500">
                <a:solidFill>
                  <a:srgbClr val="434343"/>
                </a:solidFill>
                <a:highlight>
                  <a:srgbClr val="FFFFFF"/>
                </a:highlight>
              </a:rPr>
              <a:t>Customer Types</a:t>
            </a:r>
            <a:r>
              <a:rPr lang="en-GB" sz="1500">
                <a:solidFill>
                  <a:srgbClr val="434343"/>
                </a:solidFill>
                <a:highlight>
                  <a:srgbClr val="FFFFFF"/>
                </a:highlight>
                <a:latin typeface="Nunito Medium"/>
                <a:ea typeface="Nunito Medium"/>
                <a:cs typeface="Nunito Medium"/>
                <a:sym typeface="Nunito Medium"/>
              </a:rPr>
              <a:t>: Member-type customers contribute the highest revenue and make the most frequent purchases. This suggests the importance of loyalty programs or incentives to retain and attract such customers.</a:t>
            </a:r>
            <a:endParaRPr sz="1500">
              <a:solidFill>
                <a:srgbClr val="434343"/>
              </a:solidFill>
              <a:highlight>
                <a:srgbClr val="FFFFFF"/>
              </a:highlight>
              <a:latin typeface="Nunito Medium"/>
              <a:ea typeface="Nunito Medium"/>
              <a:cs typeface="Nunito Medium"/>
              <a:sym typeface="Nunito Medium"/>
            </a:endParaRPr>
          </a:p>
          <a:p>
            <a:pPr indent="-323850" lvl="0" marL="457200" rtl="0" algn="just">
              <a:spcBef>
                <a:spcPts val="1000"/>
              </a:spcBef>
              <a:spcAft>
                <a:spcPts val="0"/>
              </a:spcAft>
              <a:buClr>
                <a:srgbClr val="434343"/>
              </a:buClr>
              <a:buSzPts val="1500"/>
              <a:buFont typeface="Nunito Medium"/>
              <a:buAutoNum type="arabicPeriod"/>
            </a:pPr>
            <a:r>
              <a:rPr b="1" lang="en-GB" sz="1500">
                <a:solidFill>
                  <a:srgbClr val="434343"/>
                </a:solidFill>
                <a:highlight>
                  <a:srgbClr val="FFFFFF"/>
                </a:highlight>
              </a:rPr>
              <a:t>Gender Distribution</a:t>
            </a:r>
            <a:r>
              <a:rPr lang="en-GB" sz="1500">
                <a:solidFill>
                  <a:srgbClr val="434343"/>
                </a:solidFill>
                <a:highlight>
                  <a:srgbClr val="FFFFFF"/>
                </a:highlight>
                <a:latin typeface="Nunito Medium"/>
                <a:ea typeface="Nunito Medium"/>
                <a:cs typeface="Nunito Medium"/>
                <a:sym typeface="Nunito Medium"/>
              </a:rPr>
              <a:t>: Women are predominant among customers, which could inform marketing strategies and product offerings catering to this demographic.</a:t>
            </a:r>
            <a:endParaRPr sz="1500">
              <a:solidFill>
                <a:srgbClr val="434343"/>
              </a:solidFill>
              <a:highlight>
                <a:srgbClr val="FFFFFF"/>
              </a:highlight>
              <a:latin typeface="Nunito Medium"/>
              <a:ea typeface="Nunito Medium"/>
              <a:cs typeface="Nunito Medium"/>
              <a:sym typeface="Nunito Medium"/>
            </a:endParaRPr>
          </a:p>
          <a:p>
            <a:pPr indent="-323850" lvl="0" marL="457200" rtl="0" algn="just">
              <a:spcBef>
                <a:spcPts val="1000"/>
              </a:spcBef>
              <a:spcAft>
                <a:spcPts val="0"/>
              </a:spcAft>
              <a:buClr>
                <a:srgbClr val="434343"/>
              </a:buClr>
              <a:buSzPts val="1500"/>
              <a:buFont typeface="Nunito Medium"/>
              <a:buAutoNum type="arabicPeriod"/>
            </a:pPr>
            <a:r>
              <a:rPr b="1" lang="en-GB" sz="1500">
                <a:solidFill>
                  <a:srgbClr val="434343"/>
                </a:solidFill>
                <a:highlight>
                  <a:srgbClr val="FFFFFF"/>
                </a:highlight>
              </a:rPr>
              <a:t>Purchase Trends</a:t>
            </a:r>
            <a:r>
              <a:rPr lang="en-GB" sz="1500">
                <a:solidFill>
                  <a:srgbClr val="434343"/>
                </a:solidFill>
                <a:highlight>
                  <a:srgbClr val="FFFFFF"/>
                </a:highlight>
                <a:latin typeface="Nunito Medium"/>
                <a:ea typeface="Nunito Medium"/>
                <a:cs typeface="Nunito Medium"/>
                <a:sym typeface="Nunito Medium"/>
              </a:rPr>
              <a:t>: Fashion accessories are frequently associated with female customers, while health and beauty products are associated with males. This insight can help tailor marketing and product placement strategies accordingly.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title="Points scored"/>
          <p:cNvPicPr preferRelativeResize="0"/>
          <p:nvPr/>
        </p:nvPicPr>
        <p:blipFill>
          <a:blip r:embed="rId3">
            <a:alphaModFix/>
          </a:blip>
          <a:stretch>
            <a:fillRect/>
          </a:stretch>
        </p:blipFill>
        <p:spPr>
          <a:xfrm>
            <a:off x="412823" y="0"/>
            <a:ext cx="8318322"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a:t>
            </a:r>
            <a:endParaRPr/>
          </a:p>
        </p:txBody>
      </p:sp>
      <p:sp>
        <p:nvSpPr>
          <p:cNvPr id="325" name="Google Shape;325;p21"/>
          <p:cNvSpPr txBox="1"/>
          <p:nvPr>
            <p:ph idx="1" type="body"/>
          </p:nvPr>
        </p:nvSpPr>
        <p:spPr>
          <a:xfrm>
            <a:off x="1303800" y="1524925"/>
            <a:ext cx="7030500" cy="3258900"/>
          </a:xfrm>
          <a:prstGeom prst="rect">
            <a:avLst/>
          </a:prstGeom>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Clr>
                <a:srgbClr val="434343"/>
              </a:buClr>
              <a:buSzPts val="1500"/>
              <a:buFont typeface="Nunito Medium"/>
              <a:buAutoNum type="arabicPeriod"/>
            </a:pPr>
            <a:r>
              <a:rPr b="1" lang="en-GB" sz="1500">
                <a:solidFill>
                  <a:srgbClr val="434343"/>
                </a:solidFill>
                <a:highlight>
                  <a:srgbClr val="FFFFFF"/>
                </a:highlight>
              </a:rPr>
              <a:t>Product Line Improvement:</a:t>
            </a:r>
            <a:r>
              <a:rPr lang="en-GB" sz="1500">
                <a:solidFill>
                  <a:srgbClr val="434343"/>
                </a:solidFill>
                <a:highlight>
                  <a:srgbClr val="FFFFFF"/>
                </a:highlight>
                <a:latin typeface="Nunito Medium"/>
                <a:ea typeface="Nunito Medium"/>
                <a:cs typeface="Nunito Medium"/>
                <a:sym typeface="Nunito Medium"/>
              </a:rPr>
              <a:t> Further analysis into the underperforming product lines, such as health and beauty, could help identify areas for improvement. This might involve adjusting pricing, promotions, or product offerings to better meet customer needs.</a:t>
            </a:r>
            <a:endParaRPr sz="1500">
              <a:solidFill>
                <a:srgbClr val="434343"/>
              </a:solidFill>
              <a:highlight>
                <a:srgbClr val="FFFFFF"/>
              </a:highlight>
              <a:latin typeface="Nunito Medium"/>
              <a:ea typeface="Nunito Medium"/>
              <a:cs typeface="Nunito Medium"/>
              <a:sym typeface="Nunito Medium"/>
            </a:endParaRPr>
          </a:p>
          <a:p>
            <a:pPr indent="-323850" lvl="0" marL="457200" rtl="0" algn="just">
              <a:lnSpc>
                <a:spcPct val="100000"/>
              </a:lnSpc>
              <a:spcBef>
                <a:spcPts val="1000"/>
              </a:spcBef>
              <a:spcAft>
                <a:spcPts val="0"/>
              </a:spcAft>
              <a:buClr>
                <a:srgbClr val="434343"/>
              </a:buClr>
              <a:buSzPts val="1500"/>
              <a:buFont typeface="Nunito Medium"/>
              <a:buAutoNum type="arabicPeriod"/>
            </a:pPr>
            <a:r>
              <a:rPr b="1" lang="en-GB" sz="1500">
                <a:solidFill>
                  <a:srgbClr val="434343"/>
                </a:solidFill>
                <a:highlight>
                  <a:srgbClr val="FFFFFF"/>
                </a:highlight>
              </a:rPr>
              <a:t>Sales Strategy Refinement:</a:t>
            </a:r>
            <a:r>
              <a:rPr lang="en-GB" sz="1500">
                <a:solidFill>
                  <a:srgbClr val="434343"/>
                </a:solidFill>
                <a:highlight>
                  <a:srgbClr val="FFFFFF"/>
                </a:highlight>
                <a:latin typeface="Nunito Medium"/>
                <a:ea typeface="Nunito Medium"/>
                <a:cs typeface="Nunito Medium"/>
                <a:sym typeface="Nunito Medium"/>
              </a:rPr>
              <a:t> Utilize insights from sales trends by month, time of day, and branch performance to refine sales strategies. This could involve targeted promotions, adjusting staffing levels, or optimizing inventory management.</a:t>
            </a:r>
            <a:endParaRPr sz="1500">
              <a:solidFill>
                <a:srgbClr val="434343"/>
              </a:solidFill>
              <a:highlight>
                <a:srgbClr val="FFFFFF"/>
              </a:highlight>
              <a:latin typeface="Nunito Medium"/>
              <a:ea typeface="Nunito Medium"/>
              <a:cs typeface="Nunito Medium"/>
              <a:sym typeface="Nunito Medium"/>
            </a:endParaRPr>
          </a:p>
          <a:p>
            <a:pPr indent="-323850" lvl="0" marL="457200" rtl="0" algn="just">
              <a:lnSpc>
                <a:spcPct val="100000"/>
              </a:lnSpc>
              <a:spcBef>
                <a:spcPts val="1000"/>
              </a:spcBef>
              <a:spcAft>
                <a:spcPts val="0"/>
              </a:spcAft>
              <a:buClr>
                <a:srgbClr val="434343"/>
              </a:buClr>
              <a:buSzPts val="1500"/>
              <a:buFont typeface="Nunito Medium"/>
              <a:buAutoNum type="arabicPeriod"/>
            </a:pPr>
            <a:r>
              <a:rPr b="1" lang="en-GB" sz="1500">
                <a:solidFill>
                  <a:srgbClr val="434343"/>
                </a:solidFill>
                <a:highlight>
                  <a:srgbClr val="FFFFFF"/>
                </a:highlight>
              </a:rPr>
              <a:t>Customer Segmentation</a:t>
            </a:r>
            <a:r>
              <a:rPr lang="en-GB" sz="1500">
                <a:solidFill>
                  <a:srgbClr val="434343"/>
                </a:solidFill>
                <a:highlight>
                  <a:srgbClr val="FFFFFF"/>
                </a:highlight>
                <a:latin typeface="Nunito Medium"/>
                <a:ea typeface="Nunito Medium"/>
                <a:cs typeface="Nunito Medium"/>
                <a:sym typeface="Nunito Medium"/>
              </a:rPr>
              <a:t>: Develop targeted marketing campaigns and loyalty programs based on customer segments. This could include personalized offers, rewards, or exclusive access to products/events to different customer types.</a:t>
            </a:r>
            <a:endParaRPr sz="1600">
              <a:solidFill>
                <a:srgbClr val="434343"/>
              </a:solidFill>
              <a:latin typeface="Nunito Medium"/>
              <a:ea typeface="Nunito Medium"/>
              <a:cs typeface="Nunito Medium"/>
              <a:sym typeface="Nuni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