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0EE"/>
    <a:srgbClr val="FFFF66"/>
    <a:srgbClr val="A3F7B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52D61-025F-49EF-8948-61847CF190B0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584A4-C588-4C60-9D3C-F270521B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71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584A4-C588-4C60-9D3C-F270521BC70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0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584A4-C588-4C60-9D3C-F270521BC70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6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5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3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317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55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577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0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3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7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8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9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3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6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3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8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6FC9-4F26-46C9-ACCB-E58737648DF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BE3A56-F0D7-4106-9379-9E9C1B83C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00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E9FD-D4C7-B72F-A0B7-CF4D5A48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510" y="215834"/>
            <a:ext cx="9762979" cy="19808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that could influence residential home prices across the US over the next decade using the MECE Framework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A369B-36D4-E5A4-4CD0-148C92572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7908" y="4023360"/>
            <a:ext cx="3626704" cy="173032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Prince Rajak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MTech Scholar 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Technology Raipur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8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7D04-0314-DCFC-9FED-144556F3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23" y="694448"/>
            <a:ext cx="8911687" cy="81079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8D18-4300-3EB7-60B5-0154BF8E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632" y="1814732"/>
            <a:ext cx="6737668" cy="28135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presentation  describe what is MECE framework and different types of tree used  to represent the MECE.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 the Hypothesis Tree to represent MECE Framework.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 all the factor that could affect the house price in US over the next decade.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7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6200-5736-D717-3A82-073D876F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666" y="446088"/>
            <a:ext cx="4293746" cy="805937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MECE Framework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04C0-DDA1-AB14-0A79-D618145B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993" y="1458271"/>
            <a:ext cx="6261316" cy="43705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MECE is a principle used to describe a way of organizing information. [1]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suggests that to understand and fix big problems, you need to understand your options by sorting them into categories that 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 (mutually exclusive)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Items that are mutually exclusive (ME) can only fit into one category at a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 (collectively exhaustive)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items are collectively exhaustive (CE) and can fit into one of the categories.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69AC7-C472-68FB-63E8-92BCF3848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0667" y="1429801"/>
            <a:ext cx="2391506" cy="221373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Mutually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:-Exclusive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Collective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Exhaustive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828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9AF7-0EF0-16F8-B31C-C1C916FE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645" y="715595"/>
            <a:ext cx="10086534" cy="56270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Tree to represent the MECE framework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B9B6-E03E-0FD6-081A-0C4B67FC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594" y="1406769"/>
            <a:ext cx="7017018" cy="51487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we have only show the Issue Tree[2] representation of the given problem.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other two tree we need to analyzed the current trend of house price demand and many other factor.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Tree:-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method to arrange all the information that they have and divide this information into all possible issues and sub-issues.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particularly useful for solving large and complex problem.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split the problem into smaller, solvable problems.</a:t>
            </a:r>
          </a:p>
          <a:p>
            <a:pPr lvl="1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7B200-12BE-36D0-8CC4-CCC64DB9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3285" y="1593513"/>
            <a:ext cx="3505199" cy="13696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Tree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79E49EC-AC15-9C30-2EED-E7E30FFF084F}"/>
              </a:ext>
            </a:extLst>
          </p:cNvPr>
          <p:cNvGrpSpPr/>
          <p:nvPr/>
        </p:nvGrpSpPr>
        <p:grpSpPr>
          <a:xfrm>
            <a:off x="87976" y="126609"/>
            <a:ext cx="12041109" cy="5410590"/>
            <a:chOff x="87976" y="126609"/>
            <a:chExt cx="12041109" cy="54105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B51FE5-6505-4FC6-70F8-FCCC58365CB0}"/>
                </a:ext>
              </a:extLst>
            </p:cNvPr>
            <p:cNvSpPr/>
            <p:nvPr/>
          </p:nvSpPr>
          <p:spPr>
            <a:xfrm>
              <a:off x="2867464" y="126609"/>
              <a:ext cx="6457071" cy="464232"/>
            </a:xfrm>
            <a:prstGeom prst="rect">
              <a:avLst/>
            </a:prstGeom>
            <a:solidFill>
              <a:srgbClr val="A0D0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 that could influence House Price in US over the next Decade</a:t>
              </a:r>
              <a:endPara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4826C09-3C3F-B0E0-BD2C-BCDD65D1B8B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6095999" y="590841"/>
              <a:ext cx="1" cy="36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22F19A-19A9-B906-2EDC-D80C7EF490FA}"/>
                </a:ext>
              </a:extLst>
            </p:cNvPr>
            <p:cNvCxnSpPr>
              <a:cxnSpLocks/>
            </p:cNvCxnSpPr>
            <p:nvPr/>
          </p:nvCxnSpPr>
          <p:spPr>
            <a:xfrm>
              <a:off x="468923" y="942536"/>
              <a:ext cx="11032392" cy="140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46DCD35-D437-AEBB-99B1-BE5A9DBE6B8B}"/>
                </a:ext>
              </a:extLst>
            </p:cNvPr>
            <p:cNvCxnSpPr>
              <a:cxnSpLocks/>
            </p:cNvCxnSpPr>
            <p:nvPr/>
          </p:nvCxnSpPr>
          <p:spPr>
            <a:xfrm>
              <a:off x="468923" y="956603"/>
              <a:ext cx="0" cy="450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421C5A-0EED-720E-75BA-973A4502B6F9}"/>
                </a:ext>
              </a:extLst>
            </p:cNvPr>
            <p:cNvSpPr/>
            <p:nvPr/>
          </p:nvSpPr>
          <p:spPr>
            <a:xfrm>
              <a:off x="112542" y="1433719"/>
              <a:ext cx="1317672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Interest rate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shot/long term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D048F1-0A78-B374-036F-A9F472306210}"/>
                </a:ext>
              </a:extLst>
            </p:cNvPr>
            <p:cNvSpPr/>
            <p:nvPr/>
          </p:nvSpPr>
          <p:spPr>
            <a:xfrm>
              <a:off x="3366867" y="1420825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Population Growth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5A930E-3F41-80E4-34AC-8CDA2037400F}"/>
                </a:ext>
              </a:extLst>
            </p:cNvPr>
            <p:cNvSpPr/>
            <p:nvPr/>
          </p:nvSpPr>
          <p:spPr>
            <a:xfrm>
              <a:off x="5230836" y="1406769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157BF2-7C0E-4B0E-A977-66B4241DD08D}"/>
                </a:ext>
              </a:extLst>
            </p:cNvPr>
            <p:cNvSpPr/>
            <p:nvPr/>
          </p:nvSpPr>
          <p:spPr>
            <a:xfrm>
              <a:off x="7094805" y="1420825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2D2B60-CFD2-C9ED-0B39-16EDCE975071}"/>
                </a:ext>
              </a:extLst>
            </p:cNvPr>
            <p:cNvSpPr/>
            <p:nvPr/>
          </p:nvSpPr>
          <p:spPr>
            <a:xfrm>
              <a:off x="8958774" y="1433720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8A2139-B882-C659-434B-431618DFDD4A}"/>
                </a:ext>
              </a:extLst>
            </p:cNvPr>
            <p:cNvSpPr/>
            <p:nvPr/>
          </p:nvSpPr>
          <p:spPr>
            <a:xfrm>
              <a:off x="10714891" y="1433720"/>
              <a:ext cx="1364566" cy="4501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House Features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28BDD6-243A-C8F5-B50F-4001C1C5CB35}"/>
                </a:ext>
              </a:extLst>
            </p:cNvPr>
            <p:cNvSpPr/>
            <p:nvPr/>
          </p:nvSpPr>
          <p:spPr>
            <a:xfrm>
              <a:off x="1594339" y="1420825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Government Laws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E68632F-92DE-3D78-CF3D-0D65C66FC65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315" y="956603"/>
              <a:ext cx="0" cy="478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BA06D56-90B3-354E-459F-41820BB521D9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2276622" y="942536"/>
              <a:ext cx="0" cy="478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93E7492-6036-13C9-CEA8-D167E9D13674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4049150" y="956603"/>
              <a:ext cx="0" cy="46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400A98D-5029-C1D5-3818-7D2E031DA2E1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5913119" y="942536"/>
              <a:ext cx="0" cy="464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040DDC-77F4-EAE0-BC33-D984DF24D592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7777088" y="956603"/>
              <a:ext cx="0" cy="46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5EA6959-AB67-8EAB-F811-3A085F30530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9641057" y="942536"/>
              <a:ext cx="0" cy="49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EBB3FA-7B4A-5827-A702-9E1AD69EAC88}"/>
                </a:ext>
              </a:extLst>
            </p:cNvPr>
            <p:cNvSpPr/>
            <p:nvPr/>
          </p:nvSpPr>
          <p:spPr>
            <a:xfrm>
              <a:off x="206326" y="2166416"/>
              <a:ext cx="1111347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Loan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C79A3B-2326-94F4-F8AD-489DA7622F1C}"/>
                </a:ext>
              </a:extLst>
            </p:cNvPr>
            <p:cNvSpPr/>
            <p:nvPr/>
          </p:nvSpPr>
          <p:spPr>
            <a:xfrm>
              <a:off x="206326" y="2911997"/>
              <a:ext cx="1111347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Mortgages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869BA25-8D97-AB33-D65D-19A086696FA6}"/>
                </a:ext>
              </a:extLst>
            </p:cNvPr>
            <p:cNvCxnSpPr>
              <a:cxnSpLocks/>
              <a:stCxn id="14" idx="1"/>
              <a:endCxn id="45" idx="1"/>
            </p:cNvCxnSpPr>
            <p:nvPr/>
          </p:nvCxnSpPr>
          <p:spPr>
            <a:xfrm rot="10800000" flipH="1" flipV="1">
              <a:off x="112542" y="1701002"/>
              <a:ext cx="93784" cy="1478278"/>
            </a:xfrm>
            <a:prstGeom prst="bentConnector3">
              <a:avLst>
                <a:gd name="adj1" fmla="val -5416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369E4A8-3186-C642-1C39-2627B498D6F6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87976" y="2433699"/>
              <a:ext cx="118350" cy="6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D80797-0894-5F43-BD36-51941D7F5D05}"/>
                </a:ext>
              </a:extLst>
            </p:cNvPr>
            <p:cNvSpPr/>
            <p:nvPr/>
          </p:nvSpPr>
          <p:spPr>
            <a:xfrm>
              <a:off x="7122221" y="2110148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of School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501003-D92E-B8F4-8E0F-0EAEBB4FCDB3}"/>
                </a:ext>
              </a:extLst>
            </p:cNvPr>
            <p:cNvSpPr/>
            <p:nvPr/>
          </p:nvSpPr>
          <p:spPr>
            <a:xfrm>
              <a:off x="7118598" y="2883843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Employment Opportunities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8E9C05-D3B8-95DC-E287-1454F9B9D46B}"/>
                </a:ext>
              </a:extLst>
            </p:cNvPr>
            <p:cNvSpPr/>
            <p:nvPr/>
          </p:nvSpPr>
          <p:spPr>
            <a:xfrm>
              <a:off x="7118598" y="3657538"/>
              <a:ext cx="1364566" cy="13335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Nearest Hospital, Shopping mall,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Grocery store,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Parks, Local market, etc. 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A1B0BCA-45FA-6D47-CF15-A62E1812111C}"/>
                </a:ext>
              </a:extLst>
            </p:cNvPr>
            <p:cNvSpPr/>
            <p:nvPr/>
          </p:nvSpPr>
          <p:spPr>
            <a:xfrm>
              <a:off x="1655298" y="2232664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Property Tax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F6408D-F1A7-A6D8-C139-60C62BEA369C}"/>
                </a:ext>
              </a:extLst>
            </p:cNvPr>
            <p:cNvSpPr/>
            <p:nvPr/>
          </p:nvSpPr>
          <p:spPr>
            <a:xfrm>
              <a:off x="1655298" y="2911997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Tariffs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E73168-CAD5-25AA-3F5B-7AD33423FAEC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rot="10800000" flipH="1" flipV="1">
              <a:off x="1594339" y="1688108"/>
              <a:ext cx="61250" cy="1491172"/>
            </a:xfrm>
            <a:prstGeom prst="bentConnector4">
              <a:avLst>
                <a:gd name="adj1" fmla="val -186612"/>
                <a:gd name="adj2" fmla="val 998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800FBF0-5CB3-0FA1-CD00-F31D81255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5518" y="2483312"/>
              <a:ext cx="224884" cy="16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95B57DE-ED45-AAAF-7F09-3F8C0F43D545}"/>
                </a:ext>
              </a:extLst>
            </p:cNvPr>
            <p:cNvSpPr/>
            <p:nvPr/>
          </p:nvSpPr>
          <p:spPr>
            <a:xfrm>
              <a:off x="8982564" y="2083990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Quality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02769C8-BE48-841A-5A21-97C4D8CAF5C9}"/>
                </a:ext>
              </a:extLst>
            </p:cNvPr>
            <p:cNvSpPr/>
            <p:nvPr/>
          </p:nvSpPr>
          <p:spPr>
            <a:xfrm>
              <a:off x="9008164" y="2773613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Security and Police station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E1A53C-13EC-BF4A-FD8E-E4B7E49B5DE1}"/>
                </a:ext>
              </a:extLst>
            </p:cNvPr>
            <p:cNvSpPr/>
            <p:nvPr/>
          </p:nvSpPr>
          <p:spPr>
            <a:xfrm>
              <a:off x="9010844" y="3462265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Electricity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72F05C1-E6EE-F0B4-D4F1-4BE71AE6E840}"/>
                </a:ext>
              </a:extLst>
            </p:cNvPr>
            <p:cNvSpPr/>
            <p:nvPr/>
          </p:nvSpPr>
          <p:spPr>
            <a:xfrm>
              <a:off x="9010844" y="4150087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Supply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F70D869-172C-4382-171E-4B629F000CFC}"/>
                </a:ext>
              </a:extLst>
            </p:cNvPr>
            <p:cNvSpPr/>
            <p:nvPr/>
          </p:nvSpPr>
          <p:spPr>
            <a:xfrm>
              <a:off x="3564599" y="2224346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 Native Population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A066981-FF39-C59B-B6F5-FDD408BA0B6E}"/>
                </a:ext>
              </a:extLst>
            </p:cNvPr>
            <p:cNvSpPr/>
            <p:nvPr/>
          </p:nvSpPr>
          <p:spPr>
            <a:xfrm>
              <a:off x="3575735" y="2911997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Foreign Population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D7AEB0D-8542-D1FB-CDC3-BA94EC514E8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rot="10800000" flipH="1" flipV="1">
              <a:off x="3366867" y="1688107"/>
              <a:ext cx="197732" cy="1491171"/>
            </a:xfrm>
            <a:prstGeom prst="bentConnector4">
              <a:avLst>
                <a:gd name="adj1" fmla="val -115611"/>
                <a:gd name="adj2" fmla="val 10239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4CD4431-14DD-39C9-4A82-77EDE70C25E8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3149600" y="2491629"/>
              <a:ext cx="414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8F39A6D-816E-FA3A-A410-834E9B51F524}"/>
                </a:ext>
              </a:extLst>
            </p:cNvPr>
            <p:cNvSpPr/>
            <p:nvPr/>
          </p:nvSpPr>
          <p:spPr>
            <a:xfrm>
              <a:off x="5202752" y="2124218"/>
              <a:ext cx="1492243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Employment rate increase/decrease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CE00379-E940-67F5-9ACE-99AB88F3EA52}"/>
                </a:ext>
              </a:extLst>
            </p:cNvPr>
            <p:cNvSpPr/>
            <p:nvPr/>
          </p:nvSpPr>
          <p:spPr>
            <a:xfrm>
              <a:off x="5207250" y="2827126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GDP</a:t>
              </a:r>
            </a:p>
          </p:txBody>
        </p: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142AF46F-1DF9-FADD-FB3F-0E5B3042BFC0}"/>
                </a:ext>
              </a:extLst>
            </p:cNvPr>
            <p:cNvCxnSpPr>
              <a:cxnSpLocks/>
              <a:stCxn id="19" idx="1"/>
              <a:endCxn id="53" idx="1"/>
            </p:cNvCxnSpPr>
            <p:nvPr/>
          </p:nvCxnSpPr>
          <p:spPr>
            <a:xfrm rot="10800000" flipH="1" flipV="1">
              <a:off x="7094804" y="1688107"/>
              <a:ext cx="23793" cy="2636211"/>
            </a:xfrm>
            <a:prstGeom prst="bentConnector3">
              <a:avLst>
                <a:gd name="adj1" fmla="val -9607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46CA034-BE6B-E0EC-AB79-A2B740EC8544}"/>
                </a:ext>
              </a:extLst>
            </p:cNvPr>
            <p:cNvSpPr/>
            <p:nvPr/>
          </p:nvSpPr>
          <p:spPr>
            <a:xfrm>
              <a:off x="5183456" y="3492211"/>
              <a:ext cx="1364566" cy="534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Inflation Rate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08559AD-9B78-E670-4BD2-166E1DDD1D32}"/>
                </a:ext>
              </a:extLst>
            </p:cNvPr>
            <p:cNvSpPr/>
            <p:nvPr/>
          </p:nvSpPr>
          <p:spPr>
            <a:xfrm>
              <a:off x="9024819" y="4839710"/>
              <a:ext cx="1347912" cy="6974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Disaster occurrence indicator report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05B78654-EA86-8164-31FB-5360F4FA10FA}"/>
                </a:ext>
              </a:extLst>
            </p:cNvPr>
            <p:cNvCxnSpPr>
              <a:cxnSpLocks/>
              <a:stCxn id="20" idx="1"/>
              <a:endCxn id="82" idx="1"/>
            </p:cNvCxnSpPr>
            <p:nvPr/>
          </p:nvCxnSpPr>
          <p:spPr>
            <a:xfrm rot="10800000" flipH="1" flipV="1">
              <a:off x="8958773" y="1701003"/>
              <a:ext cx="66045" cy="3487452"/>
            </a:xfrm>
            <a:prstGeom prst="bentConnector3">
              <a:avLst>
                <a:gd name="adj1" fmla="val -3461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1A1E95D1-CB2E-0432-04FD-DD11C4580EA0}"/>
                </a:ext>
              </a:extLst>
            </p:cNvPr>
            <p:cNvCxnSpPr>
              <a:cxnSpLocks/>
              <a:stCxn id="18" idx="1"/>
              <a:endCxn id="79" idx="1"/>
            </p:cNvCxnSpPr>
            <p:nvPr/>
          </p:nvCxnSpPr>
          <p:spPr>
            <a:xfrm rot="10800000" flipV="1">
              <a:off x="5183456" y="1674052"/>
              <a:ext cx="47380" cy="2085442"/>
            </a:xfrm>
            <a:prstGeom prst="bentConnector3">
              <a:avLst>
                <a:gd name="adj1" fmla="val 47526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1EC8656-96AE-3293-A4EB-7BF1CD4BF089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8783053" y="2351273"/>
              <a:ext cx="199511" cy="6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87C9699-BC2E-0AC9-8A30-B0D4533FC28F}"/>
                </a:ext>
              </a:extLst>
            </p:cNvPr>
            <p:cNvCxnSpPr>
              <a:cxnSpLocks/>
            </p:cNvCxnSpPr>
            <p:nvPr/>
          </p:nvCxnSpPr>
          <p:spPr>
            <a:xfrm>
              <a:off x="8746197" y="3040896"/>
              <a:ext cx="2619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80EC80A-F136-543D-1C92-55AC246289E3}"/>
                </a:ext>
              </a:extLst>
            </p:cNvPr>
            <p:cNvCxnSpPr>
              <a:cxnSpLocks/>
            </p:cNvCxnSpPr>
            <p:nvPr/>
          </p:nvCxnSpPr>
          <p:spPr>
            <a:xfrm>
              <a:off x="8746197" y="3765384"/>
              <a:ext cx="2786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73309C9-1810-448D-A91C-A5399274EADC}"/>
                </a:ext>
              </a:extLst>
            </p:cNvPr>
            <p:cNvCxnSpPr>
              <a:cxnSpLocks/>
            </p:cNvCxnSpPr>
            <p:nvPr/>
          </p:nvCxnSpPr>
          <p:spPr>
            <a:xfrm>
              <a:off x="8746197" y="4417370"/>
              <a:ext cx="298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D46F146-2353-2F4F-E56C-7E158509A6E7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54" y="2351273"/>
              <a:ext cx="232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A06A839-0077-8C74-4466-476F685D269F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53" y="3112705"/>
              <a:ext cx="232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0DA0F61-77C8-DACC-12A8-B518487C8D09}"/>
                </a:ext>
              </a:extLst>
            </p:cNvPr>
            <p:cNvCxnSpPr>
              <a:cxnSpLocks/>
            </p:cNvCxnSpPr>
            <p:nvPr/>
          </p:nvCxnSpPr>
          <p:spPr>
            <a:xfrm>
              <a:off x="4998493" y="2357627"/>
              <a:ext cx="232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E4E467C-D93A-5796-5F29-EDF11B9B1706}"/>
                </a:ext>
              </a:extLst>
            </p:cNvPr>
            <p:cNvCxnSpPr>
              <a:cxnSpLocks/>
            </p:cNvCxnSpPr>
            <p:nvPr/>
          </p:nvCxnSpPr>
          <p:spPr>
            <a:xfrm>
              <a:off x="4998493" y="3117105"/>
              <a:ext cx="232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80F825D-6820-07FB-85DF-6EF4E58295D9}"/>
                </a:ext>
              </a:extLst>
            </p:cNvPr>
            <p:cNvSpPr/>
            <p:nvPr/>
          </p:nvSpPr>
          <p:spPr>
            <a:xfrm>
              <a:off x="10764519" y="2247137"/>
              <a:ext cx="1364566" cy="4501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Infrastructure condition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E4A118E-C7BF-27C9-074C-31E13C71D5A4}"/>
                </a:ext>
              </a:extLst>
            </p:cNvPr>
            <p:cNvSpPr/>
            <p:nvPr/>
          </p:nvSpPr>
          <p:spPr>
            <a:xfrm>
              <a:off x="10764519" y="2858024"/>
              <a:ext cx="1364566" cy="4501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B57F023-F97C-E7CB-3F7B-52939E9C363F}"/>
                </a:ext>
              </a:extLst>
            </p:cNvPr>
            <p:cNvSpPr/>
            <p:nvPr/>
          </p:nvSpPr>
          <p:spPr>
            <a:xfrm>
              <a:off x="10745027" y="3504470"/>
              <a:ext cx="1364566" cy="4501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Features(modular Kitchen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etc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CF716BE-162D-62C3-C71E-9D4451BA7612}"/>
                </a:ext>
              </a:extLst>
            </p:cNvPr>
            <p:cNvSpPr/>
            <p:nvPr/>
          </p:nvSpPr>
          <p:spPr>
            <a:xfrm>
              <a:off x="10743171" y="4150087"/>
              <a:ext cx="1364566" cy="4501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Garden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8F44BBC-E890-3E94-B468-03B2CED4E923}"/>
                </a:ext>
              </a:extLst>
            </p:cNvPr>
            <p:cNvSpPr/>
            <p:nvPr/>
          </p:nvSpPr>
          <p:spPr>
            <a:xfrm>
              <a:off x="10714891" y="4719056"/>
              <a:ext cx="1364566" cy="4501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Usable space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6E4BBC87-B965-CDCA-771E-25F88DB8EBED}"/>
                </a:ext>
              </a:extLst>
            </p:cNvPr>
            <p:cNvCxnSpPr>
              <a:cxnSpLocks/>
              <a:stCxn id="21" idx="1"/>
              <a:endCxn id="131" idx="1"/>
            </p:cNvCxnSpPr>
            <p:nvPr/>
          </p:nvCxnSpPr>
          <p:spPr>
            <a:xfrm rot="10800000" flipV="1">
              <a:off x="10714891" y="1658798"/>
              <a:ext cx="12700" cy="3285336"/>
            </a:xfrm>
            <a:prstGeom prst="bentConnector3">
              <a:avLst>
                <a:gd name="adj1" fmla="val 15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4AA4D0F-90DE-7E72-C815-C1E96AD4BD28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 flipV="1">
              <a:off x="10536702" y="2472215"/>
              <a:ext cx="227817" cy="27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C62D18C4-4AB0-7E93-3F00-02938A81EF30}"/>
                </a:ext>
              </a:extLst>
            </p:cNvPr>
            <p:cNvCxnSpPr>
              <a:cxnSpLocks/>
            </p:cNvCxnSpPr>
            <p:nvPr/>
          </p:nvCxnSpPr>
          <p:spPr>
            <a:xfrm>
              <a:off x="10536702" y="3066677"/>
              <a:ext cx="258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0E0904D-B72D-411E-C438-19EB1D03230D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 flipV="1">
              <a:off x="10518238" y="3729548"/>
              <a:ext cx="226789" cy="1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BED8CA99-1324-4A51-7CB5-968C264E0998}"/>
              </a:ext>
            </a:extLst>
          </p:cNvPr>
          <p:cNvSpPr txBox="1"/>
          <p:nvPr/>
        </p:nvSpPr>
        <p:spPr>
          <a:xfrm>
            <a:off x="305068" y="5205937"/>
            <a:ext cx="542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Note:- There are many sub-division classes of the selected indicator only few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 shown[3].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8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2820-663C-FE8D-F058-23BFEAD5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441529"/>
            <a:ext cx="9752011" cy="10268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factors which directly and indirectly affect the price of the house: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1334-1392-A0CC-3C12-F0DAEB922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0973" y="1681344"/>
            <a:ext cx="3992732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46A12-31F0-46C1-541B-31B564E8E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71412" y="2263343"/>
            <a:ext cx="4342893" cy="33540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and Demand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desirability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Quality(Age, condition)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resource supply (electric, water, transport, school,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F6C25-E0CB-ADB7-50F9-7067A44A7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4744" y="1681344"/>
            <a:ext cx="3999001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Indirectly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96719-BAD2-6B1F-4204-692D4F0E7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3157" y="2257606"/>
            <a:ext cx="4338674" cy="33540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Factor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rate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disaster Occurrence rate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Airport and local transport availability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and university availability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9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BBFF-2C8A-A34F-EF1B-C99DE618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27" y="661182"/>
            <a:ext cx="4195273" cy="67681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95476-D5A1-2A3D-3FF0-88EF733C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2" y="1599639"/>
            <a:ext cx="9129932" cy="19563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https://www.caseinterview.com/mece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https://www.mbacrystalball.com/blog/strategy/mece-framework/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https://www.opendoor.com/w/blog/factors-that-influence-home-value </a:t>
            </a:r>
          </a:p>
        </p:txBody>
      </p:sp>
    </p:spTree>
    <p:extLst>
      <p:ext uri="{BB962C8B-B14F-4D97-AF65-F5344CB8AC3E}">
        <p14:creationId xmlns:p14="http://schemas.microsoft.com/office/powerpoint/2010/main" val="301453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011F03-888C-44CB-E03B-01704CD8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962" y="2890155"/>
            <a:ext cx="4646075" cy="1077690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Thank You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3605551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493</Words>
  <Application>Microsoft Office PowerPoint</Application>
  <PresentationFormat>Widescreen</PresentationFormat>
  <Paragraphs>86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Factor that could influence residential home prices across the US over the next decade using the MECE Framework</vt:lpstr>
      <vt:lpstr>Introduction</vt:lpstr>
      <vt:lpstr>MECE Framework</vt:lpstr>
      <vt:lpstr>Types of Tree to represent the MECE framework</vt:lpstr>
      <vt:lpstr>PowerPoint Presentation</vt:lpstr>
      <vt:lpstr>Some of the factors which directly and indirectly affect the price of the house: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that could influence residential home prices across the US over the next decade using the MECE Framework</dc:title>
  <dc:creator>Prince Rajak</dc:creator>
  <cp:lastModifiedBy>Prince Rajak</cp:lastModifiedBy>
  <cp:revision>2</cp:revision>
  <dcterms:created xsi:type="dcterms:W3CDTF">2022-10-03T05:04:40Z</dcterms:created>
  <dcterms:modified xsi:type="dcterms:W3CDTF">2022-10-03T09:34:44Z</dcterms:modified>
</cp:coreProperties>
</file>