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0F81ABD-F1E3-4FA0-A8F1-C09EB94F4FB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C96BE3C-0404-4CA9-8FD2-FE2BA5AAC867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80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1ABD-F1E3-4FA0-A8F1-C09EB94F4FB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BE3C-0404-4CA9-8FD2-FE2BA5AAC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1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1ABD-F1E3-4FA0-A8F1-C09EB94F4FB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BE3C-0404-4CA9-8FD2-FE2BA5AAC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68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1ABD-F1E3-4FA0-A8F1-C09EB94F4FB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BE3C-0404-4CA9-8FD2-FE2BA5AAC86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5366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1ABD-F1E3-4FA0-A8F1-C09EB94F4FB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BE3C-0404-4CA9-8FD2-FE2BA5AAC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5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1ABD-F1E3-4FA0-A8F1-C09EB94F4FB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BE3C-0404-4CA9-8FD2-FE2BA5AAC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64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1ABD-F1E3-4FA0-A8F1-C09EB94F4FB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BE3C-0404-4CA9-8FD2-FE2BA5AAC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30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1ABD-F1E3-4FA0-A8F1-C09EB94F4FB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BE3C-0404-4CA9-8FD2-FE2BA5AAC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84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1ABD-F1E3-4FA0-A8F1-C09EB94F4FB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BE3C-0404-4CA9-8FD2-FE2BA5AAC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3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1ABD-F1E3-4FA0-A8F1-C09EB94F4FB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BE3C-0404-4CA9-8FD2-FE2BA5AAC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5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1ABD-F1E3-4FA0-A8F1-C09EB94F4FB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BE3C-0404-4CA9-8FD2-FE2BA5AAC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1ABD-F1E3-4FA0-A8F1-C09EB94F4FB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BE3C-0404-4CA9-8FD2-FE2BA5AAC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2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1ABD-F1E3-4FA0-A8F1-C09EB94F4FB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BE3C-0404-4CA9-8FD2-FE2BA5AAC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8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1ABD-F1E3-4FA0-A8F1-C09EB94F4FB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BE3C-0404-4CA9-8FD2-FE2BA5AAC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81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1ABD-F1E3-4FA0-A8F1-C09EB94F4FB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BE3C-0404-4CA9-8FD2-FE2BA5AAC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5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1ABD-F1E3-4FA0-A8F1-C09EB94F4FB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BE3C-0404-4CA9-8FD2-FE2BA5AAC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9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1ABD-F1E3-4FA0-A8F1-C09EB94F4FB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BE3C-0404-4CA9-8FD2-FE2BA5AAC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8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0F81ABD-F1E3-4FA0-A8F1-C09EB94F4FB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C96BE3C-0404-4CA9-8FD2-FE2BA5AAC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7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om.com/share/83620645361847c5a12504166a480d68" TargetMode="External"/><Relationship Id="rId2" Type="http://schemas.openxmlformats.org/officeDocument/2006/relationships/hyperlink" Target="https://docs.google.com/spreadsheets/d/1zO2stel4xxibRSTdn5JAX8KKHozzmai4/edit?usp=drive_link&amp;ouid=101155490402909767041&amp;rtpof=true&amp;sd=tru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30B6-686B-28AF-403D-37CEE0DBDC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IMDB MOVIE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ED3AE-277E-AB45-0867-D419AFBE06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- PRINCE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917CEF-D3EE-5AAE-F5E8-59E477964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3516">
            <a:off x="49383" y="77309"/>
            <a:ext cx="10972682" cy="211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11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9B3A4-9518-FF1C-0C4C-F3F228818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47" y="-1"/>
            <a:ext cx="10396882" cy="1151965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945223-0C52-0FD6-913E-59761D8CD949}"/>
              </a:ext>
            </a:extLst>
          </p:cNvPr>
          <p:cNvSpPr txBox="1"/>
          <p:nvPr/>
        </p:nvSpPr>
        <p:spPr>
          <a:xfrm>
            <a:off x="543464" y="1022567"/>
            <a:ext cx="1068812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Condensed" panose="020B0502040204020203" pitchFamily="34" charset="0"/>
              </a:rPr>
              <a:t>The most common genre of movies in the dataset is </a:t>
            </a:r>
            <a:r>
              <a:rPr lang="en-US" sz="2000" b="1" dirty="0">
                <a:latin typeface="Bahnschrift Condensed" panose="020B0502040204020203" pitchFamily="34" charset="0"/>
              </a:rPr>
              <a:t>Drama </a:t>
            </a:r>
            <a:r>
              <a:rPr lang="en-US" sz="2000" dirty="0">
                <a:latin typeface="Bahnschrift Condensed" panose="020B0502040204020203" pitchFamily="34" charset="0"/>
              </a:rPr>
              <a:t>followed by </a:t>
            </a:r>
            <a:r>
              <a:rPr lang="en-US" sz="2000" b="1" dirty="0">
                <a:latin typeface="Bahnschrift Condensed" panose="020B0502040204020203" pitchFamily="34" charset="0"/>
              </a:rPr>
              <a:t>Comedy, Thriller, Action and Romance, </a:t>
            </a:r>
            <a:r>
              <a:rPr lang="en-US" sz="2000" dirty="0">
                <a:latin typeface="Bahnschrift Condensed" panose="020B0502040204020203" pitchFamily="34" charset="0"/>
              </a:rPr>
              <a:t>so the stakeholders can make more movies in these genres for more profit.</a:t>
            </a:r>
          </a:p>
          <a:p>
            <a:endParaRPr lang="en-US" sz="2000" dirty="0">
              <a:latin typeface="Bahnschrift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Condensed" panose="020B0502040204020203" pitchFamily="34" charset="0"/>
              </a:rPr>
              <a:t>The Duration of movies has a positive relationship with IMDB score especially within the range of </a:t>
            </a:r>
            <a:r>
              <a:rPr lang="en-US" sz="2000" b="1" dirty="0">
                <a:latin typeface="Bahnschrift Condensed" panose="020B0502040204020203" pitchFamily="34" charset="0"/>
              </a:rPr>
              <a:t>60 </a:t>
            </a:r>
            <a:r>
              <a:rPr lang="en-US" sz="2000" dirty="0">
                <a:latin typeface="Bahnschrift Condensed" panose="020B0502040204020203" pitchFamily="34" charset="0"/>
              </a:rPr>
              <a:t>to </a:t>
            </a:r>
            <a:r>
              <a:rPr lang="en-US" sz="2000" b="1" dirty="0">
                <a:latin typeface="Bahnschrift Condensed" panose="020B0502040204020203" pitchFamily="34" charset="0"/>
              </a:rPr>
              <a:t>200. </a:t>
            </a:r>
            <a:r>
              <a:rPr lang="en-US" sz="2000" dirty="0">
                <a:latin typeface="Bahnschrift Condensed" panose="020B0502040204020203" pitchFamily="34" charset="0"/>
              </a:rPr>
              <a:t>So, the directors can make sure to have the movie duration within this range.</a:t>
            </a:r>
          </a:p>
          <a:p>
            <a:endParaRPr lang="en-US" sz="2000" dirty="0">
              <a:latin typeface="Bahnschrift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Condensed" panose="020B0502040204020203" pitchFamily="34" charset="0"/>
              </a:rPr>
              <a:t>Language does not have a impact on the movie’s success. Also, the most common language used in movies is </a:t>
            </a:r>
            <a:r>
              <a:rPr lang="en-US" sz="2000" b="1" dirty="0">
                <a:latin typeface="Bahnschrift Condensed" panose="020B0502040204020203" pitchFamily="34" charset="0"/>
              </a:rPr>
              <a:t>English,</a:t>
            </a:r>
            <a:r>
              <a:rPr lang="en-US" sz="2000" dirty="0">
                <a:latin typeface="Bahnschrift Condensed" panose="020B0502040204020203" pitchFamily="34" charset="0"/>
              </a:rPr>
              <a:t> more movies could be made in English or dubbed in English language, provide subtitles to reach a larger audience.</a:t>
            </a:r>
          </a:p>
          <a:p>
            <a:endParaRPr lang="en-US" sz="2000" dirty="0">
              <a:latin typeface="Bahnschrift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Condensed" panose="020B0502040204020203" pitchFamily="34" charset="0"/>
              </a:rPr>
              <a:t>The director </a:t>
            </a:r>
            <a:r>
              <a:rPr lang="en-US" sz="2000" b="1" dirty="0">
                <a:latin typeface="Bahnschrift Condensed" panose="020B0502040204020203" pitchFamily="34" charset="0"/>
              </a:rPr>
              <a:t>John Blanchard </a:t>
            </a:r>
            <a:r>
              <a:rPr lang="en-US" sz="2000" dirty="0">
                <a:latin typeface="Bahnschrift Condensed" panose="020B0502040204020203" pitchFamily="34" charset="0"/>
              </a:rPr>
              <a:t>has the highest IMDB score of </a:t>
            </a:r>
            <a:r>
              <a:rPr lang="en-US" sz="2000" b="1" dirty="0">
                <a:latin typeface="Bahnschrift Condensed" panose="020B0502040204020203" pitchFamily="34" charset="0"/>
              </a:rPr>
              <a:t>9.5</a:t>
            </a:r>
            <a:r>
              <a:rPr lang="en-US" sz="2000" dirty="0">
                <a:latin typeface="Bahnschrift Condensed" panose="020B0502040204020203" pitchFamily="34" charset="0"/>
              </a:rPr>
              <a:t>, followed by </a:t>
            </a:r>
            <a:r>
              <a:rPr lang="en-US" sz="2000" b="1" dirty="0">
                <a:latin typeface="Bahnschrift Condensed" panose="020B0502040204020203" pitchFamily="34" charset="0"/>
              </a:rPr>
              <a:t>Cary Bell, Mitchell Altieri and </a:t>
            </a:r>
            <a:r>
              <a:rPr lang="en-US" sz="2000" b="1" dirty="0" err="1">
                <a:latin typeface="Bahnschrift Condensed" panose="020B0502040204020203" pitchFamily="34" charset="0"/>
              </a:rPr>
              <a:t>Sadyk</a:t>
            </a:r>
            <a:r>
              <a:rPr lang="en-US" sz="2000" b="1" dirty="0">
                <a:latin typeface="Bahnschrift Condensed" panose="020B0502040204020203" pitchFamily="34" charset="0"/>
              </a:rPr>
              <a:t> Sher-Niyaz </a:t>
            </a:r>
            <a:r>
              <a:rPr lang="en-US" sz="2000" dirty="0">
                <a:latin typeface="Bahnschrift Condensed" panose="020B0502040204020203" pitchFamily="34" charset="0"/>
              </a:rPr>
              <a:t>with IMDB score of </a:t>
            </a:r>
            <a:r>
              <a:rPr lang="en-US" sz="2000" b="1" dirty="0">
                <a:latin typeface="Bahnschrift Condensed" panose="020B0502040204020203" pitchFamily="34" charset="0"/>
              </a:rPr>
              <a:t>8.7. </a:t>
            </a:r>
            <a:r>
              <a:rPr lang="en-US" sz="2000" dirty="0">
                <a:latin typeface="Bahnschrift Condensed" panose="020B0502040204020203" pitchFamily="34" charset="0"/>
              </a:rPr>
              <a:t>Stakeholders can hire these directors to make sure they profit from the movie.</a:t>
            </a:r>
          </a:p>
          <a:p>
            <a:endParaRPr lang="en-US" sz="2000" dirty="0">
              <a:latin typeface="Bahnschrift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Bahnschrift Condensed" panose="020B0502040204020203" pitchFamily="34" charset="0"/>
              </a:rPr>
              <a:t>Gross </a:t>
            </a:r>
            <a:r>
              <a:rPr lang="en-US" sz="2000" dirty="0">
                <a:latin typeface="Bahnschrift Condensed" panose="020B0502040204020203" pitchFamily="34" charset="0"/>
              </a:rPr>
              <a:t>and </a:t>
            </a:r>
            <a:r>
              <a:rPr lang="en-US" sz="2000" b="1" dirty="0">
                <a:latin typeface="Bahnschrift Condensed" panose="020B0502040204020203" pitchFamily="34" charset="0"/>
              </a:rPr>
              <a:t>Budget</a:t>
            </a:r>
            <a:r>
              <a:rPr lang="en-US" sz="2000" dirty="0">
                <a:latin typeface="Bahnschrift Condensed" panose="020B0502040204020203" pitchFamily="34" charset="0"/>
              </a:rPr>
              <a:t> have a positive correlation of </a:t>
            </a:r>
            <a:r>
              <a:rPr lang="en-US" sz="2000" b="1" dirty="0">
                <a:latin typeface="Bahnschrift Condensed" panose="020B0502040204020203" pitchFamily="34" charset="0"/>
              </a:rPr>
              <a:t>0.323 . </a:t>
            </a:r>
            <a:r>
              <a:rPr lang="en-US" sz="2000" dirty="0">
                <a:latin typeface="Bahnschrift Condensed" panose="020B0502040204020203" pitchFamily="34" charset="0"/>
              </a:rPr>
              <a:t>Movie with the highest profit is </a:t>
            </a:r>
            <a:r>
              <a:rPr lang="en-US" sz="2000" b="1" dirty="0">
                <a:latin typeface="Bahnschrift Condensed" panose="020B0502040204020203" pitchFamily="34" charset="0"/>
              </a:rPr>
              <a:t>Intolerance,</a:t>
            </a:r>
            <a:r>
              <a:rPr lang="en-US" sz="2000" dirty="0">
                <a:latin typeface="Bahnschrift Condensed" panose="020B0502040204020203" pitchFamily="34" charset="0"/>
              </a:rPr>
              <a:t> followed by </a:t>
            </a:r>
            <a:r>
              <a:rPr lang="en-US" sz="2000" b="1" dirty="0">
                <a:latin typeface="Bahnschrift Condensed" panose="020B0502040204020203" pitchFamily="34" charset="0"/>
              </a:rPr>
              <a:t>Over the Hill to the Poorhouse, The Big Parade, Metropolis, Pandora’s Box, </a:t>
            </a:r>
            <a:r>
              <a:rPr lang="en-US" sz="2000" dirty="0">
                <a:latin typeface="Bahnschrift Condensed" panose="020B0502040204020203" pitchFamily="34" charset="0"/>
              </a:rPr>
              <a:t>etc.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Bahnschrift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46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DE42F8-FC4B-40A6-33BC-D0D5259AA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066" y="1051559"/>
            <a:ext cx="6752629" cy="287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7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6130-91D6-649F-04DB-66758554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Project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71CED-75AB-2EA6-2008-DCBC98CF87EE}"/>
              </a:ext>
            </a:extLst>
          </p:cNvPr>
          <p:cNvSpPr txBox="1"/>
          <p:nvPr/>
        </p:nvSpPr>
        <p:spPr>
          <a:xfrm>
            <a:off x="621102" y="1932317"/>
            <a:ext cx="1046158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Condensed" panose="020B0502040204020203" pitchFamily="34" charset="0"/>
              </a:rPr>
              <a:t>In this project, we will use IMDB dataset to find out what factors influence the success of a movie based on it’s ratings or IMDB score. Here, success can be defined by high IMDB ratings. </a:t>
            </a:r>
            <a:r>
              <a:rPr lang="en-US" sz="3200" b="0" i="0" dirty="0">
                <a:effectLst/>
                <a:latin typeface="Bahnschrift Condensed" panose="020B0502040204020203" pitchFamily="34" charset="0"/>
              </a:rPr>
              <a:t>The impact of this problem is significant for movie producers, directors, and investors who want to understand what makes a movie successful to make informed decisions in their future projects.</a:t>
            </a:r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dirty="0">
                <a:latin typeface="Bahnschrift Condensed" panose="020B0502040204020203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B7ACB-A68F-C48F-2DD9-20E148931B77}"/>
              </a:ext>
            </a:extLst>
          </p:cNvPr>
          <p:cNvSpPr txBox="1"/>
          <p:nvPr/>
        </p:nvSpPr>
        <p:spPr>
          <a:xfrm>
            <a:off x="6814867" y="1049882"/>
            <a:ext cx="1492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Bahnschrift Condensed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EXCEL SHEET</a:t>
            </a:r>
            <a:endParaRPr lang="en-US" sz="2400" dirty="0">
              <a:solidFill>
                <a:srgbClr val="0070C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16311-024B-1367-95FD-3EC1D34126BC}"/>
              </a:ext>
            </a:extLst>
          </p:cNvPr>
          <p:cNvSpPr txBox="1"/>
          <p:nvPr/>
        </p:nvSpPr>
        <p:spPr>
          <a:xfrm>
            <a:off x="8307238" y="1034904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Bahnschrift Condensed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PRESENTATION</a:t>
            </a:r>
            <a:endParaRPr lang="en-US" sz="2400" dirty="0">
              <a:solidFill>
                <a:srgbClr val="0070C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61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9163-A604-F0C1-D5E1-C00F7059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079EBC-5476-8E13-118D-61817059FFE8}"/>
              </a:ext>
            </a:extLst>
          </p:cNvPr>
          <p:cNvSpPr txBox="1"/>
          <p:nvPr/>
        </p:nvSpPr>
        <p:spPr>
          <a:xfrm>
            <a:off x="422694" y="1777042"/>
            <a:ext cx="108088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Bahnschrift Condensed" panose="020B0502040204020203" pitchFamily="34" charset="0"/>
              </a:rPr>
              <a:t>The data collected from IMDB is loaded in </a:t>
            </a:r>
            <a:r>
              <a:rPr lang="en-US" b="1" dirty="0">
                <a:latin typeface="Bahnschrift Condensed" panose="020B0502040204020203" pitchFamily="34" charset="0"/>
              </a:rPr>
              <a:t>MS EXCEL</a:t>
            </a:r>
            <a:r>
              <a:rPr lang="en-US" dirty="0">
                <a:latin typeface="Bahnschrift Condensed" panose="020B0502040204020203" pitchFamily="34" charset="0"/>
              </a:rPr>
              <a:t>, we first converted the provided data into table format as it is easier for data analysis. We then cleaned the dataset including removing irrelevant columns and shortened the columns from </a:t>
            </a:r>
            <a:r>
              <a:rPr lang="en-US" b="1" dirty="0">
                <a:latin typeface="Bahnschrift Condensed" panose="020B0502040204020203" pitchFamily="34" charset="0"/>
              </a:rPr>
              <a:t>28</a:t>
            </a:r>
            <a:r>
              <a:rPr lang="en-US" dirty="0">
                <a:latin typeface="Bahnschrift Condensed" panose="020B0502040204020203" pitchFamily="34" charset="0"/>
              </a:rPr>
              <a:t> to </a:t>
            </a:r>
            <a:r>
              <a:rPr lang="en-US" b="1" dirty="0">
                <a:latin typeface="Bahnschrift Condensed" panose="020B0502040204020203" pitchFamily="34" charset="0"/>
              </a:rPr>
              <a:t>16</a:t>
            </a:r>
            <a:r>
              <a:rPr lang="en-US" dirty="0">
                <a:latin typeface="Bahnschrift Condensed" panose="020B0502040204020203" pitchFamily="34" charset="0"/>
              </a:rPr>
              <a:t> , removed duplicates present in the data. Then, we created  new column </a:t>
            </a:r>
            <a:r>
              <a:rPr lang="en-US" b="1" dirty="0">
                <a:latin typeface="Bahnschrift Condensed" panose="020B0502040204020203" pitchFamily="34" charset="0"/>
              </a:rPr>
              <a:t>‘profit’</a:t>
            </a:r>
            <a:r>
              <a:rPr lang="en-US" dirty="0">
                <a:latin typeface="Bahnschrift Condensed" panose="020B0502040204020203" pitchFamily="34" charset="0"/>
              </a:rPr>
              <a:t> using </a:t>
            </a:r>
            <a:r>
              <a:rPr lang="en-US" b="1" dirty="0">
                <a:latin typeface="Bahnschrift Condensed" panose="020B0502040204020203" pitchFamily="34" charset="0"/>
              </a:rPr>
              <a:t>‘budget’</a:t>
            </a:r>
            <a:r>
              <a:rPr lang="en-US" dirty="0">
                <a:latin typeface="Bahnschrift Condensed" panose="020B0502040204020203" pitchFamily="34" charset="0"/>
              </a:rPr>
              <a:t> and </a:t>
            </a:r>
            <a:r>
              <a:rPr lang="en-US" b="1" dirty="0">
                <a:latin typeface="Bahnschrift Condensed" panose="020B0502040204020203" pitchFamily="34" charset="0"/>
              </a:rPr>
              <a:t>‘gross’</a:t>
            </a:r>
            <a:r>
              <a:rPr lang="en-US" dirty="0">
                <a:latin typeface="Bahnschrift Condensed" panose="020B0502040204020203" pitchFamily="34" charset="0"/>
              </a:rPr>
              <a:t> columns and </a:t>
            </a:r>
            <a:r>
              <a:rPr lang="en-US" b="1" dirty="0">
                <a:latin typeface="Bahnschrift Condensed" panose="020B0502040204020203" pitchFamily="34" charset="0"/>
              </a:rPr>
              <a:t>‘decade’ </a:t>
            </a:r>
            <a:r>
              <a:rPr lang="en-US" dirty="0">
                <a:latin typeface="Bahnschrift Condensed" panose="020B0502040204020203" pitchFamily="34" charset="0"/>
              </a:rPr>
              <a:t>using </a:t>
            </a:r>
            <a:r>
              <a:rPr lang="en-US" b="1" dirty="0">
                <a:latin typeface="Bahnschrift Condensed" panose="020B0502040204020203" pitchFamily="34" charset="0"/>
              </a:rPr>
              <a:t>LEFT</a:t>
            </a:r>
            <a:r>
              <a:rPr lang="en-US" dirty="0">
                <a:latin typeface="Bahnschrift Condensed" panose="020B0502040204020203" pitchFamily="34" charset="0"/>
              </a:rPr>
              <a:t> function from </a:t>
            </a:r>
            <a:r>
              <a:rPr lang="en-US" b="1" dirty="0">
                <a:latin typeface="Bahnschrift Condensed" panose="020B0502040204020203" pitchFamily="34" charset="0"/>
              </a:rPr>
              <a:t>‘</a:t>
            </a:r>
            <a:r>
              <a:rPr lang="en-US" b="1" dirty="0" err="1">
                <a:latin typeface="Bahnschrift Condensed" panose="020B0502040204020203" pitchFamily="34" charset="0"/>
              </a:rPr>
              <a:t>title_year</a:t>
            </a:r>
            <a:r>
              <a:rPr lang="en-US" b="1" dirty="0">
                <a:latin typeface="Bahnschrift Condensed" panose="020B0502040204020203" pitchFamily="34" charset="0"/>
              </a:rPr>
              <a:t>’</a:t>
            </a:r>
            <a:r>
              <a:rPr lang="en-US" dirty="0">
                <a:latin typeface="Bahnschrift Condensed" panose="020B0502040204020203" pitchFamily="34" charset="0"/>
              </a:rPr>
              <a:t> column. </a:t>
            </a:r>
          </a:p>
          <a:p>
            <a:endParaRPr lang="en-US" dirty="0">
              <a:latin typeface="Bahnschrift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Bahnschrift Condensed" panose="020B0502040204020203" pitchFamily="34" charset="0"/>
              </a:rPr>
              <a:t>We see, there were missing values in columns </a:t>
            </a:r>
            <a:r>
              <a:rPr lang="en-US" b="1" dirty="0">
                <a:latin typeface="Bahnschrift Condensed" panose="020B0502040204020203" pitchFamily="34" charset="0"/>
              </a:rPr>
              <a:t> director_names,actor3_name,actor2_name,actor1_name,movie_title,country and language </a:t>
            </a:r>
            <a:r>
              <a:rPr lang="en-US" dirty="0">
                <a:latin typeface="Bahnschrift Condensed" panose="020B0502040204020203" pitchFamily="34" charset="0"/>
              </a:rPr>
              <a:t>which were imputed with </a:t>
            </a:r>
            <a:r>
              <a:rPr lang="en-US" b="1" dirty="0">
                <a:latin typeface="Bahnschrift Condensed" panose="020B0502040204020203" pitchFamily="34" charset="0"/>
              </a:rPr>
              <a:t>‘unknown’ </a:t>
            </a:r>
            <a:r>
              <a:rPr lang="en-US" dirty="0">
                <a:latin typeface="Bahnschrift Condensed" panose="020B0502040204020203" pitchFamily="34" charset="0"/>
              </a:rPr>
              <a:t>and in </a:t>
            </a:r>
            <a:r>
              <a:rPr lang="en-US" b="1" dirty="0">
                <a:latin typeface="Bahnschrift Condensed" panose="020B0502040204020203" pitchFamily="34" charset="0"/>
              </a:rPr>
              <a:t>gross and budget </a:t>
            </a:r>
            <a:r>
              <a:rPr lang="en-US" dirty="0">
                <a:latin typeface="Bahnschrift Condensed" panose="020B0502040204020203" pitchFamily="34" charset="0"/>
              </a:rPr>
              <a:t>column with their </a:t>
            </a:r>
            <a:r>
              <a:rPr lang="en-US" b="1" dirty="0">
                <a:latin typeface="Bahnschrift Condensed" panose="020B0502040204020203" pitchFamily="34" charset="0"/>
              </a:rPr>
              <a:t>mean </a:t>
            </a:r>
            <a:r>
              <a:rPr lang="en-US" dirty="0">
                <a:latin typeface="Bahnschrift Condensed" panose="020B0502040204020203" pitchFamily="34" charset="0"/>
              </a:rPr>
              <a:t>values.</a:t>
            </a:r>
          </a:p>
          <a:p>
            <a:endParaRPr lang="en-US" dirty="0">
              <a:latin typeface="Bahnschrift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Bahnschrift Condensed" panose="020B0502040204020203" pitchFamily="34" charset="0"/>
              </a:rPr>
              <a:t>In </a:t>
            </a:r>
            <a:r>
              <a:rPr lang="en-US" b="1" dirty="0">
                <a:latin typeface="Bahnschrift Condensed" panose="020B0502040204020203" pitchFamily="34" charset="0"/>
              </a:rPr>
              <a:t>genre </a:t>
            </a:r>
            <a:r>
              <a:rPr lang="en-US" dirty="0">
                <a:latin typeface="Bahnschrift Condensed" panose="020B0502040204020203" pitchFamily="34" charset="0"/>
              </a:rPr>
              <a:t>column, there are multiple genres in the same cell for a movie, so , we used, </a:t>
            </a:r>
            <a:r>
              <a:rPr lang="en-US" b="1" dirty="0">
                <a:latin typeface="Bahnschrift Condensed" panose="020B0502040204020203" pitchFamily="34" charset="0"/>
              </a:rPr>
              <a:t>Text to Columns</a:t>
            </a:r>
            <a:r>
              <a:rPr lang="en-US" dirty="0">
                <a:latin typeface="Bahnschrift Condensed" panose="020B0502040204020203" pitchFamily="34" charset="0"/>
              </a:rPr>
              <a:t> feature of EXCEL to format table such that each row has a separate genre for a movie. At last, we corrected the names present in </a:t>
            </a:r>
            <a:r>
              <a:rPr lang="en-US" b="1" dirty="0" err="1">
                <a:latin typeface="Bahnschrift Condensed" panose="020B0502040204020203" pitchFamily="34" charset="0"/>
              </a:rPr>
              <a:t>director_name</a:t>
            </a:r>
            <a:r>
              <a:rPr lang="en-US" dirty="0">
                <a:latin typeface="Bahnschrift Condensed" panose="020B0502040204020203" pitchFamily="34" charset="0"/>
              </a:rPr>
              <a:t> and </a:t>
            </a:r>
            <a:r>
              <a:rPr lang="en-US" b="1" dirty="0" err="1">
                <a:latin typeface="Bahnschrift Condensed" panose="020B0502040204020203" pitchFamily="34" charset="0"/>
              </a:rPr>
              <a:t>movie_name</a:t>
            </a:r>
            <a:r>
              <a:rPr lang="en-US" b="1" dirty="0">
                <a:latin typeface="Bahnschrift Condensed" panose="020B0502040204020203" pitchFamily="34" charset="0"/>
              </a:rPr>
              <a:t>.</a:t>
            </a:r>
          </a:p>
          <a:p>
            <a:endParaRPr lang="en-US" b="1" dirty="0">
              <a:latin typeface="Bahnschrift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Bahnschrift Condensed" panose="020B0502040204020203" pitchFamily="34" charset="0"/>
              </a:rPr>
              <a:t>Further, we used various functions, pivot tables, charts, graphs, </a:t>
            </a:r>
            <a:r>
              <a:rPr lang="en-US" dirty="0" err="1">
                <a:latin typeface="Bahnschrift Condensed" panose="020B0502040204020203" pitchFamily="34" charset="0"/>
              </a:rPr>
              <a:t>etc</a:t>
            </a:r>
            <a:r>
              <a:rPr lang="en-US" dirty="0">
                <a:latin typeface="Bahnschrift Condensed" panose="020B0502040204020203" pitchFamily="34" charset="0"/>
              </a:rPr>
              <a:t> present in MS EXCEL to do the analysis and answer the questions asked.</a:t>
            </a:r>
          </a:p>
        </p:txBody>
      </p:sp>
    </p:spTree>
    <p:extLst>
      <p:ext uri="{BB962C8B-B14F-4D97-AF65-F5344CB8AC3E}">
        <p14:creationId xmlns:p14="http://schemas.microsoft.com/office/powerpoint/2010/main" val="96697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FC22D-D309-821A-B08A-617E4AD8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Tech-stack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0C0B5-B658-E541-88BD-703A5ED37604}"/>
              </a:ext>
            </a:extLst>
          </p:cNvPr>
          <p:cNvSpPr txBox="1"/>
          <p:nvPr/>
        </p:nvSpPr>
        <p:spPr>
          <a:xfrm>
            <a:off x="793630" y="1958196"/>
            <a:ext cx="79535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Condensed" panose="020B0502040204020203" pitchFamily="34" charset="0"/>
              </a:rPr>
              <a:t>We have used </a:t>
            </a:r>
            <a:r>
              <a:rPr lang="en-US" sz="2800" b="1" dirty="0">
                <a:solidFill>
                  <a:srgbClr val="242424"/>
                </a:solidFill>
                <a:effectLst/>
                <a:latin typeface="Bahnschrift Condensed" panose="020B0502040204020203" pitchFamily="34" charset="0"/>
              </a:rPr>
              <a:t>Microsoft® Excel® 2021 MSO (Version 2310 Build 16.0.16924.20054) 64-bit </a:t>
            </a:r>
            <a:r>
              <a:rPr lang="en-US" sz="2800" dirty="0">
                <a:solidFill>
                  <a:srgbClr val="242424"/>
                </a:solidFill>
                <a:effectLst/>
                <a:latin typeface="Bahnschrift Condensed" panose="020B0502040204020203" pitchFamily="34" charset="0"/>
              </a:rPr>
              <a:t>for our data analysis as Excel </a:t>
            </a:r>
            <a:r>
              <a:rPr lang="en-US" sz="2800" b="0" i="0" dirty="0">
                <a:effectLst/>
                <a:latin typeface="Bahnschrift Condensed" panose="020B0502040204020203" pitchFamily="34" charset="0"/>
              </a:rPr>
              <a:t> is jam-packed with features and functions that can be used to clean, aggregate, pivot, and graph data. Also, Excel has a user-friendly visual interface that allows individuals at any level of expertise to easily learn and utilize its capabilities.</a:t>
            </a:r>
            <a:endParaRPr lang="en-US" sz="2800" dirty="0">
              <a:effectLst/>
              <a:latin typeface="Bahnschrift 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2CF79E-6C2B-F255-37B0-5D9203C40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85" y="2294536"/>
            <a:ext cx="27813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9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0F8F-B90A-111F-8350-A80D1642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116456"/>
            <a:ext cx="10396882" cy="1151965"/>
          </a:xfrm>
        </p:spPr>
        <p:txBody>
          <a:bodyPr/>
          <a:lstStyle/>
          <a:p>
            <a:r>
              <a:rPr lang="en-US" u="sng"/>
              <a:t>insights</a:t>
            </a:r>
            <a:endParaRPr lang="en-US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1390B-77DD-61BB-ABD7-76F1CEF53C9C}"/>
              </a:ext>
            </a:extLst>
          </p:cNvPr>
          <p:cNvSpPr txBox="1"/>
          <p:nvPr/>
        </p:nvSpPr>
        <p:spPr>
          <a:xfrm>
            <a:off x="793630" y="957532"/>
            <a:ext cx="530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Bahnschrift Condensed" panose="020B0502040204020203" pitchFamily="34" charset="0"/>
              </a:rPr>
              <a:t>MOVIE GENRE ANALYSIS 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42A5FB-A5F4-897F-11D2-8C2BBB6C91D7}"/>
              </a:ext>
            </a:extLst>
          </p:cNvPr>
          <p:cNvSpPr txBox="1"/>
          <p:nvPr/>
        </p:nvSpPr>
        <p:spPr>
          <a:xfrm>
            <a:off x="5683370" y="858021"/>
            <a:ext cx="6235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ahnschrift Condensed" panose="020B0502040204020203" pitchFamily="34" charset="0"/>
              </a:rPr>
              <a:t>Here, we observe that the most common genre of movies in the dataset is </a:t>
            </a:r>
            <a:r>
              <a:rPr lang="en-US" b="1" dirty="0">
                <a:latin typeface="Bahnschrift Condensed" panose="020B0502040204020203" pitchFamily="34" charset="0"/>
              </a:rPr>
              <a:t>Drama </a:t>
            </a:r>
            <a:r>
              <a:rPr lang="en-US" dirty="0">
                <a:latin typeface="Bahnschrift Condensed" panose="020B0502040204020203" pitchFamily="34" charset="0"/>
              </a:rPr>
              <a:t>followed by </a:t>
            </a:r>
            <a:r>
              <a:rPr lang="en-US" b="1" dirty="0">
                <a:latin typeface="Bahnschrift Condensed" panose="020B0502040204020203" pitchFamily="34" charset="0"/>
              </a:rPr>
              <a:t>Comedy, Thriller, Action and Romance. </a:t>
            </a:r>
            <a:r>
              <a:rPr lang="en-US" dirty="0">
                <a:latin typeface="Bahnschrift Condensed" panose="020B0502040204020203" pitchFamily="34" charset="0"/>
              </a:rPr>
              <a:t>Also, we see the impact of different genres on movies in Descriptive Statistics.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7774F-F500-B2DD-29E2-E09F4CABC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0863"/>
            <a:ext cx="11999343" cy="373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3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16AA-8CC4-078A-B92C-10B1D46A8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163" y="0"/>
            <a:ext cx="10396882" cy="115196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Movie duration analysis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47FADB-54BD-E88A-9602-65013031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26" y="1069270"/>
            <a:ext cx="3612611" cy="14237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638826-71E0-140C-A905-D1B571938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234" y="852507"/>
            <a:ext cx="6261340" cy="38072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92FCCB-CC27-4866-198B-4D8DB392E8A4}"/>
              </a:ext>
            </a:extLst>
          </p:cNvPr>
          <p:cNvSpPr txBox="1"/>
          <p:nvPr/>
        </p:nvSpPr>
        <p:spPr>
          <a:xfrm>
            <a:off x="207034" y="2932981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ahnschrift Condensed" panose="020B0502040204020203" pitchFamily="34" charset="0"/>
              </a:rPr>
              <a:t>Here, on interpreting the trendline, we see that the </a:t>
            </a:r>
            <a:br>
              <a:rPr lang="en-US" dirty="0">
                <a:latin typeface="Bahnschrift Condensed" panose="020B0502040204020203" pitchFamily="34" charset="0"/>
              </a:rPr>
            </a:br>
            <a:r>
              <a:rPr lang="en-US" dirty="0">
                <a:latin typeface="Bahnschrift Condensed" panose="020B0502040204020203" pitchFamily="34" charset="0"/>
              </a:rPr>
              <a:t>Duration of movie has a positive relationship with IMDB score especially within the range of </a:t>
            </a:r>
            <a:r>
              <a:rPr lang="en-US" b="1" dirty="0">
                <a:latin typeface="Bahnschrift Condensed" panose="020B0502040204020203" pitchFamily="34" charset="0"/>
              </a:rPr>
              <a:t>60 </a:t>
            </a:r>
            <a:r>
              <a:rPr lang="en-US" dirty="0">
                <a:latin typeface="Bahnschrift Condensed" panose="020B0502040204020203" pitchFamily="34" charset="0"/>
              </a:rPr>
              <a:t>to </a:t>
            </a:r>
            <a:r>
              <a:rPr lang="en-US" b="1" dirty="0">
                <a:latin typeface="Bahnschrift Condensed" panose="020B0502040204020203" pitchFamily="34" charset="0"/>
              </a:rPr>
              <a:t>200.</a:t>
            </a:r>
            <a:endParaRPr lang="en-US" dirty="0">
              <a:latin typeface="Bahnschrift Condensed" panose="020B0502040204020203" pitchFamily="34" charset="0"/>
            </a:endParaRPr>
          </a:p>
          <a:p>
            <a:endParaRPr lang="en-US" dirty="0">
              <a:latin typeface="Bahnschrift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ahnschrift Condensed" panose="020B0502040204020203" pitchFamily="34" charset="0"/>
              </a:rPr>
              <a:t>So, the director or team can keep this is mind while making the movie to ensure its success.</a:t>
            </a:r>
          </a:p>
          <a:p>
            <a:endParaRPr lang="en-US" dirty="0">
              <a:latin typeface="Bahnschrift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ahnschrift Condensed" panose="020B0502040204020203" pitchFamily="34" charset="0"/>
              </a:rPr>
              <a:t>Also, we see the mean of duration is </a:t>
            </a:r>
            <a:r>
              <a:rPr lang="en-US" b="1" dirty="0">
                <a:latin typeface="Bahnschrift Condensed" panose="020B0502040204020203" pitchFamily="34" charset="0"/>
              </a:rPr>
              <a:t>107.21</a:t>
            </a:r>
            <a:endParaRPr lang="en-US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347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30B5-A6D4-BAD0-5337-EA276A8B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0"/>
            <a:ext cx="10396882" cy="115196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Language analysis: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B8606B-167F-686C-EA39-3A6543C06DB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60" y="873304"/>
            <a:ext cx="5244950" cy="33115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8612E0-8697-9056-4054-C22BF367B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425" y="873304"/>
            <a:ext cx="5244950" cy="33115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222746-2343-602A-2C6D-5168BFBA656F}"/>
              </a:ext>
            </a:extLst>
          </p:cNvPr>
          <p:cNvSpPr txBox="1"/>
          <p:nvPr/>
        </p:nvSpPr>
        <p:spPr>
          <a:xfrm>
            <a:off x="2333077" y="4416724"/>
            <a:ext cx="6116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ahnschrift Condensed" panose="020B0502040204020203" pitchFamily="34" charset="0"/>
              </a:rPr>
              <a:t>Here, we observe that </a:t>
            </a:r>
            <a:r>
              <a:rPr lang="en-US" b="1" dirty="0">
                <a:latin typeface="Bahnschrift Condensed" panose="020B0502040204020203" pitchFamily="34" charset="0"/>
              </a:rPr>
              <a:t>English </a:t>
            </a:r>
            <a:r>
              <a:rPr lang="en-US" dirty="0">
                <a:latin typeface="Bahnschrift Condensed" panose="020B0502040204020203" pitchFamily="34" charset="0"/>
              </a:rPr>
              <a:t>language has the highest no of movies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Bahnschrift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ahnschrift Condensed" panose="020B0502040204020203" pitchFamily="34" charset="0"/>
              </a:rPr>
              <a:t> Also, we can check that language does not have a impact on IMDB score.</a:t>
            </a:r>
          </a:p>
        </p:txBody>
      </p:sp>
    </p:spTree>
    <p:extLst>
      <p:ext uri="{BB962C8B-B14F-4D97-AF65-F5344CB8AC3E}">
        <p14:creationId xmlns:p14="http://schemas.microsoft.com/office/powerpoint/2010/main" val="2995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06D9-2D25-A909-B6CE-DF20B2207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0"/>
            <a:ext cx="10396882" cy="115196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Director analysis: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C6E524-FDE0-3E5D-5012-2861DBE2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2" y="957596"/>
            <a:ext cx="5217672" cy="33618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583FE3-BEF9-4FB3-B392-337E151E7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207" y="766113"/>
            <a:ext cx="5068007" cy="35533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AD7423-2A2C-8203-C14B-5B7F8B6AF2D9}"/>
              </a:ext>
            </a:extLst>
          </p:cNvPr>
          <p:cNvSpPr txBox="1"/>
          <p:nvPr/>
        </p:nvSpPr>
        <p:spPr>
          <a:xfrm>
            <a:off x="189781" y="4502989"/>
            <a:ext cx="5305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ahnschrift Condensed" panose="020B0502040204020203" pitchFamily="34" charset="0"/>
              </a:rPr>
              <a:t>In this, we observe that the director </a:t>
            </a:r>
            <a:r>
              <a:rPr lang="en-US" b="1" dirty="0">
                <a:latin typeface="Bahnschrift Condensed" panose="020B0502040204020203" pitchFamily="34" charset="0"/>
              </a:rPr>
              <a:t>John Blanchard </a:t>
            </a:r>
            <a:r>
              <a:rPr lang="en-US" dirty="0">
                <a:latin typeface="Bahnschrift Condensed" panose="020B0502040204020203" pitchFamily="34" charset="0"/>
              </a:rPr>
              <a:t>has the highest IMDB score of </a:t>
            </a:r>
            <a:r>
              <a:rPr lang="en-US" b="1" dirty="0">
                <a:latin typeface="Bahnschrift Condensed" panose="020B0502040204020203" pitchFamily="34" charset="0"/>
              </a:rPr>
              <a:t>9.5</a:t>
            </a:r>
            <a:r>
              <a:rPr lang="en-US" dirty="0">
                <a:latin typeface="Bahnschrift Condensed" panose="020B0502040204020203" pitchFamily="34" charset="0"/>
              </a:rPr>
              <a:t>, followed by </a:t>
            </a:r>
            <a:r>
              <a:rPr lang="en-US" b="1" dirty="0">
                <a:latin typeface="Bahnschrift Condensed" panose="020B0502040204020203" pitchFamily="34" charset="0"/>
              </a:rPr>
              <a:t>Cary Bell, Mitchell Altieri and </a:t>
            </a:r>
            <a:r>
              <a:rPr lang="en-US" b="1" dirty="0" err="1">
                <a:latin typeface="Bahnschrift Condensed" panose="020B0502040204020203" pitchFamily="34" charset="0"/>
              </a:rPr>
              <a:t>Sadyk</a:t>
            </a:r>
            <a:r>
              <a:rPr lang="en-US" b="1" dirty="0">
                <a:latin typeface="Bahnschrift Condensed" panose="020B0502040204020203" pitchFamily="34" charset="0"/>
              </a:rPr>
              <a:t> Sher-Niyaz </a:t>
            </a:r>
            <a:r>
              <a:rPr lang="en-US" dirty="0">
                <a:latin typeface="Bahnschrift Condensed" panose="020B0502040204020203" pitchFamily="34" charset="0"/>
              </a:rPr>
              <a:t>with IMDB score of </a:t>
            </a:r>
            <a:r>
              <a:rPr lang="en-US" b="1" dirty="0">
                <a:latin typeface="Bahnschrift Condensed" panose="020B0502040204020203" pitchFamily="34" charset="0"/>
              </a:rPr>
              <a:t>8.7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CB74CD-419F-49BB-B770-3DF7BF0391DD}"/>
              </a:ext>
            </a:extLst>
          </p:cNvPr>
          <p:cNvSpPr txBox="1"/>
          <p:nvPr/>
        </p:nvSpPr>
        <p:spPr>
          <a:xfrm>
            <a:off x="6271404" y="4502989"/>
            <a:ext cx="5068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ahnschrift Condensed" panose="020B0502040204020203" pitchFamily="34" charset="0"/>
              </a:rPr>
              <a:t>Also, we can check the contribution of directors in the success of movies based upon the percentile column.</a:t>
            </a:r>
          </a:p>
        </p:txBody>
      </p:sp>
    </p:spTree>
    <p:extLst>
      <p:ext uri="{BB962C8B-B14F-4D97-AF65-F5344CB8AC3E}">
        <p14:creationId xmlns:p14="http://schemas.microsoft.com/office/powerpoint/2010/main" val="327443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659B5-A4B9-2789-0665-7904A9EDD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396882" cy="115196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Budget analysis: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C11959-CE9A-83BD-8E12-5D13D081228E}"/>
              </a:ext>
            </a:extLst>
          </p:cNvPr>
          <p:cNvSpPr txBox="1"/>
          <p:nvPr/>
        </p:nvSpPr>
        <p:spPr>
          <a:xfrm>
            <a:off x="8004422" y="867164"/>
            <a:ext cx="35794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Bahnschrift Condensed" panose="020B0502040204020203" pitchFamily="34" charset="0"/>
              </a:rPr>
              <a:t>Here, we calculated the correlation coefficient between </a:t>
            </a:r>
            <a:r>
              <a:rPr lang="en-US" sz="2400" b="1" dirty="0">
                <a:latin typeface="Bahnschrift Condensed" panose="020B0502040204020203" pitchFamily="34" charset="0"/>
              </a:rPr>
              <a:t>gross </a:t>
            </a:r>
            <a:r>
              <a:rPr lang="en-US" sz="2400" dirty="0">
                <a:latin typeface="Bahnschrift Condensed" panose="020B0502040204020203" pitchFamily="34" charset="0"/>
              </a:rPr>
              <a:t>and </a:t>
            </a:r>
            <a:r>
              <a:rPr lang="en-US" sz="2400" b="1" dirty="0">
                <a:latin typeface="Bahnschrift Condensed" panose="020B0502040204020203" pitchFamily="34" charset="0"/>
              </a:rPr>
              <a:t>budget</a:t>
            </a:r>
            <a:r>
              <a:rPr lang="en-US" sz="2400" dirty="0">
                <a:latin typeface="Bahnschrift Condensed" panose="020B0502040204020203" pitchFamily="34" charset="0"/>
              </a:rPr>
              <a:t> columns using </a:t>
            </a:r>
            <a:r>
              <a:rPr lang="en-US" sz="2400" b="1" dirty="0">
                <a:latin typeface="Bahnschrift Condensed" panose="020B0502040204020203" pitchFamily="34" charset="0"/>
              </a:rPr>
              <a:t>CORREL</a:t>
            </a:r>
            <a:r>
              <a:rPr lang="en-US" sz="2400" dirty="0">
                <a:latin typeface="Bahnschrift Condensed" panose="020B0502040204020203" pitchFamily="34" charset="0"/>
              </a:rPr>
              <a:t> function of Excel. We see, they have a positive correlation of </a:t>
            </a:r>
            <a:r>
              <a:rPr lang="en-US" sz="2400" b="1" dirty="0">
                <a:latin typeface="Bahnschrift Condensed" panose="020B0502040204020203" pitchFamily="34" charset="0"/>
              </a:rPr>
              <a:t>0.323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5E5EA-9132-A716-ECC3-65E9717D4B93}"/>
              </a:ext>
            </a:extLst>
          </p:cNvPr>
          <p:cNvSpPr txBox="1"/>
          <p:nvPr/>
        </p:nvSpPr>
        <p:spPr>
          <a:xfrm>
            <a:off x="159656" y="3646354"/>
            <a:ext cx="7767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Bahnschrift Condensed" panose="020B0502040204020203" pitchFamily="34" charset="0"/>
              </a:rPr>
              <a:t>Also, </a:t>
            </a:r>
            <a:r>
              <a:rPr lang="en-US" sz="2400" b="1" dirty="0">
                <a:latin typeface="Bahnschrift Condensed" panose="020B0502040204020203" pitchFamily="34" charset="0"/>
              </a:rPr>
              <a:t>profit </a:t>
            </a:r>
            <a:r>
              <a:rPr lang="en-US" sz="2400" dirty="0">
                <a:latin typeface="Bahnschrift Condensed" panose="020B0502040204020203" pitchFamily="34" charset="0"/>
              </a:rPr>
              <a:t>is calculated using </a:t>
            </a:r>
            <a:r>
              <a:rPr lang="en-US" sz="2400" b="1" dirty="0">
                <a:latin typeface="Bahnschrift Condensed" panose="020B0502040204020203" pitchFamily="34" charset="0"/>
              </a:rPr>
              <a:t>gross-budget </a:t>
            </a:r>
            <a:r>
              <a:rPr lang="en-US" sz="2400" dirty="0">
                <a:latin typeface="Bahnschrift Condensed" panose="020B0502040204020203" pitchFamily="34" charset="0"/>
              </a:rPr>
              <a:t>and then sorted the data based on profit column.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Bahnschrift Condensed" panose="020B0502040204020203" pitchFamily="34" charset="0"/>
              </a:rPr>
              <a:t> Using Excel’s </a:t>
            </a:r>
            <a:r>
              <a:rPr lang="en-US" sz="2400" b="1" dirty="0">
                <a:latin typeface="Bahnschrift Condensed" panose="020B0502040204020203" pitchFamily="34" charset="0"/>
              </a:rPr>
              <a:t>MAX</a:t>
            </a:r>
            <a:r>
              <a:rPr lang="en-US" sz="1600" dirty="0">
                <a:latin typeface="Bahnschrift Condensed" panose="020B0502040204020203" pitchFamily="34" charset="0"/>
              </a:rPr>
              <a:t> </a:t>
            </a:r>
            <a:r>
              <a:rPr lang="en-US" sz="2400" dirty="0">
                <a:latin typeface="Bahnschrift Condensed" panose="020B0502040204020203" pitchFamily="34" charset="0"/>
              </a:rPr>
              <a:t>function, we calculated the highest profit margin . The movie </a:t>
            </a:r>
            <a:r>
              <a:rPr lang="en-US" sz="2400" b="1" dirty="0">
                <a:latin typeface="Bahnschrift Condensed" panose="020B0502040204020203" pitchFamily="34" charset="0"/>
              </a:rPr>
              <a:t>Intolerance </a:t>
            </a:r>
            <a:r>
              <a:rPr lang="en-US" sz="2400" dirty="0">
                <a:latin typeface="Bahnschrift Condensed" panose="020B0502040204020203" pitchFamily="34" charset="0"/>
              </a:rPr>
              <a:t>has the highest profit of </a:t>
            </a:r>
            <a:r>
              <a:rPr lang="en-US" sz="2400" b="1" dirty="0">
                <a:latin typeface="Bahnschrift Condensed" panose="020B0502040204020203" pitchFamily="34" charset="0"/>
              </a:rPr>
              <a:t>523505847.</a:t>
            </a:r>
            <a:endParaRPr lang="en-US" sz="1600" dirty="0">
              <a:latin typeface="Bahnschrift Condensed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83B348-E5FA-8EA1-BF8E-FF68E598A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82" y="812656"/>
            <a:ext cx="7664502" cy="26163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B38E10-6DA6-3EAD-294F-52795915E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498" y="3544820"/>
            <a:ext cx="3579416" cy="203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92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211</TotalTime>
  <Words>848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Bahnschrift Condensed</vt:lpstr>
      <vt:lpstr>Impact</vt:lpstr>
      <vt:lpstr>Wingdings</vt:lpstr>
      <vt:lpstr>Main Event</vt:lpstr>
      <vt:lpstr>IMDB MOVIE ANALYSIS</vt:lpstr>
      <vt:lpstr>Project Description</vt:lpstr>
      <vt:lpstr>approach</vt:lpstr>
      <vt:lpstr>Tech-stack used</vt:lpstr>
      <vt:lpstr>insights</vt:lpstr>
      <vt:lpstr>Movie duration analysis :</vt:lpstr>
      <vt:lpstr>Language analysis:</vt:lpstr>
      <vt:lpstr>Director analysis:</vt:lpstr>
      <vt:lpstr>Budget analysis: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MOVIE ANALYSIS</dc:title>
  <dc:creator>prince srivastava</dc:creator>
  <cp:lastModifiedBy>TANISH SRIVASTAVA</cp:lastModifiedBy>
  <cp:revision>4</cp:revision>
  <dcterms:created xsi:type="dcterms:W3CDTF">2023-11-29T05:48:13Z</dcterms:created>
  <dcterms:modified xsi:type="dcterms:W3CDTF">2023-12-08T00:25:15Z</dcterms:modified>
</cp:coreProperties>
</file>