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6" r:id="rId6"/>
    <p:sldId id="260" r:id="rId7"/>
    <p:sldId id="268" r:id="rId8"/>
    <p:sldId id="261" r:id="rId9"/>
    <p:sldId id="271" r:id="rId10"/>
    <p:sldId id="264" r:id="rId11"/>
    <p:sldId id="27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27EA10-7067-35CE-00F0-59D3521709FC}" v="320" dt="2024-11-12T00:43:27.312"/>
    <p1510:client id="{8A5633DB-3BFE-3151-3423-DC1F1CEBA37F}" v="64" dt="2024-11-11T21:49:25.178"/>
    <p1510:client id="{01872259-6B05-41E9-CECC-E1D370C02E6B}" v="13" dt="2024-11-11T23:33:47.859"/>
    <p1510:client id="{D3C1265C-20ED-7C8B-9F45-925E8A08FE8D}" v="14" dt="2024-11-11T23:41:59.770"/>
    <p1510:client id="{D4897EEE-09F6-D0E9-2B0F-059E39CF48B3}" v="445" dt="2024-11-12T07:04:51.720"/>
    <p1510:client id="{ED90CC31-AA33-17FD-7B93-F1058CAC14B1}" v="32" dt="2024-11-12T07:12:21.1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FAAB67-D101-4C1B-AF2E-04D0E4551D8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F40FFB6-0F90-4B62-85E9-3904912792A9}">
      <dgm:prSet/>
      <dgm:spPr/>
      <dgm:t>
        <a:bodyPr/>
        <a:lstStyle/>
        <a:p>
          <a:pPr>
            <a:lnSpc>
              <a:spcPct val="100000"/>
            </a:lnSpc>
          </a:pPr>
          <a:r>
            <a:rPr lang="en-US"/>
            <a:t>Joel Embiid ranks 1st with an average of 33.0 points per game.</a:t>
          </a:r>
        </a:p>
      </dgm:t>
    </dgm:pt>
    <dgm:pt modelId="{4E60BE89-E370-4964-BE5D-36C79DF1A359}" type="parTrans" cxnId="{ABF5C44C-7C87-4C77-AE88-5CEC68E6DAF3}">
      <dgm:prSet/>
      <dgm:spPr/>
      <dgm:t>
        <a:bodyPr/>
        <a:lstStyle/>
        <a:p>
          <a:endParaRPr lang="en-US"/>
        </a:p>
      </dgm:t>
    </dgm:pt>
    <dgm:pt modelId="{561D132E-61FD-4F77-B472-535A3779E8BB}" type="sibTrans" cxnId="{ABF5C44C-7C87-4C77-AE88-5CEC68E6DAF3}">
      <dgm:prSet/>
      <dgm:spPr/>
      <dgm:t>
        <a:bodyPr/>
        <a:lstStyle/>
        <a:p>
          <a:endParaRPr lang="en-US"/>
        </a:p>
      </dgm:t>
    </dgm:pt>
    <dgm:pt modelId="{CDEC0DB3-D27C-48A5-9D84-C0B4DF4337EB}">
      <dgm:prSet/>
      <dgm:spPr/>
      <dgm:t>
        <a:bodyPr/>
        <a:lstStyle/>
        <a:p>
          <a:pPr>
            <a:lnSpc>
              <a:spcPct val="100000"/>
            </a:lnSpc>
          </a:pPr>
          <a:r>
            <a:rPr lang="en-US"/>
            <a:t>The New York Knicks (NYK) are ranked 1st with a total of 133.3 points.</a:t>
          </a:r>
        </a:p>
      </dgm:t>
    </dgm:pt>
    <dgm:pt modelId="{638A8BC9-A930-4E5E-9F4A-F9647C7D7905}" type="parTrans" cxnId="{E54A8EC8-8EF5-4783-82A3-52EA00BF6D76}">
      <dgm:prSet/>
      <dgm:spPr/>
      <dgm:t>
        <a:bodyPr/>
        <a:lstStyle/>
        <a:p>
          <a:endParaRPr lang="en-US"/>
        </a:p>
      </dgm:t>
    </dgm:pt>
    <dgm:pt modelId="{9700FBDB-4BA6-4E31-B396-A1784A326C5A}" type="sibTrans" cxnId="{E54A8EC8-8EF5-4783-82A3-52EA00BF6D76}">
      <dgm:prSet/>
      <dgm:spPr/>
      <dgm:t>
        <a:bodyPr/>
        <a:lstStyle/>
        <a:p>
          <a:endParaRPr lang="en-US"/>
        </a:p>
      </dgm:t>
    </dgm:pt>
    <dgm:pt modelId="{5F45341B-A7C3-49F2-9466-6D95F2A355A1}">
      <dgm:prSet/>
      <dgm:spPr/>
      <dgm:t>
        <a:bodyPr/>
        <a:lstStyle/>
        <a:p>
          <a:pPr>
            <a:lnSpc>
              <a:spcPct val="100000"/>
            </a:lnSpc>
          </a:pPr>
          <a:r>
            <a:rPr lang="en-US"/>
            <a:t>The program takes approx 25.87 seconds to call all the if else statmetnt(1-12) once</a:t>
          </a:r>
        </a:p>
      </dgm:t>
    </dgm:pt>
    <dgm:pt modelId="{97679741-3E45-4F56-92E4-DDE748652EB4}" type="parTrans" cxnId="{2D92D468-7924-4ECF-BE42-C71D196D9D0D}">
      <dgm:prSet/>
      <dgm:spPr/>
      <dgm:t>
        <a:bodyPr/>
        <a:lstStyle/>
        <a:p>
          <a:endParaRPr lang="en-US"/>
        </a:p>
      </dgm:t>
    </dgm:pt>
    <dgm:pt modelId="{CA194F8B-CE6C-4D6D-85B9-3319BE6D648E}" type="sibTrans" cxnId="{2D92D468-7924-4ECF-BE42-C71D196D9D0D}">
      <dgm:prSet/>
      <dgm:spPr/>
      <dgm:t>
        <a:bodyPr/>
        <a:lstStyle/>
        <a:p>
          <a:endParaRPr lang="en-US"/>
        </a:p>
      </dgm:t>
    </dgm:pt>
    <dgm:pt modelId="{A99D3DA8-559C-495B-A939-35F0FD4CA56E}" type="pres">
      <dgm:prSet presAssocID="{B6FAAB67-D101-4C1B-AF2E-04D0E4551D86}" presName="root" presStyleCnt="0">
        <dgm:presLayoutVars>
          <dgm:dir/>
          <dgm:resizeHandles val="exact"/>
        </dgm:presLayoutVars>
      </dgm:prSet>
      <dgm:spPr/>
    </dgm:pt>
    <dgm:pt modelId="{ECD5D4B9-FBD6-4276-A25B-232D51663CBA}" type="pres">
      <dgm:prSet presAssocID="{2F40FFB6-0F90-4B62-85E9-3904912792A9}" presName="compNode" presStyleCnt="0"/>
      <dgm:spPr/>
    </dgm:pt>
    <dgm:pt modelId="{41128CC3-40C4-4873-9C84-CA982D9F0EEF}" type="pres">
      <dgm:prSet presAssocID="{2F40FFB6-0F90-4B62-85E9-3904912792A9}" presName="bgRect" presStyleLbl="bgShp" presStyleIdx="0" presStyleCnt="3"/>
      <dgm:spPr/>
    </dgm:pt>
    <dgm:pt modelId="{C2191181-26AE-4425-A745-C7E25186743D}" type="pres">
      <dgm:prSet presAssocID="{2F40FFB6-0F90-4B62-85E9-3904912792A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ss Pieces"/>
        </a:ext>
      </dgm:extLst>
    </dgm:pt>
    <dgm:pt modelId="{73258885-FBFF-49A0-8155-AEEB63CFD8AB}" type="pres">
      <dgm:prSet presAssocID="{2F40FFB6-0F90-4B62-85E9-3904912792A9}" presName="spaceRect" presStyleCnt="0"/>
      <dgm:spPr/>
    </dgm:pt>
    <dgm:pt modelId="{BFC65AA1-0CD6-4FCD-BB03-FC206F3257F2}" type="pres">
      <dgm:prSet presAssocID="{2F40FFB6-0F90-4B62-85E9-3904912792A9}" presName="parTx" presStyleLbl="revTx" presStyleIdx="0" presStyleCnt="3">
        <dgm:presLayoutVars>
          <dgm:chMax val="0"/>
          <dgm:chPref val="0"/>
        </dgm:presLayoutVars>
      </dgm:prSet>
      <dgm:spPr/>
    </dgm:pt>
    <dgm:pt modelId="{9223CB9A-4ACC-4310-A03D-759DC59FE05D}" type="pres">
      <dgm:prSet presAssocID="{561D132E-61FD-4F77-B472-535A3779E8BB}" presName="sibTrans" presStyleCnt="0"/>
      <dgm:spPr/>
    </dgm:pt>
    <dgm:pt modelId="{634665D1-B05C-4AF7-89D8-2D0DF04F4DC5}" type="pres">
      <dgm:prSet presAssocID="{CDEC0DB3-D27C-48A5-9D84-C0B4DF4337EB}" presName="compNode" presStyleCnt="0"/>
      <dgm:spPr/>
    </dgm:pt>
    <dgm:pt modelId="{F10D2C15-AD8C-4804-ABDD-FEDF4E12240E}" type="pres">
      <dgm:prSet presAssocID="{CDEC0DB3-D27C-48A5-9D84-C0B4DF4337EB}" presName="bgRect" presStyleLbl="bgShp" presStyleIdx="1" presStyleCnt="3"/>
      <dgm:spPr/>
    </dgm:pt>
    <dgm:pt modelId="{097F3681-FB8B-414F-A4D6-197480BDC155}" type="pres">
      <dgm:prSet presAssocID="{CDEC0DB3-D27C-48A5-9D84-C0B4DF4337E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sketball"/>
        </a:ext>
      </dgm:extLst>
    </dgm:pt>
    <dgm:pt modelId="{2C500D3B-E8B4-44FE-86FC-3D46D87F848B}" type="pres">
      <dgm:prSet presAssocID="{CDEC0DB3-D27C-48A5-9D84-C0B4DF4337EB}" presName="spaceRect" presStyleCnt="0"/>
      <dgm:spPr/>
    </dgm:pt>
    <dgm:pt modelId="{7F72E948-F829-4F2F-9800-A48ED983CD28}" type="pres">
      <dgm:prSet presAssocID="{CDEC0DB3-D27C-48A5-9D84-C0B4DF4337EB}" presName="parTx" presStyleLbl="revTx" presStyleIdx="1" presStyleCnt="3">
        <dgm:presLayoutVars>
          <dgm:chMax val="0"/>
          <dgm:chPref val="0"/>
        </dgm:presLayoutVars>
      </dgm:prSet>
      <dgm:spPr/>
    </dgm:pt>
    <dgm:pt modelId="{A196886B-08C8-43D7-8F5C-32B7E20CBC2A}" type="pres">
      <dgm:prSet presAssocID="{9700FBDB-4BA6-4E31-B396-A1784A326C5A}" presName="sibTrans" presStyleCnt="0"/>
      <dgm:spPr/>
    </dgm:pt>
    <dgm:pt modelId="{3575CFEB-1824-40B6-9326-39DC9ABDDE79}" type="pres">
      <dgm:prSet presAssocID="{5F45341B-A7C3-49F2-9466-6D95F2A355A1}" presName="compNode" presStyleCnt="0"/>
      <dgm:spPr/>
    </dgm:pt>
    <dgm:pt modelId="{65D7C63E-2036-4E03-9D77-E75DD9991A67}" type="pres">
      <dgm:prSet presAssocID="{5F45341B-A7C3-49F2-9466-6D95F2A355A1}" presName="bgRect" presStyleLbl="bgShp" presStyleIdx="2" presStyleCnt="3"/>
      <dgm:spPr/>
    </dgm:pt>
    <dgm:pt modelId="{004984E1-F087-4560-BAC5-B8DF057CE0FF}" type="pres">
      <dgm:prSet presAssocID="{5F45341B-A7C3-49F2-9466-6D95F2A355A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peaker Phone"/>
        </a:ext>
      </dgm:extLst>
    </dgm:pt>
    <dgm:pt modelId="{01BD0F3F-1071-4ACE-B978-C68A1B15CAB1}" type="pres">
      <dgm:prSet presAssocID="{5F45341B-A7C3-49F2-9466-6D95F2A355A1}" presName="spaceRect" presStyleCnt="0"/>
      <dgm:spPr/>
    </dgm:pt>
    <dgm:pt modelId="{67305C5A-58C7-40E4-B96E-9DF88E8A78E3}" type="pres">
      <dgm:prSet presAssocID="{5F45341B-A7C3-49F2-9466-6D95F2A355A1}" presName="parTx" presStyleLbl="revTx" presStyleIdx="2" presStyleCnt="3">
        <dgm:presLayoutVars>
          <dgm:chMax val="0"/>
          <dgm:chPref val="0"/>
        </dgm:presLayoutVars>
      </dgm:prSet>
      <dgm:spPr/>
    </dgm:pt>
  </dgm:ptLst>
  <dgm:cxnLst>
    <dgm:cxn modelId="{31CC4608-8BD3-473D-B5A2-CEF89FBD195A}" type="presOf" srcId="{5F45341B-A7C3-49F2-9466-6D95F2A355A1}" destId="{67305C5A-58C7-40E4-B96E-9DF88E8A78E3}" srcOrd="0" destOrd="0" presId="urn:microsoft.com/office/officeart/2018/2/layout/IconVerticalSolidList"/>
    <dgm:cxn modelId="{2D92D468-7924-4ECF-BE42-C71D196D9D0D}" srcId="{B6FAAB67-D101-4C1B-AF2E-04D0E4551D86}" destId="{5F45341B-A7C3-49F2-9466-6D95F2A355A1}" srcOrd="2" destOrd="0" parTransId="{97679741-3E45-4F56-92E4-DDE748652EB4}" sibTransId="{CA194F8B-CE6C-4D6D-85B9-3319BE6D648E}"/>
    <dgm:cxn modelId="{ABF5C44C-7C87-4C77-AE88-5CEC68E6DAF3}" srcId="{B6FAAB67-D101-4C1B-AF2E-04D0E4551D86}" destId="{2F40FFB6-0F90-4B62-85E9-3904912792A9}" srcOrd="0" destOrd="0" parTransId="{4E60BE89-E370-4964-BE5D-36C79DF1A359}" sibTransId="{561D132E-61FD-4F77-B472-535A3779E8BB}"/>
    <dgm:cxn modelId="{2D103970-E9BC-4923-9E62-3E7B73C9687B}" type="presOf" srcId="{CDEC0DB3-D27C-48A5-9D84-C0B4DF4337EB}" destId="{7F72E948-F829-4F2F-9800-A48ED983CD28}" srcOrd="0" destOrd="0" presId="urn:microsoft.com/office/officeart/2018/2/layout/IconVerticalSolidList"/>
    <dgm:cxn modelId="{E1782398-FF9D-456C-B215-1137A72DC1FC}" type="presOf" srcId="{2F40FFB6-0F90-4B62-85E9-3904912792A9}" destId="{BFC65AA1-0CD6-4FCD-BB03-FC206F3257F2}" srcOrd="0" destOrd="0" presId="urn:microsoft.com/office/officeart/2018/2/layout/IconVerticalSolidList"/>
    <dgm:cxn modelId="{37B629A0-1817-412D-9292-22DF94BC57C4}" type="presOf" srcId="{B6FAAB67-D101-4C1B-AF2E-04D0E4551D86}" destId="{A99D3DA8-559C-495B-A939-35F0FD4CA56E}" srcOrd="0" destOrd="0" presId="urn:microsoft.com/office/officeart/2018/2/layout/IconVerticalSolidList"/>
    <dgm:cxn modelId="{E54A8EC8-8EF5-4783-82A3-52EA00BF6D76}" srcId="{B6FAAB67-D101-4C1B-AF2E-04D0E4551D86}" destId="{CDEC0DB3-D27C-48A5-9D84-C0B4DF4337EB}" srcOrd="1" destOrd="0" parTransId="{638A8BC9-A930-4E5E-9F4A-F9647C7D7905}" sibTransId="{9700FBDB-4BA6-4E31-B396-A1784A326C5A}"/>
    <dgm:cxn modelId="{719EC6BE-58CB-420F-8976-C1CCB4D683FF}" type="presParOf" srcId="{A99D3DA8-559C-495B-A939-35F0FD4CA56E}" destId="{ECD5D4B9-FBD6-4276-A25B-232D51663CBA}" srcOrd="0" destOrd="0" presId="urn:microsoft.com/office/officeart/2018/2/layout/IconVerticalSolidList"/>
    <dgm:cxn modelId="{0B8CD550-BC20-4230-B734-F814DD43A143}" type="presParOf" srcId="{ECD5D4B9-FBD6-4276-A25B-232D51663CBA}" destId="{41128CC3-40C4-4873-9C84-CA982D9F0EEF}" srcOrd="0" destOrd="0" presId="urn:microsoft.com/office/officeart/2018/2/layout/IconVerticalSolidList"/>
    <dgm:cxn modelId="{EF1EE5E5-BAE2-433B-9263-9512EE5709A1}" type="presParOf" srcId="{ECD5D4B9-FBD6-4276-A25B-232D51663CBA}" destId="{C2191181-26AE-4425-A745-C7E25186743D}" srcOrd="1" destOrd="0" presId="urn:microsoft.com/office/officeart/2018/2/layout/IconVerticalSolidList"/>
    <dgm:cxn modelId="{672DE521-1BC8-42B0-A9BB-41CBAF77B6A3}" type="presParOf" srcId="{ECD5D4B9-FBD6-4276-A25B-232D51663CBA}" destId="{73258885-FBFF-49A0-8155-AEEB63CFD8AB}" srcOrd="2" destOrd="0" presId="urn:microsoft.com/office/officeart/2018/2/layout/IconVerticalSolidList"/>
    <dgm:cxn modelId="{0DC93771-E510-46D3-8316-7490F4AE7FFC}" type="presParOf" srcId="{ECD5D4B9-FBD6-4276-A25B-232D51663CBA}" destId="{BFC65AA1-0CD6-4FCD-BB03-FC206F3257F2}" srcOrd="3" destOrd="0" presId="urn:microsoft.com/office/officeart/2018/2/layout/IconVerticalSolidList"/>
    <dgm:cxn modelId="{C7A2ECAB-1DA8-475B-8FC7-16E21F7BDFBE}" type="presParOf" srcId="{A99D3DA8-559C-495B-A939-35F0FD4CA56E}" destId="{9223CB9A-4ACC-4310-A03D-759DC59FE05D}" srcOrd="1" destOrd="0" presId="urn:microsoft.com/office/officeart/2018/2/layout/IconVerticalSolidList"/>
    <dgm:cxn modelId="{01A13384-443E-4AD3-BA8B-EE09583B9B78}" type="presParOf" srcId="{A99D3DA8-559C-495B-A939-35F0FD4CA56E}" destId="{634665D1-B05C-4AF7-89D8-2D0DF04F4DC5}" srcOrd="2" destOrd="0" presId="urn:microsoft.com/office/officeart/2018/2/layout/IconVerticalSolidList"/>
    <dgm:cxn modelId="{E068C6E5-934C-43D3-998C-068452291E26}" type="presParOf" srcId="{634665D1-B05C-4AF7-89D8-2D0DF04F4DC5}" destId="{F10D2C15-AD8C-4804-ABDD-FEDF4E12240E}" srcOrd="0" destOrd="0" presId="urn:microsoft.com/office/officeart/2018/2/layout/IconVerticalSolidList"/>
    <dgm:cxn modelId="{74010B10-FFF8-4F2E-B7BC-FCEAB120A1ED}" type="presParOf" srcId="{634665D1-B05C-4AF7-89D8-2D0DF04F4DC5}" destId="{097F3681-FB8B-414F-A4D6-197480BDC155}" srcOrd="1" destOrd="0" presId="urn:microsoft.com/office/officeart/2018/2/layout/IconVerticalSolidList"/>
    <dgm:cxn modelId="{FE851DC5-5DBB-45A7-9FE4-AEC338529FE6}" type="presParOf" srcId="{634665D1-B05C-4AF7-89D8-2D0DF04F4DC5}" destId="{2C500D3B-E8B4-44FE-86FC-3D46D87F848B}" srcOrd="2" destOrd="0" presId="urn:microsoft.com/office/officeart/2018/2/layout/IconVerticalSolidList"/>
    <dgm:cxn modelId="{FD1DD2E9-085F-4518-AA6E-41354F283F6C}" type="presParOf" srcId="{634665D1-B05C-4AF7-89D8-2D0DF04F4DC5}" destId="{7F72E948-F829-4F2F-9800-A48ED983CD28}" srcOrd="3" destOrd="0" presId="urn:microsoft.com/office/officeart/2018/2/layout/IconVerticalSolidList"/>
    <dgm:cxn modelId="{7D30D0EC-768B-4ACB-B844-6C219D27FE7E}" type="presParOf" srcId="{A99D3DA8-559C-495B-A939-35F0FD4CA56E}" destId="{A196886B-08C8-43D7-8F5C-32B7E20CBC2A}" srcOrd="3" destOrd="0" presId="urn:microsoft.com/office/officeart/2018/2/layout/IconVerticalSolidList"/>
    <dgm:cxn modelId="{1A16078F-264A-4BDA-BEC0-EC2F9D2BB133}" type="presParOf" srcId="{A99D3DA8-559C-495B-A939-35F0FD4CA56E}" destId="{3575CFEB-1824-40B6-9326-39DC9ABDDE79}" srcOrd="4" destOrd="0" presId="urn:microsoft.com/office/officeart/2018/2/layout/IconVerticalSolidList"/>
    <dgm:cxn modelId="{47DFAD5F-96F9-4AD6-B938-7E2CEA84AF46}" type="presParOf" srcId="{3575CFEB-1824-40B6-9326-39DC9ABDDE79}" destId="{65D7C63E-2036-4E03-9D77-E75DD9991A67}" srcOrd="0" destOrd="0" presId="urn:microsoft.com/office/officeart/2018/2/layout/IconVerticalSolidList"/>
    <dgm:cxn modelId="{1B33B30D-CA49-4F7C-A9C9-ECC861EBED8B}" type="presParOf" srcId="{3575CFEB-1824-40B6-9326-39DC9ABDDE79}" destId="{004984E1-F087-4560-BAC5-B8DF057CE0FF}" srcOrd="1" destOrd="0" presId="urn:microsoft.com/office/officeart/2018/2/layout/IconVerticalSolidList"/>
    <dgm:cxn modelId="{E23B1A3D-CF55-494B-B5FE-2CF8776F96E7}" type="presParOf" srcId="{3575CFEB-1824-40B6-9326-39DC9ABDDE79}" destId="{01BD0F3F-1071-4ACE-B978-C68A1B15CAB1}" srcOrd="2" destOrd="0" presId="urn:microsoft.com/office/officeart/2018/2/layout/IconVerticalSolidList"/>
    <dgm:cxn modelId="{4A14538E-A4D2-4779-B590-F0789290D54E}" type="presParOf" srcId="{3575CFEB-1824-40B6-9326-39DC9ABDDE79}" destId="{67305C5A-58C7-40E4-B96E-9DF88E8A78E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128CC3-40C4-4873-9C84-CA982D9F0EEF}">
      <dsp:nvSpPr>
        <dsp:cNvPr id="0" name=""/>
        <dsp:cNvSpPr/>
      </dsp:nvSpPr>
      <dsp:spPr>
        <a:xfrm>
          <a:off x="0" y="290"/>
          <a:ext cx="8221792" cy="6802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191181-26AE-4425-A745-C7E25186743D}">
      <dsp:nvSpPr>
        <dsp:cNvPr id="0" name=""/>
        <dsp:cNvSpPr/>
      </dsp:nvSpPr>
      <dsp:spPr>
        <a:xfrm>
          <a:off x="205765" y="153339"/>
          <a:ext cx="374119" cy="3741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C65AA1-0CD6-4FCD-BB03-FC206F3257F2}">
      <dsp:nvSpPr>
        <dsp:cNvPr id="0" name=""/>
        <dsp:cNvSpPr/>
      </dsp:nvSpPr>
      <dsp:spPr>
        <a:xfrm>
          <a:off x="785650" y="290"/>
          <a:ext cx="7436141" cy="6802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990" tIns="71990" rIns="71990" bIns="71990" numCol="1" spcCol="1270" anchor="ctr" anchorCtr="0">
          <a:noAutofit/>
        </a:bodyPr>
        <a:lstStyle/>
        <a:p>
          <a:pPr marL="0" lvl="0" indent="0" algn="l" defTabSz="755650">
            <a:lnSpc>
              <a:spcPct val="100000"/>
            </a:lnSpc>
            <a:spcBef>
              <a:spcPct val="0"/>
            </a:spcBef>
            <a:spcAft>
              <a:spcPct val="35000"/>
            </a:spcAft>
            <a:buNone/>
          </a:pPr>
          <a:r>
            <a:rPr lang="en-US" sz="1700" kern="1200"/>
            <a:t>Joel Embiid ranks 1st with an average of 33.0 points per game.</a:t>
          </a:r>
        </a:p>
      </dsp:txBody>
      <dsp:txXfrm>
        <a:off x="785650" y="290"/>
        <a:ext cx="7436141" cy="680216"/>
      </dsp:txXfrm>
    </dsp:sp>
    <dsp:sp modelId="{F10D2C15-AD8C-4804-ABDD-FEDF4E12240E}">
      <dsp:nvSpPr>
        <dsp:cNvPr id="0" name=""/>
        <dsp:cNvSpPr/>
      </dsp:nvSpPr>
      <dsp:spPr>
        <a:xfrm>
          <a:off x="0" y="850561"/>
          <a:ext cx="8221792" cy="6802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7F3681-FB8B-414F-A4D6-197480BDC155}">
      <dsp:nvSpPr>
        <dsp:cNvPr id="0" name=""/>
        <dsp:cNvSpPr/>
      </dsp:nvSpPr>
      <dsp:spPr>
        <a:xfrm>
          <a:off x="205765" y="1003609"/>
          <a:ext cx="374119" cy="3741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72E948-F829-4F2F-9800-A48ED983CD28}">
      <dsp:nvSpPr>
        <dsp:cNvPr id="0" name=""/>
        <dsp:cNvSpPr/>
      </dsp:nvSpPr>
      <dsp:spPr>
        <a:xfrm>
          <a:off x="785650" y="850561"/>
          <a:ext cx="7436141" cy="6802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990" tIns="71990" rIns="71990" bIns="71990" numCol="1" spcCol="1270" anchor="ctr" anchorCtr="0">
          <a:noAutofit/>
        </a:bodyPr>
        <a:lstStyle/>
        <a:p>
          <a:pPr marL="0" lvl="0" indent="0" algn="l" defTabSz="755650">
            <a:lnSpc>
              <a:spcPct val="100000"/>
            </a:lnSpc>
            <a:spcBef>
              <a:spcPct val="0"/>
            </a:spcBef>
            <a:spcAft>
              <a:spcPct val="35000"/>
            </a:spcAft>
            <a:buNone/>
          </a:pPr>
          <a:r>
            <a:rPr lang="en-US" sz="1700" kern="1200"/>
            <a:t>The New York Knicks (NYK) are ranked 1st with a total of 133.3 points.</a:t>
          </a:r>
        </a:p>
      </dsp:txBody>
      <dsp:txXfrm>
        <a:off x="785650" y="850561"/>
        <a:ext cx="7436141" cy="680216"/>
      </dsp:txXfrm>
    </dsp:sp>
    <dsp:sp modelId="{65D7C63E-2036-4E03-9D77-E75DD9991A67}">
      <dsp:nvSpPr>
        <dsp:cNvPr id="0" name=""/>
        <dsp:cNvSpPr/>
      </dsp:nvSpPr>
      <dsp:spPr>
        <a:xfrm>
          <a:off x="0" y="1700831"/>
          <a:ext cx="8221792" cy="6802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4984E1-F087-4560-BAC5-B8DF057CE0FF}">
      <dsp:nvSpPr>
        <dsp:cNvPr id="0" name=""/>
        <dsp:cNvSpPr/>
      </dsp:nvSpPr>
      <dsp:spPr>
        <a:xfrm>
          <a:off x="205765" y="1853880"/>
          <a:ext cx="374119" cy="3741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305C5A-58C7-40E4-B96E-9DF88E8A78E3}">
      <dsp:nvSpPr>
        <dsp:cNvPr id="0" name=""/>
        <dsp:cNvSpPr/>
      </dsp:nvSpPr>
      <dsp:spPr>
        <a:xfrm>
          <a:off x="785650" y="1700831"/>
          <a:ext cx="7436141" cy="6802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990" tIns="71990" rIns="71990" bIns="71990" numCol="1" spcCol="1270" anchor="ctr" anchorCtr="0">
          <a:noAutofit/>
        </a:bodyPr>
        <a:lstStyle/>
        <a:p>
          <a:pPr marL="0" lvl="0" indent="0" algn="l" defTabSz="755650">
            <a:lnSpc>
              <a:spcPct val="100000"/>
            </a:lnSpc>
            <a:spcBef>
              <a:spcPct val="0"/>
            </a:spcBef>
            <a:spcAft>
              <a:spcPct val="35000"/>
            </a:spcAft>
            <a:buNone/>
          </a:pPr>
          <a:r>
            <a:rPr lang="en-US" sz="1700" kern="1200"/>
            <a:t>The program takes approx 25.87 seconds to call all the if else statmetnt(1-12) once</a:t>
          </a:r>
        </a:p>
      </dsp:txBody>
      <dsp:txXfrm>
        <a:off x="785650" y="1700831"/>
        <a:ext cx="7436141" cy="68021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11/12/2024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asketball">
            <a:extLst>
              <a:ext uri="{FF2B5EF4-FFF2-40B4-BE49-F238E27FC236}">
                <a16:creationId xmlns:a16="http://schemas.microsoft.com/office/drawing/2014/main" id="{DB176E50-10B0-E3DE-9CAD-C16BBCAECF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3741" y="2165637"/>
            <a:ext cx="2526726" cy="2526726"/>
          </a:xfrm>
          <a:prstGeom prst="rect">
            <a:avLst/>
          </a:prstGeom>
        </p:spPr>
      </p:pic>
      <p:sp>
        <p:nvSpPr>
          <p:cNvPr id="24" name="Freeform: Shape 23">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2494" y="0"/>
            <a:ext cx="5671506"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p:cNvSpPr>
            <a:spLocks noGrp="1"/>
          </p:cNvSpPr>
          <p:nvPr>
            <p:ph type="ctrTitle"/>
          </p:nvPr>
        </p:nvSpPr>
        <p:spPr>
          <a:xfrm>
            <a:off x="4216545" y="762538"/>
            <a:ext cx="4237012" cy="3199862"/>
          </a:xfrm>
        </p:spPr>
        <p:txBody>
          <a:bodyPr anchor="b">
            <a:normAutofit/>
          </a:bodyPr>
          <a:lstStyle/>
          <a:p>
            <a:pPr algn="l"/>
            <a:r>
              <a:rPr lang="en-US" sz="5700">
                <a:solidFill>
                  <a:srgbClr val="FFFFFF"/>
                </a:solidFill>
              </a:rPr>
              <a:t>NBA Player Stats Analysis</a:t>
            </a:r>
            <a:endParaRPr lang="en-US" sz="5700">
              <a:solidFill>
                <a:srgbClr val="FFFFFF"/>
              </a:solidFill>
              <a:ea typeface="Calibri"/>
              <a:cs typeface="Calibri"/>
            </a:endParaRPr>
          </a:p>
        </p:txBody>
      </p:sp>
      <p:sp>
        <p:nvSpPr>
          <p:cNvPr id="3" name="Subtitle 2"/>
          <p:cNvSpPr>
            <a:spLocks noGrp="1"/>
          </p:cNvSpPr>
          <p:nvPr>
            <p:ph type="subTitle" idx="1"/>
          </p:nvPr>
        </p:nvSpPr>
        <p:spPr>
          <a:xfrm>
            <a:off x="4216545" y="4312561"/>
            <a:ext cx="4237012" cy="1687815"/>
          </a:xfrm>
        </p:spPr>
        <p:txBody>
          <a:bodyPr vert="horz" lIns="91440" tIns="45720" rIns="91440" bIns="45720" rtlCol="0" anchor="t">
            <a:normAutofit/>
          </a:bodyPr>
          <a:lstStyle/>
          <a:p>
            <a:pPr algn="l">
              <a:lnSpc>
                <a:spcPct val="90000"/>
              </a:lnSpc>
            </a:pPr>
            <a:endParaRPr lang="en-US" sz="2200" b="1">
              <a:solidFill>
                <a:srgbClr val="FFFFFF"/>
              </a:solidFill>
              <a:latin typeface="+mj-lt"/>
            </a:endParaRPr>
          </a:p>
          <a:p>
            <a:pPr algn="l">
              <a:lnSpc>
                <a:spcPct val="90000"/>
              </a:lnSpc>
            </a:pPr>
            <a:endParaRPr lang="en-US" sz="2200" b="1">
              <a:solidFill>
                <a:srgbClr val="FFFFFF"/>
              </a:solidFill>
              <a:latin typeface="+mj-lt"/>
              <a:ea typeface="Calibri"/>
              <a:cs typeface="Calibri"/>
            </a:endParaRPr>
          </a:p>
          <a:p>
            <a:pPr algn="l">
              <a:lnSpc>
                <a:spcPct val="90000"/>
              </a:lnSpc>
            </a:pPr>
            <a:r>
              <a:rPr lang="en-US" sz="2200" b="1">
                <a:solidFill>
                  <a:srgbClr val="FFFFFF"/>
                </a:solidFill>
                <a:latin typeface="+mj-lt"/>
              </a:rPr>
              <a:t>Presented by: </a:t>
            </a:r>
            <a:endParaRPr lang="en-US" sz="2200" b="1">
              <a:solidFill>
                <a:srgbClr val="FFFFFF"/>
              </a:solidFill>
              <a:latin typeface="+mj-lt"/>
              <a:ea typeface="Calibri"/>
              <a:cs typeface="Calibri"/>
            </a:endParaRPr>
          </a:p>
          <a:p>
            <a:pPr algn="l">
              <a:lnSpc>
                <a:spcPct val="90000"/>
              </a:lnSpc>
            </a:pPr>
            <a:r>
              <a:rPr lang="en-US" sz="2200" b="1">
                <a:solidFill>
                  <a:srgbClr val="FFFFFF"/>
                </a:solidFill>
                <a:latin typeface="+mj-lt"/>
              </a:rPr>
              <a:t>Prince Kumar(236302003)</a:t>
            </a:r>
            <a:endParaRPr lang="en-US" sz="2200" b="1">
              <a:solidFill>
                <a:srgbClr val="FFFFFF"/>
              </a:solidFill>
              <a:latin typeface="+mj-lt"/>
              <a:ea typeface="Calibri"/>
              <a:cs typeface="Calibri"/>
            </a:endParaRPr>
          </a:p>
          <a:p>
            <a:pPr algn="l">
              <a:lnSpc>
                <a:spcPct val="90000"/>
              </a:lnSpc>
            </a:pPr>
            <a:endParaRPr lang="en-US" sz="2200">
              <a:solidFill>
                <a:srgbClr val="FFFFFF"/>
              </a:solidFill>
              <a:ea typeface="Calibri"/>
              <a:cs typeface="Calibri"/>
            </a:endParaRPr>
          </a:p>
        </p:txBody>
      </p:sp>
      <p:sp>
        <p:nvSpPr>
          <p:cNvPr id="26"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8261" y="4043302"/>
            <a:ext cx="3977640" cy="18288"/>
          </a:xfrm>
          <a:custGeom>
            <a:avLst/>
            <a:gdLst>
              <a:gd name="connsiteX0" fmla="*/ 0 w 3977640"/>
              <a:gd name="connsiteY0" fmla="*/ 0 h 18288"/>
              <a:gd name="connsiteX1" fmla="*/ 742493 w 3977640"/>
              <a:gd name="connsiteY1" fmla="*/ 0 h 18288"/>
              <a:gd name="connsiteX2" fmla="*/ 1445209 w 3977640"/>
              <a:gd name="connsiteY2" fmla="*/ 0 h 18288"/>
              <a:gd name="connsiteX3" fmla="*/ 2147926 w 3977640"/>
              <a:gd name="connsiteY3" fmla="*/ 0 h 18288"/>
              <a:gd name="connsiteX4" fmla="*/ 2691536 w 3977640"/>
              <a:gd name="connsiteY4" fmla="*/ 0 h 18288"/>
              <a:gd name="connsiteX5" fmla="*/ 3274924 w 3977640"/>
              <a:gd name="connsiteY5" fmla="*/ 0 h 18288"/>
              <a:gd name="connsiteX6" fmla="*/ 3977640 w 3977640"/>
              <a:gd name="connsiteY6" fmla="*/ 0 h 18288"/>
              <a:gd name="connsiteX7" fmla="*/ 3977640 w 3977640"/>
              <a:gd name="connsiteY7" fmla="*/ 18288 h 18288"/>
              <a:gd name="connsiteX8" fmla="*/ 3314700 w 3977640"/>
              <a:gd name="connsiteY8" fmla="*/ 18288 h 18288"/>
              <a:gd name="connsiteX9" fmla="*/ 2771089 w 3977640"/>
              <a:gd name="connsiteY9" fmla="*/ 18288 h 18288"/>
              <a:gd name="connsiteX10" fmla="*/ 2227478 w 3977640"/>
              <a:gd name="connsiteY10" fmla="*/ 18288 h 18288"/>
              <a:gd name="connsiteX11" fmla="*/ 1524762 w 3977640"/>
              <a:gd name="connsiteY11" fmla="*/ 18288 h 18288"/>
              <a:gd name="connsiteX12" fmla="*/ 941375 w 3977640"/>
              <a:gd name="connsiteY12" fmla="*/ 18288 h 18288"/>
              <a:gd name="connsiteX13" fmla="*/ 0 w 3977640"/>
              <a:gd name="connsiteY13" fmla="*/ 18288 h 18288"/>
              <a:gd name="connsiteX14" fmla="*/ 0 w 397764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77640" h="18288" fill="none" extrusionOk="0">
                <a:moveTo>
                  <a:pt x="0" y="0"/>
                </a:moveTo>
                <a:cubicBezTo>
                  <a:pt x="362724" y="-2785"/>
                  <a:pt x="438784" y="-35866"/>
                  <a:pt x="742493" y="0"/>
                </a:cubicBezTo>
                <a:cubicBezTo>
                  <a:pt x="1046202" y="35866"/>
                  <a:pt x="1214361" y="6330"/>
                  <a:pt x="1445209" y="0"/>
                </a:cubicBezTo>
                <a:cubicBezTo>
                  <a:pt x="1676057" y="-6330"/>
                  <a:pt x="1906372" y="-3266"/>
                  <a:pt x="2147926" y="0"/>
                </a:cubicBezTo>
                <a:cubicBezTo>
                  <a:pt x="2389480" y="3266"/>
                  <a:pt x="2520714" y="16824"/>
                  <a:pt x="2691536" y="0"/>
                </a:cubicBezTo>
                <a:cubicBezTo>
                  <a:pt x="2862358" y="-16824"/>
                  <a:pt x="3036508" y="-14038"/>
                  <a:pt x="3274924" y="0"/>
                </a:cubicBezTo>
                <a:cubicBezTo>
                  <a:pt x="3513340" y="14038"/>
                  <a:pt x="3634141" y="-18809"/>
                  <a:pt x="3977640" y="0"/>
                </a:cubicBezTo>
                <a:cubicBezTo>
                  <a:pt x="3977140" y="8855"/>
                  <a:pt x="3977749" y="14521"/>
                  <a:pt x="3977640" y="18288"/>
                </a:cubicBezTo>
                <a:cubicBezTo>
                  <a:pt x="3757007" y="32029"/>
                  <a:pt x="3469003" y="-5112"/>
                  <a:pt x="3314700" y="18288"/>
                </a:cubicBezTo>
                <a:cubicBezTo>
                  <a:pt x="3160397" y="41688"/>
                  <a:pt x="2914663" y="19512"/>
                  <a:pt x="2771089" y="18288"/>
                </a:cubicBezTo>
                <a:cubicBezTo>
                  <a:pt x="2627515" y="17064"/>
                  <a:pt x="2417576" y="42034"/>
                  <a:pt x="2227478" y="18288"/>
                </a:cubicBezTo>
                <a:cubicBezTo>
                  <a:pt x="2037380" y="-5458"/>
                  <a:pt x="1775246" y="-2032"/>
                  <a:pt x="1524762" y="18288"/>
                </a:cubicBezTo>
                <a:cubicBezTo>
                  <a:pt x="1274278" y="38608"/>
                  <a:pt x="1225405" y="46940"/>
                  <a:pt x="941375" y="18288"/>
                </a:cubicBezTo>
                <a:cubicBezTo>
                  <a:pt x="657345" y="-10364"/>
                  <a:pt x="468340" y="57851"/>
                  <a:pt x="0" y="18288"/>
                </a:cubicBezTo>
                <a:cubicBezTo>
                  <a:pt x="683" y="12014"/>
                  <a:pt x="724" y="5908"/>
                  <a:pt x="0" y="0"/>
                </a:cubicBezTo>
                <a:close/>
              </a:path>
              <a:path w="3977640" h="18288" stroke="0" extrusionOk="0">
                <a:moveTo>
                  <a:pt x="0" y="0"/>
                </a:moveTo>
                <a:cubicBezTo>
                  <a:pt x="167643" y="7540"/>
                  <a:pt x="416663" y="12011"/>
                  <a:pt x="623164" y="0"/>
                </a:cubicBezTo>
                <a:cubicBezTo>
                  <a:pt x="829665" y="-12011"/>
                  <a:pt x="908844" y="7531"/>
                  <a:pt x="1166774" y="0"/>
                </a:cubicBezTo>
                <a:cubicBezTo>
                  <a:pt x="1424704" y="-7531"/>
                  <a:pt x="1745729" y="22552"/>
                  <a:pt x="1909267" y="0"/>
                </a:cubicBezTo>
                <a:cubicBezTo>
                  <a:pt x="2072805" y="-22552"/>
                  <a:pt x="2313264" y="2550"/>
                  <a:pt x="2532431" y="0"/>
                </a:cubicBezTo>
                <a:cubicBezTo>
                  <a:pt x="2751598" y="-2550"/>
                  <a:pt x="2914229" y="-1772"/>
                  <a:pt x="3155594" y="0"/>
                </a:cubicBezTo>
                <a:cubicBezTo>
                  <a:pt x="3396959" y="1772"/>
                  <a:pt x="3603015" y="-38331"/>
                  <a:pt x="3977640" y="0"/>
                </a:cubicBezTo>
                <a:cubicBezTo>
                  <a:pt x="3976742" y="7180"/>
                  <a:pt x="3977809" y="13790"/>
                  <a:pt x="3977640" y="18288"/>
                </a:cubicBezTo>
                <a:cubicBezTo>
                  <a:pt x="3733612" y="44026"/>
                  <a:pt x="3504694" y="34704"/>
                  <a:pt x="3314700" y="18288"/>
                </a:cubicBezTo>
                <a:cubicBezTo>
                  <a:pt x="3124706" y="1872"/>
                  <a:pt x="2970848" y="41228"/>
                  <a:pt x="2771089" y="18288"/>
                </a:cubicBezTo>
                <a:cubicBezTo>
                  <a:pt x="2571330" y="-4652"/>
                  <a:pt x="2374617" y="32581"/>
                  <a:pt x="2108149" y="18288"/>
                </a:cubicBezTo>
                <a:cubicBezTo>
                  <a:pt x="1841681" y="3995"/>
                  <a:pt x="1730147" y="-7187"/>
                  <a:pt x="1445209" y="18288"/>
                </a:cubicBezTo>
                <a:cubicBezTo>
                  <a:pt x="1160271" y="43763"/>
                  <a:pt x="1128446" y="30981"/>
                  <a:pt x="822046" y="18288"/>
                </a:cubicBezTo>
                <a:cubicBezTo>
                  <a:pt x="515646" y="5595"/>
                  <a:pt x="401539" y="48208"/>
                  <a:pt x="0" y="18288"/>
                </a:cubicBezTo>
                <a:cubicBezTo>
                  <a:pt x="571" y="10093"/>
                  <a:pt x="-125" y="8407"/>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Observations and Insights</a:t>
            </a:r>
          </a:p>
        </p:txBody>
      </p:sp>
      <p:graphicFrame>
        <p:nvGraphicFramePr>
          <p:cNvPr id="13" name="Content Placeholder 2">
            <a:extLst>
              <a:ext uri="{FF2B5EF4-FFF2-40B4-BE49-F238E27FC236}">
                <a16:creationId xmlns:a16="http://schemas.microsoft.com/office/drawing/2014/main" id="{AC208077-F078-97BB-A495-E0664661F767}"/>
              </a:ext>
            </a:extLst>
          </p:cNvPr>
          <p:cNvGraphicFramePr>
            <a:graphicFrameLocks noGrp="1"/>
          </p:cNvGraphicFramePr>
          <p:nvPr>
            <p:ph idx="1"/>
          </p:nvPr>
        </p:nvGraphicFramePr>
        <p:xfrm>
          <a:off x="457200" y="1600200"/>
          <a:ext cx="8221792" cy="23813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E4FED5C7-52A5-F35F-AC32-8A0D92CB8FA9}"/>
              </a:ext>
            </a:extLst>
          </p:cNvPr>
          <p:cNvSpPr txBox="1">
            <a:spLocks/>
          </p:cNvSpPr>
          <p:nvPr/>
        </p:nvSpPr>
        <p:spPr>
          <a:xfrm>
            <a:off x="505792" y="3983038"/>
            <a:ext cx="7748104" cy="723348"/>
          </a:xfrm>
          <a:prstGeom prst="rect">
            <a:avLst/>
          </a:prstGeom>
        </p:spPr>
        <p:txBody>
          <a:bodyPr vert="horz" lIns="91440" tIns="45720" rIns="91440" bIns="45720" rtlCol="0" anchor="ctr">
            <a:normAutofit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Future Works</a:t>
            </a:r>
          </a:p>
        </p:txBody>
      </p:sp>
      <p:sp>
        <p:nvSpPr>
          <p:cNvPr id="7" name="Content Placeholder 2">
            <a:extLst>
              <a:ext uri="{FF2B5EF4-FFF2-40B4-BE49-F238E27FC236}">
                <a16:creationId xmlns:a16="http://schemas.microsoft.com/office/drawing/2014/main" id="{240CC66F-C64A-DBFB-E94B-2B9F50F2C160}"/>
              </a:ext>
            </a:extLst>
          </p:cNvPr>
          <p:cNvSpPr txBox="1">
            <a:spLocks/>
          </p:cNvSpPr>
          <p:nvPr/>
        </p:nvSpPr>
        <p:spPr>
          <a:xfrm>
            <a:off x="510209" y="4701209"/>
            <a:ext cx="8111358" cy="1983775"/>
          </a:xfrm>
          <a:prstGeom prst="rect">
            <a:avLst/>
          </a:prstGeom>
        </p:spPr>
        <p:txBody>
          <a:bodyPr vert="horz" lIns="91440" tIns="45720" rIns="91440" bIns="45720" rtlCol="0" anchor="t">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ea typeface="+mn-lt"/>
                <a:cs typeface="+mn-lt"/>
              </a:rPr>
              <a:t>Integrate machine learning models to predict player performance and team outcomes using historical and real-time data.</a:t>
            </a:r>
            <a:endParaRPr lang="en-US" sz="2400" dirty="0">
              <a:ea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CEC2F59-9E97-D263-3C23-BC15761AA3A5}"/>
              </a:ext>
            </a:extLst>
          </p:cNvPr>
          <p:cNvSpPr>
            <a:spLocks noGrp="1"/>
          </p:cNvSpPr>
          <p:nvPr>
            <p:ph idx="1"/>
          </p:nvPr>
        </p:nvSpPr>
        <p:spPr>
          <a:xfrm>
            <a:off x="3945081" y="591344"/>
            <a:ext cx="4570268" cy="5585619"/>
          </a:xfrm>
        </p:spPr>
        <p:txBody>
          <a:bodyPr vert="horz" lIns="91440" tIns="45720" rIns="91440" bIns="45720" rtlCol="0" anchor="ctr">
            <a:normAutofit/>
          </a:bodyPr>
          <a:lstStyle/>
          <a:p>
            <a:pPr marL="0" indent="0">
              <a:buNone/>
            </a:pPr>
            <a:r>
              <a:rPr lang="en-US" sz="6600" dirty="0">
                <a:solidFill>
                  <a:schemeClr val="tx1">
                    <a:lumMod val="95000"/>
                    <a:lumOff val="5000"/>
                  </a:schemeClr>
                </a:solidFill>
                <a:ea typeface="Calibri"/>
                <a:cs typeface="Calibri"/>
              </a:rPr>
              <a:t>Thank You!</a:t>
            </a:r>
          </a:p>
        </p:txBody>
      </p:sp>
    </p:spTree>
    <p:extLst>
      <p:ext uri="{BB962C8B-B14F-4D97-AF65-F5344CB8AC3E}">
        <p14:creationId xmlns:p14="http://schemas.microsoft.com/office/powerpoint/2010/main" val="359940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en-US" sz="3700">
                <a:solidFill>
                  <a:srgbClr val="FFFFFF"/>
                </a:solidFill>
              </a:rPr>
              <a:t>Motivation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vert="horz" lIns="91440" tIns="45720" rIns="91440" bIns="45720" rtlCol="0" anchor="ctr">
            <a:normAutofit/>
          </a:bodyPr>
          <a:lstStyle/>
          <a:p>
            <a:pPr>
              <a:lnSpc>
                <a:spcPct val="90000"/>
              </a:lnSpc>
            </a:pPr>
            <a:r>
              <a:t>This project analyzes NBA player stats for the 2022-2023 season, aiming to reveal:</a:t>
            </a:r>
            <a:endParaRPr lang="en-US"/>
          </a:p>
          <a:p>
            <a:pPr lvl="1">
              <a:lnSpc>
                <a:spcPct val="90000"/>
              </a:lnSpc>
              <a:buFont typeface="Courier New"/>
              <a:buChar char="o"/>
            </a:pPr>
            <a:r>
              <a:t>- Performance trends among top players</a:t>
            </a:r>
            <a:endParaRPr lang="en-US">
              <a:ea typeface="Calibri"/>
              <a:cs typeface="Calibri"/>
            </a:endParaRPr>
          </a:p>
          <a:p>
            <a:pPr lvl="1">
              <a:lnSpc>
                <a:spcPct val="90000"/>
              </a:lnSpc>
              <a:buFont typeface="Courier New"/>
              <a:buChar char="o"/>
            </a:pPr>
            <a:r>
              <a:t>- </a:t>
            </a:r>
            <a:r>
              <a:rPr lang="en-US">
                <a:ea typeface="+mn-lt"/>
                <a:cs typeface="+mn-lt"/>
              </a:rPr>
              <a:t>Player Contract and Salary Decisions</a:t>
            </a:r>
            <a:endParaRPr lang="en-US">
              <a:ea typeface="Calibri"/>
              <a:cs typeface="Calibri"/>
            </a:endParaRPr>
          </a:p>
          <a:p>
            <a:pPr lvl="1">
              <a:lnSpc>
                <a:spcPct val="90000"/>
              </a:lnSpc>
              <a:buFont typeface="Courier New"/>
              <a:buChar char="o"/>
            </a:pPr>
            <a:r>
              <a:t>- Predictive potential for player performance in upcoming seasons</a:t>
            </a:r>
            <a:endParaRPr lang="en-US">
              <a:ea typeface="Calibri"/>
              <a:cs typeface="Calibri"/>
            </a:endParaRPr>
          </a:p>
          <a:p>
            <a:pPr lvl="1">
              <a:lnSpc>
                <a:spcPct val="90000"/>
              </a:lnSpc>
              <a:buFont typeface="Courier New"/>
              <a:buChar char="o"/>
            </a:pPr>
            <a:r>
              <a:rPr lang="en-US">
                <a:ea typeface="+mn-lt"/>
                <a:cs typeface="+mn-lt"/>
              </a:rPr>
              <a:t>Game Outcome Prediction</a:t>
            </a:r>
            <a:endParaRPr lang="en-US">
              <a:ea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en-US" sz="3700">
                <a:solidFill>
                  <a:srgbClr val="FFFFFF"/>
                </a:solidFill>
              </a:rPr>
              <a:t>Problem Breakdown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vert="horz" lIns="91440" tIns="45720" rIns="91440" bIns="45720" rtlCol="0" anchor="ctr">
            <a:normAutofit/>
          </a:bodyPr>
          <a:lstStyle/>
          <a:p>
            <a:r>
              <a:rPr dirty="0"/>
              <a:t>The analysis process was divided into key steps:</a:t>
            </a:r>
            <a:endParaRPr lang="en-US" dirty="0">
              <a:ea typeface="Calibri"/>
              <a:cs typeface="Calibri"/>
            </a:endParaRPr>
          </a:p>
          <a:p>
            <a:pPr marL="914400" lvl="1" indent="-514350">
              <a:buAutoNum type="arabicPeriod"/>
            </a:pPr>
            <a:r>
              <a:rPr lang="en-US" dirty="0"/>
              <a:t>Data</a:t>
            </a:r>
            <a:r>
              <a:rPr dirty="0"/>
              <a:t> Collection &amp; Preprocessing</a:t>
            </a:r>
            <a:endParaRPr lang="en-US" dirty="0">
              <a:ea typeface="Calibri"/>
              <a:cs typeface="Calibri"/>
            </a:endParaRPr>
          </a:p>
          <a:p>
            <a:pPr marL="914400" lvl="1" indent="-514350">
              <a:buAutoNum type="arabicPeriod"/>
            </a:pPr>
            <a:r>
              <a:rPr dirty="0"/>
              <a:t>Data Cleaning &amp; Transformation</a:t>
            </a:r>
            <a:endParaRPr dirty="0">
              <a:ea typeface="Calibri"/>
              <a:cs typeface="Calibri"/>
            </a:endParaRPr>
          </a:p>
          <a:p>
            <a:pPr marL="914400" lvl="1" indent="-514350">
              <a:buAutoNum type="arabicPeriod"/>
            </a:pPr>
            <a:r>
              <a:rPr dirty="0"/>
              <a:t>Exploratory Data Analysis (EDA)</a:t>
            </a:r>
            <a:endParaRPr dirty="0">
              <a:ea typeface="Calibri"/>
              <a:cs typeface="Calibri"/>
            </a:endParaRPr>
          </a:p>
          <a:p>
            <a:pPr marL="914400" lvl="1" indent="-514350">
              <a:buAutoNum type="arabicPeriod"/>
            </a:pPr>
            <a:r>
              <a:rPr lang="en-US" dirty="0"/>
              <a:t>Statistical</a:t>
            </a:r>
            <a:r>
              <a:rPr dirty="0"/>
              <a:t> Analysis</a:t>
            </a:r>
            <a:endParaRPr dirty="0">
              <a:ea typeface="Calibri"/>
              <a:cs typeface="Calibri"/>
            </a:endParaRPr>
          </a:p>
          <a:p>
            <a:pPr marL="514350" indent="-514350"/>
            <a:endParaRPr>
              <a:ea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551346" y="232603"/>
            <a:ext cx="7886700" cy="662955"/>
          </a:xfrm>
        </p:spPr>
        <p:txBody>
          <a:bodyPr>
            <a:normAutofit fontScale="90000"/>
          </a:bodyPr>
          <a:lstStyle/>
          <a:p>
            <a:r>
              <a:rPr lang="en-US" dirty="0"/>
              <a:t>Pseudo-Code Overview</a:t>
            </a:r>
          </a:p>
        </p:txBody>
      </p:sp>
      <p:sp>
        <p:nvSpPr>
          <p:cNvPr id="3" name="Content Placeholder 2"/>
          <p:cNvSpPr>
            <a:spLocks noGrp="1"/>
          </p:cNvSpPr>
          <p:nvPr>
            <p:ph sz="half" idx="1"/>
          </p:nvPr>
        </p:nvSpPr>
        <p:spPr>
          <a:xfrm>
            <a:off x="308390" y="1304051"/>
            <a:ext cx="4109830" cy="5193172"/>
          </a:xfrm>
        </p:spPr>
        <p:txBody>
          <a:bodyPr vert="horz" lIns="91440" tIns="45720" rIns="91440" bIns="45720" rtlCol="0" anchor="t">
            <a:noAutofit/>
          </a:bodyPr>
          <a:lstStyle/>
          <a:p>
            <a:pPr marL="0" indent="0">
              <a:lnSpc>
                <a:spcPct val="90000"/>
              </a:lnSpc>
              <a:buNone/>
            </a:pPr>
            <a:r>
              <a:rPr lang="en-US" sz="1400" dirty="0">
                <a:latin typeface="Calibri"/>
                <a:cs typeface="Calibri"/>
              </a:rPr>
              <a:t>#</a:t>
            </a:r>
            <a:r>
              <a:rPr lang="en-US" sz="1400" dirty="0">
                <a:cs typeface="Calibri"/>
              </a:rPr>
              <a:t> NBA Data Loader</a:t>
            </a:r>
            <a:endParaRPr lang="en-US" sz="1400" dirty="0">
              <a:ea typeface="Calibri"/>
              <a:cs typeface="Calibri"/>
            </a:endParaRPr>
          </a:p>
          <a:p>
            <a:pPr marL="0" indent="0">
              <a:lnSpc>
                <a:spcPct val="90000"/>
              </a:lnSpc>
              <a:buNone/>
            </a:pPr>
            <a:r>
              <a:rPr lang="en-US" sz="1400" dirty="0">
                <a:cs typeface="Calibri"/>
              </a:rPr>
              <a:t>class </a:t>
            </a:r>
            <a:r>
              <a:rPr lang="en-US" sz="1400" err="1">
                <a:cs typeface="Calibri"/>
              </a:rPr>
              <a:t>NBADataLoader</a:t>
            </a:r>
            <a:r>
              <a:rPr lang="en-US" sz="1400" dirty="0">
                <a:cs typeface="Calibri"/>
              </a:rPr>
              <a:t>:</a:t>
            </a:r>
            <a:endParaRPr lang="en-US" sz="1400" dirty="0">
              <a:ea typeface="Calibri"/>
              <a:cs typeface="Calibri"/>
            </a:endParaRPr>
          </a:p>
          <a:p>
            <a:pPr marL="0" indent="0">
              <a:lnSpc>
                <a:spcPct val="90000"/>
              </a:lnSpc>
              <a:buNone/>
            </a:pPr>
            <a:r>
              <a:rPr lang="en-US" sz="1400" dirty="0">
                <a:latin typeface="Arial"/>
                <a:cs typeface="Arial"/>
              </a:rPr>
              <a:t>•</a:t>
            </a:r>
            <a:r>
              <a:rPr lang="en-US" sz="1400" dirty="0">
                <a:cs typeface="Calibri"/>
              </a:rPr>
              <a:t>    Initialize with </a:t>
            </a:r>
            <a:r>
              <a:rPr lang="en-US" sz="1400" err="1">
                <a:cs typeface="Calibri"/>
              </a:rPr>
              <a:t>file_path</a:t>
            </a:r>
            <a:r>
              <a:rPr lang="en-US" sz="1400" dirty="0">
                <a:cs typeface="Calibri"/>
              </a:rPr>
              <a:t>, encoding, delimiter</a:t>
            </a:r>
            <a:endParaRPr lang="en-US" sz="1400" dirty="0">
              <a:ea typeface="Calibri"/>
              <a:cs typeface="Calibri"/>
            </a:endParaRPr>
          </a:p>
          <a:p>
            <a:pPr marL="0" indent="0">
              <a:lnSpc>
                <a:spcPct val="90000"/>
              </a:lnSpc>
              <a:buNone/>
            </a:pPr>
            <a:r>
              <a:rPr lang="en-US" sz="1400" dirty="0">
                <a:latin typeface="Arial"/>
                <a:cs typeface="Arial"/>
              </a:rPr>
              <a:t>•</a:t>
            </a:r>
            <a:r>
              <a:rPr lang="en-US" sz="1400" dirty="0">
                <a:cs typeface="Calibri"/>
              </a:rPr>
              <a:t>    Load data using </a:t>
            </a:r>
            <a:r>
              <a:rPr lang="en-US" sz="1400" err="1">
                <a:cs typeface="Calibri"/>
              </a:rPr>
              <a:t>pd.read_csv</a:t>
            </a:r>
            <a:endParaRPr lang="en-US" sz="1400" err="1">
              <a:ea typeface="Calibri"/>
              <a:cs typeface="Calibri"/>
            </a:endParaRPr>
          </a:p>
          <a:p>
            <a:pPr marL="0" indent="0">
              <a:lnSpc>
                <a:spcPct val="90000"/>
              </a:lnSpc>
              <a:buNone/>
            </a:pPr>
            <a:r>
              <a:rPr lang="en-US" sz="1400" dirty="0">
                <a:latin typeface="Arial"/>
                <a:cs typeface="Arial"/>
              </a:rPr>
              <a:t>•</a:t>
            </a:r>
            <a:r>
              <a:rPr lang="en-US" sz="1400" dirty="0">
                <a:cs typeface="Calibri"/>
              </a:rPr>
              <a:t>    Check for nulls and data types</a:t>
            </a:r>
            <a:endParaRPr lang="en-US" sz="1400" dirty="0">
              <a:ea typeface="Calibri"/>
              <a:cs typeface="Calibri"/>
            </a:endParaRPr>
          </a:p>
          <a:p>
            <a:pPr marL="0" indent="0">
              <a:lnSpc>
                <a:spcPct val="90000"/>
              </a:lnSpc>
              <a:buNone/>
            </a:pPr>
            <a:r>
              <a:rPr lang="en-US" sz="1400" dirty="0">
                <a:latin typeface="Arial"/>
                <a:cs typeface="Arial"/>
              </a:rPr>
              <a:t>•</a:t>
            </a:r>
            <a:r>
              <a:rPr lang="en-US" sz="1400" dirty="0">
                <a:cs typeface="Calibri"/>
              </a:rPr>
              <a:t>    Fill missing values for percentage columns</a:t>
            </a:r>
            <a:endParaRPr lang="en-US" sz="1400" dirty="0">
              <a:ea typeface="Calibri"/>
              <a:cs typeface="Calibri"/>
            </a:endParaRPr>
          </a:p>
          <a:p>
            <a:pPr marL="0" indent="0">
              <a:lnSpc>
                <a:spcPct val="90000"/>
              </a:lnSpc>
              <a:buNone/>
            </a:pPr>
            <a:r>
              <a:rPr lang="en-US" sz="1400" dirty="0">
                <a:latin typeface="Arial"/>
                <a:cs typeface="Arial"/>
              </a:rPr>
              <a:t>•</a:t>
            </a:r>
            <a:r>
              <a:rPr lang="en-US" sz="1400" dirty="0">
                <a:cs typeface="Calibri"/>
              </a:rPr>
              <a:t>    Add RPG column as sum of ORB and DRB</a:t>
            </a:r>
            <a:endParaRPr lang="en-US" sz="1400" dirty="0">
              <a:ea typeface="Calibri"/>
              <a:cs typeface="Calibri"/>
            </a:endParaRPr>
          </a:p>
          <a:p>
            <a:pPr marL="0" indent="0">
              <a:lnSpc>
                <a:spcPct val="90000"/>
              </a:lnSpc>
              <a:buNone/>
            </a:pPr>
            <a:endParaRPr lang="en-US" sz="1400" dirty="0">
              <a:latin typeface="Arial"/>
              <a:cs typeface="Arial"/>
            </a:endParaRPr>
          </a:p>
          <a:p>
            <a:pPr marL="0" indent="0">
              <a:lnSpc>
                <a:spcPct val="90000"/>
              </a:lnSpc>
              <a:buNone/>
            </a:pPr>
            <a:r>
              <a:rPr lang="en-US" sz="1400" dirty="0">
                <a:latin typeface="Calibri"/>
                <a:cs typeface="Calibri"/>
              </a:rPr>
              <a:t>#</a:t>
            </a:r>
            <a:r>
              <a:rPr lang="en-US" sz="1400" dirty="0">
                <a:cs typeface="Calibri"/>
              </a:rPr>
              <a:t> NBA Data Analysis</a:t>
            </a:r>
            <a:endParaRPr lang="en-US" sz="1400" dirty="0">
              <a:ea typeface="Calibri"/>
              <a:cs typeface="Calibri"/>
            </a:endParaRPr>
          </a:p>
          <a:p>
            <a:pPr marL="0" indent="0">
              <a:lnSpc>
                <a:spcPct val="90000"/>
              </a:lnSpc>
              <a:buNone/>
            </a:pPr>
            <a:r>
              <a:rPr lang="en-US" sz="1400" dirty="0">
                <a:cs typeface="Calibri"/>
              </a:rPr>
              <a:t>class </a:t>
            </a:r>
            <a:r>
              <a:rPr lang="en-US" sz="1400" err="1">
                <a:cs typeface="Calibri"/>
              </a:rPr>
              <a:t>NBADataAnalysis</a:t>
            </a:r>
            <a:r>
              <a:rPr lang="en-US" sz="1400" dirty="0">
                <a:cs typeface="Calibri"/>
              </a:rPr>
              <a:t>:</a:t>
            </a:r>
            <a:endParaRPr lang="en-US" sz="1400" dirty="0">
              <a:ea typeface="Calibri"/>
              <a:cs typeface="Calibri"/>
            </a:endParaRPr>
          </a:p>
          <a:p>
            <a:pPr marL="0" indent="0">
              <a:lnSpc>
                <a:spcPct val="90000"/>
              </a:lnSpc>
              <a:buNone/>
            </a:pPr>
            <a:r>
              <a:rPr lang="en-US" sz="1400" dirty="0">
                <a:latin typeface="Arial"/>
                <a:cs typeface="Arial"/>
              </a:rPr>
              <a:t>•</a:t>
            </a:r>
            <a:r>
              <a:rPr lang="en-US" sz="1400" dirty="0">
                <a:cs typeface="Calibri"/>
              </a:rPr>
              <a:t>    Initialize with data</a:t>
            </a:r>
            <a:endParaRPr lang="en-US" sz="1400" dirty="0">
              <a:ea typeface="Calibri"/>
              <a:cs typeface="Calibri"/>
            </a:endParaRPr>
          </a:p>
          <a:p>
            <a:pPr marL="0" indent="0">
              <a:lnSpc>
                <a:spcPct val="90000"/>
              </a:lnSpc>
              <a:buNone/>
            </a:pPr>
            <a:r>
              <a:rPr lang="en-US" sz="1400" dirty="0">
                <a:latin typeface="Arial"/>
                <a:cs typeface="Arial"/>
              </a:rPr>
              <a:t>•</a:t>
            </a:r>
            <a:r>
              <a:rPr lang="en-US" sz="1400" dirty="0">
                <a:cs typeface="Calibri"/>
              </a:rPr>
              <a:t>    Display data summary (first rows)</a:t>
            </a:r>
            <a:endParaRPr lang="en-US" sz="1400" dirty="0">
              <a:ea typeface="Calibri"/>
              <a:cs typeface="Calibri"/>
            </a:endParaRPr>
          </a:p>
          <a:p>
            <a:pPr marL="0" indent="0">
              <a:lnSpc>
                <a:spcPct val="90000"/>
              </a:lnSpc>
              <a:buNone/>
            </a:pPr>
            <a:r>
              <a:rPr lang="en-US" sz="1400" dirty="0">
                <a:latin typeface="Arial"/>
                <a:cs typeface="Arial"/>
              </a:rPr>
              <a:t>•</a:t>
            </a:r>
            <a:r>
              <a:rPr lang="en-US" sz="1400" dirty="0">
                <a:cs typeface="Calibri"/>
              </a:rPr>
              <a:t>    Show column descriptions (statistical meanings)</a:t>
            </a:r>
            <a:endParaRPr lang="en-US" sz="1400" dirty="0">
              <a:ea typeface="Calibri"/>
              <a:cs typeface="Calibri"/>
            </a:endParaRPr>
          </a:p>
          <a:p>
            <a:pPr marL="0" indent="0">
              <a:lnSpc>
                <a:spcPct val="90000"/>
              </a:lnSpc>
              <a:buNone/>
            </a:pPr>
            <a:r>
              <a:rPr lang="en-US" sz="1400" dirty="0">
                <a:latin typeface="Arial"/>
                <a:cs typeface="Arial"/>
              </a:rPr>
              <a:t>•</a:t>
            </a:r>
            <a:r>
              <a:rPr lang="en-US" sz="1400" dirty="0">
                <a:cs typeface="Calibri"/>
              </a:rPr>
              <a:t>    Plot top players by specified stat</a:t>
            </a:r>
            <a:endParaRPr lang="en-US" sz="1400" dirty="0">
              <a:ea typeface="Calibri"/>
              <a:cs typeface="Calibri"/>
            </a:endParaRPr>
          </a:p>
          <a:p>
            <a:pPr marL="0" indent="0">
              <a:lnSpc>
                <a:spcPct val="90000"/>
              </a:lnSpc>
              <a:buNone/>
            </a:pPr>
            <a:r>
              <a:rPr lang="en-US" sz="1400" dirty="0">
                <a:latin typeface="Arial"/>
                <a:cs typeface="Arial"/>
              </a:rPr>
              <a:t>•</a:t>
            </a:r>
            <a:r>
              <a:rPr lang="en-US" sz="1400" dirty="0">
                <a:cs typeface="Calibri"/>
              </a:rPr>
              <a:t>    Plot distribution by category (e.g., Position)</a:t>
            </a:r>
            <a:endParaRPr lang="en-US" sz="1400" dirty="0">
              <a:ea typeface="Calibri"/>
              <a:cs typeface="Calibri"/>
            </a:endParaRPr>
          </a:p>
          <a:p>
            <a:pPr marL="0" indent="0">
              <a:lnSpc>
                <a:spcPct val="90000"/>
              </a:lnSpc>
              <a:buNone/>
            </a:pPr>
            <a:r>
              <a:rPr lang="en-US" sz="1400" dirty="0">
                <a:latin typeface="Arial"/>
                <a:cs typeface="Arial"/>
              </a:rPr>
              <a:t>•</a:t>
            </a:r>
            <a:r>
              <a:rPr lang="en-US" sz="1400" dirty="0">
                <a:cs typeface="Calibri"/>
              </a:rPr>
              <a:t>    Plot average stats (PTS, AST, RPG) by team</a:t>
            </a:r>
            <a:endParaRPr lang="en-US" sz="1400" dirty="0">
              <a:ea typeface="Calibri"/>
              <a:cs typeface="Calibri"/>
            </a:endParaRPr>
          </a:p>
          <a:p>
            <a:pPr marL="0" indent="0">
              <a:lnSpc>
                <a:spcPct val="90000"/>
              </a:lnSpc>
              <a:buNone/>
            </a:pPr>
            <a:r>
              <a:rPr lang="en-US" sz="1400" dirty="0">
                <a:latin typeface="Arial"/>
                <a:cs typeface="Arial"/>
              </a:rPr>
              <a:t>•</a:t>
            </a:r>
            <a:r>
              <a:rPr lang="en-US" sz="1400" dirty="0">
                <a:cs typeface="Calibri"/>
              </a:rPr>
              <a:t>    Plot correlation matrix for numerical columns</a:t>
            </a:r>
            <a:endParaRPr lang="en-US" sz="1400" dirty="0">
              <a:ea typeface="Calibri"/>
              <a:cs typeface="Calibri"/>
            </a:endParaRPr>
          </a:p>
          <a:p>
            <a:pPr marL="0" indent="0">
              <a:lnSpc>
                <a:spcPct val="90000"/>
              </a:lnSpc>
              <a:buNone/>
            </a:pPr>
            <a:r>
              <a:rPr lang="en-US" sz="1400" dirty="0">
                <a:latin typeface="Arial"/>
                <a:cs typeface="Arial"/>
              </a:rPr>
              <a:t>•</a:t>
            </a:r>
            <a:r>
              <a:rPr lang="en-US" sz="1400" dirty="0">
                <a:cs typeface="Calibri"/>
              </a:rPr>
              <a:t>    Plot average stats by age</a:t>
            </a:r>
            <a:endParaRPr lang="en-US" sz="1400" dirty="0">
              <a:ea typeface="Calibri"/>
              <a:cs typeface="Calibri"/>
            </a:endParaRPr>
          </a:p>
          <a:p>
            <a:pPr marL="0" indent="0">
              <a:lnSpc>
                <a:spcPct val="90000"/>
              </a:lnSpc>
              <a:buNone/>
            </a:pPr>
            <a:r>
              <a:rPr lang="en-US" sz="1400" dirty="0">
                <a:latin typeface="Arial"/>
                <a:cs typeface="Arial"/>
              </a:rPr>
              <a:t>•</a:t>
            </a:r>
            <a:r>
              <a:rPr lang="en-US" sz="1400" dirty="0">
                <a:cs typeface="Calibri"/>
              </a:rPr>
              <a:t>    Plot shooting efficiency (3P% vs 3PA, FG% vs FGA)</a:t>
            </a:r>
            <a:endParaRPr lang="en-US" sz="1400" dirty="0">
              <a:ea typeface="Calibri"/>
              <a:cs typeface="Calibri"/>
            </a:endParaRPr>
          </a:p>
          <a:p>
            <a:pPr marL="0" indent="0">
              <a:lnSpc>
                <a:spcPct val="90000"/>
              </a:lnSpc>
              <a:buNone/>
            </a:pPr>
            <a:r>
              <a:rPr lang="en-US" sz="1400" dirty="0">
                <a:latin typeface="Arial"/>
                <a:cs typeface="Arial"/>
              </a:rPr>
              <a:t>•</a:t>
            </a:r>
            <a:r>
              <a:rPr lang="en-US" sz="1400" dirty="0">
                <a:cs typeface="Calibri"/>
              </a:rPr>
              <a:t>    Plot team performance (average PTS, AST, RPG)</a:t>
            </a:r>
            <a:endParaRPr lang="en-US" sz="1400" dirty="0">
              <a:ea typeface="Calibri"/>
              <a:cs typeface="Calibri"/>
            </a:endParaRPr>
          </a:p>
          <a:p>
            <a:pPr marL="0" indent="0">
              <a:lnSpc>
                <a:spcPct val="90000"/>
              </a:lnSpc>
              <a:buNone/>
            </a:pPr>
            <a:r>
              <a:rPr lang="en-US" sz="1400" dirty="0">
                <a:latin typeface="Arial"/>
                <a:cs typeface="Arial"/>
              </a:rPr>
              <a:t>•</a:t>
            </a:r>
            <a:r>
              <a:rPr lang="en-US" sz="1400" dirty="0">
                <a:cs typeface="Calibri"/>
              </a:rPr>
              <a:t>    Display team points table sorted by total points</a:t>
            </a:r>
            <a:endParaRPr lang="en-US" sz="1400" dirty="0">
              <a:ea typeface="Calibri"/>
              <a:cs typeface="Calibri"/>
            </a:endParaRPr>
          </a:p>
          <a:p>
            <a:pPr>
              <a:lnSpc>
                <a:spcPct val="90000"/>
              </a:lnSpc>
            </a:pPr>
            <a:endParaRPr lang="en-US" sz="1100">
              <a:cs typeface="Calibri"/>
            </a:endParaRPr>
          </a:p>
        </p:txBody>
      </p:sp>
      <p:sp>
        <p:nvSpPr>
          <p:cNvPr id="4" name="Content Placeholder 3">
            <a:extLst>
              <a:ext uri="{FF2B5EF4-FFF2-40B4-BE49-F238E27FC236}">
                <a16:creationId xmlns:a16="http://schemas.microsoft.com/office/drawing/2014/main" id="{C790580B-0F49-4BFE-710F-3050CB91C66B}"/>
              </a:ext>
            </a:extLst>
          </p:cNvPr>
          <p:cNvSpPr>
            <a:spLocks noGrp="1"/>
          </p:cNvSpPr>
          <p:nvPr>
            <p:ph sz="half" idx="2"/>
          </p:nvPr>
        </p:nvSpPr>
        <p:spPr>
          <a:xfrm>
            <a:off x="4692649" y="1027964"/>
            <a:ext cx="4142960" cy="5734303"/>
          </a:xfrm>
        </p:spPr>
        <p:txBody>
          <a:bodyPr vert="horz" lIns="91440" tIns="45720" rIns="91440" bIns="45720" rtlCol="0" anchor="t">
            <a:noAutofit/>
          </a:bodyPr>
          <a:lstStyle/>
          <a:p>
            <a:pPr marL="0" indent="0">
              <a:lnSpc>
                <a:spcPct val="90000"/>
              </a:lnSpc>
              <a:buNone/>
            </a:pPr>
            <a:r>
              <a:rPr lang="en-US" sz="1400" dirty="0">
                <a:latin typeface="Calibri"/>
                <a:cs typeface="Calibri"/>
              </a:rPr>
              <a:t>#</a:t>
            </a:r>
            <a:r>
              <a:rPr lang="en-US" sz="1400" dirty="0">
                <a:cs typeface="Calibri"/>
              </a:rPr>
              <a:t> Main Program</a:t>
            </a:r>
            <a:endParaRPr lang="en-US" sz="1400" dirty="0">
              <a:ea typeface="Calibri"/>
              <a:cs typeface="Calibri"/>
            </a:endParaRPr>
          </a:p>
          <a:p>
            <a:pPr marL="0" indent="0">
              <a:lnSpc>
                <a:spcPct val="90000"/>
              </a:lnSpc>
              <a:buNone/>
            </a:pPr>
            <a:r>
              <a:rPr lang="en-US" sz="1400" err="1">
                <a:cs typeface="Calibri"/>
              </a:rPr>
              <a:t>file_path</a:t>
            </a:r>
            <a:r>
              <a:rPr lang="en-US" sz="1400" dirty="0">
                <a:cs typeface="Calibri"/>
              </a:rPr>
              <a:t> = "NBA_Player_Stats_2023_2024_Playoffs.csv"</a:t>
            </a:r>
            <a:endParaRPr lang="en-US" sz="1400" dirty="0">
              <a:ea typeface="Calibri"/>
              <a:cs typeface="Calibri"/>
            </a:endParaRPr>
          </a:p>
          <a:p>
            <a:pPr marL="0" indent="0">
              <a:lnSpc>
                <a:spcPct val="90000"/>
              </a:lnSpc>
              <a:buNone/>
            </a:pPr>
            <a:r>
              <a:rPr lang="en-US" sz="1400" dirty="0">
                <a:cs typeface="Calibri"/>
              </a:rPr>
              <a:t>1. Load data using </a:t>
            </a:r>
            <a:r>
              <a:rPr lang="en-US" sz="1400" err="1">
                <a:cs typeface="Calibri"/>
              </a:rPr>
              <a:t>NBADataLoader</a:t>
            </a:r>
            <a:endParaRPr lang="en-US" sz="1400" err="1">
              <a:ea typeface="Calibri"/>
              <a:cs typeface="Calibri"/>
            </a:endParaRPr>
          </a:p>
          <a:p>
            <a:pPr marL="0" indent="0">
              <a:lnSpc>
                <a:spcPct val="90000"/>
              </a:lnSpc>
              <a:buNone/>
            </a:pPr>
            <a:r>
              <a:rPr lang="en-US" sz="1400" dirty="0">
                <a:cs typeface="Calibri"/>
              </a:rPr>
              <a:t>2. Fill missing values and add RPG column</a:t>
            </a:r>
            <a:endParaRPr lang="en-US" sz="1400" dirty="0">
              <a:ea typeface="Calibri"/>
              <a:cs typeface="Calibri"/>
            </a:endParaRPr>
          </a:p>
          <a:p>
            <a:pPr marL="0" indent="0">
              <a:lnSpc>
                <a:spcPct val="90000"/>
              </a:lnSpc>
              <a:buNone/>
            </a:pPr>
            <a:r>
              <a:rPr lang="en-US" sz="1400" dirty="0">
                <a:cs typeface="Calibri"/>
              </a:rPr>
              <a:t>3. Initialize </a:t>
            </a:r>
            <a:r>
              <a:rPr lang="en-US" sz="1400" err="1">
                <a:cs typeface="Calibri"/>
              </a:rPr>
              <a:t>NBADataAnalysis</a:t>
            </a:r>
            <a:r>
              <a:rPr lang="en-US" sz="1400" dirty="0">
                <a:cs typeface="Calibri"/>
              </a:rPr>
              <a:t> with cleaned data</a:t>
            </a:r>
            <a:endParaRPr lang="en-US" sz="1400" dirty="0">
              <a:ea typeface="Calibri"/>
              <a:cs typeface="Calibri"/>
            </a:endParaRPr>
          </a:p>
          <a:p>
            <a:pPr marL="0" indent="0">
              <a:lnSpc>
                <a:spcPct val="90000"/>
              </a:lnSpc>
              <a:buNone/>
            </a:pPr>
            <a:endParaRPr lang="en-US" sz="1400" dirty="0">
              <a:latin typeface="Arial"/>
              <a:cs typeface="Arial"/>
            </a:endParaRPr>
          </a:p>
          <a:p>
            <a:pPr marL="0" indent="0">
              <a:lnSpc>
                <a:spcPct val="90000"/>
              </a:lnSpc>
              <a:buNone/>
            </a:pPr>
            <a:r>
              <a:rPr lang="en-US" sz="1400" dirty="0">
                <a:latin typeface="Calibri"/>
                <a:cs typeface="Calibri"/>
              </a:rPr>
              <a:t>#</a:t>
            </a:r>
            <a:r>
              <a:rPr lang="en-US" sz="1400" dirty="0">
                <a:cs typeface="Calibri"/>
              </a:rPr>
              <a:t> Menu for User Interaction</a:t>
            </a:r>
            <a:endParaRPr lang="en-US" sz="1400" dirty="0">
              <a:ea typeface="Calibri"/>
              <a:cs typeface="Calibri"/>
            </a:endParaRPr>
          </a:p>
          <a:p>
            <a:pPr marL="0" indent="0">
              <a:lnSpc>
                <a:spcPct val="90000"/>
              </a:lnSpc>
              <a:buNone/>
            </a:pPr>
            <a:r>
              <a:rPr lang="en-US" sz="1400" dirty="0">
                <a:cs typeface="Calibri"/>
              </a:rPr>
              <a:t>While True:</a:t>
            </a:r>
            <a:endParaRPr lang="en-US" sz="1400" dirty="0">
              <a:ea typeface="Calibri"/>
              <a:cs typeface="Calibri"/>
            </a:endParaRPr>
          </a:p>
          <a:p>
            <a:pPr marL="0" indent="0">
              <a:lnSpc>
                <a:spcPct val="90000"/>
              </a:lnSpc>
              <a:buNone/>
            </a:pPr>
            <a:r>
              <a:rPr lang="en-US" sz="1400" dirty="0">
                <a:latin typeface="Arial"/>
                <a:cs typeface="Arial"/>
              </a:rPr>
              <a:t>•</a:t>
            </a:r>
            <a:r>
              <a:rPr lang="en-US" sz="1400" dirty="0">
                <a:cs typeface="Calibri"/>
              </a:rPr>
              <a:t>  Show options:</a:t>
            </a:r>
            <a:endParaRPr lang="en-US" sz="1400" dirty="0">
              <a:ea typeface="Calibri"/>
              <a:cs typeface="Calibri"/>
            </a:endParaRPr>
          </a:p>
          <a:p>
            <a:pPr>
              <a:lnSpc>
                <a:spcPct val="90000"/>
              </a:lnSpc>
              <a:buAutoNum type="arabicPeriod"/>
            </a:pPr>
            <a:r>
              <a:rPr lang="en-US" sz="1400" dirty="0">
                <a:cs typeface="Calibri"/>
              </a:rPr>
              <a:t>Display column descriptions</a:t>
            </a:r>
            <a:endParaRPr lang="en-US" sz="1400" dirty="0">
              <a:ea typeface="Calibri"/>
              <a:cs typeface="Calibri"/>
            </a:endParaRPr>
          </a:p>
          <a:p>
            <a:pPr>
              <a:lnSpc>
                <a:spcPct val="90000"/>
              </a:lnSpc>
              <a:buAutoNum type="arabicPeriod"/>
            </a:pPr>
            <a:r>
              <a:rPr lang="en-US" sz="1400" dirty="0">
                <a:cs typeface="Calibri"/>
              </a:rPr>
              <a:t>Data summary</a:t>
            </a:r>
            <a:endParaRPr lang="en-US" sz="1400" dirty="0">
              <a:ea typeface="Calibri"/>
              <a:cs typeface="Calibri"/>
            </a:endParaRPr>
          </a:p>
          <a:p>
            <a:pPr>
              <a:lnSpc>
                <a:spcPct val="90000"/>
              </a:lnSpc>
              <a:buAutoNum type="arabicPeriod"/>
            </a:pPr>
            <a:r>
              <a:rPr lang="en-US" sz="1400" dirty="0">
                <a:cs typeface="Calibri"/>
              </a:rPr>
              <a:t>Top players by stat (user input for stat and number</a:t>
            </a:r>
            <a:endParaRPr lang="en-US" sz="1400" dirty="0">
              <a:ea typeface="Calibri"/>
              <a:cs typeface="Calibri"/>
            </a:endParaRPr>
          </a:p>
          <a:p>
            <a:pPr>
              <a:lnSpc>
                <a:spcPct val="90000"/>
              </a:lnSpc>
              <a:buAutoNum type="arabicPeriod"/>
            </a:pPr>
            <a:r>
              <a:rPr lang="en-US" sz="1400" dirty="0">
                <a:cs typeface="Calibri"/>
              </a:rPr>
              <a:t>Distribution by category (Position)</a:t>
            </a:r>
            <a:endParaRPr lang="en-US" sz="1400" dirty="0">
              <a:ea typeface="Calibri"/>
              <a:cs typeface="Calibri"/>
            </a:endParaRPr>
          </a:p>
          <a:p>
            <a:pPr>
              <a:lnSpc>
                <a:spcPct val="90000"/>
              </a:lnSpc>
              <a:buAutoNum type="arabicPeriod"/>
            </a:pPr>
            <a:r>
              <a:rPr lang="en-US" sz="1400" dirty="0">
                <a:cs typeface="Calibri"/>
              </a:rPr>
              <a:t>Average stats by team</a:t>
            </a:r>
            <a:endParaRPr lang="en-US" sz="1400" dirty="0">
              <a:ea typeface="Calibri"/>
              <a:cs typeface="Calibri"/>
            </a:endParaRPr>
          </a:p>
          <a:p>
            <a:pPr>
              <a:lnSpc>
                <a:spcPct val="90000"/>
              </a:lnSpc>
              <a:buAutoNum type="arabicPeriod"/>
            </a:pPr>
            <a:r>
              <a:rPr lang="en-US" sz="1400" dirty="0">
                <a:cs typeface="Calibri"/>
              </a:rPr>
              <a:t>Correlation matrix</a:t>
            </a:r>
            <a:endParaRPr lang="en-US" sz="1400" dirty="0">
              <a:ea typeface="Calibri"/>
              <a:cs typeface="Calibri"/>
            </a:endParaRPr>
          </a:p>
          <a:p>
            <a:pPr>
              <a:lnSpc>
                <a:spcPct val="90000"/>
              </a:lnSpc>
              <a:buAutoNum type="arabicPeriod"/>
            </a:pPr>
            <a:r>
              <a:rPr lang="en-US" sz="1400" dirty="0">
                <a:cs typeface="Calibri"/>
              </a:rPr>
              <a:t>Average stats by age</a:t>
            </a:r>
            <a:endParaRPr lang="en-US" sz="1400" dirty="0">
              <a:ea typeface="Calibri"/>
              <a:cs typeface="Calibri"/>
            </a:endParaRPr>
          </a:p>
          <a:p>
            <a:pPr>
              <a:lnSpc>
                <a:spcPct val="90000"/>
              </a:lnSpc>
              <a:buAutoNum type="arabicPeriod"/>
            </a:pPr>
            <a:r>
              <a:rPr lang="en-US" sz="1400" dirty="0">
                <a:cs typeface="Calibri"/>
              </a:rPr>
              <a:t>Shooting efficiency</a:t>
            </a:r>
            <a:endParaRPr lang="en-US" sz="1400" dirty="0">
              <a:ea typeface="Calibri"/>
              <a:cs typeface="Calibri"/>
            </a:endParaRPr>
          </a:p>
          <a:p>
            <a:pPr>
              <a:lnSpc>
                <a:spcPct val="90000"/>
              </a:lnSpc>
              <a:buAutoNum type="arabicPeriod"/>
            </a:pPr>
            <a:r>
              <a:rPr lang="en-US" sz="1400" dirty="0">
                <a:cs typeface="Calibri"/>
              </a:rPr>
              <a:t>Team performance</a:t>
            </a:r>
            <a:endParaRPr lang="en-US" sz="1400" dirty="0">
              <a:ea typeface="Calibri"/>
              <a:cs typeface="Calibri"/>
            </a:endParaRPr>
          </a:p>
          <a:p>
            <a:pPr>
              <a:lnSpc>
                <a:spcPct val="90000"/>
              </a:lnSpc>
              <a:buAutoNum type="arabicPeriod"/>
            </a:pPr>
            <a:r>
              <a:rPr lang="en-US" sz="1400" dirty="0">
                <a:cs typeface="Calibri"/>
              </a:rPr>
              <a:t>Team stat summary (user input for stat)</a:t>
            </a:r>
            <a:endParaRPr lang="en-US" sz="1400" dirty="0">
              <a:ea typeface="Calibri"/>
              <a:cs typeface="Calibri"/>
            </a:endParaRPr>
          </a:p>
          <a:p>
            <a:pPr>
              <a:lnSpc>
                <a:spcPct val="90000"/>
              </a:lnSpc>
              <a:buAutoNum type="arabicPeriod"/>
            </a:pPr>
            <a:r>
              <a:rPr lang="en-US" sz="1400" dirty="0">
                <a:cs typeface="Calibri"/>
              </a:rPr>
              <a:t> Display top players table</a:t>
            </a:r>
            <a:endParaRPr lang="en-US" sz="1400" dirty="0">
              <a:ea typeface="Calibri"/>
              <a:cs typeface="Calibri"/>
            </a:endParaRPr>
          </a:p>
          <a:p>
            <a:pPr>
              <a:lnSpc>
                <a:spcPct val="90000"/>
              </a:lnSpc>
              <a:buAutoNum type="arabicPeriod"/>
            </a:pPr>
            <a:r>
              <a:rPr lang="en-US" sz="1400" dirty="0">
                <a:cs typeface="Calibri"/>
              </a:rPr>
              <a:t> Display team points table</a:t>
            </a:r>
            <a:endParaRPr lang="en-US" sz="1400" dirty="0">
              <a:ea typeface="Calibri"/>
              <a:cs typeface="Calibri"/>
            </a:endParaRPr>
          </a:p>
          <a:p>
            <a:pPr marL="0" indent="0">
              <a:lnSpc>
                <a:spcPct val="90000"/>
              </a:lnSpc>
              <a:buNone/>
            </a:pPr>
            <a:r>
              <a:rPr lang="en-US" sz="1400" dirty="0">
                <a:cs typeface="Calibri"/>
              </a:rPr>
              <a:t> </a:t>
            </a:r>
            <a:r>
              <a:rPr lang="en-US" sz="1400" dirty="0">
                <a:latin typeface="Arial"/>
                <a:cs typeface="Arial"/>
              </a:rPr>
              <a:t>•</a:t>
            </a:r>
            <a:r>
              <a:rPr lang="en-US" sz="1400" dirty="0">
                <a:cs typeface="Calibri"/>
              </a:rPr>
              <a:t> If choice == 0: Exit program</a:t>
            </a:r>
            <a:endParaRPr lang="en-US" sz="1400" dirty="0">
              <a:ea typeface="Calibri"/>
              <a:cs typeface="Calibri"/>
            </a:endParaRPr>
          </a:p>
          <a:p>
            <a:pPr marL="0" indent="0">
              <a:lnSpc>
                <a:spcPct val="90000"/>
              </a:lnSpc>
              <a:buNone/>
            </a:pPr>
            <a:r>
              <a:rPr lang="en-US" sz="1400" dirty="0">
                <a:ea typeface="+mn-lt"/>
                <a:cs typeface="+mn-lt"/>
              </a:rPr>
              <a:t>• </a:t>
            </a:r>
            <a:r>
              <a:rPr lang="en-US" sz="1400" dirty="0">
                <a:cs typeface="Calibri"/>
              </a:rPr>
              <a:t>Else: Execute selected function</a:t>
            </a:r>
            <a:endParaRPr lang="en-US" sz="1400" dirty="0">
              <a:ea typeface="Calibri"/>
              <a:cs typeface="Calibri"/>
            </a:endParaRPr>
          </a:p>
          <a:p>
            <a:pPr>
              <a:lnSpc>
                <a:spcPct val="90000"/>
              </a:lnSpc>
              <a:buAutoNum type="arabicPeriod"/>
            </a:pPr>
            <a:endParaRPr lang="en-US" sz="900">
              <a:cs typeface="Calibri"/>
            </a:endParaRPr>
          </a:p>
        </p:txBody>
      </p:sp>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3356" y="1928731"/>
            <a:ext cx="3333749"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24">
            <a:extLst>
              <a:ext uri="{FF2B5EF4-FFF2-40B4-BE49-F238E27FC236}">
                <a16:creationId xmlns:a16="http://schemas.microsoft.com/office/drawing/2014/main" id="{285F4A72-D64A-3E9B-2DD3-705E864771DB}"/>
              </a:ext>
            </a:extLst>
          </p:cNvPr>
          <p:cNvSpPr>
            <a:spLocks noGrp="1"/>
          </p:cNvSpPr>
          <p:nvPr>
            <p:ph type="title"/>
          </p:nvPr>
        </p:nvSpPr>
        <p:spPr>
          <a:xfrm>
            <a:off x="771525" y="1967266"/>
            <a:ext cx="1971675" cy="2547257"/>
          </a:xfrm>
          <a:noFill/>
        </p:spPr>
        <p:txBody>
          <a:bodyPr anchor="ctr">
            <a:normAutofit/>
          </a:bodyPr>
          <a:lstStyle/>
          <a:p>
            <a:r>
              <a:rPr lang="en-US" sz="2900">
                <a:solidFill>
                  <a:srgbClr val="FFFFFF"/>
                </a:solidFill>
                <a:ea typeface="Calibri"/>
                <a:cs typeface="Calibri"/>
              </a:rPr>
              <a:t>Flowchart:-</a:t>
            </a:r>
          </a:p>
        </p:txBody>
      </p:sp>
      <p:pic>
        <p:nvPicPr>
          <p:cNvPr id="24" name="Content Placeholder 23" descr="A screenshot of a computer program&#10;&#10;Description automatically generated">
            <a:extLst>
              <a:ext uri="{FF2B5EF4-FFF2-40B4-BE49-F238E27FC236}">
                <a16:creationId xmlns:a16="http://schemas.microsoft.com/office/drawing/2014/main" id="{485E8716-2000-7CAF-0284-A929253DCE9F}"/>
              </a:ext>
            </a:extLst>
          </p:cNvPr>
          <p:cNvPicPr>
            <a:picLocks noGrp="1" noChangeAspect="1"/>
          </p:cNvPicPr>
          <p:nvPr>
            <p:ph idx="4294967295"/>
          </p:nvPr>
        </p:nvPicPr>
        <p:blipFill>
          <a:blip r:embed="rId2"/>
          <a:stretch>
            <a:fillRect/>
          </a:stretch>
        </p:blipFill>
        <p:spPr>
          <a:xfrm>
            <a:off x="3933058" y="643466"/>
            <a:ext cx="4385382" cy="5568739"/>
          </a:xfrm>
          <a:prstGeom prst="rect">
            <a:avLst/>
          </a:prstGeom>
        </p:spPr>
      </p:pic>
    </p:spTree>
    <p:extLst>
      <p:ext uri="{BB962C8B-B14F-4D97-AF65-F5344CB8AC3E}">
        <p14:creationId xmlns:p14="http://schemas.microsoft.com/office/powerpoint/2010/main" val="1736910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2170" y="856180"/>
            <a:ext cx="3420438" cy="1128068"/>
          </a:xfrm>
        </p:spPr>
        <p:txBody>
          <a:bodyPr vert="horz" lIns="91440" tIns="45720" rIns="91440" bIns="45720" rtlCol="0" anchor="ctr">
            <a:normAutofit/>
          </a:bodyPr>
          <a:lstStyle/>
          <a:p>
            <a:pPr algn="l" defTabSz="914400">
              <a:lnSpc>
                <a:spcPct val="90000"/>
              </a:lnSpc>
            </a:pPr>
            <a:r>
              <a:rPr lang="en-US" sz="3500" dirty="0"/>
              <a:t>Pythonic Features</a:t>
            </a:r>
          </a:p>
        </p:txBody>
      </p:sp>
      <p:grpSp>
        <p:nvGrpSpPr>
          <p:cNvPr id="50" name="Group 4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51" name="Rectangle 5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ectangle 5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090569"/>
            <a:ext cx="32232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133822" y="1712071"/>
            <a:ext cx="4126350" cy="4984539"/>
          </a:xfrm>
        </p:spPr>
        <p:txBody>
          <a:bodyPr vert="horz" lIns="91440" tIns="45720" rIns="91440" bIns="45720" rtlCol="0" anchor="ctr">
            <a:noAutofit/>
          </a:bodyPr>
          <a:lstStyle/>
          <a:p>
            <a:pPr marL="0" indent="-228600" defTabSz="914400">
              <a:lnSpc>
                <a:spcPct val="90000"/>
              </a:lnSpc>
              <a:buFont typeface="Arial" panose="020B0604020202020204" pitchFamily="34" charset="0"/>
              <a:buChar char="•"/>
            </a:pPr>
            <a:r>
              <a:rPr lang="en-US" sz="1400" b="1" dirty="0"/>
              <a:t>Pandas:-</a:t>
            </a:r>
            <a:endParaRPr lang="en-US" sz="1400" dirty="0">
              <a:ea typeface="Calibri"/>
              <a:cs typeface="Calibri"/>
            </a:endParaRPr>
          </a:p>
          <a:p>
            <a:pPr marL="0" indent="0" defTabSz="914400">
              <a:lnSpc>
                <a:spcPct val="90000"/>
              </a:lnSpc>
              <a:buNone/>
            </a:pPr>
            <a:r>
              <a:rPr lang="en-US" sz="1400" dirty="0"/>
              <a:t>Pandas is a powerful Python library for data manipulation and analysis, providing data structures like </a:t>
            </a:r>
            <a:r>
              <a:rPr lang="en-US" sz="1400" err="1"/>
              <a:t>DataFrames</a:t>
            </a:r>
            <a:r>
              <a:rPr lang="en-US" sz="1400" dirty="0"/>
              <a:t> and Series for handling structured data.</a:t>
            </a:r>
            <a:endParaRPr lang="en-US" sz="1400" dirty="0">
              <a:ea typeface="Calibri"/>
              <a:cs typeface="Calibri"/>
            </a:endParaRPr>
          </a:p>
          <a:p>
            <a:pPr marL="0" indent="-228600" defTabSz="914400">
              <a:lnSpc>
                <a:spcPct val="90000"/>
              </a:lnSpc>
              <a:buFont typeface="Arial" panose="020B0604020202020204" pitchFamily="34" charset="0"/>
              <a:buChar char="•"/>
            </a:pPr>
            <a:endParaRPr lang="en-US" sz="1400" dirty="0">
              <a:ea typeface="Calibri"/>
              <a:cs typeface="Calibri"/>
            </a:endParaRPr>
          </a:p>
          <a:p>
            <a:pPr marL="0" indent="-228600" defTabSz="914400">
              <a:lnSpc>
                <a:spcPct val="90000"/>
              </a:lnSpc>
              <a:buFont typeface="Arial" panose="020B0604020202020204" pitchFamily="34" charset="0"/>
              <a:buChar char="•"/>
            </a:pPr>
            <a:r>
              <a:rPr lang="en-US" sz="1400" b="1" err="1"/>
              <a:t>Numpy</a:t>
            </a:r>
            <a:r>
              <a:rPr lang="en-US" sz="1400" b="1"/>
              <a:t>:-</a:t>
            </a:r>
            <a:endParaRPr lang="en-US" sz="1400" dirty="0"/>
          </a:p>
          <a:p>
            <a:pPr marL="0" indent="0" defTabSz="914400">
              <a:lnSpc>
                <a:spcPct val="90000"/>
              </a:lnSpc>
              <a:buNone/>
            </a:pPr>
            <a:r>
              <a:rPr lang="en-US" sz="1400" dirty="0"/>
              <a:t>NumPy is a powerful Python library for numerical computing, providing support for large, multi-dimensional arrays and matrices, along with a collection of mathematical functions to operate on them.</a:t>
            </a:r>
            <a:endParaRPr lang="en-US" sz="1400">
              <a:ea typeface="Calibri"/>
              <a:cs typeface="Calibri"/>
            </a:endParaRPr>
          </a:p>
          <a:p>
            <a:pPr marL="0" indent="-228600" defTabSz="914400">
              <a:lnSpc>
                <a:spcPct val="90000"/>
              </a:lnSpc>
              <a:buFont typeface="Arial" panose="020B0604020202020204" pitchFamily="34" charset="0"/>
              <a:buChar char="•"/>
            </a:pPr>
            <a:endParaRPr lang="en-US" sz="1400" dirty="0">
              <a:ea typeface="Calibri"/>
              <a:cs typeface="Calibri"/>
            </a:endParaRPr>
          </a:p>
          <a:p>
            <a:pPr marL="0" indent="-228600" defTabSz="914400">
              <a:lnSpc>
                <a:spcPct val="90000"/>
              </a:lnSpc>
              <a:buFont typeface="Arial" panose="020B0604020202020204" pitchFamily="34" charset="0"/>
              <a:buChar char="•"/>
            </a:pPr>
            <a:r>
              <a:rPr lang="en-US" sz="1400" b="1" dirty="0"/>
              <a:t>Matplotlib:- </a:t>
            </a:r>
            <a:endParaRPr lang="en-US" sz="1400" b="1" dirty="0">
              <a:ea typeface="Calibri"/>
              <a:cs typeface="Calibri"/>
            </a:endParaRPr>
          </a:p>
          <a:p>
            <a:pPr marL="0" indent="0" defTabSz="914400">
              <a:lnSpc>
                <a:spcPct val="90000"/>
              </a:lnSpc>
              <a:buNone/>
            </a:pPr>
            <a:r>
              <a:rPr lang="en-US" sz="1400" dirty="0"/>
              <a:t>Matplotlib is a comprehensive Python library for creating static, animated, and interactive visualizations in various formats. </a:t>
            </a:r>
            <a:endParaRPr lang="en-US" sz="1400" dirty="0">
              <a:ea typeface="Calibri"/>
              <a:cs typeface="Calibri"/>
            </a:endParaRPr>
          </a:p>
          <a:p>
            <a:pPr marL="0" indent="-228600" defTabSz="914400">
              <a:lnSpc>
                <a:spcPct val="90000"/>
              </a:lnSpc>
              <a:buFont typeface="Arial" panose="020B0604020202020204" pitchFamily="34" charset="0"/>
              <a:buChar char="•"/>
            </a:pPr>
            <a:endParaRPr lang="en-US" sz="1400" dirty="0">
              <a:ea typeface="Calibri"/>
              <a:cs typeface="Calibri"/>
            </a:endParaRPr>
          </a:p>
          <a:p>
            <a:pPr marL="0" indent="-228600" defTabSz="914400">
              <a:lnSpc>
                <a:spcPct val="90000"/>
              </a:lnSpc>
              <a:buFont typeface="Arial" panose="020B0604020202020204" pitchFamily="34" charset="0"/>
              <a:buChar char="•"/>
            </a:pPr>
            <a:r>
              <a:rPr lang="en-US" sz="1400" b="1" dirty="0"/>
              <a:t>Classes:-</a:t>
            </a:r>
            <a:endParaRPr lang="en-US" sz="1400" b="1" dirty="0">
              <a:ea typeface="Calibri"/>
              <a:cs typeface="Calibri"/>
            </a:endParaRPr>
          </a:p>
          <a:p>
            <a:pPr marL="0" indent="0" defTabSz="914400">
              <a:lnSpc>
                <a:spcPct val="90000"/>
              </a:lnSpc>
              <a:buNone/>
            </a:pPr>
            <a:r>
              <a:rPr lang="en-US" sz="1400" dirty="0"/>
              <a:t>The </a:t>
            </a:r>
            <a:r>
              <a:rPr lang="en-US" sz="1400" err="1"/>
              <a:t>NBADataloader</a:t>
            </a:r>
            <a:r>
              <a:rPr lang="en-US" sz="1400" dirty="0"/>
              <a:t> class handles the loading and preprocessing of NBA datasets, preparing data for analysis. The </a:t>
            </a:r>
            <a:r>
              <a:rPr lang="en-US" sz="1400" err="1"/>
              <a:t>NBADataAnalysis</a:t>
            </a:r>
            <a:r>
              <a:rPr lang="en-US" sz="1400" dirty="0"/>
              <a:t> class provides tools to explore, visualize, and analyze NBA player and team performance statistics.</a:t>
            </a:r>
            <a:endParaRPr lang="en-US" sz="1400" dirty="0">
              <a:ea typeface="Calibri"/>
              <a:cs typeface="Calibri"/>
            </a:endParaRPr>
          </a:p>
        </p:txBody>
      </p:sp>
      <p:sp>
        <p:nvSpPr>
          <p:cNvPr id="54" name="Rectangle 53">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513853"/>
            <a:ext cx="4507025"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11" descr="A screen shot of a computer program&#10;&#10;Description automatically generated">
            <a:extLst>
              <a:ext uri="{FF2B5EF4-FFF2-40B4-BE49-F238E27FC236}">
                <a16:creationId xmlns:a16="http://schemas.microsoft.com/office/drawing/2014/main" id="{4F0E16F1-7DBE-192C-2340-EB9C473BC8B1}"/>
              </a:ext>
            </a:extLst>
          </p:cNvPr>
          <p:cNvPicPr>
            <a:picLocks noGrp="1" noChangeAspect="1"/>
          </p:cNvPicPr>
          <p:nvPr>
            <p:ph sz="half" idx="2"/>
          </p:nvPr>
        </p:nvPicPr>
        <p:blipFill>
          <a:blip r:embed="rId2"/>
          <a:srcRect l="1538" r="29797" b="1"/>
          <a:stretch/>
        </p:blipFill>
        <p:spPr>
          <a:xfrm>
            <a:off x="4483341" y="799352"/>
            <a:ext cx="4069057" cy="525929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2170" y="856180"/>
            <a:ext cx="3420438" cy="1128068"/>
          </a:xfrm>
        </p:spPr>
        <p:txBody>
          <a:bodyPr vert="horz" lIns="91440" tIns="45720" rIns="91440" bIns="45720" rtlCol="0" anchor="ctr">
            <a:normAutofit/>
          </a:bodyPr>
          <a:lstStyle/>
          <a:p>
            <a:pPr algn="l" defTabSz="914400">
              <a:lnSpc>
                <a:spcPct val="90000"/>
              </a:lnSpc>
            </a:pPr>
            <a:r>
              <a:rPr lang="en-US" sz="3500"/>
              <a:t>Pythonic Features</a:t>
            </a:r>
          </a:p>
        </p:txBody>
      </p:sp>
      <p:grpSp>
        <p:nvGrpSpPr>
          <p:cNvPr id="65" name="Group 6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66" name="Rectangle 6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9" name="Rectangle 6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090569"/>
            <a:ext cx="32232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266343" y="1899809"/>
            <a:ext cx="3772961" cy="4885148"/>
          </a:xfrm>
        </p:spPr>
        <p:txBody>
          <a:bodyPr vert="horz" lIns="91440" tIns="45720" rIns="91440" bIns="45720" rtlCol="0" anchor="ctr">
            <a:noAutofit/>
          </a:bodyPr>
          <a:lstStyle/>
          <a:p>
            <a:pPr marL="0" indent="-228600" defTabSz="914400">
              <a:lnSpc>
                <a:spcPct val="90000"/>
              </a:lnSpc>
              <a:buFont typeface="Arial" panose="020B0604020202020204" pitchFamily="34" charset="0"/>
              <a:buChar char="•"/>
            </a:pPr>
            <a:r>
              <a:rPr lang="en-US" sz="1400" b="1" dirty="0"/>
              <a:t>Loops:-</a:t>
            </a:r>
            <a:endParaRPr lang="en-US" sz="1400" dirty="0">
              <a:ea typeface="Calibri"/>
              <a:cs typeface="Calibri"/>
            </a:endParaRPr>
          </a:p>
          <a:p>
            <a:pPr marL="0" indent="-228600" defTabSz="914400">
              <a:lnSpc>
                <a:spcPct val="90000"/>
              </a:lnSpc>
              <a:buFont typeface="Arial" panose="020B0604020202020204" pitchFamily="34" charset="0"/>
              <a:buChar char="•"/>
            </a:pPr>
            <a:r>
              <a:rPr lang="en-US" sz="1400" dirty="0"/>
              <a:t>Loops in this project are used to iterate over the dataset for processing and analyzing multiple NBA player stats, ensuring efficient data handling.</a:t>
            </a:r>
            <a:endParaRPr lang="en-US" sz="1400" dirty="0">
              <a:ea typeface="Calibri"/>
              <a:cs typeface="Calibri"/>
            </a:endParaRPr>
          </a:p>
          <a:p>
            <a:pPr marL="0" indent="-228600" defTabSz="914400">
              <a:lnSpc>
                <a:spcPct val="90000"/>
              </a:lnSpc>
              <a:buFont typeface="Arial" panose="020B0604020202020204" pitchFamily="34" charset="0"/>
              <a:buChar char="•"/>
            </a:pPr>
            <a:endParaRPr lang="en-US" sz="1400" dirty="0">
              <a:ea typeface="Calibri"/>
              <a:cs typeface="Calibri"/>
            </a:endParaRPr>
          </a:p>
          <a:p>
            <a:pPr marL="0" indent="-228600" defTabSz="914400">
              <a:lnSpc>
                <a:spcPct val="90000"/>
              </a:lnSpc>
              <a:buFont typeface="Arial" panose="020B0604020202020204" pitchFamily="34" charset="0"/>
              <a:buChar char="•"/>
            </a:pPr>
            <a:r>
              <a:rPr lang="en-US" sz="1400" b="1" dirty="0"/>
              <a:t>Functions:-</a:t>
            </a:r>
            <a:endParaRPr lang="en-US" sz="1400" b="1" dirty="0">
              <a:ea typeface="Calibri"/>
              <a:cs typeface="Calibri"/>
            </a:endParaRPr>
          </a:p>
          <a:p>
            <a:pPr marL="0" indent="-228600" defTabSz="914400">
              <a:lnSpc>
                <a:spcPct val="90000"/>
              </a:lnSpc>
              <a:buFont typeface="Arial" panose="020B0604020202020204" pitchFamily="34" charset="0"/>
              <a:buChar char="•"/>
            </a:pPr>
            <a:r>
              <a:rPr lang="en-US" sz="1400" dirty="0"/>
              <a:t>Methods and functions in this project are used to encapsulate specific tasks like data loading, statistical calculations, and plot generation, enhancing code reusability. They streamline the analysis process by performing operations on datasets and returning useful insights or visual outputs.</a:t>
            </a:r>
            <a:endParaRPr lang="en-US" sz="1400" dirty="0">
              <a:ea typeface="Calibri"/>
              <a:cs typeface="Calibri"/>
            </a:endParaRPr>
          </a:p>
          <a:p>
            <a:pPr marL="0" indent="-228600" defTabSz="914400">
              <a:lnSpc>
                <a:spcPct val="90000"/>
              </a:lnSpc>
              <a:buFont typeface="Arial" panose="020B0604020202020204" pitchFamily="34" charset="0"/>
              <a:buChar char="•"/>
            </a:pPr>
            <a:endParaRPr lang="en-US" sz="1400" b="1" dirty="0">
              <a:ea typeface="Calibri"/>
              <a:cs typeface="Calibri"/>
            </a:endParaRPr>
          </a:p>
          <a:p>
            <a:pPr marL="0" indent="-228600" defTabSz="914400">
              <a:lnSpc>
                <a:spcPct val="90000"/>
              </a:lnSpc>
              <a:buFont typeface="Arial" panose="020B0604020202020204" pitchFamily="34" charset="0"/>
              <a:buChar char="•"/>
            </a:pPr>
            <a:r>
              <a:rPr lang="en-US" sz="1400" b="1" dirty="0"/>
              <a:t>Conditional operators:-</a:t>
            </a:r>
            <a:endParaRPr lang="en-US" sz="1400" b="1" dirty="0">
              <a:ea typeface="Calibri"/>
              <a:cs typeface="Calibri"/>
            </a:endParaRPr>
          </a:p>
          <a:p>
            <a:pPr marL="0" indent="-228600" defTabSz="914400">
              <a:lnSpc>
                <a:spcPct val="90000"/>
              </a:lnSpc>
              <a:buFont typeface="Arial" panose="020B0604020202020204" pitchFamily="34" charset="0"/>
              <a:buChar char="•"/>
            </a:pPr>
            <a:r>
              <a:rPr lang="en-US" sz="1400" dirty="0"/>
              <a:t>Conditional operators in this project are used to implement decision-making logic, such as filtering data based on specific criteria or evaluating player performance. They enable actions like team selection or data visualization adjustments depending on conditions like scores or game outcomes.</a:t>
            </a:r>
            <a:endParaRPr lang="en-US" sz="1400" dirty="0">
              <a:ea typeface="Calibri"/>
              <a:cs typeface="Calibri"/>
            </a:endParaRPr>
          </a:p>
          <a:p>
            <a:pPr marL="0" indent="-228600" defTabSz="914400">
              <a:lnSpc>
                <a:spcPct val="90000"/>
              </a:lnSpc>
              <a:buFont typeface="Arial" panose="020B0604020202020204" pitchFamily="34" charset="0"/>
              <a:buChar char="•"/>
            </a:pPr>
            <a:endParaRPr lang="en-US" sz="1400" dirty="0">
              <a:ea typeface="Calibri"/>
              <a:cs typeface="Calibri"/>
            </a:endParaRPr>
          </a:p>
        </p:txBody>
      </p:sp>
      <p:sp>
        <p:nvSpPr>
          <p:cNvPr id="71" name="Rectangle 7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513853"/>
            <a:ext cx="4507025"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 shot of a computer code&#10;&#10;Description automatically generated">
            <a:extLst>
              <a:ext uri="{FF2B5EF4-FFF2-40B4-BE49-F238E27FC236}">
                <a16:creationId xmlns:a16="http://schemas.microsoft.com/office/drawing/2014/main" id="{C4C1A89F-205B-26B3-AB09-11F847FA9F9B}"/>
              </a:ext>
            </a:extLst>
          </p:cNvPr>
          <p:cNvPicPr>
            <a:picLocks noGrp="1" noChangeAspect="1"/>
          </p:cNvPicPr>
          <p:nvPr>
            <p:ph sz="half" idx="2"/>
          </p:nvPr>
        </p:nvPicPr>
        <p:blipFill>
          <a:blip r:embed="rId2"/>
          <a:stretch>
            <a:fillRect/>
          </a:stretch>
        </p:blipFill>
        <p:spPr>
          <a:xfrm>
            <a:off x="4260022" y="1243567"/>
            <a:ext cx="4693478" cy="4952099"/>
          </a:xfrm>
        </p:spPr>
      </p:pic>
    </p:spTree>
    <p:extLst>
      <p:ext uri="{BB962C8B-B14F-4D97-AF65-F5344CB8AC3E}">
        <p14:creationId xmlns:p14="http://schemas.microsoft.com/office/powerpoint/2010/main" val="1829972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8" name="Rectangle 27">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492"/>
            <a:ext cx="9143999"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35"/>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8" y="-3783777"/>
            <a:ext cx="1576446" cy="9144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69075" y="986"/>
            <a:ext cx="3227567"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4785" y="353160"/>
            <a:ext cx="5318475" cy="898581"/>
          </a:xfrm>
        </p:spPr>
        <p:txBody>
          <a:bodyPr vert="horz" lIns="91440" tIns="45720" rIns="91440" bIns="45720" rtlCol="0" anchor="ctr">
            <a:normAutofit/>
          </a:bodyPr>
          <a:lstStyle/>
          <a:p>
            <a:pPr algn="l" defTabSz="914400">
              <a:lnSpc>
                <a:spcPct val="90000"/>
              </a:lnSpc>
            </a:pPr>
            <a:r>
              <a:rPr lang="en-US" sz="3500">
                <a:solidFill>
                  <a:srgbClr val="FFFFFF"/>
                </a:solidFill>
              </a:rPr>
              <a:t>Results:-</a:t>
            </a:r>
          </a:p>
        </p:txBody>
      </p:sp>
      <p:pic>
        <p:nvPicPr>
          <p:cNvPr id="4" name="Picture 3" descr="A graph of blue and white lines&#10;&#10;Description automatically generated">
            <a:extLst>
              <a:ext uri="{FF2B5EF4-FFF2-40B4-BE49-F238E27FC236}">
                <a16:creationId xmlns:a16="http://schemas.microsoft.com/office/drawing/2014/main" id="{9FCB21BD-6821-2E0B-6B79-82D0AD492040}"/>
              </a:ext>
            </a:extLst>
          </p:cNvPr>
          <p:cNvPicPr>
            <a:picLocks noChangeAspect="1"/>
          </p:cNvPicPr>
          <p:nvPr/>
        </p:nvPicPr>
        <p:blipFill>
          <a:blip r:embed="rId2"/>
          <a:stretch>
            <a:fillRect/>
          </a:stretch>
        </p:blipFill>
        <p:spPr>
          <a:xfrm>
            <a:off x="132820" y="2211096"/>
            <a:ext cx="5070142" cy="4095951"/>
          </a:xfrm>
          <a:prstGeom prst="rect">
            <a:avLst/>
          </a:prstGeom>
        </p:spPr>
      </p:pic>
      <p:pic>
        <p:nvPicPr>
          <p:cNvPr id="6" name="Picture 5" descr="A screenshot of a computer screen&#10;&#10;Description automatically generated">
            <a:extLst>
              <a:ext uri="{FF2B5EF4-FFF2-40B4-BE49-F238E27FC236}">
                <a16:creationId xmlns:a16="http://schemas.microsoft.com/office/drawing/2014/main" id="{4BB8CBFE-5C76-1D40-3543-535679EF9E84}"/>
              </a:ext>
            </a:extLst>
          </p:cNvPr>
          <p:cNvPicPr>
            <a:picLocks noChangeAspect="1"/>
          </p:cNvPicPr>
          <p:nvPr/>
        </p:nvPicPr>
        <p:blipFill>
          <a:blip r:embed="rId3"/>
          <a:stretch>
            <a:fillRect/>
          </a:stretch>
        </p:blipFill>
        <p:spPr>
          <a:xfrm>
            <a:off x="5290959" y="2490113"/>
            <a:ext cx="3848316" cy="266495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8" name="Rectangle 27">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492"/>
            <a:ext cx="9143999"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35"/>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8" y="-3783777"/>
            <a:ext cx="1576446" cy="9144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69075" y="986"/>
            <a:ext cx="3227567"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4785" y="353160"/>
            <a:ext cx="5318475" cy="898581"/>
          </a:xfrm>
        </p:spPr>
        <p:txBody>
          <a:bodyPr vert="horz" lIns="91440" tIns="45720" rIns="91440" bIns="45720" rtlCol="0" anchor="ctr">
            <a:normAutofit/>
          </a:bodyPr>
          <a:lstStyle/>
          <a:p>
            <a:pPr algn="l" defTabSz="914400">
              <a:lnSpc>
                <a:spcPct val="90000"/>
              </a:lnSpc>
            </a:pPr>
            <a:r>
              <a:rPr lang="en-US" sz="3500">
                <a:solidFill>
                  <a:srgbClr val="FFFFFF"/>
                </a:solidFill>
              </a:rPr>
              <a:t>Results:-</a:t>
            </a:r>
          </a:p>
        </p:txBody>
      </p:sp>
      <p:pic>
        <p:nvPicPr>
          <p:cNvPr id="3" name="Picture 2" descr="A graph of blue bars&#10;&#10;Description automatically generated">
            <a:extLst>
              <a:ext uri="{FF2B5EF4-FFF2-40B4-BE49-F238E27FC236}">
                <a16:creationId xmlns:a16="http://schemas.microsoft.com/office/drawing/2014/main" id="{5F276EF6-5949-9D3B-1A20-2247F51BCF49}"/>
              </a:ext>
            </a:extLst>
          </p:cNvPr>
          <p:cNvPicPr>
            <a:picLocks noChangeAspect="1"/>
          </p:cNvPicPr>
          <p:nvPr/>
        </p:nvPicPr>
        <p:blipFill>
          <a:blip r:embed="rId2"/>
          <a:stretch>
            <a:fillRect/>
          </a:stretch>
        </p:blipFill>
        <p:spPr>
          <a:xfrm>
            <a:off x="335280" y="2124075"/>
            <a:ext cx="5872480" cy="3209290"/>
          </a:xfrm>
          <a:prstGeom prst="rect">
            <a:avLst/>
          </a:prstGeom>
        </p:spPr>
      </p:pic>
      <p:pic>
        <p:nvPicPr>
          <p:cNvPr id="5" name="Picture 4" descr="A screenshot of a black screen&#10;&#10;Description automatically generated">
            <a:extLst>
              <a:ext uri="{FF2B5EF4-FFF2-40B4-BE49-F238E27FC236}">
                <a16:creationId xmlns:a16="http://schemas.microsoft.com/office/drawing/2014/main" id="{A702AB4D-7B2A-7F67-36B2-F4EC31C0FAAD}"/>
              </a:ext>
            </a:extLst>
          </p:cNvPr>
          <p:cNvPicPr>
            <a:picLocks noChangeAspect="1"/>
          </p:cNvPicPr>
          <p:nvPr/>
        </p:nvPicPr>
        <p:blipFill>
          <a:blip r:embed="rId3"/>
          <a:stretch>
            <a:fillRect/>
          </a:stretch>
        </p:blipFill>
        <p:spPr>
          <a:xfrm>
            <a:off x="6206090" y="2457643"/>
            <a:ext cx="2447925" cy="2724150"/>
          </a:xfrm>
          <a:prstGeom prst="rect">
            <a:avLst/>
          </a:prstGeom>
        </p:spPr>
      </p:pic>
    </p:spTree>
    <p:extLst>
      <p:ext uri="{BB962C8B-B14F-4D97-AF65-F5344CB8AC3E}">
        <p14:creationId xmlns:p14="http://schemas.microsoft.com/office/powerpoint/2010/main" val="42890139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753</Words>
  <Application>Microsoft Office PowerPoint</Application>
  <PresentationFormat>On-screen Show (4:3)</PresentationFormat>
  <Paragraphs>93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Courier New</vt:lpstr>
      <vt:lpstr>Office Theme</vt:lpstr>
      <vt:lpstr>NBA Player Stats Analysis</vt:lpstr>
      <vt:lpstr>Motivation </vt:lpstr>
      <vt:lpstr>Problem Breakdown</vt:lpstr>
      <vt:lpstr>Pseudo-Code Overview</vt:lpstr>
      <vt:lpstr>Flowchart:-</vt:lpstr>
      <vt:lpstr>Pythonic Features</vt:lpstr>
      <vt:lpstr>Pythonic Features</vt:lpstr>
      <vt:lpstr>Results:-</vt:lpstr>
      <vt:lpstr>Results:-</vt:lpstr>
      <vt:lpstr>Observations and Insights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 Player Stats Analysis</dc:title>
  <dc:subject/>
  <dc:creator/>
  <cp:keywords/>
  <dc:description>generated using python-pptx</dc:description>
  <cp:lastModifiedBy>Prince</cp:lastModifiedBy>
  <cp:revision>330</cp:revision>
  <dcterms:created xsi:type="dcterms:W3CDTF">2013-01-27T09:14:16Z</dcterms:created>
  <dcterms:modified xsi:type="dcterms:W3CDTF">2024-11-12T07:50:48Z</dcterms:modified>
  <cp:category/>
</cp:coreProperties>
</file>