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ial Bold" charset="1" panose="020B0704020202020204"/>
      <p:regular r:id="rId22"/>
    </p:embeddedFont>
    <p:embeddedFont>
      <p:font typeface="Arial" charset="1" panose="020B0604020202020204"/>
      <p:regular r:id="rId23"/>
    </p:embeddedFont>
    <p:embeddedFont>
      <p:font typeface="Inter Bold" charset="1" panose="020B0802030000000004"/>
      <p:regular r:id="rId24"/>
    </p:embeddedFont>
    <p:embeddedFont>
      <p:font typeface="Canva Sans" charset="1" panose="020B05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E3A8A">
                <a:alpha val="100000"/>
              </a:srgbClr>
            </a:gs>
            <a:gs pos="100000">
              <a:srgbClr val="0369A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4386893" y="6460635"/>
            <a:ext cx="8385175"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0" y="0"/>
            <a:ext cx="3607800" cy="1700176"/>
          </a:xfrm>
          <a:custGeom>
            <a:avLst/>
            <a:gdLst/>
            <a:ahLst/>
            <a:cxnLst/>
            <a:rect r="r" b="b" t="t" l="l"/>
            <a:pathLst>
              <a:path h="1700176" w="3607800">
                <a:moveTo>
                  <a:pt x="0" y="0"/>
                </a:moveTo>
                <a:lnTo>
                  <a:pt x="3607800" y="0"/>
                </a:lnTo>
                <a:lnTo>
                  <a:pt x="3607800" y="1700176"/>
                </a:lnTo>
                <a:lnTo>
                  <a:pt x="0" y="1700176"/>
                </a:lnTo>
                <a:lnTo>
                  <a:pt x="0" y="0"/>
                </a:lnTo>
                <a:close/>
              </a:path>
            </a:pathLst>
          </a:custGeom>
          <a:blipFill>
            <a:blip r:embed="rId2"/>
            <a:stretch>
              <a:fillRect l="0" t="0" r="0" b="0"/>
            </a:stretch>
          </a:blipFill>
        </p:spPr>
      </p:sp>
      <p:sp>
        <p:nvSpPr>
          <p:cNvPr name="TextBox 4" id="4"/>
          <p:cNvSpPr txBox="true"/>
          <p:nvPr/>
        </p:nvSpPr>
        <p:spPr>
          <a:xfrm rot="0">
            <a:off x="1290360" y="1575455"/>
            <a:ext cx="15230238" cy="3029838"/>
          </a:xfrm>
          <a:prstGeom prst="rect">
            <a:avLst/>
          </a:prstGeom>
        </p:spPr>
        <p:txBody>
          <a:bodyPr anchor="t" rtlCol="false" tIns="0" lIns="0" bIns="0" rIns="0">
            <a:spAutoFit/>
          </a:bodyPr>
          <a:lstStyle/>
          <a:p>
            <a:pPr algn="ctr">
              <a:lnSpc>
                <a:spcPts val="12026"/>
              </a:lnSpc>
            </a:pPr>
            <a:r>
              <a:rPr lang="en-US" b="true" sz="8590">
                <a:solidFill>
                  <a:srgbClr val="F7FAFC"/>
                </a:solidFill>
                <a:latin typeface="Arial Bold"/>
                <a:ea typeface="Arial Bold"/>
                <a:cs typeface="Arial Bold"/>
                <a:sym typeface="Arial Bold"/>
              </a:rPr>
              <a:t>A Data-Driven Flight Difficulty Score</a:t>
            </a:r>
          </a:p>
        </p:txBody>
      </p:sp>
      <p:sp>
        <p:nvSpPr>
          <p:cNvPr name="TextBox 5" id="5"/>
          <p:cNvSpPr txBox="true"/>
          <p:nvPr/>
        </p:nvSpPr>
        <p:spPr>
          <a:xfrm rot="0">
            <a:off x="4358318" y="4905692"/>
            <a:ext cx="8385175" cy="641986"/>
          </a:xfrm>
          <a:prstGeom prst="rect">
            <a:avLst/>
          </a:prstGeom>
        </p:spPr>
        <p:txBody>
          <a:bodyPr anchor="t" rtlCol="false" tIns="0" lIns="0" bIns="0" rIns="0">
            <a:spAutoFit/>
          </a:bodyPr>
          <a:lstStyle/>
          <a:p>
            <a:pPr algn="ctr" marL="0" indent="0" lvl="0">
              <a:lnSpc>
                <a:spcPts val="5039"/>
              </a:lnSpc>
              <a:spcBef>
                <a:spcPct val="0"/>
              </a:spcBef>
            </a:pPr>
            <a:r>
              <a:rPr lang="en-US" sz="3599" strike="noStrike" u="none">
                <a:solidFill>
                  <a:srgbClr val="F7FAFC"/>
                </a:solidFill>
                <a:latin typeface="Arial"/>
                <a:ea typeface="Arial"/>
                <a:cs typeface="Arial"/>
                <a:sym typeface="Arial"/>
              </a:rPr>
              <a:t>Enhancing Operational Efficiency at ORD</a:t>
            </a:r>
          </a:p>
        </p:txBody>
      </p:sp>
      <p:sp>
        <p:nvSpPr>
          <p:cNvPr name="TextBox 6" id="6"/>
          <p:cNvSpPr txBox="true"/>
          <p:nvPr/>
        </p:nvSpPr>
        <p:spPr>
          <a:xfrm rot="0">
            <a:off x="4688667" y="6821142"/>
            <a:ext cx="7724477" cy="641986"/>
          </a:xfrm>
          <a:prstGeom prst="rect">
            <a:avLst/>
          </a:prstGeom>
        </p:spPr>
        <p:txBody>
          <a:bodyPr anchor="t" rtlCol="false" tIns="0" lIns="0" bIns="0" rIns="0">
            <a:spAutoFit/>
          </a:bodyPr>
          <a:lstStyle/>
          <a:p>
            <a:pPr algn="ctr">
              <a:lnSpc>
                <a:spcPts val="5039"/>
              </a:lnSpc>
            </a:pPr>
            <a:r>
              <a:rPr lang="en-US" sz="3599">
                <a:solidFill>
                  <a:srgbClr val="F7FAFC"/>
                </a:solidFill>
                <a:latin typeface="Arial"/>
                <a:ea typeface="Arial"/>
                <a:cs typeface="Arial"/>
                <a:sym typeface="Arial"/>
              </a:rPr>
              <a:t>United Airlines Hackathon Submission</a:t>
            </a:r>
          </a:p>
        </p:txBody>
      </p:sp>
      <p:sp>
        <p:nvSpPr>
          <p:cNvPr name="TextBox 7" id="7"/>
          <p:cNvSpPr txBox="true"/>
          <p:nvPr/>
        </p:nvSpPr>
        <p:spPr>
          <a:xfrm rot="0">
            <a:off x="5362111" y="7542810"/>
            <a:ext cx="6650246" cy="1986280"/>
          </a:xfrm>
          <a:prstGeom prst="rect">
            <a:avLst/>
          </a:prstGeom>
        </p:spPr>
        <p:txBody>
          <a:bodyPr anchor="t" rtlCol="false" tIns="0" lIns="0" bIns="0" rIns="0">
            <a:spAutoFit/>
          </a:bodyPr>
          <a:lstStyle/>
          <a:p>
            <a:pPr algn="ctr">
              <a:lnSpc>
                <a:spcPts val="3920"/>
              </a:lnSpc>
            </a:pPr>
            <a:r>
              <a:rPr lang="en-US" b="true" sz="2800">
                <a:solidFill>
                  <a:srgbClr val="F7FAFC"/>
                </a:solidFill>
                <a:latin typeface="Arial Bold"/>
                <a:ea typeface="Arial Bold"/>
                <a:cs typeface="Arial Bold"/>
                <a:sym typeface="Arial Bold"/>
              </a:rPr>
              <a:t>By-The Avengers</a:t>
            </a:r>
          </a:p>
          <a:p>
            <a:pPr algn="ctr">
              <a:lnSpc>
                <a:spcPts val="3920"/>
              </a:lnSpc>
            </a:pPr>
            <a:r>
              <a:rPr lang="en-US" b="true" sz="2800">
                <a:solidFill>
                  <a:srgbClr val="F7FAFC"/>
                </a:solidFill>
                <a:latin typeface="Arial Bold"/>
                <a:ea typeface="Arial Bold"/>
                <a:cs typeface="Arial Bold"/>
                <a:sym typeface="Arial Bold"/>
              </a:rPr>
              <a:t>Prince Kumar</a:t>
            </a:r>
          </a:p>
          <a:p>
            <a:pPr algn="ctr">
              <a:lnSpc>
                <a:spcPts val="3920"/>
              </a:lnSpc>
            </a:pPr>
            <a:r>
              <a:rPr lang="en-US" b="true" sz="2800">
                <a:solidFill>
                  <a:srgbClr val="F7FAFC"/>
                </a:solidFill>
                <a:latin typeface="Arial Bold"/>
                <a:ea typeface="Arial Bold"/>
                <a:cs typeface="Arial Bold"/>
                <a:sym typeface="Arial Bold"/>
              </a:rPr>
              <a:t>Tarun Dhingra</a:t>
            </a:r>
          </a:p>
          <a:p>
            <a:pPr algn="ctr">
              <a:lnSpc>
                <a:spcPts val="3920"/>
              </a:lnSpc>
            </a:pP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1E3A8A">
                <a:alpha val="100000"/>
              </a:srgbClr>
            </a:gs>
            <a:gs pos="100000">
              <a:srgbClr val="0369A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5277669" y="3638249"/>
            <a:ext cx="7732662" cy="1505251"/>
          </a:xfrm>
          <a:prstGeom prst="rect">
            <a:avLst/>
          </a:prstGeom>
        </p:spPr>
        <p:txBody>
          <a:bodyPr anchor="t" rtlCol="false" tIns="0" lIns="0" bIns="0" rIns="0">
            <a:spAutoFit/>
          </a:bodyPr>
          <a:lstStyle/>
          <a:p>
            <a:pPr algn="ctr">
              <a:lnSpc>
                <a:spcPts val="12058"/>
              </a:lnSpc>
              <a:spcBef>
                <a:spcPct val="0"/>
              </a:spcBef>
            </a:pPr>
            <a:r>
              <a:rPr lang="en-US" b="true" sz="8613">
                <a:solidFill>
                  <a:srgbClr val="F7FAFC"/>
                </a:solidFill>
                <a:latin typeface="Arial Bold"/>
                <a:ea typeface="Arial Bold"/>
                <a:cs typeface="Arial Bold"/>
                <a:sym typeface="Arial Bold"/>
              </a:rPr>
              <a:t>Appendix</a:t>
            </a:r>
          </a:p>
        </p:txBody>
      </p:sp>
      <p:sp>
        <p:nvSpPr>
          <p:cNvPr name="TextBox 3" id="3"/>
          <p:cNvSpPr txBox="true"/>
          <p:nvPr/>
        </p:nvSpPr>
        <p:spPr>
          <a:xfrm rot="0">
            <a:off x="3556516" y="5086350"/>
            <a:ext cx="11174968" cy="514350"/>
          </a:xfrm>
          <a:prstGeom prst="rect">
            <a:avLst/>
          </a:prstGeom>
        </p:spPr>
        <p:txBody>
          <a:bodyPr anchor="t" rtlCol="false" tIns="0" lIns="0" bIns="0" rIns="0">
            <a:spAutoFit/>
          </a:bodyPr>
          <a:lstStyle/>
          <a:p>
            <a:pPr algn="ctr">
              <a:lnSpc>
                <a:spcPts val="4200"/>
              </a:lnSpc>
              <a:spcBef>
                <a:spcPct val="0"/>
              </a:spcBef>
            </a:pPr>
            <a:r>
              <a:rPr lang="en-US" sz="3000">
                <a:solidFill>
                  <a:srgbClr val="F7FAFC"/>
                </a:solidFill>
                <a:latin typeface="Canva Sans"/>
                <a:ea typeface="Canva Sans"/>
                <a:cs typeface="Canva Sans"/>
                <a:sym typeface="Canva Sans"/>
              </a:rPr>
              <a:t>https://github.com/prince22g/united_airlines_hackathon_final</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1028700" y="914400"/>
            <a:ext cx="10923298"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Appendex A: Detailed Methodology</a:t>
            </a:r>
          </a:p>
        </p:txBody>
      </p:sp>
      <p:sp>
        <p:nvSpPr>
          <p:cNvPr name="AutoShape 4" id="4"/>
          <p:cNvSpPr/>
          <p:nvPr/>
        </p:nvSpPr>
        <p:spPr>
          <a:xfrm>
            <a:off x="1085850" y="1887150"/>
            <a:ext cx="16230600" cy="0"/>
          </a:xfrm>
          <a:prstGeom prst="line">
            <a:avLst/>
          </a:prstGeom>
          <a:ln cap="flat" w="95250">
            <a:solidFill>
              <a:srgbClr val="BDD7FF"/>
            </a:solidFill>
            <a:prstDash val="solid"/>
            <a:headEnd type="none" len="sm" w="sm"/>
            <a:tailEnd type="none" len="sm" w="sm"/>
          </a:ln>
        </p:spPr>
      </p:sp>
      <p:sp>
        <p:nvSpPr>
          <p:cNvPr name="TextBox 5" id="5"/>
          <p:cNvSpPr txBox="true"/>
          <p:nvPr/>
        </p:nvSpPr>
        <p:spPr>
          <a:xfrm rot="0">
            <a:off x="1028700" y="2782714"/>
            <a:ext cx="16230600" cy="6395832"/>
          </a:xfrm>
          <a:prstGeom prst="rect">
            <a:avLst/>
          </a:prstGeom>
        </p:spPr>
        <p:txBody>
          <a:bodyPr anchor="t" rtlCol="false" tIns="0" lIns="0" bIns="0" rIns="0">
            <a:spAutoFit/>
          </a:bodyPr>
          <a:lstStyle/>
          <a:p>
            <a:pPr algn="ctr">
              <a:lnSpc>
                <a:spcPts val="5344"/>
              </a:lnSpc>
            </a:pPr>
            <a:r>
              <a:rPr lang="en-US" sz="3817" b="true">
                <a:solidFill>
                  <a:srgbClr val="000000"/>
                </a:solidFill>
                <a:latin typeface="Arial Bold"/>
                <a:ea typeface="Arial Bold"/>
                <a:cs typeface="Arial Bold"/>
                <a:sym typeface="Arial Bold"/>
              </a:rPr>
              <a:t>Data Integrity &amp; Preparation</a:t>
            </a:r>
          </a:p>
          <a:p>
            <a:pPr algn="ctr">
              <a:lnSpc>
                <a:spcPts val="5344"/>
              </a:lnSpc>
            </a:pPr>
          </a:p>
          <a:p>
            <a:pPr algn="just" marL="555615" indent="-277807" lvl="1">
              <a:lnSpc>
                <a:spcPts val="3602"/>
              </a:lnSpc>
              <a:buFont typeface="Arial"/>
              <a:buChar char="•"/>
            </a:pPr>
            <a:r>
              <a:rPr lang="en-US" sz="2573">
                <a:solidFill>
                  <a:srgbClr val="000000"/>
                </a:solidFill>
                <a:latin typeface="Arial"/>
                <a:ea typeface="Arial"/>
                <a:cs typeface="Arial"/>
                <a:sym typeface="Arial"/>
              </a:rPr>
              <a:t>Data Aggregation: Merged five datasets (Flight, PNR, Bag, Remarks, Airport) to create a single flight-level view.</a:t>
            </a:r>
          </a:p>
          <a:p>
            <a:pPr algn="just">
              <a:lnSpc>
                <a:spcPts val="3602"/>
              </a:lnSpc>
            </a:pPr>
          </a:p>
          <a:p>
            <a:pPr algn="just" marL="555615" indent="-277807" lvl="1">
              <a:lnSpc>
                <a:spcPts val="3602"/>
              </a:lnSpc>
              <a:buFont typeface="Arial"/>
              <a:buChar char="•"/>
            </a:pPr>
            <a:r>
              <a:rPr lang="en-US" sz="2573">
                <a:solidFill>
                  <a:srgbClr val="000000"/>
                </a:solidFill>
                <a:latin typeface="Arial"/>
                <a:ea typeface="Arial"/>
                <a:cs typeface="Arial"/>
                <a:sym typeface="Arial"/>
              </a:rPr>
              <a:t>Data Cleaning: Handled missing values thr</a:t>
            </a:r>
            <a:r>
              <a:rPr lang="en-US" sz="2573">
                <a:solidFill>
                  <a:srgbClr val="000000"/>
                </a:solidFill>
                <a:latin typeface="Arial"/>
                <a:ea typeface="Arial"/>
                <a:cs typeface="Arial"/>
                <a:sym typeface="Arial"/>
              </a:rPr>
              <a:t>ough mode imputation for airport country codes. Converted all date/time fields to a standardized format.</a:t>
            </a:r>
          </a:p>
          <a:p>
            <a:pPr algn="just">
              <a:lnSpc>
                <a:spcPts val="3602"/>
              </a:lnSpc>
            </a:pPr>
          </a:p>
          <a:p>
            <a:pPr algn="just" marL="555615" indent="-277807" lvl="1">
              <a:lnSpc>
                <a:spcPts val="3602"/>
              </a:lnSpc>
              <a:buFont typeface="Arial"/>
              <a:buChar char="•"/>
            </a:pPr>
            <a:r>
              <a:rPr lang="en-US" sz="2573">
                <a:solidFill>
                  <a:srgbClr val="000000"/>
                </a:solidFill>
                <a:latin typeface="Arial"/>
                <a:ea typeface="Arial"/>
                <a:cs typeface="Arial"/>
                <a:sym typeface="Arial"/>
              </a:rPr>
              <a:t>Duplicate Removal: Identified and removed 23 duplicate flight records using a composite key (flight number, departure time, and station) to ensure data integrity.</a:t>
            </a:r>
          </a:p>
          <a:p>
            <a:pPr algn="just">
              <a:lnSpc>
                <a:spcPts val="3602"/>
              </a:lnSpc>
            </a:pPr>
          </a:p>
          <a:p>
            <a:pPr algn="just" marL="555615" indent="-277807" lvl="1">
              <a:lnSpc>
                <a:spcPts val="3602"/>
              </a:lnSpc>
              <a:buFont typeface="Arial"/>
              <a:buChar char="•"/>
            </a:pPr>
            <a:r>
              <a:rPr lang="en-US" sz="2573">
                <a:solidFill>
                  <a:srgbClr val="000000"/>
                </a:solidFill>
                <a:latin typeface="Arial"/>
                <a:ea typeface="Arial"/>
                <a:cs typeface="Arial"/>
                <a:sym typeface="Arial"/>
              </a:rPr>
              <a:t>Feature Engineering: Created new metrics like ground_time_pressure, passenger_load_factor, and transfer_bag_ratio to quantify operational stress.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1028700" y="914400"/>
            <a:ext cx="14447557"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Appendex A: Detailed Methodology(Continue)</a:t>
            </a:r>
          </a:p>
        </p:txBody>
      </p:sp>
      <p:sp>
        <p:nvSpPr>
          <p:cNvPr name="AutoShape 4" id="4"/>
          <p:cNvSpPr/>
          <p:nvPr/>
        </p:nvSpPr>
        <p:spPr>
          <a:xfrm>
            <a:off x="1292105" y="1901825"/>
            <a:ext cx="16230600" cy="0"/>
          </a:xfrm>
          <a:prstGeom prst="line">
            <a:avLst/>
          </a:prstGeom>
          <a:ln cap="flat" w="95250">
            <a:solidFill>
              <a:srgbClr val="BDD7FF"/>
            </a:solidFill>
            <a:prstDash val="solid"/>
            <a:headEnd type="none" len="sm" w="sm"/>
            <a:tailEnd type="none" len="sm" w="sm"/>
          </a:ln>
        </p:spPr>
      </p:sp>
      <p:sp>
        <p:nvSpPr>
          <p:cNvPr name="TextBox 5" id="5"/>
          <p:cNvSpPr txBox="true"/>
          <p:nvPr/>
        </p:nvSpPr>
        <p:spPr>
          <a:xfrm rot="0">
            <a:off x="1028700" y="2840442"/>
            <a:ext cx="16230600" cy="6827433"/>
          </a:xfrm>
          <a:prstGeom prst="rect">
            <a:avLst/>
          </a:prstGeom>
        </p:spPr>
        <p:txBody>
          <a:bodyPr anchor="t" rtlCol="false" tIns="0" lIns="0" bIns="0" rIns="0">
            <a:spAutoFit/>
          </a:bodyPr>
          <a:lstStyle/>
          <a:p>
            <a:pPr algn="l">
              <a:lnSpc>
                <a:spcPts val="4297"/>
              </a:lnSpc>
            </a:pPr>
            <a:r>
              <a:rPr lang="en-US" sz="3069" b="true">
                <a:solidFill>
                  <a:srgbClr val="000000"/>
                </a:solidFill>
                <a:latin typeface="Arial Bold"/>
                <a:ea typeface="Arial Bold"/>
                <a:cs typeface="Arial Bold"/>
                <a:sym typeface="Arial Bold"/>
              </a:rPr>
              <a:t>Feature Engineering</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passenger_load_factor: </a:t>
            </a:r>
            <a:r>
              <a:rPr lang="en-US" sz="2337">
                <a:solidFill>
                  <a:srgbClr val="000000"/>
                </a:solidFill>
                <a:latin typeface="Arial"/>
                <a:ea typeface="Arial"/>
                <a:cs typeface="Arial"/>
                <a:sym typeface="Arial"/>
              </a:rPr>
              <a:t>The percentage of occupied seats on the aircraft (Total Passengers / Total Seats).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ground_time_pressure: </a:t>
            </a:r>
            <a:r>
              <a:rPr lang="en-US" sz="2337">
                <a:solidFill>
                  <a:srgbClr val="000000"/>
                </a:solidFill>
                <a:latin typeface="Arial"/>
                <a:ea typeface="Arial"/>
                <a:cs typeface="Arial"/>
                <a:sym typeface="Arial"/>
              </a:rPr>
              <a:t>The buffer time on the ground, calculated as scheduled ground time minus the minimum required turn time.</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transfer_bag_ratio: </a:t>
            </a:r>
            <a:r>
              <a:rPr lang="en-US" sz="2337">
                <a:solidFill>
                  <a:srgbClr val="000000"/>
                </a:solidFill>
                <a:latin typeface="Arial"/>
                <a:ea typeface="Arial"/>
                <a:cs typeface="Arial"/>
                <a:sym typeface="Arial"/>
              </a:rPr>
              <a:t>The proportion of transfer bags relative to the total checked bags on the flight.</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ssr_count</a:t>
            </a:r>
            <a:r>
              <a:rPr lang="en-US" sz="2337">
                <a:solidFill>
                  <a:srgbClr val="000000"/>
                </a:solidFill>
                <a:latin typeface="Arial"/>
                <a:ea typeface="Arial"/>
                <a:cs typeface="Arial"/>
                <a:sym typeface="Arial"/>
              </a:rPr>
              <a:t>: The total count of Special Service Requests (e.g., wheelchair) associated with a flight, aggregated from PNR remarks.</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child &amp; lap childcount:</a:t>
            </a:r>
            <a:r>
              <a:rPr lang="en-US" sz="2337">
                <a:solidFill>
                  <a:srgbClr val="000000"/>
                </a:solidFill>
                <a:latin typeface="Arial"/>
                <a:ea typeface="Arial"/>
                <a:cs typeface="Arial"/>
                <a:sym typeface="Arial"/>
              </a:rPr>
              <a:t>The total number of passengers classified as children and infants not occupying a seat, aggregated for each flight from PNR data.</a:t>
            </a:r>
          </a:p>
          <a:p>
            <a:pPr algn="l" marL="504566" indent="-252283" lvl="1">
              <a:lnSpc>
                <a:spcPts val="3271"/>
              </a:lnSpc>
              <a:buFont typeface="Arial"/>
              <a:buChar char="•"/>
            </a:pPr>
            <a:r>
              <a:rPr lang="en-US" b="true" sz="2337">
                <a:solidFill>
                  <a:srgbClr val="000000"/>
                </a:solidFill>
                <a:latin typeface="Arial Bold"/>
                <a:ea typeface="Arial Bold"/>
                <a:cs typeface="Arial Bold"/>
                <a:sym typeface="Arial Bold"/>
              </a:rPr>
              <a:t>hot transfer bag count:</a:t>
            </a:r>
            <a:r>
              <a:rPr lang="en-US" sz="2337">
                <a:solidFill>
                  <a:srgbClr val="000000"/>
                </a:solidFill>
                <a:latin typeface="Arial"/>
                <a:ea typeface="Arial"/>
                <a:cs typeface="Arial"/>
                <a:sym typeface="Arial"/>
              </a:rPr>
              <a:t>The total count of transfer bags with a tight connection time (less than 30 minutes), aggregated per flight.</a:t>
            </a:r>
          </a:p>
          <a:p>
            <a:pPr algn="l">
              <a:lnSpc>
                <a:spcPts val="3271"/>
              </a:lnSpc>
            </a:pPr>
          </a:p>
          <a:p>
            <a:pPr algn="l">
              <a:lnSpc>
                <a:spcPts val="4297"/>
              </a:lnSpc>
            </a:pPr>
            <a:r>
              <a:rPr lang="en-US" sz="3069" b="true">
                <a:solidFill>
                  <a:srgbClr val="000000"/>
                </a:solidFill>
                <a:latin typeface="Arial Bold"/>
                <a:ea typeface="Arial Bold"/>
                <a:cs typeface="Arial Bold"/>
                <a:sym typeface="Arial Bold"/>
              </a:rPr>
              <a:t>Weight Selection</a:t>
            </a:r>
          </a:p>
          <a:p>
            <a:pPr algn="l">
              <a:lnSpc>
                <a:spcPts val="3271"/>
              </a:lnSpc>
            </a:pPr>
            <a:r>
              <a:rPr lang="en-US" sz="2337">
                <a:solidFill>
                  <a:srgbClr val="000000"/>
                </a:solidFill>
                <a:latin typeface="Arial"/>
                <a:ea typeface="Arial"/>
                <a:cs typeface="Arial"/>
                <a:sym typeface="Arial"/>
              </a:rPr>
              <a:t>Weights were assigned based on our EDA findings. Ground Time Pressure and Transfer Bag Ratio received the highest weights as they showed the strongest connection to operational bottlenecks and delays during our initial analysis.</a:t>
            </a:r>
          </a:p>
          <a:p>
            <a:pPr algn="l">
              <a:lnSpc>
                <a:spcPts val="327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95002" y="914400"/>
            <a:ext cx="14447557" cy="1687830"/>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Appendex B: Chart: Passenger Mix on Difficult vs. Easy Flights</a:t>
            </a:r>
          </a:p>
        </p:txBody>
      </p:sp>
      <p:sp>
        <p:nvSpPr>
          <p:cNvPr name="Freeform 3" id="3"/>
          <p:cNvSpPr/>
          <p:nvPr/>
        </p:nvSpPr>
        <p:spPr>
          <a:xfrm flipH="false" flipV="false" rot="0">
            <a:off x="1255324" y="3591464"/>
            <a:ext cx="8782935" cy="5818694"/>
          </a:xfrm>
          <a:custGeom>
            <a:avLst/>
            <a:gdLst/>
            <a:ahLst/>
            <a:cxnLst/>
            <a:rect r="r" b="b" t="t" l="l"/>
            <a:pathLst>
              <a:path h="5818694" w="8782935">
                <a:moveTo>
                  <a:pt x="0" y="0"/>
                </a:moveTo>
                <a:lnTo>
                  <a:pt x="8782935" y="0"/>
                </a:lnTo>
                <a:lnTo>
                  <a:pt x="8782935" y="5818694"/>
                </a:lnTo>
                <a:lnTo>
                  <a:pt x="0" y="5818694"/>
                </a:lnTo>
                <a:lnTo>
                  <a:pt x="0" y="0"/>
                </a:lnTo>
                <a:close/>
              </a:path>
            </a:pathLst>
          </a:custGeom>
          <a:blipFill>
            <a:blip r:embed="rId2"/>
            <a:stretch>
              <a:fillRect l="0" t="0" r="0" b="0"/>
            </a:stretch>
          </a:blipFill>
        </p:spPr>
      </p:sp>
      <p:sp>
        <p:nvSpPr>
          <p:cNvPr name="TextBox 4" id="4"/>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5" id="5"/>
          <p:cNvSpPr txBox="true"/>
          <p:nvPr/>
        </p:nvSpPr>
        <p:spPr>
          <a:xfrm rot="0">
            <a:off x="10667638" y="3524846"/>
            <a:ext cx="5945815" cy="3233807"/>
          </a:xfrm>
          <a:prstGeom prst="rect">
            <a:avLst/>
          </a:prstGeom>
        </p:spPr>
        <p:txBody>
          <a:bodyPr anchor="t" rtlCol="false" tIns="0" lIns="0" bIns="0" rIns="0">
            <a:spAutoFit/>
          </a:bodyPr>
          <a:lstStyle/>
          <a:p>
            <a:pPr algn="ctr">
              <a:lnSpc>
                <a:spcPts val="5872"/>
              </a:lnSpc>
              <a:spcBef>
                <a:spcPct val="0"/>
              </a:spcBef>
            </a:pPr>
            <a:r>
              <a:rPr lang="en-US" b="true" sz="4194">
                <a:solidFill>
                  <a:srgbClr val="000C7D"/>
                </a:solidFill>
                <a:latin typeface="Arial Bold"/>
                <a:ea typeface="Arial Bold"/>
                <a:cs typeface="Arial Bold"/>
                <a:sym typeface="Arial Bold"/>
              </a:rPr>
              <a:t>Insight</a:t>
            </a:r>
          </a:p>
          <a:p>
            <a:pPr algn="l">
              <a:lnSpc>
                <a:spcPts val="3273"/>
              </a:lnSpc>
              <a:spcBef>
                <a:spcPct val="0"/>
              </a:spcBef>
            </a:pPr>
            <a:r>
              <a:rPr lang="en-US" sz="2338">
                <a:solidFill>
                  <a:srgbClr val="000000"/>
                </a:solidFill>
                <a:latin typeface="Arial"/>
                <a:ea typeface="Arial"/>
                <a:cs typeface="Arial"/>
                <a:sym typeface="Arial"/>
              </a:rPr>
              <a:t>This chart shows that "Difficult" flights have more children, lap children, and stroller users than "Easy" flights. This supports using these passenger demographics to calculate a flight's difficulty score, as they increase operational complexity.</a:t>
            </a:r>
          </a:p>
        </p:txBody>
      </p:sp>
      <p:sp>
        <p:nvSpPr>
          <p:cNvPr name="AutoShape 6" id="6"/>
          <p:cNvSpPr/>
          <p:nvPr/>
        </p:nvSpPr>
        <p:spPr>
          <a:xfrm>
            <a:off x="1028700" y="1815465"/>
            <a:ext cx="14213859" cy="0"/>
          </a:xfrm>
          <a:prstGeom prst="line">
            <a:avLst/>
          </a:prstGeom>
          <a:ln cap="flat" w="95250">
            <a:solidFill>
              <a:srgbClr val="BDD7FF"/>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514350" y="914400"/>
            <a:ext cx="17259300" cy="840105"/>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Appendex C: Chart: Top 5 Special Service Requests (SSRs)</a:t>
            </a:r>
          </a:p>
        </p:txBody>
      </p:sp>
      <p:sp>
        <p:nvSpPr>
          <p:cNvPr name="AutoShape 3" id="3"/>
          <p:cNvSpPr/>
          <p:nvPr/>
        </p:nvSpPr>
        <p:spPr>
          <a:xfrm>
            <a:off x="1000125" y="1869603"/>
            <a:ext cx="16230600" cy="0"/>
          </a:xfrm>
          <a:prstGeom prst="line">
            <a:avLst/>
          </a:prstGeom>
          <a:ln cap="flat" w="95250">
            <a:solidFill>
              <a:srgbClr val="BDD7FF"/>
            </a:solidFill>
            <a:prstDash val="solid"/>
            <a:headEnd type="none" len="sm" w="sm"/>
            <a:tailEnd type="none" len="sm" w="sm"/>
          </a:ln>
        </p:spPr>
      </p:sp>
      <p:sp>
        <p:nvSpPr>
          <p:cNvPr name="Freeform 4" id="4"/>
          <p:cNvSpPr/>
          <p:nvPr/>
        </p:nvSpPr>
        <p:spPr>
          <a:xfrm flipH="false" flipV="false" rot="0">
            <a:off x="1028700" y="3041461"/>
            <a:ext cx="9638938" cy="5635360"/>
          </a:xfrm>
          <a:custGeom>
            <a:avLst/>
            <a:gdLst/>
            <a:ahLst/>
            <a:cxnLst/>
            <a:rect r="r" b="b" t="t" l="l"/>
            <a:pathLst>
              <a:path h="5635360" w="9638938">
                <a:moveTo>
                  <a:pt x="0" y="0"/>
                </a:moveTo>
                <a:lnTo>
                  <a:pt x="9638938" y="0"/>
                </a:lnTo>
                <a:lnTo>
                  <a:pt x="9638938" y="5635361"/>
                </a:lnTo>
                <a:lnTo>
                  <a:pt x="0" y="5635361"/>
                </a:lnTo>
                <a:lnTo>
                  <a:pt x="0" y="0"/>
                </a:lnTo>
                <a:close/>
              </a:path>
            </a:pathLst>
          </a:custGeom>
          <a:blipFill>
            <a:blip r:embed="rId2"/>
            <a:stretch>
              <a:fillRect l="0" t="0" r="-3706" b="0"/>
            </a:stretch>
          </a:blipFill>
        </p:spPr>
      </p:sp>
      <p:sp>
        <p:nvSpPr>
          <p:cNvPr name="TextBox 5" id="5"/>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6" id="6"/>
          <p:cNvSpPr txBox="true"/>
          <p:nvPr/>
        </p:nvSpPr>
        <p:spPr>
          <a:xfrm rot="0">
            <a:off x="10961718" y="3253093"/>
            <a:ext cx="6297582" cy="4797774"/>
          </a:xfrm>
          <a:prstGeom prst="rect">
            <a:avLst/>
          </a:prstGeom>
        </p:spPr>
        <p:txBody>
          <a:bodyPr anchor="t" rtlCol="false" tIns="0" lIns="0" bIns="0" rIns="0">
            <a:spAutoFit/>
          </a:bodyPr>
          <a:lstStyle/>
          <a:p>
            <a:pPr algn="ctr">
              <a:lnSpc>
                <a:spcPts val="5449"/>
              </a:lnSpc>
            </a:pPr>
            <a:r>
              <a:rPr lang="en-US" sz="3892" b="true">
                <a:solidFill>
                  <a:srgbClr val="000C7D"/>
                </a:solidFill>
                <a:latin typeface="Arial Bold"/>
                <a:ea typeface="Arial Bold"/>
                <a:cs typeface="Arial Bold"/>
                <a:sym typeface="Arial Bold"/>
              </a:rPr>
              <a:t>Insight</a:t>
            </a:r>
          </a:p>
          <a:p>
            <a:pPr algn="l" marL="503048" indent="-251524" lvl="1">
              <a:lnSpc>
                <a:spcPts val="3262"/>
              </a:lnSpc>
              <a:buFont typeface="Arial"/>
              <a:buChar char="•"/>
            </a:pPr>
            <a:r>
              <a:rPr lang="en-US" sz="2330">
                <a:solidFill>
                  <a:srgbClr val="000000"/>
                </a:solidFill>
                <a:latin typeface="Arial"/>
                <a:ea typeface="Arial"/>
                <a:cs typeface="Arial"/>
                <a:sym typeface="Arial"/>
              </a:rPr>
              <a:t>This chart adds context to the ssr_count feature by breaking down the most common service requests.</a:t>
            </a:r>
          </a:p>
          <a:p>
            <a:pPr algn="l" marL="503048" indent="-251524" lvl="1">
              <a:lnSpc>
                <a:spcPts val="3262"/>
              </a:lnSpc>
              <a:buFont typeface="Arial"/>
              <a:buChar char="•"/>
            </a:pPr>
            <a:r>
              <a:rPr lang="en-US" sz="2330">
                <a:solidFill>
                  <a:srgbClr val="000000"/>
                </a:solidFill>
                <a:latin typeface="Arial"/>
                <a:ea typeface="Arial"/>
                <a:cs typeface="Arial"/>
                <a:sym typeface="Arial"/>
              </a:rPr>
              <a:t>It highlights that requests like "Airport Wheelchair" are highly frequent, which has a direct operational impact as it requires coordination of specialized staff and equipment, often impacting boarding and deplaning times. </a:t>
            </a:r>
          </a:p>
          <a:p>
            <a:pPr algn="l">
              <a:lnSpc>
                <a:spcPts val="3262"/>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1028700" y="952500"/>
            <a:ext cx="14447557" cy="873125"/>
          </a:xfrm>
          <a:prstGeom prst="rect">
            <a:avLst/>
          </a:prstGeom>
        </p:spPr>
        <p:txBody>
          <a:bodyPr anchor="t" rtlCol="false" tIns="0" lIns="0" bIns="0" rIns="0">
            <a:spAutoFit/>
          </a:bodyPr>
          <a:lstStyle/>
          <a:p>
            <a:pPr algn="l">
              <a:lnSpc>
                <a:spcPts val="6999"/>
              </a:lnSpc>
            </a:pPr>
            <a:r>
              <a:rPr lang="en-US" sz="4999" b="true">
                <a:solidFill>
                  <a:srgbClr val="000C7D"/>
                </a:solidFill>
                <a:latin typeface="Arial Bold"/>
                <a:ea typeface="Arial Bold"/>
                <a:cs typeface="Arial Bold"/>
                <a:sym typeface="Arial Bold"/>
              </a:rPr>
              <a:t>More Charts</a:t>
            </a:r>
          </a:p>
        </p:txBody>
      </p:sp>
      <p:sp>
        <p:nvSpPr>
          <p:cNvPr name="AutoShape 3" id="3"/>
          <p:cNvSpPr/>
          <p:nvPr/>
        </p:nvSpPr>
        <p:spPr>
          <a:xfrm>
            <a:off x="1028700" y="1873250"/>
            <a:ext cx="16230600" cy="0"/>
          </a:xfrm>
          <a:prstGeom prst="line">
            <a:avLst/>
          </a:prstGeom>
          <a:ln cap="flat" w="95250">
            <a:solidFill>
              <a:srgbClr val="BDD7FF"/>
            </a:solidFill>
            <a:prstDash val="solid"/>
            <a:headEnd type="none" len="sm" w="sm"/>
            <a:tailEnd type="none" len="sm" w="sm"/>
          </a:ln>
        </p:spPr>
      </p:sp>
      <p:sp>
        <p:nvSpPr>
          <p:cNvPr name="Freeform 4" id="4"/>
          <p:cNvSpPr/>
          <p:nvPr/>
        </p:nvSpPr>
        <p:spPr>
          <a:xfrm flipH="false" flipV="false" rot="0">
            <a:off x="1028700" y="2659567"/>
            <a:ext cx="6927804" cy="6598733"/>
          </a:xfrm>
          <a:custGeom>
            <a:avLst/>
            <a:gdLst/>
            <a:ahLst/>
            <a:cxnLst/>
            <a:rect r="r" b="b" t="t" l="l"/>
            <a:pathLst>
              <a:path h="6598733" w="6927804">
                <a:moveTo>
                  <a:pt x="0" y="0"/>
                </a:moveTo>
                <a:lnTo>
                  <a:pt x="6927804" y="0"/>
                </a:lnTo>
                <a:lnTo>
                  <a:pt x="6927804" y="6598733"/>
                </a:lnTo>
                <a:lnTo>
                  <a:pt x="0" y="6598733"/>
                </a:lnTo>
                <a:lnTo>
                  <a:pt x="0" y="0"/>
                </a:lnTo>
                <a:close/>
              </a:path>
            </a:pathLst>
          </a:custGeom>
          <a:blipFill>
            <a:blip r:embed="rId2"/>
            <a:stretch>
              <a:fillRect l="0" t="0" r="0" b="0"/>
            </a:stretch>
          </a:blipFill>
        </p:spPr>
      </p:sp>
      <p:sp>
        <p:nvSpPr>
          <p:cNvPr name="Freeform 5" id="5"/>
          <p:cNvSpPr/>
          <p:nvPr/>
        </p:nvSpPr>
        <p:spPr>
          <a:xfrm flipH="false" flipV="false" rot="0">
            <a:off x="9707102" y="2659567"/>
            <a:ext cx="7552198" cy="6598733"/>
          </a:xfrm>
          <a:custGeom>
            <a:avLst/>
            <a:gdLst/>
            <a:ahLst/>
            <a:cxnLst/>
            <a:rect r="r" b="b" t="t" l="l"/>
            <a:pathLst>
              <a:path h="6598733" w="7552198">
                <a:moveTo>
                  <a:pt x="0" y="0"/>
                </a:moveTo>
                <a:lnTo>
                  <a:pt x="7552198" y="0"/>
                </a:lnTo>
                <a:lnTo>
                  <a:pt x="7552198" y="6598733"/>
                </a:lnTo>
                <a:lnTo>
                  <a:pt x="0" y="6598733"/>
                </a:lnTo>
                <a:lnTo>
                  <a:pt x="0" y="0"/>
                </a:lnTo>
                <a:close/>
              </a:path>
            </a:pathLst>
          </a:custGeom>
          <a:blipFill>
            <a:blip r:embed="rId3"/>
            <a:stretch>
              <a:fillRect l="0" t="0" r="0" b="0"/>
            </a:stretch>
          </a:blipFill>
        </p:spPr>
      </p:sp>
      <p:sp>
        <p:nvSpPr>
          <p:cNvPr name="TextBox 6" id="6"/>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1E3A8A">
                <a:alpha val="100000"/>
              </a:srgbClr>
            </a:gs>
            <a:gs pos="100000">
              <a:srgbClr val="0369A1">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830738" y="3638622"/>
            <a:ext cx="7732662" cy="1505251"/>
          </a:xfrm>
          <a:prstGeom prst="rect">
            <a:avLst/>
          </a:prstGeom>
        </p:spPr>
        <p:txBody>
          <a:bodyPr anchor="t" rtlCol="false" tIns="0" lIns="0" bIns="0" rIns="0">
            <a:spAutoFit/>
          </a:bodyPr>
          <a:lstStyle/>
          <a:p>
            <a:pPr algn="ctr">
              <a:lnSpc>
                <a:spcPts val="12058"/>
              </a:lnSpc>
              <a:spcBef>
                <a:spcPct val="0"/>
              </a:spcBef>
            </a:pPr>
            <a:r>
              <a:rPr lang="en-US" b="true" sz="8613">
                <a:solidFill>
                  <a:srgbClr val="F7FAFC"/>
                </a:solidFill>
                <a:latin typeface="Arial Bold"/>
                <a:ea typeface="Arial Bold"/>
                <a:cs typeface="Arial Bold"/>
                <a:sym typeface="Arial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1028700" y="956245"/>
            <a:ext cx="6200835"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Executive Summary</a:t>
            </a:r>
          </a:p>
        </p:txBody>
      </p:sp>
      <p:sp>
        <p:nvSpPr>
          <p:cNvPr name="AutoShape 4" id="4"/>
          <p:cNvSpPr/>
          <p:nvPr/>
        </p:nvSpPr>
        <p:spPr>
          <a:xfrm>
            <a:off x="885378" y="2172270"/>
            <a:ext cx="16230600" cy="0"/>
          </a:xfrm>
          <a:prstGeom prst="line">
            <a:avLst/>
          </a:prstGeom>
          <a:ln cap="flat" w="95250">
            <a:solidFill>
              <a:srgbClr val="BDD7FF"/>
            </a:solidFill>
            <a:prstDash val="solid"/>
            <a:headEnd type="none" len="sm" w="sm"/>
            <a:tailEnd type="none" len="sm" w="sm"/>
          </a:ln>
        </p:spPr>
      </p:sp>
      <p:grpSp>
        <p:nvGrpSpPr>
          <p:cNvPr name="Group 5" id="5"/>
          <p:cNvGrpSpPr/>
          <p:nvPr/>
        </p:nvGrpSpPr>
        <p:grpSpPr>
          <a:xfrm rot="0">
            <a:off x="631020" y="3663867"/>
            <a:ext cx="3785878" cy="4101666"/>
            <a:chOff x="0" y="0"/>
            <a:chExt cx="750222" cy="812800"/>
          </a:xfrm>
        </p:grpSpPr>
        <p:sp>
          <p:nvSpPr>
            <p:cNvPr name="Freeform 6" id="6"/>
            <p:cNvSpPr/>
            <p:nvPr/>
          </p:nvSpPr>
          <p:spPr>
            <a:xfrm flipH="false" flipV="false" rot="0">
              <a:off x="0" y="0"/>
              <a:ext cx="750222" cy="812800"/>
            </a:xfrm>
            <a:custGeom>
              <a:avLst/>
              <a:gdLst/>
              <a:ahLst/>
              <a:cxnLst/>
              <a:rect r="r" b="b" t="t" l="l"/>
              <a:pathLst>
                <a:path h="812800" w="750222">
                  <a:moveTo>
                    <a:pt x="104292" y="0"/>
                  </a:moveTo>
                  <a:lnTo>
                    <a:pt x="645930" y="0"/>
                  </a:lnTo>
                  <a:cubicBezTo>
                    <a:pt x="673590" y="0"/>
                    <a:pt x="700117" y="10988"/>
                    <a:pt x="719676" y="30547"/>
                  </a:cubicBezTo>
                  <a:cubicBezTo>
                    <a:pt x="739234" y="50105"/>
                    <a:pt x="750222" y="76632"/>
                    <a:pt x="750222" y="104292"/>
                  </a:cubicBezTo>
                  <a:lnTo>
                    <a:pt x="750222" y="708508"/>
                  </a:lnTo>
                  <a:cubicBezTo>
                    <a:pt x="750222" y="736168"/>
                    <a:pt x="739234" y="762695"/>
                    <a:pt x="719676" y="782254"/>
                  </a:cubicBezTo>
                  <a:cubicBezTo>
                    <a:pt x="700117" y="801812"/>
                    <a:pt x="673590" y="812800"/>
                    <a:pt x="645930" y="812800"/>
                  </a:cubicBezTo>
                  <a:lnTo>
                    <a:pt x="104292" y="812800"/>
                  </a:lnTo>
                  <a:cubicBezTo>
                    <a:pt x="76632" y="812800"/>
                    <a:pt x="50105" y="801812"/>
                    <a:pt x="30547" y="782254"/>
                  </a:cubicBezTo>
                  <a:cubicBezTo>
                    <a:pt x="10988" y="762695"/>
                    <a:pt x="0" y="736168"/>
                    <a:pt x="0" y="708508"/>
                  </a:cubicBezTo>
                  <a:lnTo>
                    <a:pt x="0" y="104292"/>
                  </a:lnTo>
                  <a:cubicBezTo>
                    <a:pt x="0" y="76632"/>
                    <a:pt x="10988" y="50105"/>
                    <a:pt x="30547" y="30547"/>
                  </a:cubicBezTo>
                  <a:cubicBezTo>
                    <a:pt x="50105" y="10988"/>
                    <a:pt x="76632" y="0"/>
                    <a:pt x="104292"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7" id="7"/>
            <p:cNvSpPr txBox="true"/>
            <p:nvPr/>
          </p:nvSpPr>
          <p:spPr>
            <a:xfrm>
              <a:off x="0" y="-47625"/>
              <a:ext cx="750222" cy="86042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59823" y="3663867"/>
            <a:ext cx="4040855" cy="404085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97711" y="0"/>
                  </a:moveTo>
                  <a:lnTo>
                    <a:pt x="715089" y="0"/>
                  </a:lnTo>
                  <a:cubicBezTo>
                    <a:pt x="769053" y="0"/>
                    <a:pt x="812800" y="43747"/>
                    <a:pt x="812800" y="97711"/>
                  </a:cubicBezTo>
                  <a:lnTo>
                    <a:pt x="812800" y="715089"/>
                  </a:lnTo>
                  <a:cubicBezTo>
                    <a:pt x="812800" y="769053"/>
                    <a:pt x="769053" y="812800"/>
                    <a:pt x="715089" y="812800"/>
                  </a:cubicBezTo>
                  <a:lnTo>
                    <a:pt x="97711" y="812800"/>
                  </a:lnTo>
                  <a:cubicBezTo>
                    <a:pt x="43747" y="812800"/>
                    <a:pt x="0" y="769053"/>
                    <a:pt x="0" y="715089"/>
                  </a:cubicBezTo>
                  <a:lnTo>
                    <a:pt x="0" y="97711"/>
                  </a:lnTo>
                  <a:cubicBezTo>
                    <a:pt x="0" y="43747"/>
                    <a:pt x="43747" y="0"/>
                    <a:pt x="9771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674549" y="3663867"/>
            <a:ext cx="4040855" cy="404085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97711" y="0"/>
                  </a:moveTo>
                  <a:lnTo>
                    <a:pt x="715089" y="0"/>
                  </a:lnTo>
                  <a:cubicBezTo>
                    <a:pt x="769053" y="0"/>
                    <a:pt x="812800" y="43747"/>
                    <a:pt x="812800" y="97711"/>
                  </a:cubicBezTo>
                  <a:lnTo>
                    <a:pt x="812800" y="715089"/>
                  </a:lnTo>
                  <a:cubicBezTo>
                    <a:pt x="812800" y="769053"/>
                    <a:pt x="769053" y="812800"/>
                    <a:pt x="715089" y="812800"/>
                  </a:cubicBezTo>
                  <a:lnTo>
                    <a:pt x="97711" y="812800"/>
                  </a:lnTo>
                  <a:cubicBezTo>
                    <a:pt x="43747" y="812800"/>
                    <a:pt x="0" y="769053"/>
                    <a:pt x="0" y="715089"/>
                  </a:cubicBezTo>
                  <a:lnTo>
                    <a:pt x="0" y="97711"/>
                  </a:lnTo>
                  <a:cubicBezTo>
                    <a:pt x="0" y="43747"/>
                    <a:pt x="43747" y="0"/>
                    <a:pt x="9771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3" id="13"/>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319369" y="3663867"/>
            <a:ext cx="4040855" cy="404085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97711" y="0"/>
                  </a:moveTo>
                  <a:lnTo>
                    <a:pt x="715089" y="0"/>
                  </a:lnTo>
                  <a:cubicBezTo>
                    <a:pt x="769053" y="0"/>
                    <a:pt x="812800" y="43747"/>
                    <a:pt x="812800" y="97711"/>
                  </a:cubicBezTo>
                  <a:lnTo>
                    <a:pt x="812800" y="715089"/>
                  </a:lnTo>
                  <a:cubicBezTo>
                    <a:pt x="812800" y="769053"/>
                    <a:pt x="769053" y="812800"/>
                    <a:pt x="715089" y="812800"/>
                  </a:cubicBezTo>
                  <a:lnTo>
                    <a:pt x="97711" y="812800"/>
                  </a:lnTo>
                  <a:cubicBezTo>
                    <a:pt x="43747" y="812800"/>
                    <a:pt x="0" y="769053"/>
                    <a:pt x="0" y="715089"/>
                  </a:cubicBezTo>
                  <a:lnTo>
                    <a:pt x="0" y="97711"/>
                  </a:lnTo>
                  <a:cubicBezTo>
                    <a:pt x="0" y="43747"/>
                    <a:pt x="43747" y="0"/>
                    <a:pt x="9771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547957" y="4278358"/>
            <a:ext cx="2248795" cy="511444"/>
          </a:xfrm>
          <a:prstGeom prst="rect">
            <a:avLst/>
          </a:prstGeom>
        </p:spPr>
        <p:txBody>
          <a:bodyPr anchor="t" rtlCol="false" tIns="0" lIns="0" bIns="0" rIns="0">
            <a:spAutoFit/>
          </a:bodyPr>
          <a:lstStyle/>
          <a:p>
            <a:pPr algn="ctr">
              <a:lnSpc>
                <a:spcPts val="4093"/>
              </a:lnSpc>
              <a:spcBef>
                <a:spcPct val="0"/>
              </a:spcBef>
            </a:pPr>
            <a:r>
              <a:rPr lang="en-US" b="true" sz="2923">
                <a:solidFill>
                  <a:srgbClr val="000000"/>
                </a:solidFill>
                <a:latin typeface="Arial Bold"/>
                <a:ea typeface="Arial Bold"/>
                <a:cs typeface="Arial Bold"/>
                <a:sym typeface="Arial Bold"/>
              </a:rPr>
              <a:t>The Problem</a:t>
            </a:r>
          </a:p>
        </p:txBody>
      </p:sp>
      <p:sp>
        <p:nvSpPr>
          <p:cNvPr name="TextBox 18" id="18"/>
          <p:cNvSpPr txBox="true"/>
          <p:nvPr/>
        </p:nvSpPr>
        <p:spPr>
          <a:xfrm rot="0">
            <a:off x="1034778" y="5016138"/>
            <a:ext cx="3537080" cy="2688584"/>
          </a:xfrm>
          <a:prstGeom prst="rect">
            <a:avLst/>
          </a:prstGeom>
        </p:spPr>
        <p:txBody>
          <a:bodyPr anchor="t" rtlCol="false" tIns="0" lIns="0" bIns="0" rIns="0">
            <a:spAutoFit/>
          </a:bodyPr>
          <a:lstStyle/>
          <a:p>
            <a:pPr algn="l">
              <a:lnSpc>
                <a:spcPts val="3535"/>
              </a:lnSpc>
            </a:pPr>
            <a:r>
              <a:rPr lang="en-US" sz="2525">
                <a:solidFill>
                  <a:srgbClr val="060B37"/>
                </a:solidFill>
                <a:latin typeface="Arial"/>
                <a:ea typeface="Arial"/>
                <a:cs typeface="Arial"/>
                <a:sym typeface="Arial"/>
              </a:rPr>
              <a:t>Nearly  50% of flights from ORD depart late, driven by inconsistent, experience-based resource planning</a:t>
            </a:r>
          </a:p>
          <a:p>
            <a:pPr algn="l">
              <a:lnSpc>
                <a:spcPts val="3535"/>
              </a:lnSpc>
              <a:spcBef>
                <a:spcPct val="0"/>
              </a:spcBef>
            </a:pPr>
          </a:p>
        </p:txBody>
      </p:sp>
      <p:sp>
        <p:nvSpPr>
          <p:cNvPr name="TextBox 19" id="19"/>
          <p:cNvSpPr txBox="true"/>
          <p:nvPr/>
        </p:nvSpPr>
        <p:spPr>
          <a:xfrm rot="0">
            <a:off x="5806738" y="4284952"/>
            <a:ext cx="2275943" cy="504850"/>
          </a:xfrm>
          <a:prstGeom prst="rect">
            <a:avLst/>
          </a:prstGeom>
        </p:spPr>
        <p:txBody>
          <a:bodyPr anchor="t" rtlCol="false" tIns="0" lIns="0" bIns="0" rIns="0">
            <a:spAutoFit/>
          </a:bodyPr>
          <a:lstStyle/>
          <a:p>
            <a:pPr algn="ctr">
              <a:lnSpc>
                <a:spcPts val="4032"/>
              </a:lnSpc>
              <a:spcBef>
                <a:spcPct val="0"/>
              </a:spcBef>
            </a:pPr>
            <a:r>
              <a:rPr lang="en-US" b="true" sz="2880">
                <a:solidFill>
                  <a:srgbClr val="000000"/>
                </a:solidFill>
                <a:latin typeface="Arial Bold"/>
                <a:ea typeface="Arial Bold"/>
                <a:cs typeface="Arial Bold"/>
                <a:sym typeface="Arial Bold"/>
              </a:rPr>
              <a:t>Our  solution</a:t>
            </a:r>
          </a:p>
        </p:txBody>
      </p:sp>
      <p:sp>
        <p:nvSpPr>
          <p:cNvPr name="TextBox 20" id="20"/>
          <p:cNvSpPr txBox="true"/>
          <p:nvPr/>
        </p:nvSpPr>
        <p:spPr>
          <a:xfrm rot="0">
            <a:off x="5192608" y="5491913"/>
            <a:ext cx="3575285" cy="1746560"/>
          </a:xfrm>
          <a:prstGeom prst="rect">
            <a:avLst/>
          </a:prstGeom>
        </p:spPr>
        <p:txBody>
          <a:bodyPr anchor="t" rtlCol="false" tIns="0" lIns="0" bIns="0" rIns="0">
            <a:spAutoFit/>
          </a:bodyPr>
          <a:lstStyle/>
          <a:p>
            <a:pPr algn="l">
              <a:lnSpc>
                <a:spcPts val="3482"/>
              </a:lnSpc>
              <a:spcBef>
                <a:spcPct val="0"/>
              </a:spcBef>
            </a:pPr>
            <a:r>
              <a:rPr lang="en-US" sz="2487">
                <a:solidFill>
                  <a:srgbClr val="000000"/>
                </a:solidFill>
                <a:latin typeface="Arial"/>
                <a:ea typeface="Arial"/>
                <a:cs typeface="Arial"/>
                <a:sym typeface="Arial"/>
              </a:rPr>
              <a:t>A daily Flight Difficulty Score that Systematically ranks every flight by its operational complexity</a:t>
            </a:r>
          </a:p>
        </p:txBody>
      </p:sp>
      <p:sp>
        <p:nvSpPr>
          <p:cNvPr name="TextBox 21" id="21"/>
          <p:cNvSpPr txBox="true"/>
          <p:nvPr/>
        </p:nvSpPr>
        <p:spPr>
          <a:xfrm rot="0">
            <a:off x="10293259" y="4284952"/>
            <a:ext cx="2093076" cy="504850"/>
          </a:xfrm>
          <a:prstGeom prst="rect">
            <a:avLst/>
          </a:prstGeom>
        </p:spPr>
        <p:txBody>
          <a:bodyPr anchor="t" rtlCol="false" tIns="0" lIns="0" bIns="0" rIns="0">
            <a:spAutoFit/>
          </a:bodyPr>
          <a:lstStyle/>
          <a:p>
            <a:pPr algn="ctr">
              <a:lnSpc>
                <a:spcPts val="4032"/>
              </a:lnSpc>
              <a:spcBef>
                <a:spcPct val="0"/>
              </a:spcBef>
            </a:pPr>
            <a:r>
              <a:rPr lang="en-US" b="true" sz="2880">
                <a:solidFill>
                  <a:srgbClr val="000000"/>
                </a:solidFill>
                <a:latin typeface="Arial Bold"/>
                <a:ea typeface="Arial Bold"/>
                <a:cs typeface="Arial Bold"/>
                <a:sym typeface="Arial Bold"/>
              </a:rPr>
              <a:t>Key Finding</a:t>
            </a:r>
          </a:p>
        </p:txBody>
      </p:sp>
      <p:sp>
        <p:nvSpPr>
          <p:cNvPr name="TextBox 22" id="22"/>
          <p:cNvSpPr txBox="true"/>
          <p:nvPr/>
        </p:nvSpPr>
        <p:spPr>
          <a:xfrm rot="0">
            <a:off x="9677751" y="5272838"/>
            <a:ext cx="3326866" cy="2184710"/>
          </a:xfrm>
          <a:prstGeom prst="rect">
            <a:avLst/>
          </a:prstGeom>
        </p:spPr>
        <p:txBody>
          <a:bodyPr anchor="t" rtlCol="false" tIns="0" lIns="0" bIns="0" rIns="0">
            <a:spAutoFit/>
          </a:bodyPr>
          <a:lstStyle/>
          <a:p>
            <a:pPr algn="just">
              <a:lnSpc>
                <a:spcPts val="3482"/>
              </a:lnSpc>
            </a:pPr>
            <a:r>
              <a:rPr lang="en-US" sz="2487">
                <a:solidFill>
                  <a:srgbClr val="000000"/>
                </a:solidFill>
                <a:latin typeface="Arial"/>
                <a:ea typeface="Arial"/>
                <a:cs typeface="Arial"/>
                <a:sym typeface="Arial"/>
              </a:rPr>
              <a:t>The Primary Drivers of Difficulty are extreme ground time pressure ad high volumes of transfer baggage</a:t>
            </a:r>
          </a:p>
        </p:txBody>
      </p:sp>
      <p:sp>
        <p:nvSpPr>
          <p:cNvPr name="TextBox 23" id="23"/>
          <p:cNvSpPr txBox="true"/>
          <p:nvPr/>
        </p:nvSpPr>
        <p:spPr>
          <a:xfrm rot="0">
            <a:off x="13991968" y="4035799"/>
            <a:ext cx="3458289" cy="1003157"/>
          </a:xfrm>
          <a:prstGeom prst="rect">
            <a:avLst/>
          </a:prstGeom>
        </p:spPr>
        <p:txBody>
          <a:bodyPr anchor="t" rtlCol="false" tIns="0" lIns="0" bIns="0" rIns="0">
            <a:spAutoFit/>
          </a:bodyPr>
          <a:lstStyle/>
          <a:p>
            <a:pPr algn="l">
              <a:lnSpc>
                <a:spcPts val="4032"/>
              </a:lnSpc>
              <a:spcBef>
                <a:spcPct val="0"/>
              </a:spcBef>
            </a:pPr>
            <a:r>
              <a:rPr lang="en-US" b="true" sz="2880">
                <a:solidFill>
                  <a:srgbClr val="000000"/>
                </a:solidFill>
                <a:latin typeface="Arial Bold"/>
                <a:ea typeface="Arial Bold"/>
                <a:cs typeface="Arial Bold"/>
                <a:sym typeface="Arial Bold"/>
              </a:rPr>
              <a:t>Top Recommedation</a:t>
            </a:r>
          </a:p>
        </p:txBody>
      </p:sp>
      <p:sp>
        <p:nvSpPr>
          <p:cNvPr name="TextBox 24" id="24"/>
          <p:cNvSpPr txBox="true"/>
          <p:nvPr/>
        </p:nvSpPr>
        <p:spPr>
          <a:xfrm rot="0">
            <a:off x="13919696" y="5272838"/>
            <a:ext cx="3838391" cy="2184710"/>
          </a:xfrm>
          <a:prstGeom prst="rect">
            <a:avLst/>
          </a:prstGeom>
        </p:spPr>
        <p:txBody>
          <a:bodyPr anchor="t" rtlCol="false" tIns="0" lIns="0" bIns="0" rIns="0">
            <a:spAutoFit/>
          </a:bodyPr>
          <a:lstStyle/>
          <a:p>
            <a:pPr algn="l">
              <a:lnSpc>
                <a:spcPts val="3482"/>
              </a:lnSpc>
              <a:spcBef>
                <a:spcPct val="0"/>
              </a:spcBef>
            </a:pPr>
            <a:r>
              <a:rPr lang="en-US" sz="2487">
                <a:solidFill>
                  <a:srgbClr val="000000"/>
                </a:solidFill>
                <a:latin typeface="Arial"/>
                <a:ea typeface="Arial"/>
                <a:cs typeface="Arial"/>
                <a:sym typeface="Arial"/>
              </a:rPr>
              <a:t>Proactivelly allocate specialized ground crews to the top 5% Difficult flights each day, starting with the STL route. </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653709" y="914400"/>
            <a:ext cx="9166305"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Key Findings from the Data</a:t>
            </a:r>
          </a:p>
        </p:txBody>
      </p:sp>
      <p:sp>
        <p:nvSpPr>
          <p:cNvPr name="AutoShape 4" id="4"/>
          <p:cNvSpPr/>
          <p:nvPr/>
        </p:nvSpPr>
        <p:spPr>
          <a:xfrm>
            <a:off x="779415" y="2154003"/>
            <a:ext cx="16230600" cy="0"/>
          </a:xfrm>
          <a:prstGeom prst="line">
            <a:avLst/>
          </a:prstGeom>
          <a:ln cap="flat" w="95250">
            <a:solidFill>
              <a:srgbClr val="BDD7FF"/>
            </a:solidFill>
            <a:prstDash val="solid"/>
            <a:headEnd type="none" len="sm" w="sm"/>
            <a:tailEnd type="none" len="sm" w="sm"/>
          </a:ln>
        </p:spPr>
      </p:sp>
      <p:grpSp>
        <p:nvGrpSpPr>
          <p:cNvPr name="Group 5" id="5"/>
          <p:cNvGrpSpPr/>
          <p:nvPr/>
        </p:nvGrpSpPr>
        <p:grpSpPr>
          <a:xfrm rot="0">
            <a:off x="6403721" y="3945097"/>
            <a:ext cx="5531006" cy="4037234"/>
            <a:chOff x="0" y="0"/>
            <a:chExt cx="1216846" cy="888210"/>
          </a:xfrm>
        </p:grpSpPr>
        <p:sp>
          <p:nvSpPr>
            <p:cNvPr name="Freeform 6" id="6"/>
            <p:cNvSpPr/>
            <p:nvPr/>
          </p:nvSpPr>
          <p:spPr>
            <a:xfrm flipH="false" flipV="false" rot="0">
              <a:off x="0" y="0"/>
              <a:ext cx="1216846" cy="888210"/>
            </a:xfrm>
            <a:custGeom>
              <a:avLst/>
              <a:gdLst/>
              <a:ahLst/>
              <a:cxnLst/>
              <a:rect r="r" b="b" t="t" l="l"/>
              <a:pathLst>
                <a:path h="888210" w="1216846">
                  <a:moveTo>
                    <a:pt x="69987" y="0"/>
                  </a:moveTo>
                  <a:lnTo>
                    <a:pt x="1146860" y="0"/>
                  </a:lnTo>
                  <a:cubicBezTo>
                    <a:pt x="1185512" y="0"/>
                    <a:pt x="1216846" y="31334"/>
                    <a:pt x="1216846" y="69987"/>
                  </a:cubicBezTo>
                  <a:lnTo>
                    <a:pt x="1216846" y="818223"/>
                  </a:lnTo>
                  <a:cubicBezTo>
                    <a:pt x="1216846" y="856876"/>
                    <a:pt x="1185512" y="888210"/>
                    <a:pt x="1146860" y="888210"/>
                  </a:cubicBezTo>
                  <a:lnTo>
                    <a:pt x="69987" y="888210"/>
                  </a:lnTo>
                  <a:cubicBezTo>
                    <a:pt x="31334" y="888210"/>
                    <a:pt x="0" y="856876"/>
                    <a:pt x="0" y="818223"/>
                  </a:cubicBezTo>
                  <a:lnTo>
                    <a:pt x="0" y="69987"/>
                  </a:lnTo>
                  <a:cubicBezTo>
                    <a:pt x="0" y="31334"/>
                    <a:pt x="31334" y="0"/>
                    <a:pt x="69987"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7" id="7"/>
            <p:cNvSpPr txBox="true"/>
            <p:nvPr/>
          </p:nvSpPr>
          <p:spPr>
            <a:xfrm>
              <a:off x="0" y="-47625"/>
              <a:ext cx="1216846" cy="93583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2295404" y="3945097"/>
            <a:ext cx="5295394" cy="3996331"/>
            <a:chOff x="0" y="0"/>
            <a:chExt cx="1148385" cy="866664"/>
          </a:xfrm>
        </p:grpSpPr>
        <p:sp>
          <p:nvSpPr>
            <p:cNvPr name="Freeform 9" id="9"/>
            <p:cNvSpPr/>
            <p:nvPr/>
          </p:nvSpPr>
          <p:spPr>
            <a:xfrm flipH="false" flipV="false" rot="0">
              <a:off x="0" y="0"/>
              <a:ext cx="1148385" cy="866664"/>
            </a:xfrm>
            <a:custGeom>
              <a:avLst/>
              <a:gdLst/>
              <a:ahLst/>
              <a:cxnLst/>
              <a:rect r="r" b="b" t="t" l="l"/>
              <a:pathLst>
                <a:path h="866664" w="1148385">
                  <a:moveTo>
                    <a:pt x="73101" y="0"/>
                  </a:moveTo>
                  <a:lnTo>
                    <a:pt x="1075285" y="0"/>
                  </a:lnTo>
                  <a:cubicBezTo>
                    <a:pt x="1115657" y="0"/>
                    <a:pt x="1148385" y="32728"/>
                    <a:pt x="1148385" y="73101"/>
                  </a:cubicBezTo>
                  <a:lnTo>
                    <a:pt x="1148385" y="793564"/>
                  </a:lnTo>
                  <a:cubicBezTo>
                    <a:pt x="1148385" y="833936"/>
                    <a:pt x="1115657" y="866664"/>
                    <a:pt x="1075285" y="866664"/>
                  </a:cubicBezTo>
                  <a:lnTo>
                    <a:pt x="73101" y="866664"/>
                  </a:lnTo>
                  <a:cubicBezTo>
                    <a:pt x="32728" y="866664"/>
                    <a:pt x="0" y="833936"/>
                    <a:pt x="0" y="793564"/>
                  </a:cubicBezTo>
                  <a:lnTo>
                    <a:pt x="0" y="73101"/>
                  </a:lnTo>
                  <a:cubicBezTo>
                    <a:pt x="0" y="32728"/>
                    <a:pt x="32728" y="0"/>
                    <a:pt x="7310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0" id="10"/>
            <p:cNvSpPr txBox="true"/>
            <p:nvPr/>
          </p:nvSpPr>
          <p:spPr>
            <a:xfrm>
              <a:off x="0" y="-47625"/>
              <a:ext cx="1148385" cy="91428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79415" y="4010622"/>
            <a:ext cx="4965735" cy="3996331"/>
            <a:chOff x="0" y="0"/>
            <a:chExt cx="1103666" cy="888210"/>
          </a:xfrm>
        </p:grpSpPr>
        <p:sp>
          <p:nvSpPr>
            <p:cNvPr name="Freeform 12" id="12"/>
            <p:cNvSpPr/>
            <p:nvPr/>
          </p:nvSpPr>
          <p:spPr>
            <a:xfrm flipH="false" flipV="false" rot="0">
              <a:off x="0" y="0"/>
              <a:ext cx="1103666" cy="888210"/>
            </a:xfrm>
            <a:custGeom>
              <a:avLst/>
              <a:gdLst/>
              <a:ahLst/>
              <a:cxnLst/>
              <a:rect r="r" b="b" t="t" l="l"/>
              <a:pathLst>
                <a:path h="888210" w="1103666">
                  <a:moveTo>
                    <a:pt x="77953" y="0"/>
                  </a:moveTo>
                  <a:lnTo>
                    <a:pt x="1025713" y="0"/>
                  </a:lnTo>
                  <a:cubicBezTo>
                    <a:pt x="1068765" y="0"/>
                    <a:pt x="1103666" y="34901"/>
                    <a:pt x="1103666" y="77953"/>
                  </a:cubicBezTo>
                  <a:lnTo>
                    <a:pt x="1103666" y="810256"/>
                  </a:lnTo>
                  <a:cubicBezTo>
                    <a:pt x="1103666" y="853309"/>
                    <a:pt x="1068765" y="888210"/>
                    <a:pt x="1025713" y="888210"/>
                  </a:cubicBezTo>
                  <a:lnTo>
                    <a:pt x="77953" y="888210"/>
                  </a:lnTo>
                  <a:cubicBezTo>
                    <a:pt x="34901" y="888210"/>
                    <a:pt x="0" y="853309"/>
                    <a:pt x="0" y="810256"/>
                  </a:cubicBezTo>
                  <a:lnTo>
                    <a:pt x="0" y="77953"/>
                  </a:lnTo>
                  <a:cubicBezTo>
                    <a:pt x="0" y="34901"/>
                    <a:pt x="34901" y="0"/>
                    <a:pt x="77953"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3" id="13"/>
            <p:cNvSpPr txBox="true"/>
            <p:nvPr/>
          </p:nvSpPr>
          <p:spPr>
            <a:xfrm>
              <a:off x="0" y="-47625"/>
              <a:ext cx="1103666" cy="93583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021126" y="4152194"/>
            <a:ext cx="2482315" cy="1032575"/>
          </a:xfrm>
          <a:prstGeom prst="rect">
            <a:avLst/>
          </a:prstGeom>
        </p:spPr>
        <p:txBody>
          <a:bodyPr anchor="t" rtlCol="false" tIns="0" lIns="0" bIns="0" rIns="0">
            <a:spAutoFit/>
          </a:bodyPr>
          <a:lstStyle/>
          <a:p>
            <a:pPr algn="ctr">
              <a:lnSpc>
                <a:spcPts val="8186"/>
              </a:lnSpc>
              <a:spcBef>
                <a:spcPct val="0"/>
              </a:spcBef>
            </a:pPr>
            <a:r>
              <a:rPr lang="en-US" b="true" sz="5847">
                <a:solidFill>
                  <a:srgbClr val="000C7D"/>
                </a:solidFill>
                <a:latin typeface="Arial Bold"/>
                <a:ea typeface="Arial Bold"/>
                <a:cs typeface="Arial Bold"/>
                <a:sym typeface="Arial Bold"/>
              </a:rPr>
              <a:t>49.7%</a:t>
            </a:r>
          </a:p>
        </p:txBody>
      </p:sp>
      <p:sp>
        <p:nvSpPr>
          <p:cNvPr name="TextBox 15" id="15"/>
          <p:cNvSpPr txBox="true"/>
          <p:nvPr/>
        </p:nvSpPr>
        <p:spPr>
          <a:xfrm rot="0">
            <a:off x="1791266" y="5376278"/>
            <a:ext cx="2942034" cy="483222"/>
          </a:xfrm>
          <a:prstGeom prst="rect">
            <a:avLst/>
          </a:prstGeom>
        </p:spPr>
        <p:txBody>
          <a:bodyPr anchor="t" rtlCol="false" tIns="0" lIns="0" bIns="0" rIns="0">
            <a:spAutoFit/>
          </a:bodyPr>
          <a:lstStyle/>
          <a:p>
            <a:pPr algn="ctr">
              <a:lnSpc>
                <a:spcPts val="3815"/>
              </a:lnSpc>
              <a:spcBef>
                <a:spcPct val="0"/>
              </a:spcBef>
            </a:pPr>
            <a:r>
              <a:rPr lang="en-US" b="true" sz="2725">
                <a:solidFill>
                  <a:srgbClr val="000000"/>
                </a:solidFill>
                <a:latin typeface="Arial Bold"/>
                <a:ea typeface="Arial Bold"/>
                <a:cs typeface="Arial Bold"/>
                <a:sym typeface="Arial Bold"/>
              </a:rPr>
              <a:t>Flight Depart Late</a:t>
            </a:r>
          </a:p>
        </p:txBody>
      </p:sp>
      <p:sp>
        <p:nvSpPr>
          <p:cNvPr name="TextBox 16" id="16"/>
          <p:cNvSpPr txBox="true"/>
          <p:nvPr/>
        </p:nvSpPr>
        <p:spPr>
          <a:xfrm rot="0">
            <a:off x="1028700" y="5951637"/>
            <a:ext cx="4208161" cy="1200112"/>
          </a:xfrm>
          <a:prstGeom prst="rect">
            <a:avLst/>
          </a:prstGeom>
        </p:spPr>
        <p:txBody>
          <a:bodyPr anchor="t" rtlCol="false" tIns="0" lIns="0" bIns="0" rIns="0">
            <a:spAutoFit/>
          </a:bodyPr>
          <a:lstStyle/>
          <a:p>
            <a:pPr algn="ctr">
              <a:lnSpc>
                <a:spcPts val="3152"/>
              </a:lnSpc>
              <a:spcBef>
                <a:spcPct val="0"/>
              </a:spcBef>
            </a:pPr>
            <a:r>
              <a:rPr lang="en-US" sz="2251">
                <a:solidFill>
                  <a:srgbClr val="000000"/>
                </a:solidFill>
                <a:latin typeface="Arial"/>
                <a:ea typeface="Arial"/>
                <a:cs typeface="Arial"/>
                <a:sym typeface="Arial"/>
              </a:rPr>
              <a:t>With an average delay of 21.2 minutes, widespread delays impact the entire operation</a:t>
            </a:r>
          </a:p>
        </p:txBody>
      </p:sp>
      <p:sp>
        <p:nvSpPr>
          <p:cNvPr name="TextBox 17" id="17"/>
          <p:cNvSpPr txBox="true"/>
          <p:nvPr/>
        </p:nvSpPr>
        <p:spPr>
          <a:xfrm rot="0">
            <a:off x="8549384" y="4120531"/>
            <a:ext cx="1239679" cy="1032510"/>
          </a:xfrm>
          <a:prstGeom prst="rect">
            <a:avLst/>
          </a:prstGeom>
        </p:spPr>
        <p:txBody>
          <a:bodyPr anchor="t" rtlCol="false" tIns="0" lIns="0" bIns="0" rIns="0">
            <a:spAutoFit/>
          </a:bodyPr>
          <a:lstStyle/>
          <a:p>
            <a:pPr algn="ctr">
              <a:lnSpc>
                <a:spcPts val="8189"/>
              </a:lnSpc>
              <a:spcBef>
                <a:spcPct val="0"/>
              </a:spcBef>
            </a:pPr>
            <a:r>
              <a:rPr lang="en-US" b="true" sz="5850">
                <a:solidFill>
                  <a:srgbClr val="000C7D"/>
                </a:solidFill>
                <a:latin typeface="Arial Bold"/>
                <a:ea typeface="Arial Bold"/>
                <a:cs typeface="Arial Bold"/>
                <a:sym typeface="Arial Bold"/>
              </a:rPr>
              <a:t>621</a:t>
            </a:r>
          </a:p>
        </p:txBody>
      </p:sp>
      <p:sp>
        <p:nvSpPr>
          <p:cNvPr name="TextBox 18" id="18"/>
          <p:cNvSpPr txBox="true"/>
          <p:nvPr/>
        </p:nvSpPr>
        <p:spPr>
          <a:xfrm rot="0">
            <a:off x="6915073" y="5376278"/>
            <a:ext cx="4508302" cy="492038"/>
          </a:xfrm>
          <a:prstGeom prst="rect">
            <a:avLst/>
          </a:prstGeom>
        </p:spPr>
        <p:txBody>
          <a:bodyPr anchor="t" rtlCol="false" tIns="0" lIns="0" bIns="0" rIns="0">
            <a:spAutoFit/>
          </a:bodyPr>
          <a:lstStyle/>
          <a:p>
            <a:pPr algn="ctr">
              <a:lnSpc>
                <a:spcPts val="3854"/>
              </a:lnSpc>
              <a:spcBef>
                <a:spcPct val="0"/>
              </a:spcBef>
            </a:pPr>
            <a:r>
              <a:rPr lang="en-US" b="true" sz="2753">
                <a:solidFill>
                  <a:srgbClr val="000000"/>
                </a:solidFill>
                <a:latin typeface="Arial Bold"/>
                <a:ea typeface="Arial Bold"/>
                <a:cs typeface="Arial Bold"/>
                <a:sym typeface="Arial Bold"/>
              </a:rPr>
              <a:t>Flights  Face a  Bottleneck </a:t>
            </a:r>
          </a:p>
        </p:txBody>
      </p:sp>
      <p:sp>
        <p:nvSpPr>
          <p:cNvPr name="TextBox 19" id="19"/>
          <p:cNvSpPr txBox="true"/>
          <p:nvPr/>
        </p:nvSpPr>
        <p:spPr>
          <a:xfrm rot="0">
            <a:off x="6792364" y="5951692"/>
            <a:ext cx="4555421" cy="1199526"/>
          </a:xfrm>
          <a:prstGeom prst="rect">
            <a:avLst/>
          </a:prstGeom>
        </p:spPr>
        <p:txBody>
          <a:bodyPr anchor="t" rtlCol="false" tIns="0" lIns="0" bIns="0" rIns="0">
            <a:spAutoFit/>
          </a:bodyPr>
          <a:lstStyle/>
          <a:p>
            <a:pPr algn="ctr">
              <a:lnSpc>
                <a:spcPts val="3184"/>
              </a:lnSpc>
              <a:spcBef>
                <a:spcPct val="0"/>
              </a:spcBef>
            </a:pPr>
            <a:r>
              <a:rPr lang="en-US" sz="2274">
                <a:solidFill>
                  <a:srgbClr val="000000"/>
                </a:solidFill>
                <a:latin typeface="Arial"/>
                <a:ea typeface="Arial"/>
                <a:cs typeface="Arial"/>
                <a:sym typeface="Arial"/>
              </a:rPr>
              <a:t>Scheduled with less than minimum turn around time, putting them at risk of delay from the start</a:t>
            </a:r>
          </a:p>
        </p:txBody>
      </p:sp>
      <p:sp>
        <p:nvSpPr>
          <p:cNvPr name="TextBox 20" id="20"/>
          <p:cNvSpPr txBox="true"/>
          <p:nvPr/>
        </p:nvSpPr>
        <p:spPr>
          <a:xfrm rot="0">
            <a:off x="14406188" y="4120531"/>
            <a:ext cx="1073825" cy="1032510"/>
          </a:xfrm>
          <a:prstGeom prst="rect">
            <a:avLst/>
          </a:prstGeom>
        </p:spPr>
        <p:txBody>
          <a:bodyPr anchor="t" rtlCol="false" tIns="0" lIns="0" bIns="0" rIns="0">
            <a:spAutoFit/>
          </a:bodyPr>
          <a:lstStyle/>
          <a:p>
            <a:pPr algn="ctr">
              <a:lnSpc>
                <a:spcPts val="8189"/>
              </a:lnSpc>
              <a:spcBef>
                <a:spcPct val="0"/>
              </a:spcBef>
            </a:pPr>
            <a:r>
              <a:rPr lang="en-US" b="true" sz="5850">
                <a:solidFill>
                  <a:srgbClr val="000C7D"/>
                </a:solidFill>
                <a:latin typeface="Arial Bold"/>
                <a:ea typeface="Arial Bold"/>
                <a:cs typeface="Arial Bold"/>
                <a:sym typeface="Arial Bold"/>
              </a:rPr>
              <a:t>3:1</a:t>
            </a:r>
          </a:p>
        </p:txBody>
      </p:sp>
      <p:sp>
        <p:nvSpPr>
          <p:cNvPr name="TextBox 21" id="21"/>
          <p:cNvSpPr txBox="true"/>
          <p:nvPr/>
        </p:nvSpPr>
        <p:spPr>
          <a:xfrm rot="0">
            <a:off x="13050900" y="5376278"/>
            <a:ext cx="3784402" cy="500552"/>
          </a:xfrm>
          <a:prstGeom prst="rect">
            <a:avLst/>
          </a:prstGeom>
        </p:spPr>
        <p:txBody>
          <a:bodyPr anchor="t" rtlCol="false" tIns="0" lIns="0" bIns="0" rIns="0">
            <a:spAutoFit/>
          </a:bodyPr>
          <a:lstStyle/>
          <a:p>
            <a:pPr algn="ctr">
              <a:lnSpc>
                <a:spcPts val="3910"/>
              </a:lnSpc>
              <a:spcBef>
                <a:spcPct val="0"/>
              </a:spcBef>
            </a:pPr>
            <a:r>
              <a:rPr lang="en-US" b="true" sz="2793">
                <a:solidFill>
                  <a:srgbClr val="000000"/>
                </a:solidFill>
                <a:latin typeface="Arial Bold"/>
                <a:ea typeface="Arial Bold"/>
                <a:cs typeface="Arial Bold"/>
                <a:sym typeface="Arial Bold"/>
              </a:rPr>
              <a:t>Complex Transfer Hub</a:t>
            </a:r>
          </a:p>
        </p:txBody>
      </p:sp>
      <p:sp>
        <p:nvSpPr>
          <p:cNvPr name="TextBox 22" id="22"/>
          <p:cNvSpPr txBox="true"/>
          <p:nvPr/>
        </p:nvSpPr>
        <p:spPr>
          <a:xfrm rot="0">
            <a:off x="12591952" y="5926263"/>
            <a:ext cx="4670399" cy="1236790"/>
          </a:xfrm>
          <a:prstGeom prst="rect">
            <a:avLst/>
          </a:prstGeom>
        </p:spPr>
        <p:txBody>
          <a:bodyPr anchor="t" rtlCol="false" tIns="0" lIns="0" bIns="0" rIns="0">
            <a:spAutoFit/>
          </a:bodyPr>
          <a:lstStyle/>
          <a:p>
            <a:pPr algn="ctr">
              <a:lnSpc>
                <a:spcPts val="3230"/>
              </a:lnSpc>
              <a:spcBef>
                <a:spcPct val="0"/>
              </a:spcBef>
            </a:pPr>
            <a:r>
              <a:rPr lang="en-US" sz="2307">
                <a:solidFill>
                  <a:srgbClr val="000000"/>
                </a:solidFill>
                <a:latin typeface="Arial"/>
                <a:ea typeface="Arial"/>
                <a:cs typeface="Arial"/>
                <a:sym typeface="Arial"/>
              </a:rPr>
              <a:t>The High ratio of Transfer bags to checked bags highlights  immense pressure on baggage handling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AutoShape 2" id="2"/>
          <p:cNvSpPr/>
          <p:nvPr/>
        </p:nvSpPr>
        <p:spPr>
          <a:xfrm>
            <a:off x="1028700" y="1851025"/>
            <a:ext cx="16230600" cy="0"/>
          </a:xfrm>
          <a:prstGeom prst="line">
            <a:avLst/>
          </a:prstGeom>
          <a:ln cap="flat" w="95250">
            <a:solidFill>
              <a:srgbClr val="BDD7FF"/>
            </a:solidFill>
            <a:prstDash val="solid"/>
            <a:headEnd type="none" len="sm" w="sm"/>
            <a:tailEnd type="none" len="sm" w="sm"/>
          </a:ln>
        </p:spPr>
      </p:sp>
      <p:sp>
        <p:nvSpPr>
          <p:cNvPr name="Freeform 3" id="3"/>
          <p:cNvSpPr/>
          <p:nvPr/>
        </p:nvSpPr>
        <p:spPr>
          <a:xfrm flipH="false" flipV="false" rot="0">
            <a:off x="779415" y="3174279"/>
            <a:ext cx="9070690" cy="5771226"/>
          </a:xfrm>
          <a:custGeom>
            <a:avLst/>
            <a:gdLst/>
            <a:ahLst/>
            <a:cxnLst/>
            <a:rect r="r" b="b" t="t" l="l"/>
            <a:pathLst>
              <a:path h="5771226" w="9070690">
                <a:moveTo>
                  <a:pt x="0" y="0"/>
                </a:moveTo>
                <a:lnTo>
                  <a:pt x="9070690" y="0"/>
                </a:lnTo>
                <a:lnTo>
                  <a:pt x="9070690" y="5771226"/>
                </a:lnTo>
                <a:lnTo>
                  <a:pt x="0" y="5771226"/>
                </a:lnTo>
                <a:lnTo>
                  <a:pt x="0" y="0"/>
                </a:lnTo>
                <a:close/>
              </a:path>
            </a:pathLst>
          </a:custGeom>
          <a:blipFill>
            <a:blip r:embed="rId2"/>
            <a:stretch>
              <a:fillRect l="0" t="0" r="0" b="0"/>
            </a:stretch>
          </a:blipFill>
        </p:spPr>
      </p:sp>
      <p:sp>
        <p:nvSpPr>
          <p:cNvPr name="TextBox 4" id="4"/>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5" id="5"/>
          <p:cNvSpPr txBox="true"/>
          <p:nvPr/>
        </p:nvSpPr>
        <p:spPr>
          <a:xfrm rot="0">
            <a:off x="10477299" y="3069504"/>
            <a:ext cx="7508082" cy="5856690"/>
          </a:xfrm>
          <a:prstGeom prst="rect">
            <a:avLst/>
          </a:prstGeom>
        </p:spPr>
        <p:txBody>
          <a:bodyPr anchor="t" rtlCol="false" tIns="0" lIns="0" bIns="0" rIns="0">
            <a:spAutoFit/>
          </a:bodyPr>
          <a:lstStyle/>
          <a:p>
            <a:pPr algn="ctr">
              <a:lnSpc>
                <a:spcPts val="6387"/>
              </a:lnSpc>
            </a:pPr>
            <a:r>
              <a:rPr lang="en-US" sz="4562" b="true">
                <a:solidFill>
                  <a:srgbClr val="000C7D"/>
                </a:solidFill>
                <a:latin typeface="Arial Bold"/>
                <a:ea typeface="Arial Bold"/>
                <a:cs typeface="Arial Bold"/>
                <a:sym typeface="Arial Bold"/>
              </a:rPr>
              <a:t>Key Insight</a:t>
            </a:r>
          </a:p>
          <a:p>
            <a:pPr algn="l">
              <a:lnSpc>
                <a:spcPts val="4939"/>
              </a:lnSpc>
            </a:pPr>
          </a:p>
          <a:p>
            <a:pPr algn="just">
              <a:lnSpc>
                <a:spcPts val="4247"/>
              </a:lnSpc>
            </a:pPr>
            <a:r>
              <a:rPr lang="en-US" sz="3034">
                <a:solidFill>
                  <a:srgbClr val="000000"/>
                </a:solidFill>
                <a:latin typeface="Arial"/>
                <a:ea typeface="Arial"/>
                <a:cs typeface="Arial"/>
                <a:sym typeface="Arial"/>
              </a:rPr>
              <a:t>Analysis shows a weak negative correlation (-0.16), indicating that fuller fli</a:t>
            </a:r>
            <a:r>
              <a:rPr lang="en-US" sz="3034">
                <a:solidFill>
                  <a:srgbClr val="000000"/>
                </a:solidFill>
                <a:latin typeface="Arial"/>
                <a:ea typeface="Arial"/>
                <a:cs typeface="Arial"/>
                <a:sym typeface="Arial"/>
              </a:rPr>
              <a:t>ghts are not a primary driver of delays on their own.</a:t>
            </a:r>
          </a:p>
          <a:p>
            <a:pPr algn="just">
              <a:lnSpc>
                <a:spcPts val="5422"/>
              </a:lnSpc>
            </a:pPr>
          </a:p>
          <a:p>
            <a:pPr algn="just">
              <a:lnSpc>
                <a:spcPts val="4243"/>
              </a:lnSpc>
            </a:pPr>
            <a:r>
              <a:rPr lang="en-US" sz="3030">
                <a:solidFill>
                  <a:srgbClr val="000000"/>
                </a:solidFill>
                <a:latin typeface="Arial"/>
                <a:ea typeface="Arial"/>
                <a:cs typeface="Arial"/>
                <a:sym typeface="Arial"/>
              </a:rPr>
              <a:t>Th</a:t>
            </a:r>
            <a:r>
              <a:rPr lang="en-US" sz="3030">
                <a:solidFill>
                  <a:srgbClr val="000000"/>
                </a:solidFill>
                <a:latin typeface="Arial"/>
                <a:ea typeface="Arial"/>
                <a:cs typeface="Arial"/>
                <a:sym typeface="Arial"/>
              </a:rPr>
              <a:t>is suggests that while passenger volume matters (and is in our score), other factors like ground time and baggage are more critical predictors of difficulty.</a:t>
            </a:r>
          </a:p>
        </p:txBody>
      </p:sp>
      <p:sp>
        <p:nvSpPr>
          <p:cNvPr name="TextBox 6" id="6"/>
          <p:cNvSpPr txBox="true"/>
          <p:nvPr/>
        </p:nvSpPr>
        <p:spPr>
          <a:xfrm rot="0">
            <a:off x="779415" y="914400"/>
            <a:ext cx="17205966" cy="1758950"/>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Surprising Insight: Fuller Flights Are Not Necessarily More Delayed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1028700" y="914400"/>
            <a:ext cx="16526396" cy="1687830"/>
          </a:xfrm>
          <a:prstGeom prst="rect">
            <a:avLst/>
          </a:prstGeom>
        </p:spPr>
        <p:txBody>
          <a:bodyPr anchor="t" rtlCol="false" tIns="0" lIns="0" bIns="0" rIns="0">
            <a:spAutoFit/>
          </a:bodyPr>
          <a:lstStyle/>
          <a:p>
            <a:pPr algn="ctr">
              <a:lnSpc>
                <a:spcPts val="6719"/>
              </a:lnSpc>
            </a:pPr>
            <a:r>
              <a:rPr lang="en-US" sz="4800" b="true">
                <a:solidFill>
                  <a:srgbClr val="000C7D"/>
                </a:solidFill>
                <a:latin typeface="Arial Bold"/>
                <a:ea typeface="Arial Bold"/>
                <a:cs typeface="Arial Bold"/>
                <a:sym typeface="Arial Bold"/>
              </a:rPr>
              <a:t>Key Driver: Special Service Requests Increase Delays at All Load Levels</a:t>
            </a:r>
          </a:p>
        </p:txBody>
      </p:sp>
      <p:sp>
        <p:nvSpPr>
          <p:cNvPr name="Freeform 3" id="3"/>
          <p:cNvSpPr/>
          <p:nvPr/>
        </p:nvSpPr>
        <p:spPr>
          <a:xfrm flipH="false" flipV="false" rot="0">
            <a:off x="1028700" y="3498508"/>
            <a:ext cx="9142527" cy="5759792"/>
          </a:xfrm>
          <a:custGeom>
            <a:avLst/>
            <a:gdLst/>
            <a:ahLst/>
            <a:cxnLst/>
            <a:rect r="r" b="b" t="t" l="l"/>
            <a:pathLst>
              <a:path h="5759792" w="9142527">
                <a:moveTo>
                  <a:pt x="0" y="0"/>
                </a:moveTo>
                <a:lnTo>
                  <a:pt x="9142527" y="0"/>
                </a:lnTo>
                <a:lnTo>
                  <a:pt x="9142527" y="5759792"/>
                </a:lnTo>
                <a:lnTo>
                  <a:pt x="0" y="5759792"/>
                </a:lnTo>
                <a:lnTo>
                  <a:pt x="0" y="0"/>
                </a:lnTo>
                <a:close/>
              </a:path>
            </a:pathLst>
          </a:custGeom>
          <a:blipFill>
            <a:blip r:embed="rId2"/>
            <a:stretch>
              <a:fillRect l="0" t="0" r="0" b="0"/>
            </a:stretch>
          </a:blipFill>
        </p:spPr>
      </p:sp>
      <p:sp>
        <p:nvSpPr>
          <p:cNvPr name="TextBox 4" id="4"/>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5" id="5"/>
          <p:cNvSpPr txBox="true"/>
          <p:nvPr/>
        </p:nvSpPr>
        <p:spPr>
          <a:xfrm rot="0">
            <a:off x="10551067" y="3623796"/>
            <a:ext cx="7736933" cy="5144337"/>
          </a:xfrm>
          <a:prstGeom prst="rect">
            <a:avLst/>
          </a:prstGeom>
        </p:spPr>
        <p:txBody>
          <a:bodyPr anchor="t" rtlCol="false" tIns="0" lIns="0" bIns="0" rIns="0">
            <a:spAutoFit/>
          </a:bodyPr>
          <a:lstStyle/>
          <a:p>
            <a:pPr algn="ctr">
              <a:lnSpc>
                <a:spcPts val="6383"/>
              </a:lnSpc>
            </a:pPr>
            <a:r>
              <a:rPr lang="en-US" sz="4559" b="true">
                <a:solidFill>
                  <a:srgbClr val="000C7D"/>
                </a:solidFill>
                <a:latin typeface="Arial Bold"/>
                <a:ea typeface="Arial Bold"/>
                <a:cs typeface="Arial Bold"/>
                <a:sym typeface="Arial Bold"/>
              </a:rPr>
              <a:t>Key Insight</a:t>
            </a:r>
          </a:p>
          <a:p>
            <a:pPr algn="l">
              <a:lnSpc>
                <a:spcPts val="5090"/>
              </a:lnSpc>
            </a:pPr>
          </a:p>
          <a:p>
            <a:pPr algn="l">
              <a:lnSpc>
                <a:spcPts val="4028"/>
              </a:lnSpc>
            </a:pPr>
            <a:r>
              <a:rPr lang="en-US" sz="2877">
                <a:solidFill>
                  <a:srgbClr val="000000"/>
                </a:solidFill>
                <a:latin typeface="Arial"/>
                <a:ea typeface="Arial"/>
                <a:cs typeface="Arial"/>
                <a:sym typeface="Arial"/>
              </a:rPr>
              <a:t>After</a:t>
            </a:r>
            <a:r>
              <a:rPr lang="en-US" sz="2877">
                <a:solidFill>
                  <a:srgbClr val="000000"/>
                </a:solidFill>
                <a:latin typeface="Arial"/>
                <a:ea typeface="Arial"/>
                <a:cs typeface="Arial"/>
                <a:sym typeface="Arial"/>
              </a:rPr>
              <a:t> controlling for passenger load, flights with a High number of Special</a:t>
            </a:r>
            <a:r>
              <a:rPr lang="en-US" sz="2877">
                <a:solidFill>
                  <a:srgbClr val="000000"/>
                </a:solidFill>
                <a:latin typeface="Arial"/>
                <a:ea typeface="Arial"/>
                <a:cs typeface="Arial"/>
                <a:sym typeface="Arial"/>
              </a:rPr>
              <a:t> Service Requests (SSRs) are consistently more delayed.</a:t>
            </a:r>
          </a:p>
          <a:p>
            <a:pPr algn="l">
              <a:lnSpc>
                <a:spcPts val="5238"/>
              </a:lnSpc>
            </a:pPr>
          </a:p>
          <a:p>
            <a:pPr algn="l">
              <a:lnSpc>
                <a:spcPts val="4023"/>
              </a:lnSpc>
            </a:pPr>
            <a:r>
              <a:rPr lang="en-US" sz="2874">
                <a:solidFill>
                  <a:srgbClr val="000000"/>
                </a:solidFill>
                <a:latin typeface="Arial"/>
                <a:ea typeface="Arial"/>
                <a:cs typeface="Arial"/>
                <a:sym typeface="Arial"/>
              </a:rPr>
              <a:t>This pr</a:t>
            </a:r>
            <a:r>
              <a:rPr lang="en-US" sz="2874">
                <a:solidFill>
                  <a:srgbClr val="000000"/>
                </a:solidFill>
                <a:latin typeface="Arial"/>
                <a:ea typeface="Arial"/>
                <a:cs typeface="Arial"/>
                <a:sym typeface="Arial"/>
              </a:rPr>
              <a:t>oves that specific passenger needs are a significant driver of operational complexity, independent of how full the flight is</a:t>
            </a:r>
          </a:p>
        </p:txBody>
      </p:sp>
      <p:sp>
        <p:nvSpPr>
          <p:cNvPr name="AutoShape 6" id="6"/>
          <p:cNvSpPr/>
          <p:nvPr/>
        </p:nvSpPr>
        <p:spPr>
          <a:xfrm>
            <a:off x="1028700" y="1815465"/>
            <a:ext cx="16526396" cy="0"/>
          </a:xfrm>
          <a:prstGeom prst="line">
            <a:avLst/>
          </a:prstGeom>
          <a:ln cap="flat" w="95250">
            <a:solidFill>
              <a:srgbClr val="BDD7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AutoShape 2" id="2"/>
          <p:cNvSpPr/>
          <p:nvPr/>
        </p:nvSpPr>
        <p:spPr>
          <a:xfrm>
            <a:off x="1028700" y="1852208"/>
            <a:ext cx="16230600" cy="0"/>
          </a:xfrm>
          <a:prstGeom prst="line">
            <a:avLst/>
          </a:prstGeom>
          <a:ln cap="flat" w="95250">
            <a:solidFill>
              <a:srgbClr val="BDD7FF"/>
            </a:solidFill>
            <a:prstDash val="solid"/>
            <a:headEnd type="none" len="sm" w="sm"/>
            <a:tailEnd type="none" len="sm" w="sm"/>
          </a:ln>
        </p:spPr>
      </p:sp>
      <p:graphicFrame>
        <p:nvGraphicFramePr>
          <p:cNvPr name="Table 3" id="3"/>
          <p:cNvGraphicFramePr>
            <a:graphicFrameLocks noGrp="true"/>
          </p:cNvGraphicFramePr>
          <p:nvPr/>
        </p:nvGraphicFramePr>
        <p:xfrm>
          <a:off x="1028700" y="3048548"/>
          <a:ext cx="16230600" cy="6319760"/>
        </p:xfrm>
        <a:graphic>
          <a:graphicData uri="http://schemas.openxmlformats.org/drawingml/2006/table">
            <a:tbl>
              <a:tblPr/>
              <a:tblGrid>
                <a:gridCol w="4222061"/>
                <a:gridCol w="2144413"/>
                <a:gridCol w="9864126"/>
              </a:tblGrid>
              <a:tr h="878914">
                <a:tc>
                  <a:txBody>
                    <a:bodyPr anchor="t" rtlCol="false"/>
                    <a:lstStyle/>
                    <a:p>
                      <a:pPr algn="l">
                        <a:lnSpc>
                          <a:spcPts val="2939"/>
                        </a:lnSpc>
                        <a:defRPr/>
                      </a:pPr>
                      <a:r>
                        <a:rPr lang="en-US" sz="2099" b="true">
                          <a:solidFill>
                            <a:srgbClr val="F7FAFC"/>
                          </a:solidFill>
                          <a:latin typeface="Arial Bold"/>
                          <a:ea typeface="Arial Bold"/>
                          <a:cs typeface="Arial Bold"/>
                          <a:sym typeface="Arial Bold"/>
                        </a:rPr>
                        <a:t>FEATURE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2064"/>
                    </a:solidFill>
                  </a:tcPr>
                </a:tc>
                <a:tc>
                  <a:txBody>
                    <a:bodyPr anchor="t" rtlCol="false"/>
                    <a:lstStyle/>
                    <a:p>
                      <a:pPr algn="l">
                        <a:lnSpc>
                          <a:spcPts val="2939"/>
                        </a:lnSpc>
                        <a:defRPr/>
                      </a:pPr>
                      <a:r>
                        <a:rPr lang="en-US" sz="2099" b="true">
                          <a:solidFill>
                            <a:srgbClr val="F7FAFC"/>
                          </a:solidFill>
                          <a:latin typeface="Arial Bold"/>
                          <a:ea typeface="Arial Bold"/>
                          <a:cs typeface="Arial Bold"/>
                          <a:sym typeface="Arial Bold"/>
                        </a:rPr>
                        <a:t>WEIGHT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2064"/>
                    </a:solidFill>
                  </a:tcPr>
                </a:tc>
                <a:tc>
                  <a:txBody>
                    <a:bodyPr anchor="t" rtlCol="false"/>
                    <a:lstStyle/>
                    <a:p>
                      <a:pPr algn="l">
                        <a:lnSpc>
                          <a:spcPts val="2939"/>
                        </a:lnSpc>
                        <a:defRPr/>
                      </a:pPr>
                      <a:r>
                        <a:rPr lang="en-US" sz="2099" b="true">
                          <a:solidFill>
                            <a:srgbClr val="F7FAFC"/>
                          </a:solidFill>
                          <a:latin typeface="Arial Bold"/>
                          <a:ea typeface="Arial Bold"/>
                          <a:cs typeface="Arial Bold"/>
                          <a:sym typeface="Arial Bold"/>
                        </a:rPr>
                        <a:t>RATIONALE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192064"/>
                    </a:solidFill>
                  </a:tcPr>
                </a:tc>
              </a:tr>
              <a:tr h="9115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Ground Time Pressure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Our EDA Revealed this as a significant and direct operational constraint.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20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Transfer Bag Ratio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Reflects ORD’s complexity as a major hub and the labor required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15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SSR Count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Accounts for the extra time and coordination needed for passenger assistance.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20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Passenger Load Factor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Fuller Planes requires more time for boarding and deplaning.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115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Hot Transfer Bags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7FAFC"/>
                    </a:solidFill>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These time-sensitive bags and an extra layer of urgency and complexity.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02058">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Child &amp; Lap Child Count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Arial Bold"/>
                          <a:ea typeface="Arial Bold"/>
                          <a:cs typeface="Arial Bold"/>
                          <a:sym typeface="Arial Bold"/>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659"/>
                        </a:lnSpc>
                        <a:defRPr/>
                      </a:pPr>
                      <a:r>
                        <a:rPr lang="en-US" sz="1899">
                          <a:solidFill>
                            <a:srgbClr val="000000"/>
                          </a:solidFill>
                          <a:latin typeface="Arial"/>
                          <a:ea typeface="Arial"/>
                          <a:cs typeface="Arial"/>
                          <a:sym typeface="Arial"/>
                        </a:rPr>
                        <a:t>Accounts for additional boarding time and family needs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262930" y="914400"/>
            <a:ext cx="14023044" cy="873125"/>
          </a:xfrm>
          <a:prstGeom prst="rect">
            <a:avLst/>
          </a:prstGeom>
        </p:spPr>
        <p:txBody>
          <a:bodyPr anchor="t" rtlCol="false" tIns="0" lIns="0" bIns="0" rIns="0">
            <a:spAutoFit/>
          </a:bodyPr>
          <a:lstStyle/>
          <a:p>
            <a:pPr algn="ctr">
              <a:lnSpc>
                <a:spcPts val="6999"/>
              </a:lnSpc>
              <a:spcBef>
                <a:spcPct val="0"/>
              </a:spcBef>
            </a:pPr>
            <a:r>
              <a:rPr lang="en-US" b="true" sz="4999">
                <a:solidFill>
                  <a:srgbClr val="000C7D"/>
                </a:solidFill>
                <a:latin typeface="Arial Bold"/>
                <a:ea typeface="Arial Bold"/>
                <a:cs typeface="Arial Bold"/>
                <a:sym typeface="Arial Bold"/>
              </a:rPr>
              <a:t>Our Solution: The Flight Difficulty Score </a:t>
            </a:r>
          </a:p>
        </p:txBody>
      </p:sp>
      <p:sp>
        <p:nvSpPr>
          <p:cNvPr name="TextBox 5" id="5"/>
          <p:cNvSpPr txBox="true"/>
          <p:nvPr/>
        </p:nvSpPr>
        <p:spPr>
          <a:xfrm rot="0">
            <a:off x="1028700" y="2014133"/>
            <a:ext cx="14816624" cy="834390"/>
          </a:xfrm>
          <a:prstGeom prst="rect">
            <a:avLst/>
          </a:prstGeom>
        </p:spPr>
        <p:txBody>
          <a:bodyPr anchor="t" rtlCol="false" tIns="0" lIns="0" bIns="0" rIns="0">
            <a:spAutoFit/>
          </a:bodyPr>
          <a:lstStyle/>
          <a:p>
            <a:pPr algn="l">
              <a:lnSpc>
                <a:spcPts val="3359"/>
              </a:lnSpc>
              <a:spcBef>
                <a:spcPct val="0"/>
              </a:spcBef>
            </a:pPr>
            <a:r>
              <a:rPr lang="en-US" sz="2399">
                <a:solidFill>
                  <a:srgbClr val="000000"/>
                </a:solidFill>
                <a:latin typeface="Arial"/>
                <a:ea typeface="Arial"/>
                <a:cs typeface="Arial"/>
                <a:sym typeface="Arial"/>
              </a:rPr>
              <a:t>We Developed  a Weighted scoring model to quantify Operational Complexity. The score is calculated daily, allowing for dynamic resource allocation and then it classified into 3 categories (Difficult, Medium, Easy).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AutoShape 2" id="2"/>
          <p:cNvSpPr/>
          <p:nvPr/>
        </p:nvSpPr>
        <p:spPr>
          <a:xfrm>
            <a:off x="963513" y="1891482"/>
            <a:ext cx="16295787" cy="0"/>
          </a:xfrm>
          <a:prstGeom prst="line">
            <a:avLst/>
          </a:prstGeom>
          <a:ln cap="flat" w="95250">
            <a:solidFill>
              <a:srgbClr val="BDD7FF"/>
            </a:solidFill>
            <a:prstDash val="solid"/>
            <a:headEnd type="none" len="sm" w="sm"/>
            <a:tailEnd type="none" len="sm" w="sm"/>
          </a:ln>
        </p:spPr>
      </p:sp>
      <p:graphicFrame>
        <p:nvGraphicFramePr>
          <p:cNvPr name="Table 3" id="3"/>
          <p:cNvGraphicFramePr>
            <a:graphicFrameLocks noGrp="true"/>
          </p:cNvGraphicFramePr>
          <p:nvPr/>
        </p:nvGraphicFramePr>
        <p:xfrm>
          <a:off x="1028700" y="2775403"/>
          <a:ext cx="7110685" cy="6926945"/>
        </p:xfrm>
        <a:graphic>
          <a:graphicData uri="http://schemas.openxmlformats.org/drawingml/2006/table">
            <a:tbl>
              <a:tblPr/>
              <a:tblGrid>
                <a:gridCol w="2914132"/>
                <a:gridCol w="4196553"/>
              </a:tblGrid>
              <a:tr h="944543">
                <a:tc>
                  <a:txBody>
                    <a:bodyPr anchor="t" rtlCol="false"/>
                    <a:lstStyle/>
                    <a:p>
                      <a:pPr algn="l">
                        <a:lnSpc>
                          <a:spcPts val="3499"/>
                        </a:lnSpc>
                        <a:defRPr/>
                      </a:pPr>
                      <a:r>
                        <a:rPr lang="en-US" sz="2499" b="true">
                          <a:solidFill>
                            <a:srgbClr val="F7FAFC"/>
                          </a:solidFill>
                          <a:latin typeface="Arial Bold"/>
                          <a:ea typeface="Arial Bold"/>
                          <a:cs typeface="Arial Bold"/>
                          <a:sym typeface="Arial Bold"/>
                        </a:rPr>
                        <a:t>Airport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0C7D"/>
                    </a:solidFill>
                  </a:tcPr>
                </a:tc>
                <a:tc>
                  <a:txBody>
                    <a:bodyPr anchor="t" rtlCol="false"/>
                    <a:lstStyle/>
                    <a:p>
                      <a:pPr algn="l">
                        <a:lnSpc>
                          <a:spcPts val="3499"/>
                        </a:lnSpc>
                        <a:defRPr/>
                      </a:pPr>
                      <a:r>
                        <a:rPr lang="en-US" sz="2499" b="true">
                          <a:solidFill>
                            <a:srgbClr val="F7FAFC"/>
                          </a:solidFill>
                          <a:latin typeface="Arial Bold"/>
                          <a:ea typeface="Arial Bold"/>
                          <a:cs typeface="Arial Bold"/>
                          <a:sym typeface="Arial Bold"/>
                        </a:rPr>
                        <a:t>No. of Difficult Flights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0C7D"/>
                    </a:solidFill>
                  </a:tcPr>
                </a:tc>
              </a:tr>
              <a:tr h="944543">
                <a:tc>
                  <a:txBody>
                    <a:bodyPr anchor="t" rtlCol="false"/>
                    <a:lstStyle/>
                    <a:p>
                      <a:pPr algn="l">
                        <a:lnSpc>
                          <a:spcPts val="3499"/>
                        </a:lnSpc>
                        <a:defRPr/>
                      </a:pPr>
                      <a:r>
                        <a:rPr lang="en-US" sz="2499" b="true">
                          <a:solidFill>
                            <a:srgbClr val="000000"/>
                          </a:solidFill>
                          <a:latin typeface="Arial Bold"/>
                          <a:ea typeface="Arial Bold"/>
                          <a:cs typeface="Arial Bold"/>
                          <a:sym typeface="Arial Bold"/>
                        </a:rPr>
                        <a:t>STL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D9E8FE">
                            <a:alpha val="100000"/>
                          </a:srgbClr>
                        </a:gs>
                        <a:gs pos="100000">
                          <a:srgbClr val="E8F3F6">
                            <a:alpha val="100000"/>
                          </a:srgbClr>
                        </a:gs>
                      </a:gsLst>
                      <a:path path="circle">
                        <a:fillToRect l="50000" r="50000" t="50000" b="50000"/>
                      </a:path>
                    </a:gradFill>
                  </a:tcPr>
                </a:tc>
                <a:tc>
                  <a:txBody>
                    <a:bodyPr anchor="t" rtlCol="false"/>
                    <a:lstStyle/>
                    <a:p>
                      <a:pPr algn="l">
                        <a:lnSpc>
                          <a:spcPts val="3499"/>
                        </a:lnSpc>
                        <a:defRPr/>
                      </a:pPr>
                      <a:r>
                        <a:rPr lang="en-US" sz="2499" b="true">
                          <a:solidFill>
                            <a:srgbClr val="000000"/>
                          </a:solidFill>
                          <a:latin typeface="Arial Bold"/>
                          <a:ea typeface="Arial Bold"/>
                          <a:cs typeface="Arial Bold"/>
                          <a:sym typeface="Arial Bold"/>
                        </a:rPr>
                        <a:t>88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gradFill rotWithShape="true">
                      <a:gsLst>
                        <a:gs pos="0">
                          <a:srgbClr val="D9E8FE">
                            <a:alpha val="100000"/>
                          </a:srgbClr>
                        </a:gs>
                        <a:gs pos="100000">
                          <a:srgbClr val="E8F3F6">
                            <a:alpha val="100000"/>
                          </a:srgbClr>
                        </a:gs>
                      </a:gsLst>
                      <a:path path="circle">
                        <a:fillToRect l="50000" r="50000" t="50000" b="50000"/>
                      </a:path>
                    </a:gradFill>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DTW</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GRR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DSM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4812">
                <a:tc>
                  <a:txBody>
                    <a:bodyPr anchor="t" rtlCol="false"/>
                    <a:lstStyle/>
                    <a:p>
                      <a:pPr algn="l">
                        <a:lnSpc>
                          <a:spcPts val="3499"/>
                        </a:lnSpc>
                        <a:defRPr/>
                      </a:pPr>
                      <a:r>
                        <a:rPr lang="en-US" sz="2499">
                          <a:solidFill>
                            <a:srgbClr val="000000"/>
                          </a:solidFill>
                          <a:latin typeface="Arial"/>
                          <a:ea typeface="Arial"/>
                          <a:cs typeface="Arial"/>
                          <a:sym typeface="Arial"/>
                        </a:rPr>
                        <a:t>MSP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938613">
                <a:tc>
                  <a:txBody>
                    <a:bodyPr anchor="t" rtlCol="false"/>
                    <a:lstStyle/>
                    <a:p>
                      <a:pPr algn="l">
                        <a:lnSpc>
                          <a:spcPts val="3499"/>
                        </a:lnSpc>
                        <a:defRPr/>
                      </a:pPr>
                      <a:r>
                        <a:rPr lang="en-US" sz="2499">
                          <a:solidFill>
                            <a:srgbClr val="000000"/>
                          </a:solidFill>
                          <a:latin typeface="Arial"/>
                          <a:ea typeface="Arial"/>
                          <a:cs typeface="Arial"/>
                          <a:sym typeface="Arial"/>
                        </a:rPr>
                        <a:t>DAY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al"/>
                          <a:ea typeface="Arial"/>
                          <a:cs typeface="Arial"/>
                          <a:sym typeface="Arial"/>
                        </a:rPr>
                        <a:t>51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pSp>
        <p:nvGrpSpPr>
          <p:cNvPr name="Group 4" id="4"/>
          <p:cNvGrpSpPr/>
          <p:nvPr/>
        </p:nvGrpSpPr>
        <p:grpSpPr>
          <a:xfrm rot="0">
            <a:off x="9144000" y="2775403"/>
            <a:ext cx="8115300" cy="5442372"/>
            <a:chOff x="0" y="0"/>
            <a:chExt cx="1621617" cy="1087507"/>
          </a:xfrm>
        </p:grpSpPr>
        <p:sp>
          <p:nvSpPr>
            <p:cNvPr name="Freeform 5" id="5"/>
            <p:cNvSpPr/>
            <p:nvPr/>
          </p:nvSpPr>
          <p:spPr>
            <a:xfrm flipH="false" flipV="false" rot="0">
              <a:off x="0" y="0"/>
              <a:ext cx="1621617" cy="1087507"/>
            </a:xfrm>
            <a:custGeom>
              <a:avLst/>
              <a:gdLst/>
              <a:ahLst/>
              <a:cxnLst/>
              <a:rect r="r" b="b" t="t" l="l"/>
              <a:pathLst>
                <a:path h="1087507" w="1621617">
                  <a:moveTo>
                    <a:pt x="47700" y="0"/>
                  </a:moveTo>
                  <a:lnTo>
                    <a:pt x="1573918" y="0"/>
                  </a:lnTo>
                  <a:cubicBezTo>
                    <a:pt x="1586568" y="0"/>
                    <a:pt x="1598701" y="5025"/>
                    <a:pt x="1607646" y="13971"/>
                  </a:cubicBezTo>
                  <a:cubicBezTo>
                    <a:pt x="1616592" y="22916"/>
                    <a:pt x="1621617" y="35049"/>
                    <a:pt x="1621617" y="47700"/>
                  </a:cubicBezTo>
                  <a:lnTo>
                    <a:pt x="1621617" y="1039807"/>
                  </a:lnTo>
                  <a:cubicBezTo>
                    <a:pt x="1621617" y="1052458"/>
                    <a:pt x="1616592" y="1064591"/>
                    <a:pt x="1607646" y="1073536"/>
                  </a:cubicBezTo>
                  <a:cubicBezTo>
                    <a:pt x="1598701" y="1082481"/>
                    <a:pt x="1586568" y="1087507"/>
                    <a:pt x="1573918" y="1087507"/>
                  </a:cubicBezTo>
                  <a:lnTo>
                    <a:pt x="47700" y="1087507"/>
                  </a:lnTo>
                  <a:cubicBezTo>
                    <a:pt x="35049" y="1087507"/>
                    <a:pt x="22916" y="1082481"/>
                    <a:pt x="13971" y="1073536"/>
                  </a:cubicBezTo>
                  <a:cubicBezTo>
                    <a:pt x="5025" y="1064591"/>
                    <a:pt x="0" y="1052458"/>
                    <a:pt x="0" y="1039807"/>
                  </a:cubicBezTo>
                  <a:lnTo>
                    <a:pt x="0" y="47700"/>
                  </a:lnTo>
                  <a:cubicBezTo>
                    <a:pt x="0" y="35049"/>
                    <a:pt x="5025" y="22916"/>
                    <a:pt x="13971" y="13971"/>
                  </a:cubicBezTo>
                  <a:cubicBezTo>
                    <a:pt x="22916" y="5025"/>
                    <a:pt x="35049" y="0"/>
                    <a:pt x="47700"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6" id="6"/>
            <p:cNvSpPr txBox="true"/>
            <p:nvPr/>
          </p:nvSpPr>
          <p:spPr>
            <a:xfrm>
              <a:off x="0" y="-47625"/>
              <a:ext cx="1621617" cy="1135132"/>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70385" y="914400"/>
            <a:ext cx="14660134" cy="873125"/>
          </a:xfrm>
          <a:prstGeom prst="rect">
            <a:avLst/>
          </a:prstGeom>
        </p:spPr>
        <p:txBody>
          <a:bodyPr anchor="t" rtlCol="false" tIns="0" lIns="0" bIns="0" rIns="0">
            <a:spAutoFit/>
          </a:bodyPr>
          <a:lstStyle/>
          <a:p>
            <a:pPr algn="ctr">
              <a:lnSpc>
                <a:spcPts val="6999"/>
              </a:lnSpc>
              <a:spcBef>
                <a:spcPct val="0"/>
              </a:spcBef>
            </a:pPr>
            <a:r>
              <a:rPr lang="en-US" b="true" sz="4999">
                <a:solidFill>
                  <a:srgbClr val="000C7D"/>
                </a:solidFill>
                <a:latin typeface="Arial Bold"/>
                <a:ea typeface="Arial Bold"/>
                <a:cs typeface="Arial Bold"/>
                <a:sym typeface="Arial Bold"/>
              </a:rPr>
              <a:t>Analysis Deep Dive :Identifying the Hotspots</a:t>
            </a:r>
          </a:p>
        </p:txBody>
      </p:sp>
      <p:sp>
        <p:nvSpPr>
          <p:cNvPr name="TextBox 8" id="8"/>
          <p:cNvSpPr txBox="true"/>
          <p:nvPr/>
        </p:nvSpPr>
        <p:spPr>
          <a:xfrm rot="0">
            <a:off x="935057" y="2081982"/>
            <a:ext cx="4872633" cy="500381"/>
          </a:xfrm>
          <a:prstGeom prst="rect">
            <a:avLst/>
          </a:prstGeom>
        </p:spPr>
        <p:txBody>
          <a:bodyPr anchor="t" rtlCol="false" tIns="0" lIns="0" bIns="0" rIns="0">
            <a:spAutoFit/>
          </a:bodyPr>
          <a:lstStyle/>
          <a:p>
            <a:pPr algn="ctr">
              <a:lnSpc>
                <a:spcPts val="3919"/>
              </a:lnSpc>
              <a:spcBef>
                <a:spcPct val="0"/>
              </a:spcBef>
            </a:pPr>
            <a:r>
              <a:rPr lang="en-US" b="true" sz="2799">
                <a:solidFill>
                  <a:srgbClr val="060B37"/>
                </a:solidFill>
                <a:latin typeface="Arial Bold"/>
                <a:ea typeface="Arial Bold"/>
                <a:cs typeface="Arial Bold"/>
                <a:sym typeface="Arial Bold"/>
              </a:rPr>
              <a:t>Top  10 Difficult Destinations</a:t>
            </a:r>
          </a:p>
        </p:txBody>
      </p:sp>
      <p:sp>
        <p:nvSpPr>
          <p:cNvPr name="TextBox 9" id="9"/>
          <p:cNvSpPr txBox="true"/>
          <p:nvPr/>
        </p:nvSpPr>
        <p:spPr>
          <a:xfrm rot="0">
            <a:off x="9691058" y="3108745"/>
            <a:ext cx="7021183" cy="566778"/>
          </a:xfrm>
          <a:prstGeom prst="rect">
            <a:avLst/>
          </a:prstGeom>
        </p:spPr>
        <p:txBody>
          <a:bodyPr anchor="t" rtlCol="false" tIns="0" lIns="0" bIns="0" rIns="0">
            <a:spAutoFit/>
          </a:bodyPr>
          <a:lstStyle/>
          <a:p>
            <a:pPr algn="ctr">
              <a:lnSpc>
                <a:spcPts val="4460"/>
              </a:lnSpc>
              <a:spcBef>
                <a:spcPct val="0"/>
              </a:spcBef>
            </a:pPr>
            <a:r>
              <a:rPr lang="en-US" b="true" sz="3185">
                <a:solidFill>
                  <a:srgbClr val="000000"/>
                </a:solidFill>
                <a:latin typeface="Arial Bold"/>
                <a:ea typeface="Arial Bold"/>
                <a:cs typeface="Arial Bold"/>
                <a:sym typeface="Arial Bold"/>
              </a:rPr>
              <a:t>THE Story: Why STL is so Difficult</a:t>
            </a:r>
          </a:p>
        </p:txBody>
      </p:sp>
      <p:sp>
        <p:nvSpPr>
          <p:cNvPr name="TextBox 10" id="10"/>
          <p:cNvSpPr txBox="true"/>
          <p:nvPr/>
        </p:nvSpPr>
        <p:spPr>
          <a:xfrm rot="0">
            <a:off x="9691058" y="3857869"/>
            <a:ext cx="7021183" cy="1537211"/>
          </a:xfrm>
          <a:prstGeom prst="rect">
            <a:avLst/>
          </a:prstGeom>
        </p:spPr>
        <p:txBody>
          <a:bodyPr anchor="t" rtlCol="false" tIns="0" lIns="0" bIns="0" rIns="0">
            <a:spAutoFit/>
          </a:bodyPr>
          <a:lstStyle/>
          <a:p>
            <a:pPr algn="l">
              <a:lnSpc>
                <a:spcPts val="4059"/>
              </a:lnSpc>
            </a:pPr>
            <a:r>
              <a:rPr lang="en-US" sz="2899">
                <a:solidFill>
                  <a:srgbClr val="000000"/>
                </a:solidFill>
                <a:latin typeface="Arial"/>
                <a:ea typeface="Arial"/>
                <a:cs typeface="Arial"/>
                <a:sym typeface="Arial"/>
              </a:rPr>
              <a:t>Flights to St.Louis are 44% more delayed than the airport average. Our Analysis reveals two clear reasons why</a:t>
            </a:r>
          </a:p>
        </p:txBody>
      </p:sp>
      <p:sp>
        <p:nvSpPr>
          <p:cNvPr name="TextBox 11" id="11"/>
          <p:cNvSpPr txBox="true"/>
          <p:nvPr/>
        </p:nvSpPr>
        <p:spPr>
          <a:xfrm rot="0">
            <a:off x="9872938" y="5565451"/>
            <a:ext cx="2427671" cy="1049500"/>
          </a:xfrm>
          <a:prstGeom prst="rect">
            <a:avLst/>
          </a:prstGeom>
        </p:spPr>
        <p:txBody>
          <a:bodyPr anchor="t" rtlCol="false" tIns="0" lIns="0" bIns="0" rIns="0">
            <a:spAutoFit/>
          </a:bodyPr>
          <a:lstStyle/>
          <a:p>
            <a:pPr algn="ctr">
              <a:lnSpc>
                <a:spcPts val="8303"/>
              </a:lnSpc>
              <a:spcBef>
                <a:spcPct val="0"/>
              </a:spcBef>
            </a:pPr>
            <a:r>
              <a:rPr lang="en-US" b="true" sz="5931">
                <a:solidFill>
                  <a:srgbClr val="FF3131"/>
                </a:solidFill>
                <a:latin typeface="Arial Bold"/>
                <a:ea typeface="Arial Bold"/>
                <a:cs typeface="Arial Bold"/>
                <a:sym typeface="Arial Bold"/>
              </a:rPr>
              <a:t>-51%</a:t>
            </a:r>
          </a:p>
        </p:txBody>
      </p:sp>
      <p:sp>
        <p:nvSpPr>
          <p:cNvPr name="TextBox 12" id="12"/>
          <p:cNvSpPr txBox="true"/>
          <p:nvPr/>
        </p:nvSpPr>
        <p:spPr>
          <a:xfrm rot="0">
            <a:off x="14036263" y="5567272"/>
            <a:ext cx="2188513" cy="1049500"/>
          </a:xfrm>
          <a:prstGeom prst="rect">
            <a:avLst/>
          </a:prstGeom>
        </p:spPr>
        <p:txBody>
          <a:bodyPr anchor="t" rtlCol="false" tIns="0" lIns="0" bIns="0" rIns="0">
            <a:spAutoFit/>
          </a:bodyPr>
          <a:lstStyle/>
          <a:p>
            <a:pPr algn="ctr">
              <a:lnSpc>
                <a:spcPts val="8303"/>
              </a:lnSpc>
              <a:spcBef>
                <a:spcPct val="0"/>
              </a:spcBef>
            </a:pPr>
            <a:r>
              <a:rPr lang="en-US" b="true" sz="5931">
                <a:solidFill>
                  <a:srgbClr val="FF751F"/>
                </a:solidFill>
                <a:latin typeface="Arial Bold"/>
                <a:ea typeface="Arial Bold"/>
                <a:cs typeface="Arial Bold"/>
                <a:sym typeface="Arial Bold"/>
              </a:rPr>
              <a:t>+50%</a:t>
            </a:r>
          </a:p>
        </p:txBody>
      </p:sp>
      <p:sp>
        <p:nvSpPr>
          <p:cNvPr name="TextBox 13" id="13"/>
          <p:cNvSpPr txBox="true"/>
          <p:nvPr/>
        </p:nvSpPr>
        <p:spPr>
          <a:xfrm rot="0">
            <a:off x="9590245" y="6795926"/>
            <a:ext cx="3611405" cy="408429"/>
          </a:xfrm>
          <a:prstGeom prst="rect">
            <a:avLst/>
          </a:prstGeom>
        </p:spPr>
        <p:txBody>
          <a:bodyPr anchor="t" rtlCol="false" tIns="0" lIns="0" bIns="0" rIns="0">
            <a:spAutoFit/>
          </a:bodyPr>
          <a:lstStyle/>
          <a:p>
            <a:pPr algn="ctr">
              <a:lnSpc>
                <a:spcPts val="3213"/>
              </a:lnSpc>
              <a:spcBef>
                <a:spcPct val="0"/>
              </a:spcBef>
            </a:pPr>
            <a:r>
              <a:rPr lang="en-US" b="true" sz="2295">
                <a:solidFill>
                  <a:srgbClr val="000000"/>
                </a:solidFill>
                <a:latin typeface="Arial Bold"/>
                <a:ea typeface="Arial Bold"/>
                <a:cs typeface="Arial Bold"/>
                <a:sym typeface="Arial Bold"/>
              </a:rPr>
              <a:t>Less Ground Time Buffer</a:t>
            </a:r>
          </a:p>
        </p:txBody>
      </p:sp>
      <p:sp>
        <p:nvSpPr>
          <p:cNvPr name="TextBox 14" id="14"/>
          <p:cNvSpPr txBox="true"/>
          <p:nvPr/>
        </p:nvSpPr>
        <p:spPr>
          <a:xfrm rot="0">
            <a:off x="13701483" y="6816797"/>
            <a:ext cx="2858073" cy="389255"/>
          </a:xfrm>
          <a:prstGeom prst="rect">
            <a:avLst/>
          </a:prstGeom>
        </p:spPr>
        <p:txBody>
          <a:bodyPr anchor="t" rtlCol="false" tIns="0" lIns="0" bIns="0" rIns="0">
            <a:spAutoFit/>
          </a:bodyPr>
          <a:lstStyle/>
          <a:p>
            <a:pPr algn="ctr">
              <a:lnSpc>
                <a:spcPts val="3220"/>
              </a:lnSpc>
              <a:spcBef>
                <a:spcPct val="0"/>
              </a:spcBef>
            </a:pPr>
            <a:r>
              <a:rPr lang="en-US" b="true" sz="2300">
                <a:solidFill>
                  <a:srgbClr val="000000"/>
                </a:solidFill>
                <a:latin typeface="Inter Bold"/>
                <a:ea typeface="Inter Bold"/>
                <a:cs typeface="Inter Bold"/>
                <a:sym typeface="Inter Bold"/>
              </a:rPr>
              <a:t>More Transfer Bags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1028700" y="914400"/>
            <a:ext cx="9166305"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Actionable Recommendations</a:t>
            </a:r>
          </a:p>
        </p:txBody>
      </p:sp>
      <p:sp>
        <p:nvSpPr>
          <p:cNvPr name="AutoShape 4" id="4"/>
          <p:cNvSpPr/>
          <p:nvPr/>
        </p:nvSpPr>
        <p:spPr>
          <a:xfrm>
            <a:off x="1028700" y="1844675"/>
            <a:ext cx="16230600" cy="0"/>
          </a:xfrm>
          <a:prstGeom prst="line">
            <a:avLst/>
          </a:prstGeom>
          <a:ln cap="flat" w="95250">
            <a:solidFill>
              <a:srgbClr val="BDD7FF"/>
            </a:solidFill>
            <a:prstDash val="solid"/>
            <a:headEnd type="none" len="sm" w="sm"/>
            <a:tailEnd type="none" len="sm" w="sm"/>
          </a:ln>
        </p:spPr>
      </p:sp>
      <p:sp>
        <p:nvSpPr>
          <p:cNvPr name="TextBox 5" id="5"/>
          <p:cNvSpPr txBox="true"/>
          <p:nvPr/>
        </p:nvSpPr>
        <p:spPr>
          <a:xfrm rot="0">
            <a:off x="1427505" y="3257634"/>
            <a:ext cx="8357233" cy="592456"/>
          </a:xfrm>
          <a:prstGeom prst="rect">
            <a:avLst/>
          </a:prstGeom>
        </p:spPr>
        <p:txBody>
          <a:bodyPr anchor="t" rtlCol="false" tIns="0" lIns="0" bIns="0" rIns="0">
            <a:spAutoFit/>
          </a:bodyPr>
          <a:lstStyle/>
          <a:p>
            <a:pPr algn="l">
              <a:lnSpc>
                <a:spcPts val="4619"/>
              </a:lnSpc>
              <a:spcBef>
                <a:spcPct val="0"/>
              </a:spcBef>
            </a:pPr>
            <a:r>
              <a:rPr lang="en-US" b="true" sz="3299">
                <a:solidFill>
                  <a:srgbClr val="060B37"/>
                </a:solidFill>
                <a:latin typeface="Arial Bold"/>
                <a:ea typeface="Arial Bold"/>
                <a:cs typeface="Arial Bold"/>
                <a:sym typeface="Arial Bold"/>
              </a:rPr>
              <a:t>1.Deploy a Turnaround Taskforce for STL</a:t>
            </a:r>
          </a:p>
        </p:txBody>
      </p:sp>
      <p:sp>
        <p:nvSpPr>
          <p:cNvPr name="TextBox 6" id="6"/>
          <p:cNvSpPr txBox="true"/>
          <p:nvPr/>
        </p:nvSpPr>
        <p:spPr>
          <a:xfrm rot="0">
            <a:off x="1427505" y="3912320"/>
            <a:ext cx="15269379" cy="1536066"/>
          </a:xfrm>
          <a:prstGeom prst="rect">
            <a:avLst/>
          </a:prstGeom>
        </p:spPr>
        <p:txBody>
          <a:bodyPr anchor="t" rtlCol="false" tIns="0" lIns="0" bIns="0" rIns="0">
            <a:spAutoFit/>
          </a:bodyPr>
          <a:lstStyle/>
          <a:p>
            <a:pPr algn="l">
              <a:lnSpc>
                <a:spcPts val="4059"/>
              </a:lnSpc>
              <a:spcBef>
                <a:spcPct val="0"/>
              </a:spcBef>
            </a:pPr>
            <a:r>
              <a:rPr lang="en-US" sz="2899">
                <a:solidFill>
                  <a:srgbClr val="060B37"/>
                </a:solidFill>
                <a:latin typeface="Arial"/>
                <a:ea typeface="Arial"/>
                <a:cs typeface="Arial"/>
                <a:sym typeface="Arial"/>
              </a:rPr>
              <a:t>For the top 5 daily Difficult flights to STL, pre-assign an expanded ground crew to guarantee the aircraft is ready for boarding ahead of schedule, directly countering the -51% ground time pressure.</a:t>
            </a:r>
          </a:p>
        </p:txBody>
      </p:sp>
      <p:sp>
        <p:nvSpPr>
          <p:cNvPr name="TextBox 7" id="7"/>
          <p:cNvSpPr txBox="true"/>
          <p:nvPr/>
        </p:nvSpPr>
        <p:spPr>
          <a:xfrm rot="0">
            <a:off x="1427505" y="6449608"/>
            <a:ext cx="7291599" cy="592456"/>
          </a:xfrm>
          <a:prstGeom prst="rect">
            <a:avLst/>
          </a:prstGeom>
        </p:spPr>
        <p:txBody>
          <a:bodyPr anchor="t" rtlCol="false" tIns="0" lIns="0" bIns="0" rIns="0">
            <a:spAutoFit/>
          </a:bodyPr>
          <a:lstStyle/>
          <a:p>
            <a:pPr algn="l">
              <a:lnSpc>
                <a:spcPts val="4619"/>
              </a:lnSpc>
              <a:spcBef>
                <a:spcPct val="0"/>
              </a:spcBef>
            </a:pPr>
            <a:r>
              <a:rPr lang="en-US" b="true" sz="3299">
                <a:solidFill>
                  <a:srgbClr val="060B37"/>
                </a:solidFill>
                <a:latin typeface="Arial Bold"/>
                <a:ea typeface="Arial Bold"/>
                <a:cs typeface="Arial Bold"/>
                <a:sym typeface="Arial Bold"/>
              </a:rPr>
              <a:t>2.Implement a Priority Protocol</a:t>
            </a:r>
          </a:p>
        </p:txBody>
      </p:sp>
      <p:sp>
        <p:nvSpPr>
          <p:cNvPr name="TextBox 8" id="8"/>
          <p:cNvSpPr txBox="true"/>
          <p:nvPr/>
        </p:nvSpPr>
        <p:spPr>
          <a:xfrm rot="0">
            <a:off x="1427505" y="7218594"/>
            <a:ext cx="15269379" cy="1490981"/>
          </a:xfrm>
          <a:prstGeom prst="rect">
            <a:avLst/>
          </a:prstGeom>
        </p:spPr>
        <p:txBody>
          <a:bodyPr anchor="t" rtlCol="false" tIns="0" lIns="0" bIns="0" rIns="0">
            <a:spAutoFit/>
          </a:bodyPr>
          <a:lstStyle/>
          <a:p>
            <a:pPr algn="l">
              <a:lnSpc>
                <a:spcPts val="3919"/>
              </a:lnSpc>
              <a:spcBef>
                <a:spcPct val="0"/>
              </a:spcBef>
            </a:pPr>
            <a:r>
              <a:rPr lang="en-US" sz="2799">
                <a:solidFill>
                  <a:srgbClr val="060B37"/>
                </a:solidFill>
                <a:latin typeface="Arial"/>
                <a:ea typeface="Arial"/>
                <a:cs typeface="Arial"/>
                <a:sym typeface="Arial"/>
              </a:rPr>
              <a:t>For STL-bound flights, baggage handlers should prioritize sorting and loading transfer bags first. Since these flights handle 50% more transfer, this targeted approach will reduce mishandled bags and departure delays.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7FAFC"/>
        </a:solidFill>
      </p:bgPr>
    </p:bg>
    <p:spTree>
      <p:nvGrpSpPr>
        <p:cNvPr id="1" name=""/>
        <p:cNvGrpSpPr/>
        <p:nvPr/>
      </p:nvGrpSpPr>
      <p:grpSpPr>
        <a:xfrm>
          <a:off x="0" y="0"/>
          <a:ext cx="0" cy="0"/>
          <a:chOff x="0" y="0"/>
          <a:chExt cx="0" cy="0"/>
        </a:xfrm>
      </p:grpSpPr>
      <p:sp>
        <p:nvSpPr>
          <p:cNvPr name="TextBox 2" id="2"/>
          <p:cNvSpPr txBox="true"/>
          <p:nvPr/>
        </p:nvSpPr>
        <p:spPr>
          <a:xfrm rot="0">
            <a:off x="7333774" y="4857750"/>
            <a:ext cx="6667728" cy="514350"/>
          </a:xfrm>
          <a:prstGeom prst="rect">
            <a:avLst/>
          </a:prstGeom>
        </p:spPr>
        <p:txBody>
          <a:bodyPr anchor="t" rtlCol="false" tIns="0" lIns="0" bIns="0" rIns="0">
            <a:spAutoFit/>
          </a:bodyPr>
          <a:lstStyle/>
          <a:p>
            <a:pPr algn="ctr">
              <a:lnSpc>
                <a:spcPts val="4200"/>
              </a:lnSpc>
              <a:spcBef>
                <a:spcPct val="0"/>
              </a:spcBef>
            </a:pPr>
          </a:p>
        </p:txBody>
      </p:sp>
      <p:sp>
        <p:nvSpPr>
          <p:cNvPr name="TextBox 3" id="3"/>
          <p:cNvSpPr txBox="true"/>
          <p:nvPr/>
        </p:nvSpPr>
        <p:spPr>
          <a:xfrm rot="0">
            <a:off x="1028700" y="964093"/>
            <a:ext cx="9638938" cy="873125"/>
          </a:xfrm>
          <a:prstGeom prst="rect">
            <a:avLst/>
          </a:prstGeom>
        </p:spPr>
        <p:txBody>
          <a:bodyPr anchor="t" rtlCol="false" tIns="0" lIns="0" bIns="0" rIns="0">
            <a:spAutoFit/>
          </a:bodyPr>
          <a:lstStyle/>
          <a:p>
            <a:pPr algn="ctr">
              <a:lnSpc>
                <a:spcPts val="6999"/>
              </a:lnSpc>
            </a:pPr>
            <a:r>
              <a:rPr lang="en-US" sz="4999" b="true">
                <a:solidFill>
                  <a:srgbClr val="000C7D"/>
                </a:solidFill>
                <a:latin typeface="Arial Bold"/>
                <a:ea typeface="Arial Bold"/>
                <a:cs typeface="Arial Bold"/>
                <a:sym typeface="Arial Bold"/>
              </a:rPr>
              <a:t>Conclusion &amp; Business Impact</a:t>
            </a:r>
          </a:p>
        </p:txBody>
      </p:sp>
      <p:sp>
        <p:nvSpPr>
          <p:cNvPr name="AutoShape 4" id="4"/>
          <p:cNvSpPr/>
          <p:nvPr/>
        </p:nvSpPr>
        <p:spPr>
          <a:xfrm flipV="true">
            <a:off x="1175237" y="1922943"/>
            <a:ext cx="16230600" cy="0"/>
          </a:xfrm>
          <a:prstGeom prst="line">
            <a:avLst/>
          </a:prstGeom>
          <a:ln cap="flat" w="95250">
            <a:solidFill>
              <a:srgbClr val="BDD7FF"/>
            </a:solidFill>
            <a:prstDash val="solid"/>
            <a:headEnd type="none" len="sm" w="sm"/>
            <a:tailEnd type="none" len="sm" w="sm"/>
          </a:ln>
        </p:spPr>
      </p:sp>
      <p:grpSp>
        <p:nvGrpSpPr>
          <p:cNvPr name="Group 5" id="5"/>
          <p:cNvGrpSpPr/>
          <p:nvPr/>
        </p:nvGrpSpPr>
        <p:grpSpPr>
          <a:xfrm rot="0">
            <a:off x="1028700" y="3497244"/>
            <a:ext cx="4819469" cy="4841912"/>
            <a:chOff x="0" y="0"/>
            <a:chExt cx="1134628" cy="1139912"/>
          </a:xfrm>
        </p:grpSpPr>
        <p:sp>
          <p:nvSpPr>
            <p:cNvPr name="Freeform 6" id="6"/>
            <p:cNvSpPr/>
            <p:nvPr/>
          </p:nvSpPr>
          <p:spPr>
            <a:xfrm flipH="false" flipV="false" rot="0">
              <a:off x="0" y="0"/>
              <a:ext cx="1134628" cy="1139912"/>
            </a:xfrm>
            <a:custGeom>
              <a:avLst/>
              <a:gdLst/>
              <a:ahLst/>
              <a:cxnLst/>
              <a:rect r="r" b="b" t="t" l="l"/>
              <a:pathLst>
                <a:path h="1139912" w="1134628">
                  <a:moveTo>
                    <a:pt x="80319" y="0"/>
                  </a:moveTo>
                  <a:lnTo>
                    <a:pt x="1054309" y="0"/>
                  </a:lnTo>
                  <a:cubicBezTo>
                    <a:pt x="1075611" y="0"/>
                    <a:pt x="1096040" y="8462"/>
                    <a:pt x="1111103" y="23525"/>
                  </a:cubicBezTo>
                  <a:cubicBezTo>
                    <a:pt x="1126166" y="38588"/>
                    <a:pt x="1134628" y="59017"/>
                    <a:pt x="1134628" y="80319"/>
                  </a:cubicBezTo>
                  <a:lnTo>
                    <a:pt x="1134628" y="1059593"/>
                  </a:lnTo>
                  <a:cubicBezTo>
                    <a:pt x="1134628" y="1080895"/>
                    <a:pt x="1126166" y="1101324"/>
                    <a:pt x="1111103" y="1116387"/>
                  </a:cubicBezTo>
                  <a:cubicBezTo>
                    <a:pt x="1096040" y="1131450"/>
                    <a:pt x="1075611" y="1139912"/>
                    <a:pt x="1054309" y="1139912"/>
                  </a:cubicBezTo>
                  <a:lnTo>
                    <a:pt x="80319" y="1139912"/>
                  </a:lnTo>
                  <a:cubicBezTo>
                    <a:pt x="59017" y="1139912"/>
                    <a:pt x="38588" y="1131450"/>
                    <a:pt x="23525" y="1116387"/>
                  </a:cubicBezTo>
                  <a:cubicBezTo>
                    <a:pt x="8462" y="1101324"/>
                    <a:pt x="0" y="1080895"/>
                    <a:pt x="0" y="1059593"/>
                  </a:cubicBezTo>
                  <a:lnTo>
                    <a:pt x="0" y="80319"/>
                  </a:lnTo>
                  <a:cubicBezTo>
                    <a:pt x="0" y="59017"/>
                    <a:pt x="8462" y="38588"/>
                    <a:pt x="23525" y="23525"/>
                  </a:cubicBezTo>
                  <a:cubicBezTo>
                    <a:pt x="38588" y="8462"/>
                    <a:pt x="59017" y="0"/>
                    <a:pt x="80319"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7" id="7"/>
            <p:cNvSpPr txBox="true"/>
            <p:nvPr/>
          </p:nvSpPr>
          <p:spPr>
            <a:xfrm>
              <a:off x="0" y="-47625"/>
              <a:ext cx="1134628" cy="1187537"/>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381014" y="3497244"/>
            <a:ext cx="5023682" cy="4841912"/>
            <a:chOff x="0" y="0"/>
            <a:chExt cx="1182705" cy="1139912"/>
          </a:xfrm>
        </p:grpSpPr>
        <p:sp>
          <p:nvSpPr>
            <p:cNvPr name="Freeform 9" id="9"/>
            <p:cNvSpPr/>
            <p:nvPr/>
          </p:nvSpPr>
          <p:spPr>
            <a:xfrm flipH="false" flipV="false" rot="0">
              <a:off x="0" y="0"/>
              <a:ext cx="1182705" cy="1139912"/>
            </a:xfrm>
            <a:custGeom>
              <a:avLst/>
              <a:gdLst/>
              <a:ahLst/>
              <a:cxnLst/>
              <a:rect r="r" b="b" t="t" l="l"/>
              <a:pathLst>
                <a:path h="1139912" w="1182705">
                  <a:moveTo>
                    <a:pt x="77054" y="0"/>
                  </a:moveTo>
                  <a:lnTo>
                    <a:pt x="1105651" y="0"/>
                  </a:lnTo>
                  <a:cubicBezTo>
                    <a:pt x="1126087" y="0"/>
                    <a:pt x="1145686" y="8118"/>
                    <a:pt x="1160137" y="22569"/>
                  </a:cubicBezTo>
                  <a:cubicBezTo>
                    <a:pt x="1174587" y="37019"/>
                    <a:pt x="1182705" y="56618"/>
                    <a:pt x="1182705" y="77054"/>
                  </a:cubicBezTo>
                  <a:lnTo>
                    <a:pt x="1182705" y="1062858"/>
                  </a:lnTo>
                  <a:cubicBezTo>
                    <a:pt x="1182705" y="1083294"/>
                    <a:pt x="1174587" y="1102893"/>
                    <a:pt x="1160137" y="1117343"/>
                  </a:cubicBezTo>
                  <a:cubicBezTo>
                    <a:pt x="1145686" y="1131794"/>
                    <a:pt x="1126087" y="1139912"/>
                    <a:pt x="1105651" y="1139912"/>
                  </a:cubicBezTo>
                  <a:lnTo>
                    <a:pt x="77054" y="1139912"/>
                  </a:lnTo>
                  <a:cubicBezTo>
                    <a:pt x="56618" y="1139912"/>
                    <a:pt x="37019" y="1131794"/>
                    <a:pt x="22569" y="1117343"/>
                  </a:cubicBezTo>
                  <a:cubicBezTo>
                    <a:pt x="8118" y="1102893"/>
                    <a:pt x="0" y="1083294"/>
                    <a:pt x="0" y="1062858"/>
                  </a:cubicBezTo>
                  <a:lnTo>
                    <a:pt x="0" y="77054"/>
                  </a:lnTo>
                  <a:cubicBezTo>
                    <a:pt x="0" y="56618"/>
                    <a:pt x="8118" y="37019"/>
                    <a:pt x="22569" y="22569"/>
                  </a:cubicBezTo>
                  <a:cubicBezTo>
                    <a:pt x="37019" y="8118"/>
                    <a:pt x="56618" y="0"/>
                    <a:pt x="77054"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0" id="10"/>
            <p:cNvSpPr txBox="true"/>
            <p:nvPr/>
          </p:nvSpPr>
          <p:spPr>
            <a:xfrm>
              <a:off x="0" y="-47625"/>
              <a:ext cx="1182705" cy="1187537"/>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63327" y="3497244"/>
            <a:ext cx="5095973" cy="4841912"/>
            <a:chOff x="0" y="0"/>
            <a:chExt cx="1199725" cy="1139912"/>
          </a:xfrm>
        </p:grpSpPr>
        <p:sp>
          <p:nvSpPr>
            <p:cNvPr name="Freeform 12" id="12"/>
            <p:cNvSpPr/>
            <p:nvPr/>
          </p:nvSpPr>
          <p:spPr>
            <a:xfrm flipH="false" flipV="false" rot="0">
              <a:off x="0" y="0"/>
              <a:ext cx="1199725" cy="1139912"/>
            </a:xfrm>
            <a:custGeom>
              <a:avLst/>
              <a:gdLst/>
              <a:ahLst/>
              <a:cxnLst/>
              <a:rect r="r" b="b" t="t" l="l"/>
              <a:pathLst>
                <a:path h="1139912" w="1199725">
                  <a:moveTo>
                    <a:pt x="75961" y="0"/>
                  </a:moveTo>
                  <a:lnTo>
                    <a:pt x="1123763" y="0"/>
                  </a:lnTo>
                  <a:cubicBezTo>
                    <a:pt x="1143910" y="0"/>
                    <a:pt x="1163231" y="8003"/>
                    <a:pt x="1177476" y="22249"/>
                  </a:cubicBezTo>
                  <a:cubicBezTo>
                    <a:pt x="1191722" y="36494"/>
                    <a:pt x="1199725" y="55815"/>
                    <a:pt x="1199725" y="75961"/>
                  </a:cubicBezTo>
                  <a:lnTo>
                    <a:pt x="1199725" y="1063951"/>
                  </a:lnTo>
                  <a:cubicBezTo>
                    <a:pt x="1199725" y="1084097"/>
                    <a:pt x="1191722" y="1103418"/>
                    <a:pt x="1177476" y="1117663"/>
                  </a:cubicBezTo>
                  <a:cubicBezTo>
                    <a:pt x="1163231" y="1131909"/>
                    <a:pt x="1143910" y="1139912"/>
                    <a:pt x="1123763" y="1139912"/>
                  </a:cubicBezTo>
                  <a:lnTo>
                    <a:pt x="75961" y="1139912"/>
                  </a:lnTo>
                  <a:cubicBezTo>
                    <a:pt x="55815" y="1139912"/>
                    <a:pt x="36494" y="1131909"/>
                    <a:pt x="22249" y="1117663"/>
                  </a:cubicBezTo>
                  <a:cubicBezTo>
                    <a:pt x="8003" y="1103418"/>
                    <a:pt x="0" y="1084097"/>
                    <a:pt x="0" y="1063951"/>
                  </a:cubicBezTo>
                  <a:lnTo>
                    <a:pt x="0" y="75961"/>
                  </a:lnTo>
                  <a:cubicBezTo>
                    <a:pt x="0" y="55815"/>
                    <a:pt x="8003" y="36494"/>
                    <a:pt x="22249" y="22249"/>
                  </a:cubicBezTo>
                  <a:cubicBezTo>
                    <a:pt x="36494" y="8003"/>
                    <a:pt x="55815" y="0"/>
                    <a:pt x="75961" y="0"/>
                  </a:cubicBezTo>
                  <a:close/>
                </a:path>
              </a:pathLst>
            </a:custGeom>
            <a:gradFill rotWithShape="true">
              <a:gsLst>
                <a:gs pos="0">
                  <a:srgbClr val="D9E8FE">
                    <a:alpha val="100000"/>
                  </a:srgbClr>
                </a:gs>
                <a:gs pos="100000">
                  <a:srgbClr val="E8F3F6">
                    <a:alpha val="100000"/>
                  </a:srgbClr>
                </a:gs>
              </a:gsLst>
              <a:path path="circle">
                <a:fillToRect l="50000" r="50000" t="50000" b="50000"/>
              </a:path>
            </a:gradFill>
          </p:spPr>
        </p:sp>
        <p:sp>
          <p:nvSpPr>
            <p:cNvPr name="TextBox 13" id="13"/>
            <p:cNvSpPr txBox="true"/>
            <p:nvPr/>
          </p:nvSpPr>
          <p:spPr>
            <a:xfrm>
              <a:off x="0" y="-47625"/>
              <a:ext cx="1199725" cy="118753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829810" y="3941222"/>
            <a:ext cx="3227229" cy="1104836"/>
          </a:xfrm>
          <a:prstGeom prst="rect">
            <a:avLst/>
          </a:prstGeom>
        </p:spPr>
        <p:txBody>
          <a:bodyPr anchor="t" rtlCol="false" tIns="0" lIns="0" bIns="0" rIns="0">
            <a:spAutoFit/>
          </a:bodyPr>
          <a:lstStyle/>
          <a:p>
            <a:pPr algn="ctr">
              <a:lnSpc>
                <a:spcPts val="4385"/>
              </a:lnSpc>
            </a:pPr>
            <a:r>
              <a:rPr lang="en-US" sz="3132" b="true">
                <a:solidFill>
                  <a:srgbClr val="000C7D"/>
                </a:solidFill>
                <a:latin typeface="Arial Bold"/>
                <a:ea typeface="Arial Bold"/>
                <a:cs typeface="Arial Bold"/>
                <a:sym typeface="Arial Bold"/>
              </a:rPr>
              <a:t>From Reactive to</a:t>
            </a:r>
          </a:p>
          <a:p>
            <a:pPr algn="ctr">
              <a:lnSpc>
                <a:spcPts val="4385"/>
              </a:lnSpc>
              <a:spcBef>
                <a:spcPct val="0"/>
              </a:spcBef>
            </a:pPr>
            <a:r>
              <a:rPr lang="en-US" b="true" sz="3132">
                <a:solidFill>
                  <a:srgbClr val="000C7D"/>
                </a:solidFill>
                <a:latin typeface="Arial Bold"/>
                <a:ea typeface="Arial Bold"/>
                <a:cs typeface="Arial Bold"/>
                <a:sym typeface="Arial Bold"/>
              </a:rPr>
              <a:t>Proactive</a:t>
            </a:r>
          </a:p>
        </p:txBody>
      </p:sp>
      <p:sp>
        <p:nvSpPr>
          <p:cNvPr name="TextBox 15" id="15"/>
          <p:cNvSpPr txBox="true"/>
          <p:nvPr/>
        </p:nvSpPr>
        <p:spPr>
          <a:xfrm rot="0">
            <a:off x="6672922" y="3941222"/>
            <a:ext cx="4665652" cy="550737"/>
          </a:xfrm>
          <a:prstGeom prst="rect">
            <a:avLst/>
          </a:prstGeom>
        </p:spPr>
        <p:txBody>
          <a:bodyPr anchor="t" rtlCol="false" tIns="0" lIns="0" bIns="0" rIns="0">
            <a:spAutoFit/>
          </a:bodyPr>
          <a:lstStyle/>
          <a:p>
            <a:pPr algn="ctr">
              <a:lnSpc>
                <a:spcPts val="4385"/>
              </a:lnSpc>
              <a:spcBef>
                <a:spcPct val="0"/>
              </a:spcBef>
            </a:pPr>
            <a:r>
              <a:rPr lang="en-US" b="true" sz="3132">
                <a:solidFill>
                  <a:srgbClr val="000C7D"/>
                </a:solidFill>
                <a:latin typeface="Arial Bold"/>
                <a:ea typeface="Arial Bold"/>
                <a:cs typeface="Arial Bold"/>
                <a:sym typeface="Arial Bold"/>
              </a:rPr>
              <a:t>Data-Driven Decisions</a:t>
            </a:r>
          </a:p>
        </p:txBody>
      </p:sp>
      <p:sp>
        <p:nvSpPr>
          <p:cNvPr name="TextBox 16" id="16"/>
          <p:cNvSpPr txBox="true"/>
          <p:nvPr/>
        </p:nvSpPr>
        <p:spPr>
          <a:xfrm rot="0">
            <a:off x="12730741" y="3931697"/>
            <a:ext cx="3961144" cy="578732"/>
          </a:xfrm>
          <a:prstGeom prst="rect">
            <a:avLst/>
          </a:prstGeom>
        </p:spPr>
        <p:txBody>
          <a:bodyPr anchor="t" rtlCol="false" tIns="0" lIns="0" bIns="0" rIns="0">
            <a:spAutoFit/>
          </a:bodyPr>
          <a:lstStyle/>
          <a:p>
            <a:pPr algn="ctr">
              <a:lnSpc>
                <a:spcPts val="4541"/>
              </a:lnSpc>
              <a:spcBef>
                <a:spcPct val="0"/>
              </a:spcBef>
            </a:pPr>
            <a:r>
              <a:rPr lang="en-US" b="true" sz="3244">
                <a:solidFill>
                  <a:srgbClr val="000C7D"/>
                </a:solidFill>
                <a:latin typeface="Arial Bold"/>
                <a:ea typeface="Arial Bold"/>
                <a:cs typeface="Arial Bold"/>
                <a:sym typeface="Arial Bold"/>
              </a:rPr>
              <a:t>Expected Outcomes</a:t>
            </a:r>
          </a:p>
        </p:txBody>
      </p:sp>
      <p:sp>
        <p:nvSpPr>
          <p:cNvPr name="TextBox 17" id="17"/>
          <p:cNvSpPr txBox="true"/>
          <p:nvPr/>
        </p:nvSpPr>
        <p:spPr>
          <a:xfrm rot="0">
            <a:off x="1346687" y="5314950"/>
            <a:ext cx="4193476" cy="2092375"/>
          </a:xfrm>
          <a:prstGeom prst="rect">
            <a:avLst/>
          </a:prstGeom>
        </p:spPr>
        <p:txBody>
          <a:bodyPr anchor="t" rtlCol="false" tIns="0" lIns="0" bIns="0" rIns="0">
            <a:spAutoFit/>
          </a:bodyPr>
          <a:lstStyle/>
          <a:p>
            <a:pPr algn="ctr">
              <a:lnSpc>
                <a:spcPts val="3322"/>
              </a:lnSpc>
              <a:spcBef>
                <a:spcPct val="0"/>
              </a:spcBef>
            </a:pPr>
            <a:r>
              <a:rPr lang="en-US" sz="2373">
                <a:solidFill>
                  <a:srgbClr val="000000"/>
                </a:solidFill>
                <a:latin typeface="Arial"/>
                <a:ea typeface="Arial"/>
                <a:cs typeface="Arial"/>
                <a:sym typeface="Arial"/>
              </a:rPr>
              <a:t>This Score allows teams to anticipate and plan for difficulty before it happens, moving resources where they’ll be needed most.  </a:t>
            </a:r>
          </a:p>
        </p:txBody>
      </p:sp>
      <p:sp>
        <p:nvSpPr>
          <p:cNvPr name="TextBox 18" id="18"/>
          <p:cNvSpPr txBox="true"/>
          <p:nvPr/>
        </p:nvSpPr>
        <p:spPr>
          <a:xfrm rot="0">
            <a:off x="6928674" y="5314950"/>
            <a:ext cx="4154147" cy="2092375"/>
          </a:xfrm>
          <a:prstGeom prst="rect">
            <a:avLst/>
          </a:prstGeom>
        </p:spPr>
        <p:txBody>
          <a:bodyPr anchor="t" rtlCol="false" tIns="0" lIns="0" bIns="0" rIns="0">
            <a:spAutoFit/>
          </a:bodyPr>
          <a:lstStyle/>
          <a:p>
            <a:pPr algn="ctr">
              <a:lnSpc>
                <a:spcPts val="3322"/>
              </a:lnSpc>
              <a:spcBef>
                <a:spcPct val="0"/>
              </a:spcBef>
            </a:pPr>
            <a:r>
              <a:rPr lang="en-US" sz="2373">
                <a:solidFill>
                  <a:srgbClr val="000000"/>
                </a:solidFill>
                <a:latin typeface="Arial"/>
                <a:ea typeface="Arial"/>
                <a:cs typeface="Arial"/>
                <a:sym typeface="Arial"/>
              </a:rPr>
              <a:t>This System Replaces inconsistent guesswork with a consistent, scalable and fair method for resources allocation across the airport</a:t>
            </a:r>
          </a:p>
        </p:txBody>
      </p:sp>
      <p:sp>
        <p:nvSpPr>
          <p:cNvPr name="TextBox 19" id="19"/>
          <p:cNvSpPr txBox="true"/>
          <p:nvPr/>
        </p:nvSpPr>
        <p:spPr>
          <a:xfrm rot="0">
            <a:off x="12730741" y="5314950"/>
            <a:ext cx="4083153" cy="2511475"/>
          </a:xfrm>
          <a:prstGeom prst="rect">
            <a:avLst/>
          </a:prstGeom>
        </p:spPr>
        <p:txBody>
          <a:bodyPr anchor="t" rtlCol="false" tIns="0" lIns="0" bIns="0" rIns="0">
            <a:spAutoFit/>
          </a:bodyPr>
          <a:lstStyle/>
          <a:p>
            <a:pPr algn="ctr">
              <a:lnSpc>
                <a:spcPts val="3322"/>
              </a:lnSpc>
              <a:spcBef>
                <a:spcPct val="0"/>
              </a:spcBef>
            </a:pPr>
            <a:r>
              <a:rPr lang="en-US" sz="2373">
                <a:solidFill>
                  <a:srgbClr val="000000"/>
                </a:solidFill>
                <a:latin typeface="Arial"/>
                <a:ea typeface="Arial"/>
                <a:cs typeface="Arial"/>
                <a:sym typeface="Arial"/>
              </a:rPr>
              <a:t>By Targeting the most Difficult Flights, we Expect to see improved on-time performance more efficient use of resources , and reduced employee Stress.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DAG05wf0YhA</dc:identifier>
  <dcterms:modified xsi:type="dcterms:W3CDTF">2011-08-01T06:04:30Z</dcterms:modified>
  <cp:revision>1</cp:revision>
  <dc:title>A Data-Driven Flight Difficulty Score</dc:title>
</cp:coreProperties>
</file>