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2" r:id="rId6"/>
    <p:sldId id="271" r:id="rId7"/>
    <p:sldId id="269" r:id="rId8"/>
    <p:sldId id="272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1/sqlrf/index.html" TargetMode="External"/><Relationship Id="rId2" Type="http://schemas.openxmlformats.org/officeDocument/2006/relationships/hyperlink" Target="https://docs.oracle.com/en/database/oracle/oracle-database/21/lnpl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docs.oracle.com/en/database/oracle/oracle-database/21/dbseg/introduction-to-audit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391" y="1964267"/>
            <a:ext cx="5321809" cy="2421464"/>
          </a:xfrm>
        </p:spPr>
        <p:txBody>
          <a:bodyPr>
            <a:normAutofit/>
          </a:bodyPr>
          <a:lstStyle/>
          <a:p>
            <a:r>
              <a:rPr b="1" dirty="0"/>
              <a:t>Student Housing and Roommate Finder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6896" y="4517136"/>
            <a:ext cx="5861305" cy="1274064"/>
          </a:xfrm>
        </p:spPr>
        <p:txBody>
          <a:bodyPr/>
          <a:lstStyle/>
          <a:p>
            <a:r>
              <a:rPr lang="en-US" dirty="0"/>
              <a:t>Database Project for Housing Solutions in Kigali</a:t>
            </a:r>
          </a:p>
          <a:p>
            <a:r>
              <a:rPr lang="en-US" b="1" dirty="0"/>
              <a:t>PRESENTED BY: NZIZA Prince 26651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ED2D-5D91-847D-FF14-5D2E3CAC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2" y="731520"/>
            <a:ext cx="7679436" cy="1334348"/>
          </a:xfrm>
        </p:spPr>
        <p:txBody>
          <a:bodyPr>
            <a:noAutofit/>
          </a:bodyPr>
          <a:lstStyle/>
          <a:p>
            <a:r>
              <a:rPr lang="en-US" sz="4000" b="1" dirty="0"/>
              <a:t>References &amp; Acknowledgments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3B832-CAEC-DD56-2757-C4B06C5E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810513"/>
            <a:ext cx="7772400" cy="4032504"/>
          </a:xfrm>
        </p:spPr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Oracle Database 21c PL/SQL User’s Guide and Reference: </a:t>
            </a:r>
            <a:r>
              <a:rPr lang="en-US" sz="2400" b="0" i="0" u="sng" dirty="0">
                <a:solidFill>
                  <a:srgbClr val="4493F8"/>
                </a:solidFill>
                <a:effectLst/>
                <a:latin typeface="-apple-system"/>
                <a:hlinkClick r:id="rId2"/>
              </a:rPr>
              <a:t>Oracle Docs</a:t>
            </a: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Oracle SQL Language Reference: </a:t>
            </a:r>
            <a:r>
              <a:rPr lang="en-US" sz="2400" b="0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SQL Reference</a:t>
            </a: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Oracle Audit Trail Concepts: </a:t>
            </a:r>
            <a:r>
              <a:rPr lang="en-US" sz="2400" b="0" i="0" u="sng" dirty="0">
                <a:solidFill>
                  <a:srgbClr val="4493F8"/>
                </a:solidFill>
                <a:effectLst/>
                <a:latin typeface="-apple-system"/>
                <a:hlinkClick r:id="rId4"/>
              </a:rPr>
              <a:t>Oracle Security Guide</a:t>
            </a: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Draw.io BPMN Standards: </a:t>
            </a:r>
            <a:r>
              <a:rPr lang="en-US" sz="2400" b="0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Draw.io</a:t>
            </a: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AUCA Capstone Project Guidelines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1018031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  <a:endParaRPr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B8A35-F214-0BC5-F8DF-E53335D0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42068"/>
            <a:ext cx="7315200" cy="3649133"/>
          </a:xfrm>
        </p:spPr>
        <p:txBody>
          <a:bodyPr>
            <a:normAutofit/>
          </a:bodyPr>
          <a:lstStyle/>
          <a:p>
            <a:r>
              <a:rPr lang="en-US" sz="2800" dirty="0"/>
              <a:t>Rising student population in Kigali poses housing challenges.</a:t>
            </a:r>
          </a:p>
          <a:p>
            <a:r>
              <a:rPr lang="en-US" sz="2800" dirty="0"/>
              <a:t>Difficulties in affordability, location, and compatibility.</a:t>
            </a:r>
          </a:p>
          <a:p>
            <a:r>
              <a:rPr lang="en-US" sz="2800" dirty="0"/>
              <a:t>No centralized housing platform available.</a:t>
            </a:r>
          </a:p>
          <a:p>
            <a:r>
              <a:rPr lang="en-US" sz="2800" dirty="0"/>
              <a:t>Our solution: A database-driven housing and roommate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990599"/>
          </a:xfrm>
        </p:spPr>
        <p:txBody>
          <a:bodyPr>
            <a:normAutofit/>
          </a:bodyPr>
          <a:lstStyle/>
          <a:p>
            <a:r>
              <a:rPr sz="44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517136"/>
          </a:xfrm>
        </p:spPr>
        <p:txBody>
          <a:bodyPr>
            <a:normAutofit/>
          </a:bodyPr>
          <a:lstStyle/>
          <a:p>
            <a:r>
              <a:rPr lang="en-US" sz="2800" b="1" dirty="0"/>
              <a:t>Students face:</a:t>
            </a:r>
          </a:p>
          <a:p>
            <a:pPr lvl="1"/>
            <a:r>
              <a:rPr lang="en-US" sz="2600" dirty="0"/>
              <a:t>- Housing shortages</a:t>
            </a:r>
          </a:p>
          <a:p>
            <a:pPr lvl="1"/>
            <a:r>
              <a:rPr lang="en-US" sz="2600" dirty="0"/>
              <a:t>- Inadequate roommate matching</a:t>
            </a:r>
          </a:p>
          <a:p>
            <a:pPr lvl="1"/>
            <a:r>
              <a:rPr lang="en-US" sz="2600" dirty="0"/>
              <a:t>- Scattered listings and inefficient search</a:t>
            </a:r>
          </a:p>
          <a:p>
            <a:r>
              <a:rPr lang="en-US" sz="2800" b="1" dirty="0"/>
              <a:t>Landlords face:</a:t>
            </a:r>
          </a:p>
          <a:p>
            <a:pPr lvl="1"/>
            <a:r>
              <a:rPr lang="en-US" sz="2600" dirty="0"/>
              <a:t>- Difficulty reaching student renters</a:t>
            </a:r>
          </a:p>
          <a:p>
            <a:pPr lvl="1"/>
            <a:r>
              <a:rPr lang="en-US" sz="2600" dirty="0"/>
              <a:t>- Lack of tools for communication and transparency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609601"/>
            <a:ext cx="7214616" cy="1054607"/>
          </a:xfrm>
        </p:spPr>
        <p:txBody>
          <a:bodyPr>
            <a:normAutofit/>
          </a:bodyPr>
          <a:lstStyle/>
          <a:p>
            <a:r>
              <a:rPr sz="44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664208"/>
            <a:ext cx="7424928" cy="4471416"/>
          </a:xfrm>
        </p:spPr>
        <p:txBody>
          <a:bodyPr>
            <a:noAutofit/>
          </a:bodyPr>
          <a:lstStyle/>
          <a:p>
            <a:r>
              <a:rPr sz="2000" dirty="0"/>
              <a:t> Provide an easy-to-use interface for students and landlords</a:t>
            </a:r>
            <a:r>
              <a:rPr lang="en-US" sz="2000" dirty="0"/>
              <a:t> by Develop a system to manage: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/>
              <a:t>	</a:t>
            </a:r>
            <a:r>
              <a:rPr lang="en-US" dirty="0"/>
              <a:t>- Users</a:t>
            </a:r>
          </a:p>
          <a:p>
            <a:pPr marL="0" indent="0">
              <a:buNone/>
            </a:pPr>
            <a:r>
              <a:rPr lang="en-US" dirty="0"/>
              <a:t>		- Properties</a:t>
            </a:r>
          </a:p>
          <a:p>
            <a:pPr marL="0" indent="0">
              <a:buNone/>
            </a:pPr>
            <a:r>
              <a:rPr lang="en-US" dirty="0"/>
              <a:t>		- Listings</a:t>
            </a:r>
          </a:p>
          <a:p>
            <a:pPr marL="0" indent="0">
              <a:buNone/>
            </a:pPr>
            <a:r>
              <a:rPr lang="en-US" dirty="0"/>
              <a:t>		- Roommate profiles</a:t>
            </a:r>
          </a:p>
          <a:p>
            <a:endParaRPr sz="2000" dirty="0"/>
          </a:p>
          <a:p>
            <a:r>
              <a:rPr sz="2000" dirty="0"/>
              <a:t> Develop advanced search filters for preferences.</a:t>
            </a:r>
          </a:p>
          <a:p>
            <a:r>
              <a:rPr sz="2000" dirty="0"/>
              <a:t> Enable direct communication between users.</a:t>
            </a:r>
          </a:p>
          <a:p>
            <a:r>
              <a:rPr sz="2000" dirty="0"/>
              <a:t> Incorporate a rating and review system.</a:t>
            </a:r>
          </a:p>
          <a:p>
            <a:r>
              <a:rPr sz="2000" dirty="0"/>
              <a:t> Partner with landlords for student discounts.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609601"/>
            <a:ext cx="6716268" cy="597407"/>
          </a:xfrm>
        </p:spPr>
        <p:txBody>
          <a:bodyPr>
            <a:noAutofit/>
          </a:bodyPr>
          <a:lstStyle/>
          <a:p>
            <a:r>
              <a:rPr lang="en-US" sz="4000" b="1" dirty="0"/>
              <a:t>Methodology &amp; Approach</a:t>
            </a:r>
            <a:endParaRPr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" y="1363641"/>
            <a:ext cx="7360920" cy="2165943"/>
          </a:xfrm>
        </p:spPr>
        <p:txBody>
          <a:bodyPr>
            <a:normAutofit/>
          </a:bodyPr>
          <a:lstStyle/>
          <a:p>
            <a:r>
              <a:rPr lang="en-US" sz="2000" dirty="0"/>
              <a:t>Tools used: PL/SQL, ER modeling.</a:t>
            </a:r>
          </a:p>
          <a:p>
            <a:r>
              <a:rPr lang="en-US" sz="2000" dirty="0"/>
              <a:t>Steps:</a:t>
            </a:r>
          </a:p>
          <a:p>
            <a:pPr lvl="1"/>
            <a:r>
              <a:rPr lang="en-US" sz="1800" dirty="0"/>
              <a:t>Defined entities and relationships.</a:t>
            </a:r>
          </a:p>
          <a:p>
            <a:pPr lvl="1"/>
            <a:r>
              <a:rPr lang="en-US" sz="1800" dirty="0"/>
              <a:t>Created relational tables with keys and constraints.</a:t>
            </a:r>
          </a:p>
          <a:p>
            <a:pPr lvl="1"/>
            <a:r>
              <a:rPr lang="en-US" sz="1800" dirty="0"/>
              <a:t>Structured database for scalability and integrity.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A8103-BD57-78D8-6E2C-1A6386C4CFBA}"/>
              </a:ext>
            </a:extLst>
          </p:cNvPr>
          <p:cNvSpPr txBox="1"/>
          <p:nvPr/>
        </p:nvSpPr>
        <p:spPr>
          <a:xfrm>
            <a:off x="1252728" y="3255264"/>
            <a:ext cx="4764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Key Database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4FA50-3803-C97F-9B34-C491665EBC55}"/>
              </a:ext>
            </a:extLst>
          </p:cNvPr>
          <p:cNvSpPr txBox="1"/>
          <p:nvPr/>
        </p:nvSpPr>
        <p:spPr>
          <a:xfrm>
            <a:off x="932688" y="3981438"/>
            <a:ext cx="6236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Users: Students and Landlords.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Properties: Rentals posted by landlords.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Roommates: Student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Listings: Connections between students and properties.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Reviews: Ratings and feedback.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5F80-08FB-F5A6-D522-A595A90C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72" y="549238"/>
            <a:ext cx="4099656" cy="761999"/>
          </a:xfrm>
        </p:spPr>
        <p:txBody>
          <a:bodyPr>
            <a:normAutofit/>
          </a:bodyPr>
          <a:lstStyle/>
          <a:p>
            <a:r>
              <a:rPr lang="en-US" sz="4000" b="1" dirty="0"/>
              <a:t>UML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F7E4E9-8565-34CD-31D2-2ED332EF7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272" y="1409510"/>
            <a:ext cx="7065455" cy="4710304"/>
          </a:xfrm>
        </p:spPr>
      </p:pic>
    </p:spTree>
    <p:extLst>
      <p:ext uri="{BB962C8B-B14F-4D97-AF65-F5344CB8AC3E}">
        <p14:creationId xmlns:p14="http://schemas.microsoft.com/office/powerpoint/2010/main" val="18900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06B5F5-DD6A-E262-8D2B-02FCF4BD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52" y="609602"/>
            <a:ext cx="7013448" cy="967302"/>
          </a:xfrm>
        </p:spPr>
        <p:txBody>
          <a:bodyPr>
            <a:normAutofit/>
          </a:bodyPr>
          <a:lstStyle/>
          <a:p>
            <a:r>
              <a:rPr sz="4000" b="1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A9B9C-DBD3-BDE4-DD52-51A1412CA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15" y="2065868"/>
            <a:ext cx="6182858" cy="41063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D9475-5218-2238-D3BF-51D179C1C301}"/>
              </a:ext>
            </a:extLst>
          </p:cNvPr>
          <p:cNvSpPr txBox="1"/>
          <p:nvPr/>
        </p:nvSpPr>
        <p:spPr>
          <a:xfrm>
            <a:off x="1443491" y="1576903"/>
            <a:ext cx="457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Entity-Relationship Diagram (ERD):</a:t>
            </a:r>
          </a:p>
        </p:txBody>
      </p:sp>
    </p:spTree>
    <p:extLst>
      <p:ext uri="{BB962C8B-B14F-4D97-AF65-F5344CB8AC3E}">
        <p14:creationId xmlns:p14="http://schemas.microsoft.com/office/powerpoint/2010/main" val="381497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B295-B3AD-5286-4501-0104D2A1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76729"/>
            <a:ext cx="1664208" cy="1456267"/>
          </a:xfrm>
        </p:spPr>
        <p:txBody>
          <a:bodyPr/>
          <a:lstStyle/>
          <a:p>
            <a:r>
              <a:rPr lang="en-US" dirty="0"/>
              <a:t>Creating the PDB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9A43DE-090E-5984-9CE2-191CE7DE4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65" y="1132332"/>
            <a:ext cx="5941525" cy="4593335"/>
          </a:xfrm>
        </p:spPr>
      </p:pic>
    </p:spTree>
    <p:extLst>
      <p:ext uri="{BB962C8B-B14F-4D97-AF65-F5344CB8AC3E}">
        <p14:creationId xmlns:p14="http://schemas.microsoft.com/office/powerpoint/2010/main" val="30017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609601"/>
            <a:ext cx="6922008" cy="1456267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Conclusion, Recommendations &amp; Future Work</a:t>
            </a:r>
            <a:endParaRPr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416" y="2468880"/>
            <a:ext cx="7114032" cy="3557016"/>
          </a:xfrm>
        </p:spPr>
        <p:txBody>
          <a:bodyPr>
            <a:normAutofit/>
          </a:bodyPr>
          <a:lstStyle/>
          <a:p>
            <a:r>
              <a:rPr lang="en-US" sz="2400" dirty="0"/>
              <a:t>Conclusion:</a:t>
            </a:r>
          </a:p>
          <a:p>
            <a:pPr lvl="1"/>
            <a:r>
              <a:rPr lang="en-US" sz="2000" dirty="0"/>
              <a:t>- Addresses key student housing challenges.</a:t>
            </a:r>
          </a:p>
          <a:p>
            <a:pPr lvl="1"/>
            <a:r>
              <a:rPr lang="en-US" sz="2000" dirty="0"/>
              <a:t>- Encourages transparency and trust.</a:t>
            </a:r>
          </a:p>
          <a:p>
            <a:r>
              <a:rPr lang="en-US" sz="2400" dirty="0"/>
              <a:t>Recommendations &amp; Future Work:</a:t>
            </a:r>
          </a:p>
          <a:p>
            <a:pPr lvl="1"/>
            <a:r>
              <a:rPr lang="en-US" sz="2000" dirty="0"/>
              <a:t>- Expand to other urban centers.</a:t>
            </a:r>
          </a:p>
          <a:p>
            <a:pPr lvl="1"/>
            <a:r>
              <a:rPr lang="en-US" sz="2000" dirty="0"/>
              <a:t>- Integrate mobile functionality.</a:t>
            </a:r>
          </a:p>
          <a:p>
            <a:pPr lvl="1"/>
            <a:r>
              <a:rPr lang="en-US" sz="2000" dirty="0"/>
              <a:t>- Include payment gateway for rental transactions.</a:t>
            </a:r>
          </a:p>
          <a:p>
            <a:pPr marL="0" marR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291</TotalTime>
  <Words>326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Student Housing and Roommate Finder Database</vt:lpstr>
      <vt:lpstr>Introduction</vt:lpstr>
      <vt:lpstr>Problem Statement</vt:lpstr>
      <vt:lpstr>Objectives</vt:lpstr>
      <vt:lpstr>Methodology &amp; Approach</vt:lpstr>
      <vt:lpstr>UML DIAGRAM</vt:lpstr>
      <vt:lpstr>System Design</vt:lpstr>
      <vt:lpstr>Creating the PDB</vt:lpstr>
      <vt:lpstr>Conclusion, Recommendations &amp; Future Work</vt:lpstr>
      <vt:lpstr>References &amp; 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Epaphras</dc:creator>
  <cp:keywords/>
  <dc:description>generated using python-pptx</dc:description>
  <cp:lastModifiedBy>Epaphras Ishimwe</cp:lastModifiedBy>
  <cp:revision>28</cp:revision>
  <dcterms:created xsi:type="dcterms:W3CDTF">2013-01-27T09:14:16Z</dcterms:created>
  <dcterms:modified xsi:type="dcterms:W3CDTF">2025-05-22T12:43:01Z</dcterms:modified>
  <cp:category/>
</cp:coreProperties>
</file>