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0"/>
    <p:restoredTop sz="94694"/>
  </p:normalViewPr>
  <p:slideViewPr>
    <p:cSldViewPr snapToGrid="0" snapToObjects="1">
      <p:cViewPr varScale="1">
        <p:scale>
          <a:sx n="68" d="100"/>
          <a:sy n="68" d="100"/>
        </p:scale>
        <p:origin x="8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5319-F679-6849-A97C-BB082C36B1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C43DFC82-A05C-8E4E-AD02-E0AE24CA6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FB2DBB3A-327D-4549-A7D3-42732F40334E}"/>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5" name="Footer Placeholder 4">
            <a:extLst>
              <a:ext uri="{FF2B5EF4-FFF2-40B4-BE49-F238E27FC236}">
                <a16:creationId xmlns:a16="http://schemas.microsoft.com/office/drawing/2014/main" id="{3F9E2B9A-5C58-1A47-9925-07637AD341C1}"/>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70E04B4-B58B-CC4F-8CA1-06F36DDF3BAF}"/>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139846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CC4B-6E97-5549-8895-CB744BA24919}"/>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2A9A6A86-A483-CF46-927D-4699180EA7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53E50F9D-82E6-3640-97E8-0649B150E5BA}"/>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5" name="Footer Placeholder 4">
            <a:extLst>
              <a:ext uri="{FF2B5EF4-FFF2-40B4-BE49-F238E27FC236}">
                <a16:creationId xmlns:a16="http://schemas.microsoft.com/office/drawing/2014/main" id="{A9DD5E92-C214-0648-8D31-A3B2EF2E941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A9FB363-99C7-5547-AD1C-B28BDF63D4BE}"/>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364042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A617A-A426-914D-8A5E-31442BA80C8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78DF290B-5002-FA4B-B113-10AA116601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D56EEABB-3EA3-464A-A800-41F84AE601C3}"/>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5" name="Footer Placeholder 4">
            <a:extLst>
              <a:ext uri="{FF2B5EF4-FFF2-40B4-BE49-F238E27FC236}">
                <a16:creationId xmlns:a16="http://schemas.microsoft.com/office/drawing/2014/main" id="{9CA58A67-4863-F448-A1E2-23DA4BB62C0E}"/>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800A1B0-E8EB-704C-A73D-044CB0302B8F}"/>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3511997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E130-691A-7047-AD7D-F2DD210B15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B09D4181-E61F-EB4D-95E9-77829619B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FC88073E-B276-E245-B8C5-06485DBE57C6}"/>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5" name="Footer Placeholder 4">
            <a:extLst>
              <a:ext uri="{FF2B5EF4-FFF2-40B4-BE49-F238E27FC236}">
                <a16:creationId xmlns:a16="http://schemas.microsoft.com/office/drawing/2014/main" id="{8F7CC9B5-B171-7C4F-9BD2-427A602EB808}"/>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DF76CA6-0651-C74B-9D97-635B324C82FA}"/>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1224204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8D-3A53-3B4B-9662-C817804880F5}"/>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EB92BB0A-D358-AE49-A402-84D7104247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F42C53BD-67B9-0347-ACCB-D4059D76C991}"/>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5" name="Footer Placeholder 4">
            <a:extLst>
              <a:ext uri="{FF2B5EF4-FFF2-40B4-BE49-F238E27FC236}">
                <a16:creationId xmlns:a16="http://schemas.microsoft.com/office/drawing/2014/main" id="{AB36D0D2-4903-5941-9D18-F2939D4BF32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154A145-BAEC-0F45-983F-558553A2CE79}"/>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2944228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7DFC-8BB6-E845-BE7B-60BFCF7AE6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2A1D1B2E-0511-7F46-90CF-08E101981A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F6DA25-C12B-1046-824F-61F85C4767D4}"/>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5" name="Footer Placeholder 4">
            <a:extLst>
              <a:ext uri="{FF2B5EF4-FFF2-40B4-BE49-F238E27FC236}">
                <a16:creationId xmlns:a16="http://schemas.microsoft.com/office/drawing/2014/main" id="{68EA3BE0-D104-8E4F-AF66-F734F1699484}"/>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2544DAC-DD86-6D49-8074-96BA0E3197A8}"/>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2743360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57EB-0D56-0F4F-A5D9-A72469ABC084}"/>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F4042B16-F02E-2743-B182-088A3F66ED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D5F50949-831A-D54D-B0D9-3AFBC5D08B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311262E1-8AFE-DC42-BD9F-6155561163DC}"/>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6" name="Footer Placeholder 5">
            <a:extLst>
              <a:ext uri="{FF2B5EF4-FFF2-40B4-BE49-F238E27FC236}">
                <a16:creationId xmlns:a16="http://schemas.microsoft.com/office/drawing/2014/main" id="{F036ED8E-584B-9F47-B8AC-66BA04AD7C2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455E0F7-ACC7-B44C-80D3-C393B163EC6C}"/>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2856853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6021-58BA-CA44-8BD3-07F9D92BB1CB}"/>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29C96C12-6ADD-A444-8692-178AA30D6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95B8B58-5E79-CC46-8406-9E3AD06A9A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6A6E15E1-EC43-8C4C-934C-CDAFC098EC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A7BC96-8546-DF4C-AA64-8CA43EFCBF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B3ACDC68-1FE6-9E49-A09B-752F4FA548E2}"/>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8" name="Footer Placeholder 7">
            <a:extLst>
              <a:ext uri="{FF2B5EF4-FFF2-40B4-BE49-F238E27FC236}">
                <a16:creationId xmlns:a16="http://schemas.microsoft.com/office/drawing/2014/main" id="{B021EFDB-F019-9F4E-A524-24B31BE41334}"/>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F52F659F-5B58-2B46-A7E6-CEC1F42EC58D}"/>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4078370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939D-33DD-8A4E-8180-17B8909E1695}"/>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B0BE3896-486F-EA4B-BD86-5AF8E1873721}"/>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4" name="Footer Placeholder 3">
            <a:extLst>
              <a:ext uri="{FF2B5EF4-FFF2-40B4-BE49-F238E27FC236}">
                <a16:creationId xmlns:a16="http://schemas.microsoft.com/office/drawing/2014/main" id="{3893B3EB-7086-4942-AEA5-DB764F932A5F}"/>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E27C621F-E320-294F-BBC4-528650034798}"/>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3703793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F6722-3747-574F-B17D-902EC9565B56}"/>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3" name="Footer Placeholder 2">
            <a:extLst>
              <a:ext uri="{FF2B5EF4-FFF2-40B4-BE49-F238E27FC236}">
                <a16:creationId xmlns:a16="http://schemas.microsoft.com/office/drawing/2014/main" id="{B3F3714F-B3C2-1641-8313-85E1AF87BB40}"/>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21F6E1B4-5C7B-EE48-A78D-DE737B0F0186}"/>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3129637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9125-26D6-424E-AAF9-7A817430E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044D4F7E-F739-A745-A868-D9F23489D3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9CC8DAA7-7E60-234C-AC3E-B3A6889A2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314296-D5B8-5944-A562-E956D3C67F86}"/>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6" name="Footer Placeholder 5">
            <a:extLst>
              <a:ext uri="{FF2B5EF4-FFF2-40B4-BE49-F238E27FC236}">
                <a16:creationId xmlns:a16="http://schemas.microsoft.com/office/drawing/2014/main" id="{AEED4CCE-FE7B-0F4B-BA02-F8945B575CF8}"/>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EEF0A4AE-A000-FE48-8FC6-FEBEE6B4A9CD}"/>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33388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A0CD-586F-4B45-A946-25FD4D7C7AB3}"/>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E5F1FA59-208C-3742-9E75-BD8A747CA7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94691F89-1245-4C41-B92F-6CE78D008DFD}"/>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5" name="Footer Placeholder 4">
            <a:extLst>
              <a:ext uri="{FF2B5EF4-FFF2-40B4-BE49-F238E27FC236}">
                <a16:creationId xmlns:a16="http://schemas.microsoft.com/office/drawing/2014/main" id="{1343FFD2-4F76-9E48-8DB5-1031A14663A1}"/>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A3BB198-2391-3249-8B8C-EE073F370941}"/>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1810957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8DC4-FCCD-8B4D-9937-14F350B775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8FD68A2C-BC3D-E14A-97B3-2E4BE73DB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4D0CEFAC-C9A9-BE4C-8DD3-C9AC53D5C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60B6B-6469-0A4C-8097-40C5FD396272}"/>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6" name="Footer Placeholder 5">
            <a:extLst>
              <a:ext uri="{FF2B5EF4-FFF2-40B4-BE49-F238E27FC236}">
                <a16:creationId xmlns:a16="http://schemas.microsoft.com/office/drawing/2014/main" id="{C86D20EC-BBF1-4842-8E90-BCB1FB2033A5}"/>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1B0D6BF-9D70-2F41-9F90-8B9BB0AEE744}"/>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2205258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7800-562F-6243-A15F-9CD91EE8395D}"/>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0C2E682A-3538-DE44-926A-76285275CB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C3A52A3-059B-1446-9C89-3B5C2CE2C150}"/>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5" name="Footer Placeholder 4">
            <a:extLst>
              <a:ext uri="{FF2B5EF4-FFF2-40B4-BE49-F238E27FC236}">
                <a16:creationId xmlns:a16="http://schemas.microsoft.com/office/drawing/2014/main" id="{67B64BC8-F6D2-7348-8CF3-672C504910F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61A4DE0-A51E-BD45-AB01-FE2AF714F17F}"/>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2532320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21329-5F50-414A-BFF7-06AB8659ACA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B7010AEB-746F-B24F-9FDC-AD1A58713B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BC8CAAF6-9E6B-0340-8425-756EE9B80A4C}"/>
              </a:ext>
            </a:extLst>
          </p:cNvPr>
          <p:cNvSpPr>
            <a:spLocks noGrp="1"/>
          </p:cNvSpPr>
          <p:nvPr>
            <p:ph type="dt" sz="half" idx="10"/>
          </p:nvPr>
        </p:nvSpPr>
        <p:spPr/>
        <p:txBody>
          <a:bodyPr/>
          <a:lstStyle/>
          <a:p>
            <a:fld id="{DECC7831-F999-BC42-83A3-33A1C168D84A}" type="datetimeFigureOut">
              <a:rPr lang="en-GH" smtClean="0"/>
              <a:t>09/01/2021</a:t>
            </a:fld>
            <a:endParaRPr lang="en-GH"/>
          </a:p>
        </p:txBody>
      </p:sp>
      <p:sp>
        <p:nvSpPr>
          <p:cNvPr id="5" name="Footer Placeholder 4">
            <a:extLst>
              <a:ext uri="{FF2B5EF4-FFF2-40B4-BE49-F238E27FC236}">
                <a16:creationId xmlns:a16="http://schemas.microsoft.com/office/drawing/2014/main" id="{337F2A91-2FEA-024C-8A39-48C47BAE952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D75F34BE-D4B9-8941-BC82-7D5162686106}"/>
              </a:ext>
            </a:extLst>
          </p:cNvPr>
          <p:cNvSpPr>
            <a:spLocks noGrp="1"/>
          </p:cNvSpPr>
          <p:nvPr>
            <p:ph type="sldNum" sz="quarter" idx="12"/>
          </p:nvPr>
        </p:nvSpPr>
        <p:spPr/>
        <p:txBody>
          <a:bodyPr/>
          <a:lstStyle/>
          <a:p>
            <a:fld id="{FE676794-F657-AA4C-97FA-254230D27D89}" type="slidenum">
              <a:rPr lang="en-GH" smtClean="0"/>
              <a:t>‹#›</a:t>
            </a:fld>
            <a:endParaRPr lang="en-GH"/>
          </a:p>
        </p:txBody>
      </p:sp>
    </p:spTree>
    <p:extLst>
      <p:ext uri="{BB962C8B-B14F-4D97-AF65-F5344CB8AC3E}">
        <p14:creationId xmlns:p14="http://schemas.microsoft.com/office/powerpoint/2010/main" val="366076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801F-4BB7-5643-8CD5-5F1BA99997E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221F63FD-10A7-B642-AD5B-2C1DD0CD1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AF5666-8029-D74C-B968-13C3FBFF0565}"/>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5" name="Footer Placeholder 4">
            <a:extLst>
              <a:ext uri="{FF2B5EF4-FFF2-40B4-BE49-F238E27FC236}">
                <a16:creationId xmlns:a16="http://schemas.microsoft.com/office/drawing/2014/main" id="{C7FC9D91-2CFF-E448-9980-695DB4DB9E54}"/>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37E96DF-BC7D-ED42-9FF5-A7CF4FE70637}"/>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176394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22BF-7D20-6E46-87E8-8991D0B18A7F}"/>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C839D456-511D-4D45-9FC7-873104145D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5405DAE7-D4C4-A844-88AC-813C8A25526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0BDD8C66-6D32-5D4A-B459-43021B94D705}"/>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6" name="Footer Placeholder 5">
            <a:extLst>
              <a:ext uri="{FF2B5EF4-FFF2-40B4-BE49-F238E27FC236}">
                <a16:creationId xmlns:a16="http://schemas.microsoft.com/office/drawing/2014/main" id="{6EA2B3AD-BD3D-4341-8405-A63F56D641F2}"/>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9A61D91-D2D7-F243-BFA0-44F3F64E3E50}"/>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11365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19B7-983D-204F-A1A3-CBF3566A27BE}"/>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36BB95E3-B1F0-0842-879E-EE460646D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193E9D6-29D4-4341-B36F-AAB20CAC666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F1DB561C-23FD-354C-A1C0-AA24A39C9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0B2F646-D637-2941-950C-543250E3791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7B69EC2A-4815-FD4A-BCD5-6B1087E22D37}"/>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8" name="Footer Placeholder 7">
            <a:extLst>
              <a:ext uri="{FF2B5EF4-FFF2-40B4-BE49-F238E27FC236}">
                <a16:creationId xmlns:a16="http://schemas.microsoft.com/office/drawing/2014/main" id="{7A23B2E7-D587-8942-8E8F-593D71A29D14}"/>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C143FCB9-EFB5-9243-8E08-75C1CB6D27C7}"/>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331127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1D4D-B441-9542-BCC4-A289F79B64BC}"/>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560FA45B-18C4-5649-886D-C95DF528A0D7}"/>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4" name="Footer Placeholder 3">
            <a:extLst>
              <a:ext uri="{FF2B5EF4-FFF2-40B4-BE49-F238E27FC236}">
                <a16:creationId xmlns:a16="http://schemas.microsoft.com/office/drawing/2014/main" id="{6AD96623-6A3D-C24F-B402-0BFB9B6ED087}"/>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41226850-7644-B14A-8408-295B0F10AAD4}"/>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16200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2EAE9-4DE4-744D-A3D4-1BC331AF28A0}"/>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3" name="Footer Placeholder 2">
            <a:extLst>
              <a:ext uri="{FF2B5EF4-FFF2-40B4-BE49-F238E27FC236}">
                <a16:creationId xmlns:a16="http://schemas.microsoft.com/office/drawing/2014/main" id="{F7A75ED8-E374-0646-B606-8D9DD47F5762}"/>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59F1A697-E37B-B645-8E55-7B67754BDA19}"/>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213567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E242-0E6E-B642-B9B6-54BD13C49E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73E8EE6D-44BF-AA4F-AB78-55581AA7B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10683ED3-A846-D14C-9F27-4EFA69071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69FAAD-E295-AB42-82E7-D75AB5FBE1EF}"/>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6" name="Footer Placeholder 5">
            <a:extLst>
              <a:ext uri="{FF2B5EF4-FFF2-40B4-BE49-F238E27FC236}">
                <a16:creationId xmlns:a16="http://schemas.microsoft.com/office/drawing/2014/main" id="{9A5E3A85-541A-C64B-BA0C-387025CAFC91}"/>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A00B9393-CAC4-2A4E-94A3-B129CED10F7C}"/>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294563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05C8-0A9A-7E4C-9103-F1DA8993A5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CC0A12F8-6A10-9745-921B-FD4905A83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7209C5EE-C116-5F45-8915-FE1580B2B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1841AF-8005-4A49-A668-343668288BF8}"/>
              </a:ext>
            </a:extLst>
          </p:cNvPr>
          <p:cNvSpPr>
            <a:spLocks noGrp="1"/>
          </p:cNvSpPr>
          <p:nvPr>
            <p:ph type="dt" sz="half" idx="10"/>
          </p:nvPr>
        </p:nvSpPr>
        <p:spPr/>
        <p:txBody>
          <a:bodyPr/>
          <a:lstStyle/>
          <a:p>
            <a:fld id="{7C8AAD67-938C-2D4F-BA4B-9A986070445C}" type="datetimeFigureOut">
              <a:rPr lang="en-GH" smtClean="0"/>
              <a:t>09/01/2021</a:t>
            </a:fld>
            <a:endParaRPr lang="en-GH"/>
          </a:p>
        </p:txBody>
      </p:sp>
      <p:sp>
        <p:nvSpPr>
          <p:cNvPr id="6" name="Footer Placeholder 5">
            <a:extLst>
              <a:ext uri="{FF2B5EF4-FFF2-40B4-BE49-F238E27FC236}">
                <a16:creationId xmlns:a16="http://schemas.microsoft.com/office/drawing/2014/main" id="{13063F78-B34B-2949-B64D-A485132A556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8FDD8809-FCBB-8E4D-AFDC-BA66F45F5AA7}"/>
              </a:ext>
            </a:extLst>
          </p:cNvPr>
          <p:cNvSpPr>
            <a:spLocks noGrp="1"/>
          </p:cNvSpPr>
          <p:nvPr>
            <p:ph type="sldNum" sz="quarter" idx="12"/>
          </p:nvPr>
        </p:nvSpPr>
        <p:spPr/>
        <p:txBody>
          <a:bodyPr/>
          <a:lstStyle/>
          <a:p>
            <a:fld id="{624EA9CF-8AE5-A248-B2E3-7907948BB079}" type="slidenum">
              <a:rPr lang="en-GH" smtClean="0"/>
              <a:t>‹#›</a:t>
            </a:fld>
            <a:endParaRPr lang="en-GH"/>
          </a:p>
        </p:txBody>
      </p:sp>
    </p:spTree>
    <p:extLst>
      <p:ext uri="{BB962C8B-B14F-4D97-AF65-F5344CB8AC3E}">
        <p14:creationId xmlns:p14="http://schemas.microsoft.com/office/powerpoint/2010/main" val="62889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43EB89-43FB-AE43-9D86-88AFBA6C73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GH" dirty="0"/>
          </a:p>
        </p:txBody>
      </p:sp>
      <p:sp>
        <p:nvSpPr>
          <p:cNvPr id="3" name="Text Placeholder 2">
            <a:extLst>
              <a:ext uri="{FF2B5EF4-FFF2-40B4-BE49-F238E27FC236}">
                <a16:creationId xmlns:a16="http://schemas.microsoft.com/office/drawing/2014/main" id="{3EF4FCE7-5D42-2546-A164-C17836A31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0BE53752-0894-5A4F-B169-31DE06899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AAD67-938C-2D4F-BA4B-9A986070445C}" type="datetimeFigureOut">
              <a:rPr lang="en-GH" smtClean="0"/>
              <a:t>09/01/2021</a:t>
            </a:fld>
            <a:endParaRPr lang="en-GH"/>
          </a:p>
        </p:txBody>
      </p:sp>
      <p:sp>
        <p:nvSpPr>
          <p:cNvPr id="5" name="Footer Placeholder 4">
            <a:extLst>
              <a:ext uri="{FF2B5EF4-FFF2-40B4-BE49-F238E27FC236}">
                <a16:creationId xmlns:a16="http://schemas.microsoft.com/office/drawing/2014/main" id="{7094D87A-3CE7-C242-9CE1-B60E1E3A8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CDFB44C0-547F-4D4C-8196-6A3B7789A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EA9CF-8AE5-A248-B2E3-7907948BB079}" type="slidenum">
              <a:rPr lang="en-GH" smtClean="0"/>
              <a:t>‹#›</a:t>
            </a:fld>
            <a:endParaRPr lang="en-GH" dirty="0"/>
          </a:p>
        </p:txBody>
      </p:sp>
      <p:grpSp>
        <p:nvGrpSpPr>
          <p:cNvPr id="7" name="Group 6">
            <a:extLst>
              <a:ext uri="{FF2B5EF4-FFF2-40B4-BE49-F238E27FC236}">
                <a16:creationId xmlns:a16="http://schemas.microsoft.com/office/drawing/2014/main" id="{75ED3208-FA69-D34C-AAA7-FA3098BAB1E3}"/>
              </a:ext>
            </a:extLst>
          </p:cNvPr>
          <p:cNvGrpSpPr/>
          <p:nvPr userDrawn="1"/>
        </p:nvGrpSpPr>
        <p:grpSpPr>
          <a:xfrm>
            <a:off x="11352487" y="6058295"/>
            <a:ext cx="676756" cy="625427"/>
            <a:chOff x="9026538" y="5223793"/>
            <a:chExt cx="676756" cy="625427"/>
          </a:xfrm>
        </p:grpSpPr>
        <p:pic>
          <p:nvPicPr>
            <p:cNvPr id="8" name="Picture 7" descr="Logo&#10;&#10;Description automatically generated">
              <a:extLst>
                <a:ext uri="{FF2B5EF4-FFF2-40B4-BE49-F238E27FC236}">
                  <a16:creationId xmlns:a16="http://schemas.microsoft.com/office/drawing/2014/main" id="{D903B043-B926-714D-AEAA-42223B3BC041}"/>
                </a:ext>
              </a:extLst>
            </p:cNvPr>
            <p:cNvPicPr>
              <a:picLocks noChangeAspect="1"/>
            </p:cNvPicPr>
            <p:nvPr/>
          </p:nvPicPr>
          <p:blipFill>
            <a:blip r:embed="rId13"/>
            <a:stretch>
              <a:fillRect/>
            </a:stretch>
          </p:blipFill>
          <p:spPr>
            <a:xfrm>
              <a:off x="9026538" y="5223793"/>
              <a:ext cx="676756" cy="345734"/>
            </a:xfrm>
            <a:prstGeom prst="rect">
              <a:avLst/>
            </a:prstGeom>
          </p:spPr>
        </p:pic>
        <p:pic>
          <p:nvPicPr>
            <p:cNvPr id="9" name="Picture 8" descr="Icon&#10;&#10;Description automatically generated">
              <a:extLst>
                <a:ext uri="{FF2B5EF4-FFF2-40B4-BE49-F238E27FC236}">
                  <a16:creationId xmlns:a16="http://schemas.microsoft.com/office/drawing/2014/main" id="{12CB9837-DD08-D044-BC8D-8131756F0768}"/>
                </a:ext>
              </a:extLst>
            </p:cNvPr>
            <p:cNvPicPr>
              <a:picLocks noChangeAspect="1"/>
            </p:cNvPicPr>
            <p:nvPr/>
          </p:nvPicPr>
          <p:blipFill>
            <a:blip r:embed="rId14"/>
            <a:stretch>
              <a:fillRect/>
            </a:stretch>
          </p:blipFill>
          <p:spPr>
            <a:xfrm>
              <a:off x="9026538" y="5655103"/>
              <a:ext cx="676756" cy="194117"/>
            </a:xfrm>
            <a:prstGeom prst="rect">
              <a:avLst/>
            </a:prstGeom>
          </p:spPr>
        </p:pic>
      </p:grpSp>
    </p:spTree>
    <p:extLst>
      <p:ext uri="{BB962C8B-B14F-4D97-AF65-F5344CB8AC3E}">
        <p14:creationId xmlns:p14="http://schemas.microsoft.com/office/powerpoint/2010/main" val="8663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F2C48-AFDC-3D4E-940C-A6E432E77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E5A1E1BB-DDA0-B54A-BF5E-10E49ADE7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CD22F07A-198A-4D4D-9C49-0F2011D8E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C7831-F999-BC42-83A3-33A1C168D84A}" type="datetimeFigureOut">
              <a:rPr lang="en-GH" smtClean="0"/>
              <a:t>09/01/2021</a:t>
            </a:fld>
            <a:endParaRPr lang="en-GH"/>
          </a:p>
        </p:txBody>
      </p:sp>
      <p:sp>
        <p:nvSpPr>
          <p:cNvPr id="5" name="Footer Placeholder 4">
            <a:extLst>
              <a:ext uri="{FF2B5EF4-FFF2-40B4-BE49-F238E27FC236}">
                <a16:creationId xmlns:a16="http://schemas.microsoft.com/office/drawing/2014/main" id="{7798FF0C-37B0-B04F-8531-D9AAA9975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8467002F-B821-E54C-9C3A-E99FA657D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6794-F657-AA4C-97FA-254230D27D89}" type="slidenum">
              <a:rPr lang="en-GH" smtClean="0"/>
              <a:t>‹#›</a:t>
            </a:fld>
            <a:endParaRPr lang="en-GH"/>
          </a:p>
        </p:txBody>
      </p:sp>
    </p:spTree>
    <p:extLst>
      <p:ext uri="{BB962C8B-B14F-4D97-AF65-F5344CB8AC3E}">
        <p14:creationId xmlns:p14="http://schemas.microsoft.com/office/powerpoint/2010/main" val="2039049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7FAF161-4F98-6540-A832-CF1FDF867FDF}"/>
              </a:ext>
            </a:extLst>
          </p:cNvPr>
          <p:cNvGrpSpPr/>
          <p:nvPr/>
        </p:nvGrpSpPr>
        <p:grpSpPr>
          <a:xfrm>
            <a:off x="3083137" y="598529"/>
            <a:ext cx="6260786" cy="5437576"/>
            <a:chOff x="3065381" y="545262"/>
            <a:chExt cx="6260786" cy="5437576"/>
          </a:xfrm>
        </p:grpSpPr>
        <p:pic>
          <p:nvPicPr>
            <p:cNvPr id="8" name="Picture 7" descr="Logo&#10;&#10;Description automatically generated">
              <a:extLst>
                <a:ext uri="{FF2B5EF4-FFF2-40B4-BE49-F238E27FC236}">
                  <a16:creationId xmlns:a16="http://schemas.microsoft.com/office/drawing/2014/main" id="{62DB092D-0ECE-B442-AFAA-064A67237E1D}"/>
                </a:ext>
              </a:extLst>
            </p:cNvPr>
            <p:cNvPicPr>
              <a:picLocks noChangeAspect="1"/>
            </p:cNvPicPr>
            <p:nvPr/>
          </p:nvPicPr>
          <p:blipFill>
            <a:blip r:embed="rId2"/>
            <a:stretch>
              <a:fillRect/>
            </a:stretch>
          </p:blipFill>
          <p:spPr>
            <a:xfrm>
              <a:off x="3065381" y="545262"/>
              <a:ext cx="6061238" cy="3096502"/>
            </a:xfrm>
            <a:prstGeom prst="rect">
              <a:avLst/>
            </a:prstGeom>
          </p:spPr>
        </p:pic>
        <p:pic>
          <p:nvPicPr>
            <p:cNvPr id="12" name="Picture 11" descr="Icon&#10;&#10;Description automatically generated">
              <a:extLst>
                <a:ext uri="{FF2B5EF4-FFF2-40B4-BE49-F238E27FC236}">
                  <a16:creationId xmlns:a16="http://schemas.microsoft.com/office/drawing/2014/main" id="{05B89578-89EC-FC45-BCFA-71A19C8514AD}"/>
                </a:ext>
              </a:extLst>
            </p:cNvPr>
            <p:cNvPicPr>
              <a:picLocks noChangeAspect="1"/>
            </p:cNvPicPr>
            <p:nvPr/>
          </p:nvPicPr>
          <p:blipFill>
            <a:blip r:embed="rId3"/>
            <a:stretch>
              <a:fillRect/>
            </a:stretch>
          </p:blipFill>
          <p:spPr>
            <a:xfrm>
              <a:off x="3264929" y="4244270"/>
              <a:ext cx="6061238" cy="1738568"/>
            </a:xfrm>
            <a:prstGeom prst="rect">
              <a:avLst/>
            </a:prstGeom>
          </p:spPr>
        </p:pic>
      </p:grpSp>
      <p:sp>
        <p:nvSpPr>
          <p:cNvPr id="14" name="Title 1">
            <a:extLst>
              <a:ext uri="{FF2B5EF4-FFF2-40B4-BE49-F238E27FC236}">
                <a16:creationId xmlns:a16="http://schemas.microsoft.com/office/drawing/2014/main" id="{488CC6E4-D48F-CD46-B0F0-87B35D0042B2}"/>
              </a:ext>
            </a:extLst>
          </p:cNvPr>
          <p:cNvSpPr>
            <a:spLocks noGrp="1"/>
          </p:cNvSpPr>
          <p:nvPr>
            <p:ph type="ctrTitle"/>
          </p:nvPr>
        </p:nvSpPr>
        <p:spPr>
          <a:xfrm>
            <a:off x="9392691" y="6303264"/>
            <a:ext cx="2682240" cy="449770"/>
          </a:xfrm>
        </p:spPr>
        <p:txBody>
          <a:bodyPr>
            <a:noAutofit/>
          </a:bodyPr>
          <a:lstStyle/>
          <a:p>
            <a:r>
              <a:rPr lang="en-GH" sz="2400" b="1" dirty="0">
                <a:latin typeface="Avenir" panose="02000503020000020003" pitchFamily="2" charset="0"/>
              </a:rPr>
              <a:t>HACKATHON ‘21</a:t>
            </a:r>
          </a:p>
        </p:txBody>
      </p:sp>
    </p:spTree>
    <p:extLst>
      <p:ext uri="{BB962C8B-B14F-4D97-AF65-F5344CB8AC3E}">
        <p14:creationId xmlns:p14="http://schemas.microsoft.com/office/powerpoint/2010/main" val="23149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23F6-D43C-634D-873F-77C4C23FC406}"/>
              </a:ext>
            </a:extLst>
          </p:cNvPr>
          <p:cNvSpPr>
            <a:spLocks noGrp="1"/>
          </p:cNvSpPr>
          <p:nvPr>
            <p:ph type="ctrTitle"/>
          </p:nvPr>
        </p:nvSpPr>
        <p:spPr>
          <a:xfrm>
            <a:off x="0" y="200448"/>
            <a:ext cx="12192000" cy="413473"/>
          </a:xfrm>
        </p:spPr>
        <p:txBody>
          <a:bodyPr>
            <a:noAutofit/>
          </a:bodyPr>
          <a:lstStyle/>
          <a:p>
            <a:r>
              <a:rPr lang="en-GH" sz="2400" b="1" dirty="0">
                <a:latin typeface="+mn-lt"/>
              </a:rPr>
              <a:t>PROBLEM STATEMENT</a:t>
            </a:r>
          </a:p>
        </p:txBody>
      </p:sp>
      <p:sp>
        <p:nvSpPr>
          <p:cNvPr id="3" name="TextBox 2">
            <a:extLst>
              <a:ext uri="{FF2B5EF4-FFF2-40B4-BE49-F238E27FC236}">
                <a16:creationId xmlns:a16="http://schemas.microsoft.com/office/drawing/2014/main" id="{D77150E5-8CDE-4E74-849E-027C4DE62CAD}"/>
              </a:ext>
            </a:extLst>
          </p:cNvPr>
          <p:cNvSpPr txBox="1"/>
          <p:nvPr/>
        </p:nvSpPr>
        <p:spPr>
          <a:xfrm>
            <a:off x="220395" y="754601"/>
            <a:ext cx="11751212" cy="3724096"/>
          </a:xfrm>
          <a:prstGeom prst="rect">
            <a:avLst/>
          </a:prstGeom>
          <a:noFill/>
        </p:spPr>
        <p:txBody>
          <a:bodyPr wrap="square" rtlCol="0">
            <a:spAutoFit/>
          </a:bodyPr>
          <a:lstStyle/>
          <a:p>
            <a:pPr algn="l" fontAlgn="base"/>
            <a:r>
              <a:rPr lang="en-US" sz="1600" i="0" dirty="0">
                <a:effectLst/>
              </a:rPr>
              <a:t>The traditional learning system had several issues when the covid pandemic started, I noticed a drastic shift of people opting for e-learning as opposed to traditional learning avenues which made online learning more of a necessity rather than an option. </a:t>
            </a:r>
            <a:r>
              <a:rPr lang="en-US" sz="1600" dirty="0">
                <a:effectLst/>
                <a:latin typeface="Calibri" panose="020F0502020204030204" pitchFamily="34" charset="0"/>
                <a:ea typeface="Times New Roman" panose="02020603050405020304" pitchFamily="18" charset="0"/>
                <a:cs typeface="Calibri" panose="020F0502020204030204" pitchFamily="34" charset="0"/>
              </a:rPr>
              <a:t>Now that the concept of traditional education has changed radically within the last couple of years. Being physically present in a classroom isn’t the only learning option anymore. </a:t>
            </a:r>
          </a:p>
          <a:p>
            <a:pPr algn="l" fontAlgn="base"/>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algn="l" fontAlgn="base"/>
            <a:r>
              <a:rPr lang="en-US" sz="2800" b="1" dirty="0">
                <a:ea typeface="Times New Roman" panose="02020603050405020304" pitchFamily="18" charset="0"/>
                <a:cs typeface="Calibri" panose="020F0502020204030204" pitchFamily="34" charset="0"/>
              </a:rPr>
              <a:t>PROBLEMS WITH </a:t>
            </a:r>
            <a:r>
              <a:rPr lang="en-US" sz="2800" b="1" i="0" dirty="0">
                <a:effectLst/>
              </a:rPr>
              <a:t>TRADITIONAL LEARNING </a:t>
            </a:r>
            <a:endParaRPr lang="en-US" sz="2800" b="1" dirty="0">
              <a:effectLst/>
              <a:ea typeface="Times New Roman" panose="02020603050405020304" pitchFamily="18" charset="0"/>
              <a:cs typeface="Calibri" panose="020F0502020204030204" pitchFamily="34" charset="0"/>
            </a:endParaRPr>
          </a:p>
          <a:p>
            <a:pPr fontAlgn="base"/>
            <a:endParaRPr lang="en-US" sz="1600" i="0" dirty="0">
              <a:latin typeface="Calibri" panose="020F0502020204030204" pitchFamily="34" charset="0"/>
              <a:cs typeface="Calibri" panose="020F0502020204030204" pitchFamily="34" charset="0"/>
            </a:endParaRPr>
          </a:p>
          <a:p>
            <a:pPr marL="342900" indent="-342900" fontAlgn="base">
              <a:buFont typeface="+mj-lt"/>
              <a:buAutoNum type="arabicPeriod"/>
            </a:pPr>
            <a:r>
              <a:rPr lang="en-US" sz="1600" b="1" i="0" dirty="0">
                <a:effectLst/>
              </a:rPr>
              <a:t>An Outdated System: </a:t>
            </a:r>
            <a:r>
              <a:rPr lang="en-US" sz="1600" b="0" i="0" dirty="0">
                <a:effectLst/>
                <a:latin typeface="Raleway"/>
              </a:rPr>
              <a:t>Traditional learning systems might have updated course material over the years.</a:t>
            </a:r>
          </a:p>
          <a:p>
            <a:pPr marL="342900" indent="-342900" fontAlgn="base">
              <a:buFont typeface="+mj-lt"/>
              <a:buAutoNum type="arabicPeriod"/>
            </a:pPr>
            <a:endParaRPr lang="en-US" sz="1600" b="0" i="0" dirty="0">
              <a:effectLst/>
              <a:latin typeface="Raleway"/>
            </a:endParaRPr>
          </a:p>
          <a:p>
            <a:pPr marL="342900" indent="-342900" fontAlgn="base">
              <a:buFont typeface="+mj-lt"/>
              <a:buAutoNum type="arabicPeriod"/>
            </a:pPr>
            <a:r>
              <a:rPr lang="en-US" sz="1600" b="1" i="0" dirty="0">
                <a:effectLst/>
                <a:latin typeface="inherit"/>
              </a:rPr>
              <a:t>Lack of Individual Attention: </a:t>
            </a:r>
            <a:r>
              <a:rPr lang="en-US" sz="1600" b="0" i="0" dirty="0">
                <a:effectLst/>
                <a:latin typeface="Raleway"/>
              </a:rPr>
              <a:t>A lack of individual attention combined with an outdated system results in the education system failing students who require more attention to understand concepts that others might comprehend easily.</a:t>
            </a:r>
          </a:p>
          <a:p>
            <a:pPr marL="342900" indent="-342900" fontAlgn="base">
              <a:buFont typeface="+mj-lt"/>
              <a:buAutoNum type="arabicPeriod"/>
            </a:pPr>
            <a:endParaRPr lang="en-US" sz="1600" b="0" i="0" dirty="0">
              <a:effectLst/>
              <a:latin typeface="Raleway"/>
            </a:endParaRPr>
          </a:p>
          <a:p>
            <a:pPr marL="342900" indent="-342900" fontAlgn="base">
              <a:buFont typeface="+mj-lt"/>
              <a:buAutoNum type="arabicPeriod"/>
            </a:pPr>
            <a:r>
              <a:rPr lang="en-US" sz="1600" b="1" i="0" dirty="0">
                <a:effectLst/>
                <a:latin typeface="inherit"/>
              </a:rPr>
              <a:t>Lack of Skill-based Education: </a:t>
            </a:r>
            <a:r>
              <a:rPr lang="en-US" sz="1600" b="0" i="0" dirty="0">
                <a:effectLst/>
                <a:latin typeface="Raleway"/>
              </a:rPr>
              <a:t>Schools, colleges, and universities are fearful of drastic changes to how they approach their syllabus</a:t>
            </a:r>
            <a:r>
              <a:rPr lang="en-US" sz="1600" b="0" i="0">
                <a:effectLst/>
                <a:latin typeface="Raleway"/>
              </a:rPr>
              <a:t>.  </a:t>
            </a:r>
            <a:endParaRPr lang="en-US" sz="1600" b="0" i="0" dirty="0">
              <a:effectLst/>
            </a:endParaRPr>
          </a:p>
        </p:txBody>
      </p:sp>
    </p:spTree>
    <p:extLst>
      <p:ext uri="{BB962C8B-B14F-4D97-AF65-F5344CB8AC3E}">
        <p14:creationId xmlns:p14="http://schemas.microsoft.com/office/powerpoint/2010/main" val="374456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23F6-D43C-634D-873F-77C4C23FC406}"/>
              </a:ext>
            </a:extLst>
          </p:cNvPr>
          <p:cNvSpPr>
            <a:spLocks noGrp="1"/>
          </p:cNvSpPr>
          <p:nvPr>
            <p:ph type="ctrTitle"/>
          </p:nvPr>
        </p:nvSpPr>
        <p:spPr>
          <a:xfrm>
            <a:off x="0" y="200448"/>
            <a:ext cx="12192000" cy="413473"/>
          </a:xfrm>
        </p:spPr>
        <p:txBody>
          <a:bodyPr>
            <a:noAutofit/>
          </a:bodyPr>
          <a:lstStyle/>
          <a:p>
            <a:r>
              <a:rPr lang="en-GH" sz="2400" b="1" dirty="0">
                <a:latin typeface="+mn-lt"/>
              </a:rPr>
              <a:t>CONCEPT</a:t>
            </a:r>
          </a:p>
        </p:txBody>
      </p:sp>
      <p:sp>
        <p:nvSpPr>
          <p:cNvPr id="3" name="TextBox 2">
            <a:extLst>
              <a:ext uri="{FF2B5EF4-FFF2-40B4-BE49-F238E27FC236}">
                <a16:creationId xmlns:a16="http://schemas.microsoft.com/office/drawing/2014/main" id="{1B72F825-0376-48D3-8749-DE2D31D463D4}"/>
              </a:ext>
            </a:extLst>
          </p:cNvPr>
          <p:cNvSpPr txBox="1"/>
          <p:nvPr/>
        </p:nvSpPr>
        <p:spPr>
          <a:xfrm>
            <a:off x="220395" y="754601"/>
            <a:ext cx="11751212" cy="5014258"/>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Calibri" panose="020F0502020204030204" pitchFamily="34" charset="0"/>
                <a:cs typeface="Calibri" panose="020F0502020204030204" pitchFamily="34" charset="0"/>
              </a:rPr>
              <a:t>Academy is an e-learning platform with interactive </a:t>
            </a:r>
            <a:r>
              <a:rPr lang="en-US" sz="1600" dirty="0">
                <a:solidFill>
                  <a:srgbClr val="000000"/>
                </a:solidFill>
                <a:effectLst/>
                <a:ea typeface="Calibri" panose="020F0502020204030204" pitchFamily="34" charset="0"/>
                <a:cs typeface="Calibri" panose="020F0502020204030204" pitchFamily="34" charset="0"/>
              </a:rPr>
              <a:t>checkpoints, </a:t>
            </a:r>
            <a:r>
              <a:rPr lang="en-US" sz="1600" dirty="0">
                <a:effectLst/>
                <a:ea typeface="Calibri" panose="020F0502020204030204" pitchFamily="34" charset="0"/>
                <a:cs typeface="Calibri" panose="020F0502020204030204" pitchFamily="34" charset="0"/>
              </a:rPr>
              <a:t>lessons and videos with </a:t>
            </a:r>
            <a:r>
              <a:rPr lang="en-US" sz="1600" dirty="0">
                <a:ea typeface="Calibri" panose="020F0502020204030204" pitchFamily="34" charset="0"/>
                <a:cs typeface="Calibri" panose="020F0502020204030204" pitchFamily="34" charset="0"/>
              </a:rPr>
              <a:t>certificates generated after each course</a:t>
            </a:r>
            <a:r>
              <a:rPr lang="en-US" sz="1600" dirty="0">
                <a:effectLst/>
                <a:ea typeface="Calibri" panose="020F0502020204030204" pitchFamily="34" charset="0"/>
                <a:cs typeface="Calibri" panose="020F0502020204030204" pitchFamily="34" charset="0"/>
              </a:rPr>
              <a:t> which helps users to learn a variety of courses and concepts and </a:t>
            </a:r>
            <a:r>
              <a:rPr lang="en-US" sz="1600" dirty="0">
                <a:solidFill>
                  <a:srgbClr val="000000"/>
                </a:solidFill>
                <a:effectLst/>
                <a:ea typeface="Calibri" panose="020F0502020204030204" pitchFamily="34" charset="0"/>
                <a:cs typeface="Calibri" panose="020F0502020204030204" pitchFamily="34" charset="0"/>
              </a:rPr>
              <a:t>practice them an prove their education.</a:t>
            </a:r>
            <a:endParaRPr lang="en-US" sz="1600" dirty="0">
              <a:effectLst/>
              <a:ea typeface="Calibri" panose="020F0502020204030204" pitchFamily="34" charset="0"/>
              <a:cs typeface="Times New Roman" panose="02020603050405020304" pitchFamily="18" charset="0"/>
            </a:endParaRPr>
          </a:p>
          <a:p>
            <a:pPr marL="0" marR="0"/>
            <a:r>
              <a:rPr lang="en-US" sz="2400" b="1" dirty="0">
                <a:effectLst/>
                <a:ea typeface="Times New Roman" panose="02020603050405020304" pitchFamily="18" charset="0"/>
              </a:rPr>
              <a:t>Benefits of using Academy</a:t>
            </a:r>
          </a:p>
          <a:p>
            <a:pPr marL="0" marR="0"/>
            <a:endParaRPr lang="en-US" sz="1600" b="1" dirty="0">
              <a:effectLst/>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ea typeface="Calibri" panose="020F0502020204030204" pitchFamily="34" charset="0"/>
                <a:cs typeface="Calibri" panose="020F0502020204030204" pitchFamily="34" charset="0"/>
              </a:rPr>
              <a:t>More Comfortable Learning Environment: </a:t>
            </a:r>
            <a:r>
              <a:rPr lang="en-US" sz="1600" dirty="0">
                <a:effectLst/>
                <a:ea typeface="Calibri" panose="020F0502020204030204" pitchFamily="34" charset="0"/>
                <a:cs typeface="Calibri" panose="020F0502020204030204" pitchFamily="34" charset="0"/>
              </a:rPr>
              <a:t>Academy </a:t>
            </a:r>
            <a:r>
              <a:rPr lang="en-US" sz="1600" dirty="0">
                <a:solidFill>
                  <a:srgbClr val="000000"/>
                </a:solidFill>
                <a:effectLst/>
                <a:ea typeface="Calibri" panose="020F0502020204030204" pitchFamily="34" charset="0"/>
                <a:cs typeface="Calibri" panose="020F0502020204030204" pitchFamily="34" charset="0"/>
              </a:rPr>
              <a:t>enables the teacher and the student to set their own learning pace and make schedules that fits everyone’s agenda.</a:t>
            </a:r>
            <a:r>
              <a:rPr lang="en-US" sz="1600" dirty="0">
                <a:effectLst/>
                <a:ea typeface="Calibri" panose="020F0502020204030204" pitchFamily="34" charset="0"/>
                <a:cs typeface="Calibri" panose="020F0502020204030204" pitchFamily="34" charset="0"/>
              </a:rPr>
              <a:t> </a:t>
            </a:r>
          </a:p>
          <a:p>
            <a:pPr marL="342900" marR="0" lvl="0" indent="-342900">
              <a:lnSpc>
                <a:spcPct val="107000"/>
              </a:lnSpc>
              <a:spcBef>
                <a:spcPts val="0"/>
              </a:spcBef>
              <a:spcAft>
                <a:spcPts val="0"/>
              </a:spcAft>
              <a:buFont typeface="+mj-lt"/>
              <a:buAutoNum type="arabicPeriod"/>
            </a:pP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ea typeface="Calibri" panose="020F0502020204030204" pitchFamily="34" charset="0"/>
                <a:cs typeface="Calibri" panose="020F0502020204030204" pitchFamily="34" charset="0"/>
              </a:rPr>
              <a:t> Can offer a wide selection of courses</a:t>
            </a:r>
            <a:r>
              <a:rPr lang="en-US" sz="1600" b="1" dirty="0">
                <a:ea typeface="Calibri" panose="020F0502020204030204" pitchFamily="34" charset="0"/>
                <a:cs typeface="Times New Roman" panose="02020603050405020304" pitchFamily="18" charset="0"/>
              </a:rPr>
              <a:t>: </a:t>
            </a:r>
            <a:r>
              <a:rPr lang="en-US" sz="1600" dirty="0">
                <a:ea typeface="Calibri" panose="020F0502020204030204" pitchFamily="34" charset="0"/>
                <a:cs typeface="Times New Roman" panose="02020603050405020304" pitchFamily="18" charset="0"/>
              </a:rPr>
              <a:t>Easy way to </a:t>
            </a:r>
            <a:r>
              <a:rPr lang="en-US" sz="1600" dirty="0">
                <a:ea typeface="Calibri" panose="020F0502020204030204" pitchFamily="34" charset="0"/>
                <a:cs typeface="Calibri" panose="020F0502020204030204" pitchFamily="34" charset="0"/>
              </a:rPr>
              <a:t>add</a:t>
            </a:r>
            <a:r>
              <a:rPr lang="en-US" sz="1600" dirty="0">
                <a:effectLst/>
                <a:ea typeface="Calibri" panose="020F0502020204030204" pitchFamily="34" charset="0"/>
                <a:cs typeface="Calibri" panose="020F0502020204030204" pitchFamily="34" charset="0"/>
              </a:rPr>
              <a:t> infinite skills and subjects to teach and learn.</a:t>
            </a:r>
          </a:p>
          <a:p>
            <a:pPr marL="342900" marR="0" lvl="0" indent="-342900">
              <a:lnSpc>
                <a:spcPct val="107000"/>
              </a:lnSpc>
              <a:spcBef>
                <a:spcPts val="0"/>
              </a:spcBef>
              <a:spcAft>
                <a:spcPts val="0"/>
              </a:spcAft>
              <a:buFont typeface="+mj-lt"/>
              <a:buAutoNum type="arabicPeriod"/>
            </a:pPr>
            <a:endParaRPr lang="en-US" sz="1600" dirty="0">
              <a:effectLst/>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sz="1600" b="1" dirty="0">
                <a:effectLst/>
                <a:ea typeface="Calibri" panose="020F0502020204030204" pitchFamily="34" charset="0"/>
                <a:cs typeface="Times New Roman" panose="02020603050405020304" pitchFamily="18" charset="0"/>
              </a:rPr>
              <a:t>Automated Certification: </a:t>
            </a:r>
            <a:r>
              <a:rPr lang="en-US" sz="1600" dirty="0">
                <a:effectLst/>
                <a:ea typeface="Calibri" panose="020F0502020204030204" pitchFamily="34" charset="0"/>
                <a:cs typeface="Times New Roman" panose="02020603050405020304" pitchFamily="18" charset="0"/>
              </a:rPr>
              <a:t>Studying your program online is also a great option for getting an official certificate, diploma, or degree without physically setting foot on a university campus.</a:t>
            </a:r>
          </a:p>
          <a:p>
            <a:pPr marL="342900" marR="0" lvl="0" indent="-342900">
              <a:lnSpc>
                <a:spcPct val="107000"/>
              </a:lnSpc>
              <a:spcBef>
                <a:spcPts val="0"/>
              </a:spcBef>
              <a:spcAft>
                <a:spcPts val="0"/>
              </a:spcAft>
              <a:buFont typeface="+mj-lt"/>
              <a:buAutoNum type="arabicPeriod"/>
            </a:pP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ea typeface="Calibri" panose="020F0502020204030204" pitchFamily="34" charset="0"/>
                <a:cs typeface="Calibri" panose="020F0502020204030204" pitchFamily="34" charset="0"/>
              </a:rPr>
              <a:t>It’s accessible on web and on the go: </a:t>
            </a:r>
            <a:r>
              <a:rPr lang="en-US" sz="1600" dirty="0">
                <a:effectLst/>
                <a:ea typeface="Calibri" panose="020F0502020204030204" pitchFamily="34" charset="0"/>
                <a:cs typeface="Calibri" panose="020F0502020204030204" pitchFamily="34" charset="0"/>
              </a:rPr>
              <a:t>Academy enables you to study or teach from anywhere in the world. This means there’s no need to commute from one place to another, or follow a rigid schedule. </a:t>
            </a:r>
          </a:p>
          <a:p>
            <a:pPr marL="342900" marR="0" lvl="0" indent="-342900">
              <a:lnSpc>
                <a:spcPct val="107000"/>
              </a:lnSpc>
              <a:spcBef>
                <a:spcPts val="0"/>
              </a:spcBef>
              <a:spcAft>
                <a:spcPts val="0"/>
              </a:spcAft>
              <a:buFont typeface="+mj-lt"/>
              <a:buAutoNum type="arabicPeriod"/>
            </a:pP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b="1" dirty="0">
                <a:effectLst/>
                <a:ea typeface="Calibri" panose="020F0502020204030204" pitchFamily="34" charset="0"/>
                <a:cs typeface="Calibri" panose="020F0502020204030204" pitchFamily="34" charset="0"/>
              </a:rPr>
              <a:t> It’s more cost-effective than traditional education. </a:t>
            </a:r>
            <a:endParaRPr lang="en-US" sz="1600" dirty="0">
              <a:effectLst/>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600" dirty="0">
                <a:effectLst/>
                <a:ea typeface="Calibri" panose="020F0502020204030204" pitchFamily="34" charset="0"/>
                <a:cs typeface="Calibri" panose="020F0502020204030204" pitchFamily="34" charset="0"/>
              </a:rPr>
              <a:t>Unlike in-person education methods,</a:t>
            </a:r>
            <a:r>
              <a:rPr lang="en-US" sz="1600" b="1" i="1" dirty="0">
                <a:effectLst/>
                <a:ea typeface="Calibri" panose="020F0502020204030204" pitchFamily="34" charset="0"/>
                <a:cs typeface="Calibri" panose="020F0502020204030204" pitchFamily="34" charset="0"/>
              </a:rPr>
              <a:t> Academy</a:t>
            </a:r>
            <a:r>
              <a:rPr lang="en-US" sz="1600" dirty="0">
                <a:effectLst/>
                <a:ea typeface="Calibri" panose="020F0502020204030204" pitchFamily="34" charset="0"/>
                <a:cs typeface="Calibri" panose="020F0502020204030204" pitchFamily="34" charset="0"/>
              </a:rPr>
              <a:t> tends to be more affordable. You can also save money from the commute and class materials. In other words, the monetary investment is less, but the results can be better than other options.</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959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23F6-D43C-634D-873F-77C4C23FC406}"/>
              </a:ext>
            </a:extLst>
          </p:cNvPr>
          <p:cNvSpPr>
            <a:spLocks noGrp="1"/>
          </p:cNvSpPr>
          <p:nvPr>
            <p:ph type="ctrTitle"/>
          </p:nvPr>
        </p:nvSpPr>
        <p:spPr>
          <a:xfrm>
            <a:off x="0" y="200448"/>
            <a:ext cx="12192000" cy="413473"/>
          </a:xfrm>
        </p:spPr>
        <p:txBody>
          <a:bodyPr>
            <a:noAutofit/>
          </a:bodyPr>
          <a:lstStyle/>
          <a:p>
            <a:r>
              <a:rPr lang="en-GH" sz="2400" b="1" dirty="0">
                <a:latin typeface="+mn-lt"/>
              </a:rPr>
              <a:t>HOW THE SOLUTION WORKS</a:t>
            </a:r>
          </a:p>
        </p:txBody>
      </p:sp>
      <p:sp>
        <p:nvSpPr>
          <p:cNvPr id="3" name="TextBox 2">
            <a:extLst>
              <a:ext uri="{FF2B5EF4-FFF2-40B4-BE49-F238E27FC236}">
                <a16:creationId xmlns:a16="http://schemas.microsoft.com/office/drawing/2014/main" id="{15235C63-1CB7-47B6-BFA1-BD4E279A0621}"/>
              </a:ext>
            </a:extLst>
          </p:cNvPr>
          <p:cNvSpPr txBox="1"/>
          <p:nvPr/>
        </p:nvSpPr>
        <p:spPr>
          <a:xfrm>
            <a:off x="220395" y="754601"/>
            <a:ext cx="11751212" cy="6072175"/>
          </a:xfrm>
          <a:prstGeom prst="rect">
            <a:avLst/>
          </a:prstGeom>
          <a:noFill/>
        </p:spPr>
        <p:txBody>
          <a:bodyPr wrap="square" rtlCol="0">
            <a:spAutoFit/>
          </a:bodyPr>
          <a:lstStyle/>
          <a:p>
            <a:pPr marL="0" marR="0">
              <a:lnSpc>
                <a:spcPct val="107000"/>
              </a:lnSpc>
              <a:spcBef>
                <a:spcPts val="0"/>
              </a:spcBef>
              <a:spcAft>
                <a:spcPts val="800"/>
              </a:spcAft>
            </a:pPr>
            <a:r>
              <a:rPr lang="en-US" b="1" dirty="0">
                <a:effectLst/>
                <a:ea typeface="Times New Roman" panose="02020603050405020304" pitchFamily="18" charset="0"/>
                <a:cs typeface="Calibri" panose="020F0502020204030204" pitchFamily="34" charset="0"/>
              </a:rPr>
              <a:t>1. Required technology skills</a:t>
            </a:r>
            <a:endParaRPr lang="en-US"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ea typeface="Calibri" panose="020F0502020204030204" pitchFamily="34" charset="0"/>
                <a:cs typeface="Calibri" panose="020F0502020204030204" pitchFamily="34" charset="0"/>
              </a:rPr>
              <a:t>Academy</a:t>
            </a:r>
            <a:r>
              <a:rPr lang="en-US" sz="1600" dirty="0">
                <a:effectLst/>
                <a:ea typeface="Times New Roman" panose="02020603050405020304" pitchFamily="18" charset="0"/>
                <a:cs typeface="Calibri" panose="020F0502020204030204" pitchFamily="34" charset="0"/>
              </a:rPr>
              <a:t> does require that users be able to read English proficiently. The following additional technology skills are required to use the </a:t>
            </a:r>
            <a:r>
              <a:rPr lang="en-US" sz="1600" dirty="0">
                <a:effectLst/>
                <a:ea typeface="Calibri" panose="020F0502020204030204" pitchFamily="34" charset="0"/>
                <a:cs typeface="Calibri" panose="020F0502020204030204" pitchFamily="34" charset="0"/>
              </a:rPr>
              <a:t>Academy</a:t>
            </a:r>
            <a:r>
              <a:rPr lang="en-US" sz="1600" dirty="0">
                <a:effectLst/>
                <a:ea typeface="Times New Roman" panose="02020603050405020304" pitchFamily="18" charset="0"/>
                <a:cs typeface="Calibri" panose="020F0502020204030204" pitchFamily="34" charset="0"/>
              </a:rPr>
              <a:t>:</a:t>
            </a: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ea typeface="Times New Roman" panose="02020603050405020304" pitchFamily="18" charset="0"/>
                <a:cs typeface="Calibri" panose="020F0502020204030204" pitchFamily="34" charset="0"/>
              </a:rPr>
              <a:t>Ability to select items on the screen</a:t>
            </a: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ea typeface="Times New Roman" panose="02020603050405020304" pitchFamily="18" charset="0"/>
                <a:cs typeface="Calibri" panose="020F0502020204030204" pitchFamily="34" charset="0"/>
              </a:rPr>
              <a:t>Basic typing</a:t>
            </a: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ea typeface="Times New Roman" panose="02020603050405020304" pitchFamily="18" charset="0"/>
                <a:cs typeface="Calibri" panose="020F0502020204030204" pitchFamily="34" charset="0"/>
              </a:rPr>
              <a:t>Drag-and-drop items on the screen</a:t>
            </a:r>
          </a:p>
          <a:p>
            <a:pPr marR="0" lvl="0">
              <a:lnSpc>
                <a:spcPct val="107000"/>
              </a:lnSpc>
              <a:spcBef>
                <a:spcPts val="0"/>
              </a:spcBef>
              <a:spcAft>
                <a:spcPts val="800"/>
              </a:spcAft>
              <a:buSzPts val="1000"/>
              <a:tabLst>
                <a:tab pos="457200" algn="l"/>
              </a:tabLst>
            </a:pPr>
            <a:endParaRPr lang="en-US" sz="1000" dirty="0">
              <a:effectLst/>
              <a:ea typeface="Calibri" panose="020F0502020204030204" pitchFamily="34" charset="0"/>
              <a:cs typeface="Times New Roman" panose="02020603050405020304" pitchFamily="18" charset="0"/>
            </a:endParaRPr>
          </a:p>
          <a:p>
            <a:pPr marL="0" marR="0"/>
            <a:r>
              <a:rPr lang="en-US" b="1" dirty="0">
                <a:effectLst/>
                <a:ea typeface="Times New Roman" panose="02020603050405020304" pitchFamily="18" charset="0"/>
              </a:rPr>
              <a:t>2. Setting up an account</a:t>
            </a:r>
          </a:p>
          <a:p>
            <a:pPr marL="0" marR="0"/>
            <a:r>
              <a:rPr lang="en-US" sz="1600" dirty="0">
                <a:effectLst/>
                <a:ea typeface="Times New Roman" panose="02020603050405020304" pitchFamily="18" charset="0"/>
              </a:rPr>
              <a:t>To set up an account, users need to provide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ea typeface="Calibri" panose="020F0502020204030204" pitchFamily="34" charset="0"/>
                <a:cs typeface="Calibri" panose="020F0502020204030204" pitchFamily="34" charset="0"/>
              </a:rPr>
              <a:t>Email</a:t>
            </a: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ea typeface="Calibri" panose="020F0502020204030204" pitchFamily="34" charset="0"/>
                <a:cs typeface="Calibri" panose="020F0502020204030204" pitchFamily="34" charset="0"/>
              </a:rPr>
              <a:t>Name</a:t>
            </a:r>
            <a:endParaRPr lang="en-US" sz="16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ea typeface="Calibri" panose="020F0502020204030204" pitchFamily="34" charset="0"/>
                <a:cs typeface="Calibri" panose="020F0502020204030204" pitchFamily="34" charset="0"/>
              </a:rPr>
              <a:t>Password- read more about creating secure passwords here</a:t>
            </a:r>
            <a:endParaRPr lang="en-US" sz="1600" dirty="0">
              <a:effectLst/>
              <a:ea typeface="Calibri" panose="020F0502020204030204" pitchFamily="34" charset="0"/>
              <a:cs typeface="Times New Roman" panose="02020603050405020304" pitchFamily="18" charset="0"/>
            </a:endParaRP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Times New Roman" panose="02020603050405020304" pitchFamily="18" charset="0"/>
                <a:cs typeface="+mn-cs"/>
              </a:rPr>
              <a:t>3. </a:t>
            </a:r>
            <a:r>
              <a:rPr lang="en-US" b="1" dirty="0">
                <a:solidFill>
                  <a:prstClr val="black"/>
                </a:solidFill>
                <a:latin typeface="Calibri" panose="020F0502020204030204"/>
                <a:ea typeface="Times New Roman" panose="02020603050405020304" pitchFamily="18" charset="0"/>
              </a:rPr>
              <a:t>Start learning a preferred course and earn a certificate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a:solidFill>
                  <a:prstClr val="black"/>
                </a:solidFill>
                <a:latin typeface="Calibri" panose="020F0502020204030204"/>
                <a:ea typeface="Times New Roman" panose="02020603050405020304" pitchFamily="18" charset="0"/>
              </a:rPr>
              <a:t>Click on Start </a:t>
            </a:r>
            <a:r>
              <a:rPr lang="en-US" sz="1600" dirty="0">
                <a:solidFill>
                  <a:prstClr val="black"/>
                </a:solidFill>
                <a:latin typeface="Calibri" panose="020F0502020204030204"/>
                <a:ea typeface="Times New Roman" panose="02020603050405020304" pitchFamily="18" charset="0"/>
              </a:rPr>
              <a:t>learning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ea typeface="Times New Roman" panose="02020603050405020304" pitchFamily="18" charset="0"/>
              </a:rPr>
              <a:t>Select your preferred course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dirty="0">
                <a:effectLst/>
                <a:ea typeface="Calibri" panose="020F0502020204030204" pitchFamily="34" charset="0"/>
                <a:cs typeface="Calibri" panose="020F0502020204030204" pitchFamily="34" charset="0"/>
              </a:rPr>
              <a:t>Interact with </a:t>
            </a:r>
            <a:r>
              <a:rPr lang="en-US" sz="1600" dirty="0">
                <a:solidFill>
                  <a:srgbClr val="000000"/>
                </a:solidFill>
                <a:effectLst/>
                <a:ea typeface="Calibri" panose="020F0502020204030204" pitchFamily="34" charset="0"/>
                <a:cs typeface="Calibri" panose="020F0502020204030204" pitchFamily="34" charset="0"/>
              </a:rPr>
              <a:t>checkpoints, </a:t>
            </a:r>
            <a:r>
              <a:rPr lang="en-US" sz="1600" dirty="0">
                <a:effectLst/>
                <a:ea typeface="Calibri" panose="020F0502020204030204" pitchFamily="34" charset="0"/>
                <a:cs typeface="Calibri" panose="020F0502020204030204" pitchFamily="34" charset="0"/>
              </a:rPr>
              <a:t>lessons and videos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a:ln>
                  <a:noFill/>
                </a:ln>
                <a:solidFill>
                  <a:prstClr val="black"/>
                </a:solidFill>
                <a:uLnTx/>
                <a:uFillTx/>
                <a:latin typeface="Calibri" panose="020F0502020204030204"/>
                <a:ea typeface="Times New Roman" panose="02020603050405020304" pitchFamily="18" charset="0"/>
                <a:cs typeface="Calibri" panose="020F0502020204030204" pitchFamily="34" charset="0"/>
              </a:rPr>
              <a:t>Earn your certificate</a:t>
            </a:r>
            <a:endParaRPr kumimoji="0" lang="en-US" sz="1600" i="0" u="none" strike="noStrike" kern="1200" cap="none" spc="0" normalizeH="0" baseline="0" noProof="0" dirty="0">
              <a:ln>
                <a:noFill/>
              </a:ln>
              <a:solidFill>
                <a:prstClr val="black"/>
              </a:solidFill>
              <a:effectLst/>
              <a:uLnTx/>
              <a:uFillTx/>
              <a:latin typeface="Calibri" panose="020F0502020204030204"/>
              <a:ea typeface="Times New Roman" panose="02020603050405020304" pitchFamily="18" charset="0"/>
              <a:cs typeface="+mn-cs"/>
            </a:endParaRPr>
          </a:p>
        </p:txBody>
      </p:sp>
    </p:spTree>
    <p:extLst>
      <p:ext uri="{BB962C8B-B14F-4D97-AF65-F5344CB8AC3E}">
        <p14:creationId xmlns:p14="http://schemas.microsoft.com/office/powerpoint/2010/main" val="47202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23F6-D43C-634D-873F-77C4C23FC406}"/>
              </a:ext>
            </a:extLst>
          </p:cNvPr>
          <p:cNvSpPr>
            <a:spLocks noGrp="1"/>
          </p:cNvSpPr>
          <p:nvPr>
            <p:ph type="ctrTitle"/>
          </p:nvPr>
        </p:nvSpPr>
        <p:spPr>
          <a:xfrm>
            <a:off x="0" y="200448"/>
            <a:ext cx="12192000" cy="413473"/>
          </a:xfrm>
        </p:spPr>
        <p:txBody>
          <a:bodyPr>
            <a:noAutofit/>
          </a:bodyPr>
          <a:lstStyle/>
          <a:p>
            <a:r>
              <a:rPr lang="en-GH" sz="2400" b="1" dirty="0">
                <a:latin typeface="+mn-lt"/>
              </a:rPr>
              <a:t>T</a:t>
            </a:r>
            <a:r>
              <a:rPr lang="en-GB" sz="2400" b="1" dirty="0">
                <a:latin typeface="+mn-lt"/>
              </a:rPr>
              <a:t>ECHNOLOGY APPLIED</a:t>
            </a:r>
            <a:endParaRPr lang="en-GH" sz="2400" b="1" dirty="0">
              <a:latin typeface="+mn-lt"/>
            </a:endParaRPr>
          </a:p>
        </p:txBody>
      </p:sp>
      <p:sp>
        <p:nvSpPr>
          <p:cNvPr id="3" name="TextBox 2">
            <a:extLst>
              <a:ext uri="{FF2B5EF4-FFF2-40B4-BE49-F238E27FC236}">
                <a16:creationId xmlns:a16="http://schemas.microsoft.com/office/drawing/2014/main" id="{7E05F9BF-90AA-432E-918F-052B2D8E79EF}"/>
              </a:ext>
            </a:extLst>
          </p:cNvPr>
          <p:cNvSpPr txBox="1"/>
          <p:nvPr/>
        </p:nvSpPr>
        <p:spPr>
          <a:xfrm>
            <a:off x="220395" y="754601"/>
            <a:ext cx="11751212" cy="4770537"/>
          </a:xfrm>
          <a:prstGeom prst="rect">
            <a:avLst/>
          </a:prstGeom>
          <a:noFill/>
        </p:spPr>
        <p:txBody>
          <a:bodyPr wrap="square" rtlCol="0">
            <a:spAutoFit/>
          </a:bodyPr>
          <a:lstStyle/>
          <a:p>
            <a:r>
              <a:rPr lang="en-US" sz="1600" dirty="0"/>
              <a:t>Academy started it’s course with awesome technologies listed below:</a:t>
            </a:r>
          </a:p>
          <a:p>
            <a:endParaRPr lang="en-US" sz="1600" dirty="0"/>
          </a:p>
          <a:p>
            <a:pPr marL="342900" indent="-342900">
              <a:buFont typeface="+mj-lt"/>
              <a:buAutoNum type="arabicPeriod"/>
            </a:pPr>
            <a:r>
              <a:rPr lang="en-US" sz="1600" dirty="0"/>
              <a:t> </a:t>
            </a:r>
            <a:r>
              <a:rPr lang="en-US" sz="1600" b="1" dirty="0"/>
              <a:t>ASP.NET Core </a:t>
            </a:r>
            <a:r>
              <a:rPr lang="en-US" sz="1600" dirty="0"/>
              <a:t>is supports creating RESTful services, also known as web APIs, using C#. To handle requests, a web API uses controllers. Controllers in a web API are classes that derive from ControllerBase. </a:t>
            </a:r>
          </a:p>
          <a:p>
            <a:pPr marL="342900" indent="-342900">
              <a:buFont typeface="+mj-lt"/>
              <a:buAutoNum type="arabicPeriod"/>
            </a:pPr>
            <a:endParaRPr lang="en-US" sz="1600" dirty="0"/>
          </a:p>
          <a:p>
            <a:pPr marL="342900" indent="-342900">
              <a:buFont typeface="+mj-lt"/>
              <a:buAutoNum type="arabicPeriod"/>
            </a:pPr>
            <a:r>
              <a:rPr lang="en-US" sz="1600" b="1" i="0" dirty="0">
                <a:effectLst/>
              </a:rPr>
              <a:t>HTML</a:t>
            </a:r>
            <a:r>
              <a:rPr lang="en-US" sz="1600" b="0" i="0" dirty="0">
                <a:effectLst/>
              </a:rPr>
              <a:t>, </a:t>
            </a:r>
            <a:r>
              <a:rPr lang="en-US" sz="1600" b="1" i="0" dirty="0">
                <a:effectLst/>
              </a:rPr>
              <a:t>CSS</a:t>
            </a:r>
            <a:r>
              <a:rPr lang="en-US" sz="1600" b="0" i="0" dirty="0">
                <a:effectLst/>
              </a:rPr>
              <a:t>, </a:t>
            </a:r>
            <a:r>
              <a:rPr lang="en-US" sz="1600" b="1" i="0" dirty="0">
                <a:effectLst/>
              </a:rPr>
              <a:t>and JavaScript </a:t>
            </a:r>
            <a:r>
              <a:rPr lang="en-US" sz="1600" i="0" dirty="0">
                <a:effectLst/>
              </a:rPr>
              <a:t>are web technologies by which computers communicate with each other using markup languages and multimedia packages.</a:t>
            </a:r>
          </a:p>
          <a:p>
            <a:pPr marL="342900" indent="-342900">
              <a:buFont typeface="+mj-lt"/>
              <a:buAutoNum type="arabicPeriod"/>
            </a:pPr>
            <a:endParaRPr lang="en-US" sz="1600" dirty="0"/>
          </a:p>
          <a:p>
            <a:pPr marL="342900" indent="-342900">
              <a:buFont typeface="+mj-lt"/>
              <a:buAutoNum type="arabicPeriod"/>
            </a:pPr>
            <a:r>
              <a:rPr lang="en-US" sz="1600" b="1" dirty="0"/>
              <a:t>React (also known as React.js or ReactJS)</a:t>
            </a:r>
            <a:r>
              <a:rPr lang="en-US" sz="1600" dirty="0"/>
              <a:t> is a free and open-source front-end JavaScript library for building user interfaces or UI components. </a:t>
            </a:r>
          </a:p>
          <a:p>
            <a:pPr marL="342900" indent="-342900">
              <a:buFont typeface="+mj-lt"/>
              <a:buAutoNum type="arabicPeriod"/>
            </a:pPr>
            <a:endParaRPr lang="en-US" sz="1600" dirty="0"/>
          </a:p>
          <a:p>
            <a:pPr marL="342900" indent="-342900">
              <a:buFont typeface="+mj-lt"/>
              <a:buAutoNum type="arabicPeriod"/>
            </a:pPr>
            <a:r>
              <a:rPr lang="en-US" sz="1600" b="1" dirty="0"/>
              <a:t>Entity Framework </a:t>
            </a:r>
            <a:r>
              <a:rPr lang="en-US" sz="1600" dirty="0"/>
              <a:t>is a modern object-database mapper for .NET with works with many databases, including SQL Database. It supports LINQ queries, change tracking, updates, and schema migrations. </a:t>
            </a:r>
          </a:p>
          <a:p>
            <a:pPr marL="342900" indent="-342900">
              <a:buFont typeface="+mj-lt"/>
              <a:buAutoNum type="arabicPeriod"/>
            </a:pPr>
            <a:endParaRPr lang="en-US" sz="1600" dirty="0"/>
          </a:p>
          <a:p>
            <a:pPr marL="342900" indent="-342900">
              <a:buFont typeface="+mj-lt"/>
              <a:buAutoNum type="arabicPeriod"/>
            </a:pPr>
            <a:r>
              <a:rPr lang="en-US" sz="1600" b="1" i="0" dirty="0">
                <a:effectLst/>
              </a:rPr>
              <a:t>REST API </a:t>
            </a:r>
            <a:r>
              <a:rPr lang="en-US" sz="1600" b="0" i="0" dirty="0">
                <a:effectLst/>
              </a:rPr>
              <a:t>is a representational state transfer application programming interface (API or web API) that conforms to the constraints of REST architectural style and allows for interaction with RESTful web services. </a:t>
            </a:r>
          </a:p>
          <a:p>
            <a:pPr marL="342900" indent="-342900">
              <a:buFont typeface="+mj-lt"/>
              <a:buAutoNum type="arabicPeriod"/>
            </a:pPr>
            <a:endParaRPr lang="en-US" sz="1600" dirty="0"/>
          </a:p>
          <a:p>
            <a:pPr marL="342900" indent="-342900">
              <a:buFont typeface="+mj-lt"/>
              <a:buAutoNum type="arabicPeriod"/>
            </a:pPr>
            <a:r>
              <a:rPr lang="en-US" sz="1600" b="1" dirty="0"/>
              <a:t>VS / VSCode</a:t>
            </a:r>
            <a:r>
              <a:rPr lang="en-US" sz="1600" dirty="0"/>
              <a:t> </a:t>
            </a:r>
            <a:r>
              <a:rPr lang="en-US" sz="1600" b="0" i="0" dirty="0">
                <a:effectLst/>
              </a:rPr>
              <a:t>is an </a:t>
            </a:r>
            <a:r>
              <a:rPr lang="en-US" sz="1600" b="0" i="0" strike="noStrike" dirty="0">
                <a:effectLst/>
              </a:rPr>
              <a:t>integrated</a:t>
            </a:r>
            <a:r>
              <a:rPr lang="en-US" sz="1600" dirty="0"/>
              <a:t>  </a:t>
            </a:r>
            <a:r>
              <a:rPr lang="en-US" sz="1600" b="0" i="0" strike="noStrike" dirty="0">
                <a:effectLst/>
              </a:rPr>
              <a:t>development environment</a:t>
            </a:r>
            <a:r>
              <a:rPr lang="en-US" sz="1600" b="0" i="0" dirty="0">
                <a:effectLst/>
              </a:rPr>
              <a:t> (IDE) from </a:t>
            </a:r>
            <a:r>
              <a:rPr lang="en-US" sz="1600" b="0" i="0" strike="noStrike" dirty="0">
                <a:effectLst/>
              </a:rPr>
              <a:t>Microsoft</a:t>
            </a:r>
            <a:r>
              <a:rPr lang="en-US" sz="1600" b="0" i="0" dirty="0">
                <a:effectLst/>
              </a:rPr>
              <a:t>. It is used to develop </a:t>
            </a:r>
            <a:r>
              <a:rPr lang="en-US" sz="1600" b="0" i="0" strike="noStrike" dirty="0">
                <a:effectLst/>
              </a:rPr>
              <a:t>computer</a:t>
            </a:r>
            <a:r>
              <a:rPr lang="en-US" sz="1600" b="0" i="0" strike="noStrike" dirty="0">
                <a:effectLst/>
                <a:hlinkClick r:id="rId2" tooltip="Computer program">
                  <a:extLst>
                    <a:ext uri="{A12FA001-AC4F-418D-AE19-62706E023703}">
                      <ahyp:hlinkClr xmlns:ahyp="http://schemas.microsoft.com/office/drawing/2018/hyperlinkcolor" val="tx"/>
                    </a:ext>
                  </a:extLst>
                </a:hlinkClick>
              </a:rPr>
              <a:t> </a:t>
            </a:r>
            <a:r>
              <a:rPr lang="en-US" sz="1600" b="0" i="0" strike="noStrike" dirty="0">
                <a:effectLst/>
              </a:rPr>
              <a:t>programs</a:t>
            </a:r>
            <a:r>
              <a:rPr lang="en-US" sz="1600" b="0" i="0" dirty="0">
                <a:effectLst/>
              </a:rPr>
              <a:t>, as well as </a:t>
            </a:r>
            <a:r>
              <a:rPr lang="en-US" sz="1600" b="0" i="0" strike="noStrike" dirty="0">
                <a:effectLst/>
              </a:rPr>
              <a:t>websites</a:t>
            </a:r>
            <a:r>
              <a:rPr lang="en-US" sz="1600" b="0" i="0" dirty="0">
                <a:effectLst/>
              </a:rPr>
              <a:t>, </a:t>
            </a:r>
            <a:r>
              <a:rPr lang="en-US" sz="1600" b="0" i="0" strike="noStrike" dirty="0">
                <a:effectLst/>
              </a:rPr>
              <a:t>web apps</a:t>
            </a:r>
            <a:r>
              <a:rPr lang="en-US" sz="1600" b="0" i="0" dirty="0">
                <a:effectLst/>
              </a:rPr>
              <a:t>, </a:t>
            </a:r>
            <a:r>
              <a:rPr lang="en-US" sz="1600" b="0" i="0" strike="noStrike" dirty="0">
                <a:effectLst/>
              </a:rPr>
              <a:t>web</a:t>
            </a:r>
            <a:r>
              <a:rPr lang="en-US" sz="1600" dirty="0"/>
              <a:t>  </a:t>
            </a:r>
            <a:r>
              <a:rPr lang="en-US" sz="1600" b="0" i="0" strike="noStrike" dirty="0">
                <a:effectLst/>
              </a:rPr>
              <a:t>services</a:t>
            </a:r>
            <a:r>
              <a:rPr lang="en-US" sz="1600" b="0" i="0" dirty="0">
                <a:effectLst/>
              </a:rPr>
              <a:t> and mobile apps.</a:t>
            </a:r>
            <a:endParaRPr lang="en-US" sz="1600" dirty="0"/>
          </a:p>
        </p:txBody>
      </p:sp>
    </p:spTree>
    <p:extLst>
      <p:ext uri="{BB962C8B-B14F-4D97-AF65-F5344CB8AC3E}">
        <p14:creationId xmlns:p14="http://schemas.microsoft.com/office/powerpoint/2010/main" val="254988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Icon&#10;&#10;Description automatically generated">
            <a:extLst>
              <a:ext uri="{FF2B5EF4-FFF2-40B4-BE49-F238E27FC236}">
                <a16:creationId xmlns:a16="http://schemas.microsoft.com/office/drawing/2014/main" id="{3A9AAF32-C514-664A-BAAA-F6D04873D672}"/>
              </a:ext>
            </a:extLst>
          </p:cNvPr>
          <p:cNvPicPr>
            <a:picLocks noChangeAspect="1"/>
          </p:cNvPicPr>
          <p:nvPr/>
        </p:nvPicPr>
        <p:blipFill>
          <a:blip r:embed="rId2"/>
          <a:stretch>
            <a:fillRect/>
          </a:stretch>
        </p:blipFill>
        <p:spPr>
          <a:xfrm>
            <a:off x="11352487" y="6489605"/>
            <a:ext cx="676756" cy="194117"/>
          </a:xfrm>
          <a:prstGeom prst="rect">
            <a:avLst/>
          </a:prstGeom>
        </p:spPr>
      </p:pic>
      <p:sp>
        <p:nvSpPr>
          <p:cNvPr id="6" name="Title 1">
            <a:extLst>
              <a:ext uri="{FF2B5EF4-FFF2-40B4-BE49-F238E27FC236}">
                <a16:creationId xmlns:a16="http://schemas.microsoft.com/office/drawing/2014/main" id="{F1094EEA-BF47-4E20-874D-88C594A9C405}"/>
              </a:ext>
            </a:extLst>
          </p:cNvPr>
          <p:cNvSpPr>
            <a:spLocks noGrp="1"/>
          </p:cNvSpPr>
          <p:nvPr>
            <p:ph type="ctrTitle"/>
          </p:nvPr>
        </p:nvSpPr>
        <p:spPr>
          <a:xfrm>
            <a:off x="0" y="1193677"/>
            <a:ext cx="12192000" cy="1624118"/>
          </a:xfrm>
        </p:spPr>
        <p:txBody>
          <a:bodyPr>
            <a:noAutofit/>
          </a:bodyPr>
          <a:lstStyle/>
          <a:p>
            <a:r>
              <a:rPr lang="en-GH" sz="9600" b="1" dirty="0">
                <a:latin typeface="+mn-lt"/>
              </a:rPr>
              <a:t>DEMO</a:t>
            </a:r>
            <a:br>
              <a:rPr lang="en-US" sz="9600" b="1" dirty="0">
                <a:latin typeface="Avenir" panose="02000503020000020003" pitchFamily="2" charset="0"/>
              </a:rPr>
            </a:br>
            <a:endParaRPr lang="en-GH" sz="9600" b="1" dirty="0">
              <a:latin typeface="Avenir" panose="02000503020000020003" pitchFamily="2" charset="0"/>
            </a:endParaRPr>
          </a:p>
        </p:txBody>
      </p:sp>
      <p:pic>
        <p:nvPicPr>
          <p:cNvPr id="7" name="Picture 6" descr="Icon&#10;&#10;Description automatically generated">
            <a:extLst>
              <a:ext uri="{FF2B5EF4-FFF2-40B4-BE49-F238E27FC236}">
                <a16:creationId xmlns:a16="http://schemas.microsoft.com/office/drawing/2014/main" id="{E2660C14-286F-43FB-B5B7-E437714283EA}"/>
              </a:ext>
            </a:extLst>
          </p:cNvPr>
          <p:cNvPicPr>
            <a:picLocks noChangeAspect="1"/>
          </p:cNvPicPr>
          <p:nvPr/>
        </p:nvPicPr>
        <p:blipFill>
          <a:blip r:embed="rId2"/>
          <a:stretch>
            <a:fillRect/>
          </a:stretch>
        </p:blipFill>
        <p:spPr>
          <a:xfrm>
            <a:off x="11352487" y="6489605"/>
            <a:ext cx="676756" cy="194117"/>
          </a:xfrm>
          <a:prstGeom prst="rect">
            <a:avLst/>
          </a:prstGeom>
        </p:spPr>
      </p:pic>
      <p:pic>
        <p:nvPicPr>
          <p:cNvPr id="8" name="Picture 7">
            <a:extLst>
              <a:ext uri="{FF2B5EF4-FFF2-40B4-BE49-F238E27FC236}">
                <a16:creationId xmlns:a16="http://schemas.microsoft.com/office/drawing/2014/main" id="{7EF4A95F-0E87-4B56-A301-76AF59CB542F}"/>
              </a:ext>
            </a:extLst>
          </p:cNvPr>
          <p:cNvPicPr>
            <a:picLocks noChangeAspect="1"/>
          </p:cNvPicPr>
          <p:nvPr/>
        </p:nvPicPr>
        <p:blipFill rotWithShape="1">
          <a:blip r:embed="rId3"/>
          <a:srcRect b="2419"/>
          <a:stretch/>
        </p:blipFill>
        <p:spPr>
          <a:xfrm>
            <a:off x="2936969" y="3750408"/>
            <a:ext cx="6318062" cy="2998190"/>
          </a:xfrm>
          <a:prstGeom prst="rect">
            <a:avLst/>
          </a:prstGeom>
          <a:noFill/>
          <a:ln>
            <a:solidFill>
              <a:schemeClr val="bg2"/>
            </a:solidFill>
          </a:ln>
          <a:effectLst>
            <a:outerShdw blurRad="50800" dist="38100" dir="2700000" algn="tl" rotWithShape="0">
              <a:prstClr val="black">
                <a:alpha val="40000"/>
              </a:prstClr>
            </a:outerShdw>
          </a:effectLst>
        </p:spPr>
      </p:pic>
      <p:grpSp>
        <p:nvGrpSpPr>
          <p:cNvPr id="9" name="Group 8">
            <a:extLst>
              <a:ext uri="{FF2B5EF4-FFF2-40B4-BE49-F238E27FC236}">
                <a16:creationId xmlns:a16="http://schemas.microsoft.com/office/drawing/2014/main" id="{EDA09E29-A807-43BE-8A4A-036F244FDEB8}"/>
              </a:ext>
            </a:extLst>
          </p:cNvPr>
          <p:cNvGrpSpPr/>
          <p:nvPr/>
        </p:nvGrpSpPr>
        <p:grpSpPr>
          <a:xfrm>
            <a:off x="2705100" y="1624736"/>
            <a:ext cx="6781800" cy="762000"/>
            <a:chOff x="2705100" y="2819152"/>
            <a:chExt cx="6781800" cy="762000"/>
          </a:xfrm>
        </p:grpSpPr>
        <p:sp>
          <p:nvSpPr>
            <p:cNvPr id="10" name="Rectangle: Rounded Corners 9">
              <a:extLst>
                <a:ext uri="{FF2B5EF4-FFF2-40B4-BE49-F238E27FC236}">
                  <a16:creationId xmlns:a16="http://schemas.microsoft.com/office/drawing/2014/main" id="{B0217361-C8C4-4D07-A9E5-3A69A4261C6F}"/>
                </a:ext>
              </a:extLst>
            </p:cNvPr>
            <p:cNvSpPr/>
            <p:nvPr/>
          </p:nvSpPr>
          <p:spPr>
            <a:xfrm>
              <a:off x="2705100" y="2819152"/>
              <a:ext cx="6781800" cy="762000"/>
            </a:xfrm>
            <a:prstGeom prst="roundRect">
              <a:avLst>
                <a:gd name="adj" fmla="val 50000"/>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   https://academydemo.com</a:t>
              </a:r>
            </a:p>
          </p:txBody>
        </p:sp>
        <p:pic>
          <p:nvPicPr>
            <p:cNvPr id="11" name="Picture 10">
              <a:extLst>
                <a:ext uri="{FF2B5EF4-FFF2-40B4-BE49-F238E27FC236}">
                  <a16:creationId xmlns:a16="http://schemas.microsoft.com/office/drawing/2014/main" id="{F38781AE-94A4-47C4-AA61-1DBAB93AA04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2962275" y="2955976"/>
              <a:ext cx="486182" cy="488352"/>
            </a:xfrm>
            <a:prstGeom prst="rect">
              <a:avLst/>
            </a:prstGeom>
          </p:spPr>
        </p:pic>
      </p:grpSp>
      <p:sp>
        <p:nvSpPr>
          <p:cNvPr id="12" name="TextBox 11">
            <a:extLst>
              <a:ext uri="{FF2B5EF4-FFF2-40B4-BE49-F238E27FC236}">
                <a16:creationId xmlns:a16="http://schemas.microsoft.com/office/drawing/2014/main" id="{EA0AEAEE-1EEA-42C2-934C-BD335726DD67}"/>
              </a:ext>
            </a:extLst>
          </p:cNvPr>
          <p:cNvSpPr txBox="1"/>
          <p:nvPr/>
        </p:nvSpPr>
        <p:spPr>
          <a:xfrm>
            <a:off x="2092070" y="2649111"/>
            <a:ext cx="3607462" cy="923330"/>
          </a:xfrm>
          <a:prstGeom prst="rect">
            <a:avLst/>
          </a:prstGeom>
          <a:noFill/>
        </p:spPr>
        <p:txBody>
          <a:bodyPr wrap="none" rtlCol="0">
            <a:spAutoFit/>
          </a:bodyPr>
          <a:lstStyle/>
          <a:p>
            <a:r>
              <a:rPr lang="en-US" b="1" dirty="0"/>
              <a:t>Admin Login:</a:t>
            </a:r>
          </a:p>
          <a:p>
            <a:r>
              <a:rPr lang="en-US" dirty="0"/>
              <a:t>Email: princeowusu.272@gmail.com</a:t>
            </a:r>
          </a:p>
          <a:p>
            <a:r>
              <a:rPr lang="en-US" dirty="0"/>
              <a:t>Password: </a:t>
            </a:r>
            <a:r>
              <a:rPr lang="en-US" sz="1800" dirty="0">
                <a:solidFill>
                  <a:schemeClr val="tx1"/>
                </a:solidFill>
              </a:rPr>
              <a:t>academy</a:t>
            </a:r>
            <a:r>
              <a:rPr lang="en-US" dirty="0"/>
              <a:t>@1234</a:t>
            </a:r>
          </a:p>
        </p:txBody>
      </p:sp>
      <p:sp>
        <p:nvSpPr>
          <p:cNvPr id="13" name="TextBox 12">
            <a:extLst>
              <a:ext uri="{FF2B5EF4-FFF2-40B4-BE49-F238E27FC236}">
                <a16:creationId xmlns:a16="http://schemas.microsoft.com/office/drawing/2014/main" id="{B1D4E98F-2FC3-47AE-8655-4B3D60B58F6C}"/>
              </a:ext>
            </a:extLst>
          </p:cNvPr>
          <p:cNvSpPr txBox="1"/>
          <p:nvPr/>
        </p:nvSpPr>
        <p:spPr>
          <a:xfrm>
            <a:off x="6492468" y="2649111"/>
            <a:ext cx="2955104" cy="923330"/>
          </a:xfrm>
          <a:prstGeom prst="rect">
            <a:avLst/>
          </a:prstGeom>
          <a:noFill/>
        </p:spPr>
        <p:txBody>
          <a:bodyPr wrap="none" rtlCol="0">
            <a:spAutoFit/>
          </a:bodyPr>
          <a:lstStyle/>
          <a:p>
            <a:r>
              <a:rPr lang="en-US" b="1" dirty="0"/>
              <a:t>Learner Login:</a:t>
            </a:r>
          </a:p>
          <a:p>
            <a:r>
              <a:rPr lang="en-US" dirty="0"/>
              <a:t>Email: yetrikokno@biyac.com</a:t>
            </a:r>
          </a:p>
          <a:p>
            <a:r>
              <a:rPr lang="en-US" dirty="0"/>
              <a:t>Password: </a:t>
            </a:r>
            <a:r>
              <a:rPr lang="en-US" sz="1800" dirty="0">
                <a:solidFill>
                  <a:schemeClr val="tx1"/>
                </a:solidFill>
              </a:rPr>
              <a:t>academy</a:t>
            </a:r>
            <a:r>
              <a:rPr lang="en-US" dirty="0"/>
              <a:t>@1234</a:t>
            </a:r>
          </a:p>
        </p:txBody>
      </p:sp>
    </p:spTree>
    <p:extLst>
      <p:ext uri="{BB962C8B-B14F-4D97-AF65-F5344CB8AC3E}">
        <p14:creationId xmlns:p14="http://schemas.microsoft.com/office/powerpoint/2010/main" val="426670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23F6-D43C-634D-873F-77C4C23FC406}"/>
              </a:ext>
            </a:extLst>
          </p:cNvPr>
          <p:cNvSpPr>
            <a:spLocks noGrp="1"/>
          </p:cNvSpPr>
          <p:nvPr>
            <p:ph type="ctrTitle"/>
          </p:nvPr>
        </p:nvSpPr>
        <p:spPr>
          <a:xfrm>
            <a:off x="0" y="2476870"/>
            <a:ext cx="12192000" cy="745227"/>
          </a:xfrm>
        </p:spPr>
        <p:txBody>
          <a:bodyPr>
            <a:noAutofit/>
          </a:bodyPr>
          <a:lstStyle/>
          <a:p>
            <a:r>
              <a:rPr lang="en-GH" sz="4400" b="1" dirty="0">
                <a:latin typeface="+mn-lt"/>
              </a:rPr>
              <a:t>THANK YOU</a:t>
            </a:r>
          </a:p>
        </p:txBody>
      </p:sp>
      <p:sp>
        <p:nvSpPr>
          <p:cNvPr id="6" name="Title 1">
            <a:extLst>
              <a:ext uri="{FF2B5EF4-FFF2-40B4-BE49-F238E27FC236}">
                <a16:creationId xmlns:a16="http://schemas.microsoft.com/office/drawing/2014/main" id="{ACDFDC03-25BF-8242-8319-7C67BADABFE2}"/>
              </a:ext>
            </a:extLst>
          </p:cNvPr>
          <p:cNvSpPr txBox="1">
            <a:spLocks/>
          </p:cNvSpPr>
          <p:nvPr/>
        </p:nvSpPr>
        <p:spPr>
          <a:xfrm>
            <a:off x="503522" y="3427520"/>
            <a:ext cx="11393582" cy="4167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H" sz="1400" dirty="0">
                <a:latin typeface="+mn-lt"/>
              </a:rPr>
              <a:t>  ANY QUESTIONS?</a:t>
            </a:r>
          </a:p>
        </p:txBody>
      </p:sp>
      <p:cxnSp>
        <p:nvCxnSpPr>
          <p:cNvPr id="5" name="Straight Connector 4">
            <a:extLst>
              <a:ext uri="{FF2B5EF4-FFF2-40B4-BE49-F238E27FC236}">
                <a16:creationId xmlns:a16="http://schemas.microsoft.com/office/drawing/2014/main" id="{CE7AF393-423E-C444-8CEA-6134DADA2F13}"/>
              </a:ext>
            </a:extLst>
          </p:cNvPr>
          <p:cNvCxnSpPr>
            <a:cxnSpLocks/>
          </p:cNvCxnSpPr>
          <p:nvPr/>
        </p:nvCxnSpPr>
        <p:spPr>
          <a:xfrm>
            <a:off x="503522" y="3284241"/>
            <a:ext cx="11393582"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403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730</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Avenir</vt:lpstr>
      <vt:lpstr>Calibri</vt:lpstr>
      <vt:lpstr>Calibri Light</vt:lpstr>
      <vt:lpstr>inherit</vt:lpstr>
      <vt:lpstr>Raleway</vt:lpstr>
      <vt:lpstr>Symbol</vt:lpstr>
      <vt:lpstr>Office Theme</vt:lpstr>
      <vt:lpstr>Custom Design</vt:lpstr>
      <vt:lpstr>HACKATHON ‘21</vt:lpstr>
      <vt:lpstr>PROBLEM STATEMENT</vt:lpstr>
      <vt:lpstr>CONCEPT</vt:lpstr>
      <vt:lpstr>HOW THE SOLUTION WORKS</vt:lpstr>
      <vt:lpstr>TECHNOLOGY APPLIED</vt:lpstr>
      <vt:lpstr>DEMO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Amuquandoh, David D</dc:creator>
  <cp:lastModifiedBy>Prince Owusu</cp:lastModifiedBy>
  <cp:revision>28</cp:revision>
  <dcterms:created xsi:type="dcterms:W3CDTF">2021-08-25T06:45:33Z</dcterms:created>
  <dcterms:modified xsi:type="dcterms:W3CDTF">2021-09-02T11:06:54Z</dcterms:modified>
</cp:coreProperties>
</file>