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61" r:id="rId5"/>
    <p:sldId id="259" r:id="rId6"/>
    <p:sldId id="292" r:id="rId7"/>
    <p:sldId id="293" r:id="rId8"/>
    <p:sldId id="294" r:id="rId9"/>
    <p:sldId id="260" r:id="rId10"/>
    <p:sldId id="277" r:id="rId11"/>
    <p:sldId id="270" r:id="rId12"/>
    <p:sldId id="265" r:id="rId13"/>
    <p:sldId id="295" r:id="rId14"/>
    <p:sldId id="278" r:id="rId15"/>
    <p:sldId id="279" r:id="rId16"/>
    <p:sldId id="262" r:id="rId17"/>
    <p:sldId id="296" r:id="rId18"/>
    <p:sldId id="263" r:id="rId19"/>
    <p:sldId id="299" r:id="rId20"/>
    <p:sldId id="301" r:id="rId21"/>
    <p:sldId id="282" r:id="rId22"/>
    <p:sldId id="300" r:id="rId23"/>
    <p:sldId id="303" r:id="rId24"/>
    <p:sldId id="304" r:id="rId25"/>
    <p:sldId id="302" r:id="rId26"/>
    <p:sldId id="291" r:id="rId27"/>
    <p:sldId id="272" r:id="rId28"/>
    <p:sldId id="298" r:id="rId29"/>
    <p:sldId id="273" r:id="rId30"/>
    <p:sldId id="274" r:id="rId31"/>
    <p:sldId id="297" r:id="rId32"/>
    <p:sldId id="275" r:id="rId33"/>
  </p:sldIdLst>
  <p:sldSz cx="18288000" cy="10287000"/>
  <p:notesSz cx="6858000" cy="9144000"/>
  <p:embeddedFontLst>
    <p:embeddedFont>
      <p:font typeface="Cambria" panose="02040503050406030204" pitchFamily="18"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Poppins" panose="000005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41" d="100"/>
          <a:sy n="41" d="100"/>
        </p:scale>
        <p:origin x="720" y="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216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B9CDBC2E-E6EA-CCFF-48BD-9DF1E3AD2DE0}"/>
            </a:ext>
          </a:extLst>
        </p:cNvPr>
        <p:cNvGrpSpPr/>
        <p:nvPr/>
      </p:nvGrpSpPr>
      <p:grpSpPr>
        <a:xfrm>
          <a:off x="0" y="0"/>
          <a:ext cx="0" cy="0"/>
          <a:chOff x="0" y="0"/>
          <a:chExt cx="0" cy="0"/>
        </a:xfrm>
      </p:grpSpPr>
      <p:sp>
        <p:nvSpPr>
          <p:cNvPr id="179" name="Google Shape;179;p10:notes">
            <a:extLst>
              <a:ext uri="{FF2B5EF4-FFF2-40B4-BE49-F238E27FC236}">
                <a16:creationId xmlns:a16="http://schemas.microsoft.com/office/drawing/2014/main" id="{055984AA-1248-13F1-4BEC-8A20D0CF10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a:extLst>
              <a:ext uri="{FF2B5EF4-FFF2-40B4-BE49-F238E27FC236}">
                <a16:creationId xmlns:a16="http://schemas.microsoft.com/office/drawing/2014/main" id="{40D94E0C-5283-51B9-F758-5DEEE9C6A2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5746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486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723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a:extLst>
            <a:ext uri="{FF2B5EF4-FFF2-40B4-BE49-F238E27FC236}">
              <a16:creationId xmlns:a16="http://schemas.microsoft.com/office/drawing/2014/main" id="{6F0AC637-6F2B-A5DB-2DB4-FD707CDA4B16}"/>
            </a:ext>
          </a:extLst>
        </p:cNvPr>
        <p:cNvGrpSpPr/>
        <p:nvPr/>
      </p:nvGrpSpPr>
      <p:grpSpPr>
        <a:xfrm>
          <a:off x="0" y="0"/>
          <a:ext cx="0" cy="0"/>
          <a:chOff x="0" y="0"/>
          <a:chExt cx="0" cy="0"/>
        </a:xfrm>
      </p:grpSpPr>
      <p:sp>
        <p:nvSpPr>
          <p:cNvPr id="153" name="Google Shape;153;p7:notes">
            <a:extLst>
              <a:ext uri="{FF2B5EF4-FFF2-40B4-BE49-F238E27FC236}">
                <a16:creationId xmlns:a16="http://schemas.microsoft.com/office/drawing/2014/main" id="{0E4A504B-053A-BAF1-0D62-DC73BE1381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a:extLst>
              <a:ext uri="{FF2B5EF4-FFF2-40B4-BE49-F238E27FC236}">
                <a16:creationId xmlns:a16="http://schemas.microsoft.com/office/drawing/2014/main" id="{878AEA31-EF63-C485-4AEC-028CAC2ABF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514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4F8FBFBC-366E-24CD-1F42-D0EFBC11E7E4}"/>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F0751742-5F20-36CA-CFC3-8F8A061B21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68D979B3-FEA6-0C03-3A85-9B486B48CE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86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83F4CC50-BF3D-5803-93A8-2D3E07515D45}"/>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DCD87F9B-BA75-47BC-B52C-A37DDAFAAB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BC88B3E1-6874-EC51-3940-FEC004D7D0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530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386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66A49029-87B9-72A6-DC83-2DA72A1EB962}"/>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C3EA2F99-D031-F97D-CA05-844384CE9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3E7A9F42-7846-6E1F-1543-E8206F74BF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8081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776692A5-D1C6-7468-9C82-9C690B6A6C4C}"/>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4E45064E-AC05-AAFA-4282-0CB11B9D05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779CDAE3-4503-C848-E7BD-CB19B86430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236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CECB3272-D635-5CE0-FC9C-008FAD0964E9}"/>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FE169A42-1015-BD5E-298D-64B55B6BB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2A30CEEA-734A-E3A6-7B61-3A3CF24DA1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7198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5B4AA92-0BCC-9A27-0F47-14F62B913007}"/>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41C16E8A-9AE8-2A71-1166-82BBA0D40E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A87AD576-E075-1CDC-A231-5DB65D9D2B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354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342DE8A7-5321-53F2-D4A0-DB971B2DFE78}"/>
            </a:ext>
          </a:extLst>
        </p:cNvPr>
        <p:cNvGrpSpPr/>
        <p:nvPr/>
      </p:nvGrpSpPr>
      <p:grpSpPr>
        <a:xfrm>
          <a:off x="0" y="0"/>
          <a:ext cx="0" cy="0"/>
          <a:chOff x="0" y="0"/>
          <a:chExt cx="0" cy="0"/>
        </a:xfrm>
      </p:grpSpPr>
      <p:sp>
        <p:nvSpPr>
          <p:cNvPr id="237" name="Google Shape;237;p17:notes">
            <a:extLst>
              <a:ext uri="{FF2B5EF4-FFF2-40B4-BE49-F238E27FC236}">
                <a16:creationId xmlns:a16="http://schemas.microsoft.com/office/drawing/2014/main" id="{28CE8D93-5745-9D60-35B9-AF982FA353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a:extLst>
              <a:ext uri="{FF2B5EF4-FFF2-40B4-BE49-F238E27FC236}">
                <a16:creationId xmlns:a16="http://schemas.microsoft.com/office/drawing/2014/main" id="{A43B3F69-CE7D-B4F5-E1B2-B597205953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359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4bd7b4ba2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24bd7b4ba2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D38D4A63-452C-3A5C-04A3-D151F44F8CE3}"/>
            </a:ext>
          </a:extLst>
        </p:cNvPr>
        <p:cNvGrpSpPr/>
        <p:nvPr/>
      </p:nvGrpSpPr>
      <p:grpSpPr>
        <a:xfrm>
          <a:off x="0" y="0"/>
          <a:ext cx="0" cy="0"/>
          <a:chOff x="0" y="0"/>
          <a:chExt cx="0" cy="0"/>
        </a:xfrm>
      </p:grpSpPr>
      <p:sp>
        <p:nvSpPr>
          <p:cNvPr id="260" name="Google Shape;260;g24bd7b4ba2c_0_22:notes">
            <a:extLst>
              <a:ext uri="{FF2B5EF4-FFF2-40B4-BE49-F238E27FC236}">
                <a16:creationId xmlns:a16="http://schemas.microsoft.com/office/drawing/2014/main" id="{19323346-E3B2-3A3C-B004-4F2647070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24bd7b4ba2c_0_22:notes">
            <a:extLst>
              <a:ext uri="{FF2B5EF4-FFF2-40B4-BE49-F238E27FC236}">
                <a16:creationId xmlns:a16="http://schemas.microsoft.com/office/drawing/2014/main" id="{9F801753-24E3-5D7D-B767-8B38E537A8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2801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0095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7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00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1642819" y="292562"/>
            <a:ext cx="2519243" cy="9815512"/>
            <a:chOff x="0" y="-38100"/>
            <a:chExt cx="1674191" cy="2585156"/>
          </a:xfrm>
          <a:solidFill>
            <a:schemeClr val="accent1"/>
          </a:solidFill>
        </p:grpSpPr>
        <p:sp>
          <p:nvSpPr>
            <p:cNvPr id="85" name="Google Shape;85;p13"/>
            <p:cNvSpPr/>
            <p:nvPr/>
          </p:nvSpPr>
          <p:spPr>
            <a:xfrm>
              <a:off x="689116" y="-38100"/>
              <a:ext cx="985075" cy="2585156"/>
            </a:xfrm>
            <a:custGeom>
              <a:avLst/>
              <a:gdLst/>
              <a:ahLst/>
              <a:cxnLst/>
              <a:rect l="l" t="t" r="r" b="b"/>
              <a:pathLst>
                <a:path w="985075" h="2585156" extrusionOk="0">
                  <a:moveTo>
                    <a:pt x="62098" y="0"/>
                  </a:moveTo>
                  <a:lnTo>
                    <a:pt x="922978" y="0"/>
                  </a:lnTo>
                  <a:cubicBezTo>
                    <a:pt x="957273" y="0"/>
                    <a:pt x="985075" y="27802"/>
                    <a:pt x="985075" y="62098"/>
                  </a:cubicBezTo>
                  <a:lnTo>
                    <a:pt x="985075" y="2523058"/>
                  </a:lnTo>
                  <a:cubicBezTo>
                    <a:pt x="985075" y="2539527"/>
                    <a:pt x="978533" y="2555322"/>
                    <a:pt x="966887" y="2566968"/>
                  </a:cubicBezTo>
                  <a:cubicBezTo>
                    <a:pt x="955242" y="2578613"/>
                    <a:pt x="939447" y="2585156"/>
                    <a:pt x="922978" y="2585156"/>
                  </a:cubicBezTo>
                  <a:lnTo>
                    <a:pt x="62098" y="2585156"/>
                  </a:lnTo>
                  <a:cubicBezTo>
                    <a:pt x="45628" y="2585156"/>
                    <a:pt x="29833" y="2578613"/>
                    <a:pt x="18188" y="2566968"/>
                  </a:cubicBezTo>
                  <a:cubicBezTo>
                    <a:pt x="6542" y="2555322"/>
                    <a:pt x="0" y="2539527"/>
                    <a:pt x="0" y="2523058"/>
                  </a:cubicBezTo>
                  <a:lnTo>
                    <a:pt x="0" y="62098"/>
                  </a:lnTo>
                  <a:cubicBezTo>
                    <a:pt x="0" y="45628"/>
                    <a:pt x="6542" y="29833"/>
                    <a:pt x="18188" y="18188"/>
                  </a:cubicBezTo>
                  <a:cubicBezTo>
                    <a:pt x="29833" y="6542"/>
                    <a:pt x="45628" y="0"/>
                    <a:pt x="620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txBox="1"/>
            <p:nvPr/>
          </p:nvSpPr>
          <p:spPr>
            <a:xfrm>
              <a:off x="0" y="-38100"/>
              <a:ext cx="812800" cy="850900"/>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87" name="Google Shape;87;p13"/>
          <p:cNvSpPr txBox="1"/>
          <p:nvPr/>
        </p:nvSpPr>
        <p:spPr>
          <a:xfrm>
            <a:off x="3717303" y="520132"/>
            <a:ext cx="14723254" cy="2068259"/>
          </a:xfrm>
          <a:prstGeom prst="rect">
            <a:avLst/>
          </a:prstGeom>
          <a:noFill/>
          <a:ln>
            <a:noFill/>
          </a:ln>
        </p:spPr>
        <p:txBody>
          <a:bodyPr spcFirstLastPara="1" wrap="square" lIns="0" tIns="0" rIns="0" bIns="0" anchor="t" anchorCtr="0">
            <a:spAutoFit/>
          </a:bodyPr>
          <a:lstStyle/>
          <a:p>
            <a:pPr marL="0" marR="0" lvl="0" indent="0" algn="ctr" rtl="0">
              <a:lnSpc>
                <a:spcPct val="112004"/>
              </a:lnSpc>
              <a:spcBef>
                <a:spcPts val="0"/>
              </a:spcBef>
              <a:spcAft>
                <a:spcPts val="0"/>
              </a:spcAft>
              <a:buNone/>
            </a:pPr>
            <a:r>
              <a:rPr lang="en-US" sz="6000" b="1" i="0" u="none" strike="noStrike" cap="none" dirty="0">
                <a:solidFill>
                  <a:srgbClr val="0070C0"/>
                </a:solidFill>
                <a:latin typeface="Consolas"/>
                <a:ea typeface="Consolas"/>
                <a:cs typeface="Consolas"/>
                <a:sym typeface="Consolas"/>
              </a:rPr>
              <a:t>Early Detection of Eye Diseases Using Deep Learning</a:t>
            </a:r>
            <a:endParaRPr sz="6000" dirty="0">
              <a:solidFill>
                <a:srgbClr val="0070C0"/>
              </a:solidFill>
            </a:endParaRPr>
          </a:p>
        </p:txBody>
      </p:sp>
      <p:sp>
        <p:nvSpPr>
          <p:cNvPr id="7" name="Rectangle 6">
            <a:extLst>
              <a:ext uri="{FF2B5EF4-FFF2-40B4-BE49-F238E27FC236}">
                <a16:creationId xmlns:a16="http://schemas.microsoft.com/office/drawing/2014/main" id="{F13AEC3D-5772-C237-602A-BFF7498455C9}"/>
              </a:ext>
            </a:extLst>
          </p:cNvPr>
          <p:cNvSpPr/>
          <p:nvPr/>
        </p:nvSpPr>
        <p:spPr>
          <a:xfrm>
            <a:off x="9724609" y="7938514"/>
            <a:ext cx="8198999" cy="2554545"/>
          </a:xfrm>
          <a:prstGeom prst="rect">
            <a:avLst/>
          </a:prstGeom>
          <a:noFill/>
        </p:spPr>
        <p:txBody>
          <a:bodyPr wrap="square" lIns="91440" tIns="45720" rIns="91440" bIns="45720">
            <a:spAutoFit/>
          </a:bodyPr>
          <a:lstStyle/>
          <a:p>
            <a:r>
              <a:rPr lang="en-IN" sz="4000" b="1" dirty="0">
                <a:solidFill>
                  <a:srgbClr val="0070C0"/>
                </a:solidFill>
                <a:latin typeface="Cambria" panose="02040503050406030204" pitchFamily="18" charset="0"/>
                <a:ea typeface="Cambria" panose="02040503050406030204" pitchFamily="18" charset="0"/>
              </a:rPr>
              <a:t>Reg no: </a:t>
            </a:r>
            <a:r>
              <a:rPr lang="en-IN" sz="4000" dirty="0">
                <a:latin typeface="Cambria" panose="02040503050406030204" pitchFamily="18" charset="0"/>
                <a:ea typeface="Cambria" panose="02040503050406030204" pitchFamily="18" charset="0"/>
              </a:rPr>
              <a:t>19MIA1079</a:t>
            </a:r>
          </a:p>
          <a:p>
            <a:r>
              <a:rPr lang="en-IN" sz="4000" b="1" dirty="0">
                <a:solidFill>
                  <a:srgbClr val="0070C0"/>
                </a:solidFill>
                <a:latin typeface="Cambria" panose="02040503050406030204" pitchFamily="18" charset="0"/>
                <a:ea typeface="Cambria" panose="02040503050406030204" pitchFamily="18" charset="0"/>
              </a:rPr>
              <a:t>Name: </a:t>
            </a:r>
            <a:r>
              <a:rPr lang="en-IN" sz="4000" dirty="0">
                <a:latin typeface="Cambria" panose="02040503050406030204" pitchFamily="18" charset="0"/>
                <a:ea typeface="Cambria" panose="02040503050406030204" pitchFamily="18" charset="0"/>
              </a:rPr>
              <a:t>Prince K</a:t>
            </a:r>
          </a:p>
          <a:p>
            <a:r>
              <a:rPr lang="en-IN" sz="4000" b="1" dirty="0">
                <a:solidFill>
                  <a:srgbClr val="0070C0"/>
                </a:solidFill>
                <a:latin typeface="Cambria" panose="02040503050406030204" pitchFamily="18" charset="0"/>
                <a:ea typeface="Cambria" panose="02040503050406030204" pitchFamily="18" charset="0"/>
              </a:rPr>
              <a:t>Guide name: </a:t>
            </a:r>
            <a:r>
              <a:rPr lang="en-IN" sz="4000" dirty="0">
                <a:latin typeface="Cambria" panose="02040503050406030204" pitchFamily="18" charset="0"/>
                <a:ea typeface="Cambria" panose="02040503050406030204" pitchFamily="18" charset="0"/>
              </a:rPr>
              <a:t>Noel </a:t>
            </a:r>
            <a:r>
              <a:rPr lang="en-IN" sz="4000" dirty="0" err="1">
                <a:latin typeface="Cambria" panose="02040503050406030204" pitchFamily="18" charset="0"/>
                <a:ea typeface="Cambria" panose="02040503050406030204" pitchFamily="18" charset="0"/>
              </a:rPr>
              <a:t>Jeygar</a:t>
            </a:r>
            <a:r>
              <a:rPr lang="en-IN" sz="4000" dirty="0">
                <a:latin typeface="Cambria" panose="02040503050406030204" pitchFamily="18" charset="0"/>
                <a:ea typeface="Cambria" panose="02040503050406030204" pitchFamily="18" charset="0"/>
              </a:rPr>
              <a:t> Robert V</a:t>
            </a:r>
          </a:p>
          <a:p>
            <a:endParaRPr lang="en-IN" sz="4000" dirty="0">
              <a:latin typeface="Cambria" panose="02040503050406030204" pitchFamily="18" charset="0"/>
              <a:ea typeface="Cambria" panose="02040503050406030204" pitchFamily="18" charset="0"/>
            </a:endParaRPr>
          </a:p>
        </p:txBody>
      </p:sp>
      <p:pic>
        <p:nvPicPr>
          <p:cNvPr id="1028" name="Picture 4" descr="Scientists have found genes that can actually reverse vision loss in humans">
            <a:extLst>
              <a:ext uri="{FF2B5EF4-FFF2-40B4-BE49-F238E27FC236}">
                <a16:creationId xmlns:a16="http://schemas.microsoft.com/office/drawing/2014/main" id="{78D70501-23C8-5F92-4619-3D6B8E5FE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92" y="3523322"/>
            <a:ext cx="8434768" cy="47445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EC98DA-6F9F-131E-2CB8-A4A492930ED8}"/>
              </a:ext>
            </a:extLst>
          </p:cNvPr>
          <p:cNvSpPr txBox="1"/>
          <p:nvPr/>
        </p:nvSpPr>
        <p:spPr>
          <a:xfrm>
            <a:off x="6789612" y="2680947"/>
            <a:ext cx="9275734" cy="553998"/>
          </a:xfrm>
          <a:prstGeom prst="rect">
            <a:avLst/>
          </a:prstGeom>
          <a:noFill/>
        </p:spPr>
        <p:txBody>
          <a:bodyPr wrap="square">
            <a:spAutoFit/>
          </a:bodyPr>
          <a:lstStyle/>
          <a:p>
            <a:r>
              <a:rPr lang="en-IN" sz="3000" b="1" dirty="0"/>
              <a:t>A Vision-Based Approach for Timely Diagnosis</a:t>
            </a:r>
          </a:p>
        </p:txBody>
      </p:sp>
      <p:pic>
        <p:nvPicPr>
          <p:cNvPr id="1030" name="Picture 6" descr="160+ Eye Test Board Stock Photos, Pictures &amp; Royalty-Free Images - iStock">
            <a:extLst>
              <a:ext uri="{FF2B5EF4-FFF2-40B4-BE49-F238E27FC236}">
                <a16:creationId xmlns:a16="http://schemas.microsoft.com/office/drawing/2014/main" id="{8C341A33-0FEC-31DD-7908-EE82D2EC9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4494" y="4767256"/>
            <a:ext cx="7219227" cy="24064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p:nvPr/>
        </p:nvSpPr>
        <p:spPr>
          <a:xfrm>
            <a:off x="346340" y="565609"/>
            <a:ext cx="12749728"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dirty="0" err="1">
                <a:solidFill>
                  <a:schemeClr val="accent2">
                    <a:lumMod val="75000"/>
                  </a:schemeClr>
                </a:solidFill>
                <a:latin typeface="Consolas"/>
                <a:ea typeface="Consolas"/>
                <a:cs typeface="Consolas"/>
                <a:sym typeface="Consolas"/>
              </a:rPr>
              <a:t>A.Themes</a:t>
            </a:r>
            <a:r>
              <a:rPr lang="en-US" sz="6000" b="1" i="0" u="none" strike="noStrike" cap="none" dirty="0">
                <a:solidFill>
                  <a:schemeClr val="accent2">
                    <a:lumMod val="75000"/>
                  </a:schemeClr>
                </a:solidFill>
                <a:latin typeface="Consolas"/>
                <a:ea typeface="Consolas"/>
                <a:cs typeface="Consolas"/>
                <a:sym typeface="Consolas"/>
              </a:rPr>
              <a:t> Discovered in Review</a:t>
            </a:r>
            <a:endParaRPr dirty="0">
              <a:solidFill>
                <a:schemeClr val="accent2">
                  <a:lumMod val="75000"/>
                </a:schemeClr>
              </a:solidFill>
            </a:endParaRPr>
          </a:p>
        </p:txBody>
      </p:sp>
      <p:grpSp>
        <p:nvGrpSpPr>
          <p:cNvPr id="136" name="Google Shape;136;p17"/>
          <p:cNvGrpSpPr/>
          <p:nvPr/>
        </p:nvGrpSpPr>
        <p:grpSpPr>
          <a:xfrm>
            <a:off x="13398480" y="145240"/>
            <a:ext cx="4392295" cy="9514962"/>
            <a:chOff x="0" y="-38100"/>
            <a:chExt cx="1763140" cy="2623256"/>
          </a:xfrm>
          <a:solidFill>
            <a:schemeClr val="accent1"/>
          </a:solidFill>
        </p:grpSpPr>
        <p:sp>
          <p:nvSpPr>
            <p:cNvPr id="137" name="Google Shape;137;p17"/>
            <p:cNvSpPr/>
            <p:nvPr/>
          </p:nvSpPr>
          <p:spPr>
            <a:xfrm>
              <a:off x="0" y="0"/>
              <a:ext cx="1763140" cy="2585156"/>
            </a:xfrm>
            <a:custGeom>
              <a:avLst/>
              <a:gdLst/>
              <a:ahLst/>
              <a:cxnLst/>
              <a:rect l="l" t="t" r="r" b="b"/>
              <a:pathLst>
                <a:path w="1763140" h="2585156" extrusionOk="0">
                  <a:moveTo>
                    <a:pt x="34694" y="0"/>
                  </a:moveTo>
                  <a:lnTo>
                    <a:pt x="1728446" y="0"/>
                  </a:lnTo>
                  <a:cubicBezTo>
                    <a:pt x="1747607" y="0"/>
                    <a:pt x="1763140" y="15533"/>
                    <a:pt x="1763140" y="34694"/>
                  </a:cubicBezTo>
                  <a:lnTo>
                    <a:pt x="1763140" y="2550461"/>
                  </a:lnTo>
                  <a:cubicBezTo>
                    <a:pt x="1763140" y="2569622"/>
                    <a:pt x="1747607" y="2585156"/>
                    <a:pt x="1728446" y="2585156"/>
                  </a:cubicBezTo>
                  <a:lnTo>
                    <a:pt x="34694" y="2585156"/>
                  </a:lnTo>
                  <a:cubicBezTo>
                    <a:pt x="15533" y="2585156"/>
                    <a:pt x="0" y="2569622"/>
                    <a:pt x="0" y="2550461"/>
                  </a:cubicBezTo>
                  <a:lnTo>
                    <a:pt x="0" y="34694"/>
                  </a:lnTo>
                  <a:cubicBezTo>
                    <a:pt x="0" y="15533"/>
                    <a:pt x="15533" y="0"/>
                    <a:pt x="346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p:nvPr/>
          </p:nvSpPr>
          <p:spPr>
            <a:xfrm>
              <a:off x="0" y="-38100"/>
              <a:ext cx="812800" cy="850900"/>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 name="Google Shape;142;p17"/>
          <p:cNvSpPr txBox="1"/>
          <p:nvPr/>
        </p:nvSpPr>
        <p:spPr>
          <a:xfrm>
            <a:off x="43928" y="1858271"/>
            <a:ext cx="9952479" cy="10525928"/>
          </a:xfrm>
          <a:prstGeom prst="rect">
            <a:avLst/>
          </a:prstGeom>
          <a:noFill/>
          <a:ln>
            <a:noFill/>
          </a:ln>
        </p:spPr>
        <p:txBody>
          <a:bodyPr spcFirstLastPara="1" wrap="square" lIns="91425" tIns="91425" rIns="91425" bIns="91425" anchor="t" anchorCtr="0">
            <a:spAutoFit/>
          </a:bodyPr>
          <a:lstStyle/>
          <a:p>
            <a:pPr marL="690878" lvl="1" indent="-345502" rtl="0">
              <a:lnSpc>
                <a:spcPct val="150015"/>
              </a:lnSpc>
              <a:spcBef>
                <a:spcPts val="0"/>
              </a:spcBef>
              <a:spcAft>
                <a:spcPts val="0"/>
              </a:spcAft>
              <a:buClr>
                <a:schemeClr val="dk1"/>
              </a:buClr>
              <a:buSzPts val="3200"/>
              <a:buFont typeface="Consolas"/>
              <a:buChar char="•"/>
            </a:pPr>
            <a:r>
              <a:rPr kumimoji="0" lang="en-US" altLang="en-US" sz="3200" b="1" i="0" u="none" strike="noStrike" cap="none" normalizeH="0" baseline="0" dirty="0">
                <a:ln>
                  <a:noFill/>
                </a:ln>
                <a:solidFill>
                  <a:schemeClr val="tx1"/>
                </a:solidFill>
                <a:effectLst/>
                <a:latin typeface="Arial" panose="020B0604020202020204" pitchFamily="34" charset="0"/>
              </a:rPr>
              <a:t>Deep Learning Models</a:t>
            </a:r>
            <a:r>
              <a:rPr kumimoji="0" lang="en-US" altLang="en-US" sz="3200" b="0" i="0" u="none" strike="noStrike" cap="none" normalizeH="0" baseline="0" dirty="0">
                <a:ln>
                  <a:noFill/>
                </a:ln>
                <a:solidFill>
                  <a:schemeClr val="tx1"/>
                </a:solidFill>
                <a:effectLst/>
                <a:latin typeface="Arial" panose="020B0604020202020204" pitchFamily="34" charset="0"/>
              </a:rPr>
              <a:t> (CNN, RNN, hybrid) are widely used for detecting and classifying retinal diseases from fundus images.</a:t>
            </a:r>
          </a:p>
          <a:p>
            <a:pPr marL="690878" lvl="1" indent="-345502" rtl="0">
              <a:lnSpc>
                <a:spcPct val="150015"/>
              </a:lnSpc>
              <a:spcBef>
                <a:spcPts val="0"/>
              </a:spcBef>
              <a:spcAft>
                <a:spcPts val="0"/>
              </a:spcAft>
              <a:buClr>
                <a:schemeClr val="dk1"/>
              </a:buClr>
              <a:buSzPts val="3200"/>
              <a:buFont typeface="Consolas"/>
              <a:buChar char="•"/>
            </a:pPr>
            <a:r>
              <a:rPr kumimoji="0" lang="en-US" altLang="en-US" sz="3200" b="1" i="0" u="none" strike="noStrike" cap="none" normalizeH="0" baseline="0" dirty="0">
                <a:ln>
                  <a:noFill/>
                </a:ln>
                <a:solidFill>
                  <a:schemeClr val="tx1"/>
                </a:solidFill>
                <a:effectLst/>
                <a:latin typeface="Arial" panose="020B0604020202020204" pitchFamily="34" charset="0"/>
              </a:rPr>
              <a:t>Advanced Architectures</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ResNet</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MobileNet</a:t>
            </a:r>
            <a:r>
              <a:rPr kumimoji="0" lang="en-US" altLang="en-US" sz="3200" b="0" i="0" u="none" strike="noStrike" cap="none" normalizeH="0" baseline="0" dirty="0">
                <a:ln>
                  <a:noFill/>
                </a:ln>
                <a:solidFill>
                  <a:schemeClr val="tx1"/>
                </a:solidFill>
                <a:effectLst/>
                <a:latin typeface="Arial" panose="020B0604020202020204" pitchFamily="34" charset="0"/>
              </a:rPr>
              <a:t>, Vision Transformers) and techniques like </a:t>
            </a:r>
            <a:r>
              <a:rPr kumimoji="0" lang="en-US" altLang="en-US" sz="3200" b="1" i="0" u="none" strike="noStrike" cap="none" normalizeH="0" baseline="0" dirty="0">
                <a:ln>
                  <a:noFill/>
                </a:ln>
                <a:solidFill>
                  <a:schemeClr val="tx1"/>
                </a:solidFill>
                <a:effectLst/>
                <a:latin typeface="Arial" panose="020B0604020202020204" pitchFamily="34" charset="0"/>
              </a:rPr>
              <a:t>transfer learning</a:t>
            </a:r>
            <a:r>
              <a:rPr kumimoji="0" lang="en-US" altLang="en-US" sz="3200" b="0" i="0" u="none" strike="noStrike" cap="none" normalizeH="0" baseline="0" dirty="0">
                <a:ln>
                  <a:noFill/>
                </a:ln>
                <a:solidFill>
                  <a:schemeClr val="tx1"/>
                </a:solidFill>
                <a:effectLst/>
                <a:latin typeface="Arial" panose="020B0604020202020204" pitchFamily="34" charset="0"/>
              </a:rPr>
              <a:t> and </a:t>
            </a:r>
            <a:r>
              <a:rPr kumimoji="0" lang="en-US" altLang="en-US" sz="3200" b="1" i="0" u="none" strike="noStrike" cap="none" normalizeH="0" baseline="0" dirty="0">
                <a:ln>
                  <a:noFill/>
                </a:ln>
                <a:solidFill>
                  <a:schemeClr val="tx1"/>
                </a:solidFill>
                <a:effectLst/>
                <a:latin typeface="Arial" panose="020B0604020202020204" pitchFamily="34" charset="0"/>
              </a:rPr>
              <a:t>attention mechanisms</a:t>
            </a:r>
            <a:r>
              <a:rPr kumimoji="0" lang="en-US" altLang="en-US" sz="3200" b="0" i="0" u="none" strike="noStrike" cap="none" normalizeH="0" baseline="0" dirty="0">
                <a:ln>
                  <a:noFill/>
                </a:ln>
                <a:solidFill>
                  <a:schemeClr val="tx1"/>
                </a:solidFill>
                <a:effectLst/>
                <a:latin typeface="Arial" panose="020B0604020202020204" pitchFamily="34" charset="0"/>
              </a:rPr>
              <a:t> improve model performance.</a:t>
            </a:r>
          </a:p>
          <a:p>
            <a:pPr marL="690878" lvl="1" indent="-345502" rtl="0">
              <a:lnSpc>
                <a:spcPct val="150015"/>
              </a:lnSpc>
              <a:spcBef>
                <a:spcPts val="0"/>
              </a:spcBef>
              <a:spcAft>
                <a:spcPts val="0"/>
              </a:spcAft>
              <a:buClr>
                <a:schemeClr val="dk1"/>
              </a:buClr>
              <a:buSzPts val="3200"/>
              <a:buFont typeface="Consolas"/>
              <a:buChar char="•"/>
            </a:pPr>
            <a:r>
              <a:rPr kumimoji="0" lang="en-US" altLang="en-US" sz="3200" b="1" i="0" u="none" strike="noStrike" cap="none" normalizeH="0" baseline="0" dirty="0">
                <a:ln>
                  <a:noFill/>
                </a:ln>
                <a:solidFill>
                  <a:schemeClr val="tx1"/>
                </a:solidFill>
                <a:effectLst/>
                <a:latin typeface="Arial" panose="020B0604020202020204" pitchFamily="34" charset="0"/>
              </a:rPr>
              <a:t>Multi-Disease Classification</a:t>
            </a:r>
            <a:r>
              <a:rPr kumimoji="0" lang="en-US" altLang="en-US" sz="3200" b="0" i="0" u="none" strike="noStrike" cap="none" normalizeH="0" baseline="0" dirty="0">
                <a:ln>
                  <a:noFill/>
                </a:ln>
                <a:solidFill>
                  <a:schemeClr val="tx1"/>
                </a:solidFill>
                <a:effectLst/>
                <a:latin typeface="Arial" panose="020B0604020202020204" pitchFamily="34" charset="0"/>
              </a:rPr>
              <a:t> enables detection of multiple eye diseases (e.g., diabetic retinopathy, glaucoma, cataracts) from a single image.</a:t>
            </a:r>
          </a:p>
          <a:p>
            <a:pPr marL="690878" lvl="1" indent="-345502" rtl="0">
              <a:lnSpc>
                <a:spcPct val="150015"/>
              </a:lnSpc>
              <a:spcBef>
                <a:spcPts val="0"/>
              </a:spcBef>
              <a:spcAft>
                <a:spcPts val="0"/>
              </a:spcAft>
              <a:buClr>
                <a:schemeClr val="dk1"/>
              </a:buClr>
              <a:buSzPts val="3200"/>
              <a:buFont typeface="Consolas"/>
              <a:buChar char="•"/>
            </a:pPr>
            <a:endParaRPr lang="en-US" sz="3200" b="1" dirty="0">
              <a:solidFill>
                <a:schemeClr val="dk1"/>
              </a:solidFill>
              <a:latin typeface="Consolas"/>
              <a:ea typeface="Consolas"/>
              <a:cs typeface="Consolas"/>
              <a:sym typeface="Consolas"/>
            </a:endParaRPr>
          </a:p>
          <a:p>
            <a:pPr marL="690878" lvl="1" indent="-345502" rtl="0">
              <a:lnSpc>
                <a:spcPct val="150015"/>
              </a:lnSpc>
              <a:spcBef>
                <a:spcPts val="0"/>
              </a:spcBef>
              <a:spcAft>
                <a:spcPts val="0"/>
              </a:spcAft>
              <a:buClr>
                <a:schemeClr val="dk1"/>
              </a:buClr>
              <a:buSzPts val="3200"/>
              <a:buFont typeface="Consolas"/>
              <a:buChar char="•"/>
            </a:pPr>
            <a:endParaRPr lang="en-US" sz="3200" b="1" dirty="0">
              <a:solidFill>
                <a:schemeClr val="dk1"/>
              </a:solidFill>
              <a:latin typeface="Consolas"/>
              <a:ea typeface="Consolas"/>
              <a:cs typeface="Consolas"/>
              <a:sym typeface="Consolas"/>
            </a:endParaRPr>
          </a:p>
          <a:p>
            <a:pPr marL="690878" lvl="1" indent="-345502" rtl="0">
              <a:lnSpc>
                <a:spcPct val="150015"/>
              </a:lnSpc>
              <a:spcBef>
                <a:spcPts val="0"/>
              </a:spcBef>
              <a:spcAft>
                <a:spcPts val="0"/>
              </a:spcAft>
              <a:buClr>
                <a:schemeClr val="dk1"/>
              </a:buClr>
              <a:buSzPts val="3200"/>
              <a:buFont typeface="Consolas"/>
              <a:buChar char="•"/>
            </a:pPr>
            <a:endParaRPr sz="3200" b="1" dirty="0">
              <a:solidFill>
                <a:schemeClr val="dk1"/>
              </a:solidFill>
              <a:latin typeface="Consolas"/>
              <a:ea typeface="Consolas"/>
              <a:cs typeface="Consolas"/>
              <a:sym typeface="Consolas"/>
            </a:endParaRPr>
          </a:p>
        </p:txBody>
      </p:sp>
      <p:pic>
        <p:nvPicPr>
          <p:cNvPr id="3" name="Picture 4" descr="Diseases Of The Eye">
            <a:extLst>
              <a:ext uri="{FF2B5EF4-FFF2-40B4-BE49-F238E27FC236}">
                <a16:creationId xmlns:a16="http://schemas.microsoft.com/office/drawing/2014/main" id="{4631D149-7E66-F50F-319B-13A544F89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36" y="1688414"/>
            <a:ext cx="9765316" cy="54929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2"/>
        <p:cNvGrpSpPr/>
        <p:nvPr/>
      </p:nvGrpSpPr>
      <p:grpSpPr>
        <a:xfrm>
          <a:off x="0" y="0"/>
          <a:ext cx="0" cy="0"/>
          <a:chOff x="0" y="0"/>
          <a:chExt cx="0" cy="0"/>
        </a:xfrm>
      </p:grpSpPr>
      <p:sp>
        <p:nvSpPr>
          <p:cNvPr id="233" name="Google Shape;233;p27"/>
          <p:cNvSpPr txBox="1"/>
          <p:nvPr/>
        </p:nvSpPr>
        <p:spPr>
          <a:xfrm>
            <a:off x="551700" y="2035200"/>
            <a:ext cx="16759907" cy="7963719"/>
          </a:xfrm>
          <a:prstGeom prst="rect">
            <a:avLst/>
          </a:prstGeom>
          <a:noFill/>
          <a:ln>
            <a:noFill/>
          </a:ln>
        </p:spPr>
        <p:txBody>
          <a:bodyPr spcFirstLastPara="1" wrap="square" lIns="0" tIns="0" rIns="0" bIns="0" anchor="t" anchorCtr="0">
            <a:spAutoFit/>
          </a:bodyPr>
          <a:lstStyle/>
          <a:p>
            <a:pPr marL="604487" marR="0" lvl="1" indent="-327707" algn="just" rtl="0">
              <a:lnSpc>
                <a:spcPct val="150017"/>
              </a:lnSpc>
              <a:spcBef>
                <a:spcPts val="0"/>
              </a:spcBef>
              <a:spcAft>
                <a:spcPts val="0"/>
              </a:spcAft>
              <a:buClr>
                <a:srgbClr val="000000"/>
              </a:buClr>
              <a:buSzPts val="3200"/>
              <a:buFont typeface="Consolas"/>
              <a:buChar char="•"/>
            </a:pPr>
            <a:r>
              <a:rPr lang="en-US" sz="3200" b="1" i="0" u="none" strike="noStrike" cap="none" dirty="0">
                <a:solidFill>
                  <a:schemeClr val="accent3">
                    <a:lumMod val="75000"/>
                  </a:schemeClr>
                </a:solidFill>
                <a:latin typeface="Consolas"/>
                <a:ea typeface="Consolas"/>
                <a:cs typeface="Consolas"/>
                <a:sym typeface="Consolas"/>
              </a:rPr>
              <a:t>Limited Dataset: </a:t>
            </a:r>
            <a:r>
              <a:rPr lang="en-US" sz="3200" b="1" i="0" u="none" strike="noStrike" cap="none" dirty="0">
                <a:solidFill>
                  <a:srgbClr val="000000"/>
                </a:solidFill>
                <a:latin typeface="Consolas"/>
                <a:ea typeface="Consolas"/>
                <a:cs typeface="Consolas"/>
                <a:sym typeface="Consolas"/>
              </a:rPr>
              <a:t>Current datasets may not cover all demographic groups, affecting model generalization and accuracy.</a:t>
            </a:r>
          </a:p>
          <a:p>
            <a:pPr marL="276780" marR="0" lvl="1" algn="just" rtl="0">
              <a:lnSpc>
                <a:spcPct val="150017"/>
              </a:lnSpc>
              <a:spcBef>
                <a:spcPts val="0"/>
              </a:spcBef>
              <a:spcAft>
                <a:spcPts val="0"/>
              </a:spcAft>
              <a:buClr>
                <a:srgbClr val="000000"/>
              </a:buClr>
              <a:buSzPts val="3200"/>
            </a:pPr>
            <a:endParaRPr lang="en-US" sz="500" b="1" i="0" u="none" strike="noStrike" cap="none" dirty="0">
              <a:solidFill>
                <a:srgbClr val="000000"/>
              </a:solidFill>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i="0" u="none" strike="noStrike" cap="none" dirty="0">
                <a:solidFill>
                  <a:schemeClr val="accent3">
                    <a:lumMod val="75000"/>
                  </a:schemeClr>
                </a:solidFill>
                <a:latin typeface="Consolas"/>
                <a:ea typeface="Consolas"/>
                <a:cs typeface="Consolas"/>
                <a:sym typeface="Consolas"/>
              </a:rPr>
              <a:t>Data Quality and Annotation: </a:t>
            </a:r>
            <a:r>
              <a:rPr lang="en-US" sz="3200" b="1" i="0" u="none" strike="noStrike" cap="none" dirty="0">
                <a:solidFill>
                  <a:srgbClr val="000000"/>
                </a:solidFill>
                <a:latin typeface="Consolas"/>
                <a:ea typeface="Consolas"/>
                <a:cs typeface="Consolas"/>
                <a:sym typeface="Consolas"/>
              </a:rPr>
              <a:t>Fundus images may have varying quality or inconsistent annotations, which can impact the model's accuracy. </a:t>
            </a:r>
          </a:p>
          <a:p>
            <a:pPr marL="276780" marR="0" lvl="1" algn="just" rtl="0">
              <a:lnSpc>
                <a:spcPct val="150017"/>
              </a:lnSpc>
              <a:spcBef>
                <a:spcPts val="0"/>
              </a:spcBef>
              <a:spcAft>
                <a:spcPts val="0"/>
              </a:spcAft>
              <a:buClr>
                <a:srgbClr val="000000"/>
              </a:buClr>
              <a:buSzPts val="3200"/>
            </a:pPr>
            <a:endParaRPr lang="en-US" sz="500" b="1" i="0" u="none" strike="noStrike" cap="none" dirty="0">
              <a:solidFill>
                <a:srgbClr val="000000"/>
              </a:solidFill>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endParaRPr lang="en-US" sz="5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i="0" u="none" strike="noStrike" cap="none" dirty="0">
                <a:solidFill>
                  <a:schemeClr val="accent3">
                    <a:lumMod val="75000"/>
                  </a:schemeClr>
                </a:solidFill>
                <a:latin typeface="Consolas"/>
                <a:ea typeface="Consolas"/>
                <a:cs typeface="Consolas"/>
                <a:sym typeface="Consolas"/>
              </a:rPr>
              <a:t>Real-Time Detection: </a:t>
            </a:r>
            <a:r>
              <a:rPr lang="en-US" sz="3200" b="1" i="0" u="none" strike="noStrike" cap="none" dirty="0">
                <a:solidFill>
                  <a:srgbClr val="000000"/>
                </a:solidFill>
                <a:latin typeface="Consolas"/>
                <a:ea typeface="Consolas"/>
                <a:cs typeface="Consolas"/>
                <a:sym typeface="Consolas"/>
              </a:rPr>
              <a:t>Models may not be optimized for real-time use in mobile or point-of-care settings, requiring improvements in speed and efficiency.</a:t>
            </a:r>
          </a:p>
          <a:p>
            <a:pPr marL="276780" marR="0" lvl="1" algn="just" rtl="0">
              <a:lnSpc>
                <a:spcPct val="150017"/>
              </a:lnSpc>
              <a:spcBef>
                <a:spcPts val="0"/>
              </a:spcBef>
              <a:spcAft>
                <a:spcPts val="0"/>
              </a:spcAft>
              <a:buClr>
                <a:srgbClr val="000000"/>
              </a:buClr>
              <a:buSzPts val="3200"/>
            </a:pPr>
            <a:endParaRPr lang="en-US" sz="500" b="1" i="0" u="none" strike="noStrike" cap="none" dirty="0">
              <a:solidFill>
                <a:srgbClr val="000000"/>
              </a:solidFill>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endParaRPr lang="en-US" sz="5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i="0" u="none" strike="noStrike" cap="none" dirty="0">
                <a:solidFill>
                  <a:schemeClr val="accent3">
                    <a:lumMod val="75000"/>
                  </a:schemeClr>
                </a:solidFill>
                <a:latin typeface="Consolas"/>
                <a:ea typeface="Consolas"/>
                <a:cs typeface="Consolas"/>
                <a:sym typeface="Consolas"/>
              </a:rPr>
              <a:t>Model Explainability: </a:t>
            </a:r>
            <a:r>
              <a:rPr lang="en-US" sz="3200" b="1" i="0" u="none" strike="noStrike" cap="none" dirty="0">
                <a:solidFill>
                  <a:srgbClr val="000000"/>
                </a:solidFill>
                <a:latin typeface="Consolas"/>
                <a:ea typeface="Consolas"/>
                <a:cs typeface="Consolas"/>
                <a:sym typeface="Consolas"/>
              </a:rPr>
              <a:t>Enhancing the transparency and trustworthiness of deep learning models is crucial for clinical decision-making and adoption.</a:t>
            </a:r>
          </a:p>
        </p:txBody>
      </p:sp>
      <p:sp>
        <p:nvSpPr>
          <p:cNvPr id="234" name="Google Shape;234;p27"/>
          <p:cNvSpPr txBox="1"/>
          <p:nvPr/>
        </p:nvSpPr>
        <p:spPr>
          <a:xfrm>
            <a:off x="551700" y="431700"/>
            <a:ext cx="13863000"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B. Identification of Gaps</a:t>
            </a:r>
            <a:endParaRPr sz="6000" b="1" dirty="0">
              <a:solidFill>
                <a:schemeClr val="accent2">
                  <a:lumMod val="75000"/>
                </a:schemeClr>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81"/>
        <p:cNvGrpSpPr/>
        <p:nvPr/>
      </p:nvGrpSpPr>
      <p:grpSpPr>
        <a:xfrm>
          <a:off x="0" y="0"/>
          <a:ext cx="0" cy="0"/>
          <a:chOff x="0" y="0"/>
          <a:chExt cx="0" cy="0"/>
        </a:xfrm>
      </p:grpSpPr>
      <p:grpSp>
        <p:nvGrpSpPr>
          <p:cNvPr id="182" name="Google Shape;182;p22"/>
          <p:cNvGrpSpPr/>
          <p:nvPr/>
        </p:nvGrpSpPr>
        <p:grpSpPr>
          <a:xfrm>
            <a:off x="13898284" y="456675"/>
            <a:ext cx="3816279" cy="9356148"/>
            <a:chOff x="-117190" y="-289592"/>
            <a:chExt cx="1524081" cy="2597415"/>
          </a:xfrm>
          <a:solidFill>
            <a:schemeClr val="accent1"/>
          </a:solidFill>
        </p:grpSpPr>
        <p:sp>
          <p:nvSpPr>
            <p:cNvPr id="183" name="Google Shape;183;p22"/>
            <p:cNvSpPr/>
            <p:nvPr/>
          </p:nvSpPr>
          <p:spPr>
            <a:xfrm>
              <a:off x="-117190" y="-289592"/>
              <a:ext cx="1524081" cy="2597415"/>
            </a:xfrm>
            <a:custGeom>
              <a:avLst/>
              <a:gdLst/>
              <a:ahLst/>
              <a:cxnLst/>
              <a:rect l="l" t="t" r="r" b="b"/>
              <a:pathLst>
                <a:path w="1524081" h="2597415" extrusionOk="0">
                  <a:moveTo>
                    <a:pt x="40136" y="0"/>
                  </a:moveTo>
                  <a:lnTo>
                    <a:pt x="1483945" y="0"/>
                  </a:lnTo>
                  <a:cubicBezTo>
                    <a:pt x="1494589" y="0"/>
                    <a:pt x="1504798" y="4229"/>
                    <a:pt x="1512325" y="11756"/>
                  </a:cubicBezTo>
                  <a:cubicBezTo>
                    <a:pt x="1519852" y="19283"/>
                    <a:pt x="1524081" y="29491"/>
                    <a:pt x="1524081" y="40136"/>
                  </a:cubicBezTo>
                  <a:lnTo>
                    <a:pt x="1524081" y="2557279"/>
                  </a:lnTo>
                  <a:cubicBezTo>
                    <a:pt x="1524081" y="2579445"/>
                    <a:pt x="1506111" y="2597415"/>
                    <a:pt x="1483945" y="2597415"/>
                  </a:cubicBezTo>
                  <a:lnTo>
                    <a:pt x="40136" y="2597415"/>
                  </a:lnTo>
                  <a:cubicBezTo>
                    <a:pt x="17970" y="2597415"/>
                    <a:pt x="0" y="2579445"/>
                    <a:pt x="0" y="2557279"/>
                  </a:cubicBezTo>
                  <a:lnTo>
                    <a:pt x="0" y="40136"/>
                  </a:lnTo>
                  <a:cubicBezTo>
                    <a:pt x="0" y="17970"/>
                    <a:pt x="17970" y="0"/>
                    <a:pt x="401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txBox="1"/>
            <p:nvPr/>
          </p:nvSpPr>
          <p:spPr>
            <a:xfrm>
              <a:off x="0" y="-38100"/>
              <a:ext cx="812800" cy="850900"/>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7" name="Google Shape;187;p22"/>
          <p:cNvSpPr txBox="1"/>
          <p:nvPr/>
        </p:nvSpPr>
        <p:spPr>
          <a:xfrm>
            <a:off x="276350" y="456675"/>
            <a:ext cx="13511400" cy="1107996"/>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6000" b="1" i="0" u="none" strike="noStrike" cap="none" dirty="0">
                <a:solidFill>
                  <a:schemeClr val="accent2">
                    <a:lumMod val="75000"/>
                  </a:schemeClr>
                </a:solidFill>
                <a:latin typeface="Consolas"/>
                <a:ea typeface="Consolas"/>
                <a:cs typeface="Consolas"/>
                <a:sym typeface="Consolas"/>
              </a:rPr>
              <a:t>III. Scope and Problem Statement </a:t>
            </a:r>
            <a:endParaRPr b="1" dirty="0">
              <a:solidFill>
                <a:schemeClr val="accent2">
                  <a:lumMod val="75000"/>
                </a:schemeClr>
              </a:solidFill>
              <a:latin typeface="Consolas"/>
              <a:ea typeface="Consolas"/>
              <a:cs typeface="Consolas"/>
              <a:sym typeface="Consolas"/>
            </a:endParaRPr>
          </a:p>
        </p:txBody>
      </p:sp>
      <p:sp>
        <p:nvSpPr>
          <p:cNvPr id="4" name="Google Shape;233;p27">
            <a:extLst>
              <a:ext uri="{FF2B5EF4-FFF2-40B4-BE49-F238E27FC236}">
                <a16:creationId xmlns:a16="http://schemas.microsoft.com/office/drawing/2014/main" id="{55AB98B7-4BE2-CB0C-551A-AF11D90CE83F}"/>
              </a:ext>
            </a:extLst>
          </p:cNvPr>
          <p:cNvSpPr txBox="1"/>
          <p:nvPr/>
        </p:nvSpPr>
        <p:spPr>
          <a:xfrm>
            <a:off x="426455" y="1870060"/>
            <a:ext cx="11460746" cy="8728351"/>
          </a:xfrm>
          <a:prstGeom prst="rect">
            <a:avLst/>
          </a:prstGeom>
          <a:noFill/>
          <a:ln>
            <a:noFill/>
          </a:ln>
        </p:spPr>
        <p:txBody>
          <a:bodyPr spcFirstLastPara="1" wrap="square" lIns="0" tIns="0" rIns="0" bIns="0" anchor="t" anchorCtr="0">
            <a:spAutoFit/>
          </a:bodyPr>
          <a:lstStyle/>
          <a:p>
            <a:pPr marL="604487" marR="0" lvl="1" indent="-327707" algn="just" rtl="0">
              <a:lnSpc>
                <a:spcPct val="150017"/>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Scope: </a:t>
            </a:r>
            <a:r>
              <a:rPr lang="en-US" sz="3200" b="1" dirty="0">
                <a:latin typeface="Consolas"/>
                <a:ea typeface="Consolas"/>
                <a:cs typeface="Consolas"/>
                <a:sym typeface="Consolas"/>
              </a:rPr>
              <a:t>This research aims to develop a deep learning-based system for the early detection of retinal diseases such as diabetic retinopathy, glaucoma, and cataracts from fundus images. </a:t>
            </a:r>
          </a:p>
          <a:p>
            <a:pPr marL="604487" marR="0" lvl="1" indent="-327707" algn="just" rtl="0">
              <a:lnSpc>
                <a:spcPct val="150017"/>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The focus will be on leveraging advanced neural network architectures like CNNs, Vision Transformers, and </a:t>
            </a:r>
            <a:r>
              <a:rPr lang="en-US" sz="3200" b="1" dirty="0" err="1">
                <a:latin typeface="Consolas"/>
                <a:ea typeface="Consolas"/>
                <a:cs typeface="Consolas"/>
                <a:sym typeface="Consolas"/>
              </a:rPr>
              <a:t>MobileNet</a:t>
            </a:r>
            <a:r>
              <a:rPr lang="en-US" sz="3200" b="1" dirty="0">
                <a:latin typeface="Consolas"/>
                <a:ea typeface="Consolas"/>
                <a:cs typeface="Consolas"/>
                <a:sym typeface="Consolas"/>
              </a:rPr>
              <a:t> to achieve high accuracy in disease classification and provide real-time detection capabilities for clinical use.</a:t>
            </a:r>
            <a:endParaRPr lang="en-US" sz="3200" b="1" i="0" u="none" strike="noStrike" cap="none" dirty="0">
              <a:solidFill>
                <a:srgbClr val="000000"/>
              </a:solidFill>
              <a:latin typeface="Consolas"/>
              <a:ea typeface="Consolas"/>
              <a:cs typeface="Consolas"/>
              <a:sym typeface="Consolas"/>
            </a:endParaRPr>
          </a:p>
          <a:p>
            <a:pPr marL="0" marR="0" lvl="0" indent="0" algn="just" rtl="0">
              <a:lnSpc>
                <a:spcPct val="140014"/>
              </a:lnSpc>
              <a:spcBef>
                <a:spcPts val="0"/>
              </a:spcBef>
              <a:spcAft>
                <a:spcPts val="0"/>
              </a:spcAft>
              <a:buNone/>
            </a:pPr>
            <a:endParaRPr lang="en-US" sz="2799" b="0" i="0" u="none" strike="noStrike" cap="none" dirty="0">
              <a:solidFill>
                <a:srgbClr val="000000"/>
              </a:solidFill>
              <a:latin typeface="Arial"/>
              <a:ea typeface="Arial"/>
              <a:cs typeface="Arial"/>
              <a:sym typeface="Arial"/>
            </a:endParaRPr>
          </a:p>
        </p:txBody>
      </p:sp>
      <p:pic>
        <p:nvPicPr>
          <p:cNvPr id="8198" name="Picture 6" descr="Fiber Optic Testing Illustrations, Royalty-Free Vector Graphics &amp; Clip ...">
            <a:extLst>
              <a:ext uri="{FF2B5EF4-FFF2-40B4-BE49-F238E27FC236}">
                <a16:creationId xmlns:a16="http://schemas.microsoft.com/office/drawing/2014/main" id="{20BCB49C-7DF2-BB36-70EF-2448C168B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5744" y="2470569"/>
            <a:ext cx="5264283" cy="54170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81">
          <a:extLst>
            <a:ext uri="{FF2B5EF4-FFF2-40B4-BE49-F238E27FC236}">
              <a16:creationId xmlns:a16="http://schemas.microsoft.com/office/drawing/2014/main" id="{525CC764-BDA1-3FC0-4DF6-522B6BB4D51F}"/>
            </a:ext>
          </a:extLst>
        </p:cNvPr>
        <p:cNvGrpSpPr/>
        <p:nvPr/>
      </p:nvGrpSpPr>
      <p:grpSpPr>
        <a:xfrm>
          <a:off x="0" y="0"/>
          <a:ext cx="0" cy="0"/>
          <a:chOff x="0" y="0"/>
          <a:chExt cx="0" cy="0"/>
        </a:xfrm>
      </p:grpSpPr>
      <p:grpSp>
        <p:nvGrpSpPr>
          <p:cNvPr id="182" name="Google Shape;182;p22">
            <a:extLst>
              <a:ext uri="{FF2B5EF4-FFF2-40B4-BE49-F238E27FC236}">
                <a16:creationId xmlns:a16="http://schemas.microsoft.com/office/drawing/2014/main" id="{0A583D87-21BC-DBB9-2984-1F2BCB4A4ABF}"/>
              </a:ext>
            </a:extLst>
          </p:cNvPr>
          <p:cNvGrpSpPr/>
          <p:nvPr/>
        </p:nvGrpSpPr>
        <p:grpSpPr>
          <a:xfrm>
            <a:off x="14273938" y="332312"/>
            <a:ext cx="3431799" cy="9356148"/>
            <a:chOff x="-117190" y="-289592"/>
            <a:chExt cx="1524081" cy="2597415"/>
          </a:xfrm>
          <a:solidFill>
            <a:schemeClr val="accent1"/>
          </a:solidFill>
        </p:grpSpPr>
        <p:sp>
          <p:nvSpPr>
            <p:cNvPr id="183" name="Google Shape;183;p22">
              <a:extLst>
                <a:ext uri="{FF2B5EF4-FFF2-40B4-BE49-F238E27FC236}">
                  <a16:creationId xmlns:a16="http://schemas.microsoft.com/office/drawing/2014/main" id="{E9A1DDC9-4F6F-8FE2-1099-184F6A2535A9}"/>
                </a:ext>
              </a:extLst>
            </p:cNvPr>
            <p:cNvSpPr/>
            <p:nvPr/>
          </p:nvSpPr>
          <p:spPr>
            <a:xfrm>
              <a:off x="-117190" y="-289592"/>
              <a:ext cx="1524081" cy="2597415"/>
            </a:xfrm>
            <a:custGeom>
              <a:avLst/>
              <a:gdLst/>
              <a:ahLst/>
              <a:cxnLst/>
              <a:rect l="l" t="t" r="r" b="b"/>
              <a:pathLst>
                <a:path w="1524081" h="2597415" extrusionOk="0">
                  <a:moveTo>
                    <a:pt x="40136" y="0"/>
                  </a:moveTo>
                  <a:lnTo>
                    <a:pt x="1483945" y="0"/>
                  </a:lnTo>
                  <a:cubicBezTo>
                    <a:pt x="1494589" y="0"/>
                    <a:pt x="1504798" y="4229"/>
                    <a:pt x="1512325" y="11756"/>
                  </a:cubicBezTo>
                  <a:cubicBezTo>
                    <a:pt x="1519852" y="19283"/>
                    <a:pt x="1524081" y="29491"/>
                    <a:pt x="1524081" y="40136"/>
                  </a:cubicBezTo>
                  <a:lnTo>
                    <a:pt x="1524081" y="2557279"/>
                  </a:lnTo>
                  <a:cubicBezTo>
                    <a:pt x="1524081" y="2579445"/>
                    <a:pt x="1506111" y="2597415"/>
                    <a:pt x="1483945" y="2597415"/>
                  </a:cubicBezTo>
                  <a:lnTo>
                    <a:pt x="40136" y="2597415"/>
                  </a:lnTo>
                  <a:cubicBezTo>
                    <a:pt x="17970" y="2597415"/>
                    <a:pt x="0" y="2579445"/>
                    <a:pt x="0" y="2557279"/>
                  </a:cubicBezTo>
                  <a:lnTo>
                    <a:pt x="0" y="40136"/>
                  </a:lnTo>
                  <a:cubicBezTo>
                    <a:pt x="0" y="17970"/>
                    <a:pt x="17970" y="0"/>
                    <a:pt x="401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a:extLst>
                <a:ext uri="{FF2B5EF4-FFF2-40B4-BE49-F238E27FC236}">
                  <a16:creationId xmlns:a16="http://schemas.microsoft.com/office/drawing/2014/main" id="{F414449D-6891-90B4-904B-A822E4396423}"/>
                </a:ext>
              </a:extLst>
            </p:cNvPr>
            <p:cNvSpPr txBox="1"/>
            <p:nvPr/>
          </p:nvSpPr>
          <p:spPr>
            <a:xfrm>
              <a:off x="0" y="-38100"/>
              <a:ext cx="812800" cy="850900"/>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7" name="Google Shape;187;p22">
            <a:extLst>
              <a:ext uri="{FF2B5EF4-FFF2-40B4-BE49-F238E27FC236}">
                <a16:creationId xmlns:a16="http://schemas.microsoft.com/office/drawing/2014/main" id="{F3157A9D-7C82-874E-F4FB-56E6E18153AF}"/>
              </a:ext>
            </a:extLst>
          </p:cNvPr>
          <p:cNvSpPr txBox="1"/>
          <p:nvPr/>
        </p:nvSpPr>
        <p:spPr>
          <a:xfrm>
            <a:off x="276350" y="456675"/>
            <a:ext cx="13511400" cy="1107996"/>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6000" b="1" i="0" u="none" strike="noStrike" cap="none" dirty="0">
                <a:solidFill>
                  <a:schemeClr val="accent2">
                    <a:lumMod val="75000"/>
                  </a:schemeClr>
                </a:solidFill>
                <a:latin typeface="Consolas"/>
                <a:ea typeface="Consolas"/>
                <a:cs typeface="Consolas"/>
                <a:sym typeface="Consolas"/>
              </a:rPr>
              <a:t>III. Scope and Problem Statement </a:t>
            </a:r>
            <a:endParaRPr b="1" dirty="0">
              <a:solidFill>
                <a:schemeClr val="accent2">
                  <a:lumMod val="75000"/>
                </a:schemeClr>
              </a:solidFill>
              <a:latin typeface="Consolas"/>
              <a:ea typeface="Consolas"/>
              <a:cs typeface="Consolas"/>
              <a:sym typeface="Consolas"/>
            </a:endParaRPr>
          </a:p>
        </p:txBody>
      </p:sp>
      <p:sp>
        <p:nvSpPr>
          <p:cNvPr id="4" name="Google Shape;233;p27">
            <a:extLst>
              <a:ext uri="{FF2B5EF4-FFF2-40B4-BE49-F238E27FC236}">
                <a16:creationId xmlns:a16="http://schemas.microsoft.com/office/drawing/2014/main" id="{7673877B-01C9-B9B1-5AC5-862AF9BCCD1B}"/>
              </a:ext>
            </a:extLst>
          </p:cNvPr>
          <p:cNvSpPr txBox="1"/>
          <p:nvPr/>
        </p:nvSpPr>
        <p:spPr>
          <a:xfrm>
            <a:off x="426454" y="1870060"/>
            <a:ext cx="12406143" cy="8728351"/>
          </a:xfrm>
          <a:prstGeom prst="rect">
            <a:avLst/>
          </a:prstGeom>
          <a:noFill/>
          <a:ln>
            <a:noFill/>
          </a:ln>
        </p:spPr>
        <p:txBody>
          <a:bodyPr spcFirstLastPara="1" wrap="square" lIns="0" tIns="0" rIns="0" bIns="0" anchor="t" anchorCtr="0">
            <a:spAutoFit/>
          </a:bodyPr>
          <a:lstStyle/>
          <a:p>
            <a:pPr marL="604487" marR="0" lvl="1" indent="-327707" algn="just" rtl="0">
              <a:lnSpc>
                <a:spcPct val="150017"/>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Problem Statement: </a:t>
            </a:r>
            <a:r>
              <a:rPr lang="en-US" sz="3200" b="1" dirty="0">
                <a:latin typeface="Consolas"/>
                <a:ea typeface="Consolas"/>
                <a:cs typeface="Consolas"/>
                <a:sym typeface="Consolas"/>
              </a:rPr>
              <a:t>The challenges to address include improving model accuracy on diverse retinal datasets, optimizing deep learning models for real-time detection, and ensuring model interpretability for clinical adoption. </a:t>
            </a:r>
          </a:p>
          <a:p>
            <a:pPr marL="604487" marR="0" lvl="1" indent="-327707" algn="just" rtl="0">
              <a:lnSpc>
                <a:spcPct val="150017"/>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Additionally, issues like dataset diversity, quality, and multi-disease classification need to be resolved for more reliable and scalable detection systems.</a:t>
            </a:r>
          </a:p>
          <a:p>
            <a:pPr marL="604487" marR="0" lvl="1" indent="-124507" algn="just" rtl="0">
              <a:lnSpc>
                <a:spcPct val="150017"/>
              </a:lnSpc>
              <a:spcBef>
                <a:spcPts val="0"/>
              </a:spcBef>
              <a:spcAft>
                <a:spcPts val="0"/>
              </a:spcAft>
              <a:buClr>
                <a:schemeClr val="dk1"/>
              </a:buClr>
              <a:buSzPts val="2799"/>
              <a:buFont typeface="Arial"/>
              <a:buNone/>
            </a:pPr>
            <a:endParaRPr lang="en-US" sz="3200" b="1" i="0" u="none" strike="noStrike" cap="none" dirty="0">
              <a:solidFill>
                <a:srgbClr val="000000"/>
              </a:solidFill>
              <a:latin typeface="Consolas"/>
              <a:ea typeface="Consolas"/>
              <a:cs typeface="Consolas"/>
              <a:sym typeface="Consolas"/>
            </a:endParaRPr>
          </a:p>
          <a:p>
            <a:pPr marL="0" marR="0" lvl="0" indent="0" algn="just" rtl="0">
              <a:lnSpc>
                <a:spcPct val="140014"/>
              </a:lnSpc>
              <a:spcBef>
                <a:spcPts val="0"/>
              </a:spcBef>
              <a:spcAft>
                <a:spcPts val="0"/>
              </a:spcAft>
              <a:buNone/>
            </a:pPr>
            <a:endParaRPr lang="en-US" sz="2799" b="0" i="0" u="none" strike="noStrike" cap="none" dirty="0">
              <a:solidFill>
                <a:srgbClr val="000000"/>
              </a:solidFill>
              <a:latin typeface="Arial"/>
              <a:ea typeface="Arial"/>
              <a:cs typeface="Arial"/>
              <a:sym typeface="Arial"/>
            </a:endParaRPr>
          </a:p>
        </p:txBody>
      </p:sp>
      <p:pic>
        <p:nvPicPr>
          <p:cNvPr id="8196" name="Picture 4" descr="Eyesight Stock Illustration - Download Image Now - Eye, Magnifying ...">
            <a:extLst>
              <a:ext uri="{FF2B5EF4-FFF2-40B4-BE49-F238E27FC236}">
                <a16:creationId xmlns:a16="http://schemas.microsoft.com/office/drawing/2014/main" id="{02F51F60-B04B-FAB5-65B2-CDF51CE4C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259" y="2610055"/>
            <a:ext cx="4550225" cy="40149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2"/>
        <p:cNvGrpSpPr/>
        <p:nvPr/>
      </p:nvGrpSpPr>
      <p:grpSpPr>
        <a:xfrm>
          <a:off x="0" y="0"/>
          <a:ext cx="0" cy="0"/>
          <a:chOff x="0" y="0"/>
          <a:chExt cx="0" cy="0"/>
        </a:xfrm>
      </p:grpSpPr>
      <p:sp>
        <p:nvSpPr>
          <p:cNvPr id="233" name="Google Shape;233;p27"/>
          <p:cNvSpPr txBox="1"/>
          <p:nvPr/>
        </p:nvSpPr>
        <p:spPr>
          <a:xfrm>
            <a:off x="427714" y="1198291"/>
            <a:ext cx="17184600" cy="8863965"/>
          </a:xfrm>
          <a:prstGeom prst="rect">
            <a:avLst/>
          </a:prstGeom>
          <a:noFill/>
          <a:ln>
            <a:noFill/>
          </a:ln>
        </p:spPr>
        <p:txBody>
          <a:bodyPr spcFirstLastPara="1" wrap="square" lIns="0" tIns="0" rIns="0" bIns="0" anchor="t" anchorCtr="0">
            <a:spAutoFit/>
          </a:bodyPr>
          <a:lstStyle/>
          <a:p>
            <a:pPr marL="604487" marR="0" lvl="1" indent="-327707" algn="just" rtl="0">
              <a:lnSpc>
                <a:spcPct val="150017"/>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Data Heterogeneity: </a:t>
            </a:r>
            <a:r>
              <a:rPr lang="en-US" sz="3200" b="1" dirty="0">
                <a:latin typeface="Consolas"/>
                <a:ea typeface="Consolas"/>
                <a:cs typeface="Consolas"/>
                <a:sym typeface="Consolas"/>
              </a:rPr>
              <a:t>Integrating and harmonizing retinal image data from multiple sources (e.g., different datasets, imaging devices) with varying quality and formats poses a challenge.</a:t>
            </a:r>
          </a:p>
          <a:p>
            <a:pPr marL="604487" marR="0" lvl="1" indent="-327707" algn="just" rtl="0">
              <a:lnSpc>
                <a:spcPct val="150017"/>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Model Generalization: </a:t>
            </a:r>
            <a:r>
              <a:rPr lang="en-US" sz="3200" b="1" dirty="0">
                <a:latin typeface="Consolas"/>
                <a:ea typeface="Consolas"/>
                <a:cs typeface="Consolas"/>
                <a:sym typeface="Consolas"/>
              </a:rPr>
              <a:t>Developing models that can generalize well across diverse patient demographics and imaging conditions, ensuring accuracy across various eye diseases and stages.</a:t>
            </a:r>
          </a:p>
          <a:p>
            <a:pPr marL="604487" marR="0" lvl="1" indent="-327707" algn="just" rtl="0">
              <a:lnSpc>
                <a:spcPct val="150017"/>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04487" marR="0" lvl="1" indent="-327707" algn="just" rtl="0">
              <a:lnSpc>
                <a:spcPct val="150017"/>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Interpretability: </a:t>
            </a:r>
            <a:r>
              <a:rPr lang="en-US" sz="3200" b="1" dirty="0">
                <a:latin typeface="Consolas"/>
                <a:ea typeface="Consolas"/>
                <a:cs typeface="Consolas"/>
                <a:sym typeface="Consolas"/>
              </a:rPr>
              <a:t>Ensuring deep learning models provide clear, explainable predictions, especially for clinicians to trust and effectively use the system for diagnostic decision-making.</a:t>
            </a:r>
          </a:p>
        </p:txBody>
      </p:sp>
      <p:sp>
        <p:nvSpPr>
          <p:cNvPr id="234" name="Google Shape;234;p27"/>
          <p:cNvSpPr txBox="1"/>
          <p:nvPr/>
        </p:nvSpPr>
        <p:spPr>
          <a:xfrm>
            <a:off x="551700" y="431700"/>
            <a:ext cx="13863000"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IV. Research Challenges</a:t>
            </a:r>
            <a:endParaRPr sz="6000" b="1" dirty="0">
              <a:solidFill>
                <a:schemeClr val="accent2">
                  <a:lumMod val="75000"/>
                </a:schemeClr>
              </a:solidFill>
              <a:latin typeface="Consolas"/>
              <a:ea typeface="Consolas"/>
              <a:cs typeface="Consolas"/>
              <a:sym typeface="Consolas"/>
            </a:endParaRPr>
          </a:p>
        </p:txBody>
      </p:sp>
    </p:spTree>
    <p:extLst>
      <p:ext uri="{BB962C8B-B14F-4D97-AF65-F5344CB8AC3E}">
        <p14:creationId xmlns:p14="http://schemas.microsoft.com/office/powerpoint/2010/main" val="67912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65"/>
        <p:cNvGrpSpPr/>
        <p:nvPr/>
      </p:nvGrpSpPr>
      <p:grpSpPr>
        <a:xfrm>
          <a:off x="0" y="0"/>
          <a:ext cx="0" cy="0"/>
          <a:chOff x="0" y="0"/>
          <a:chExt cx="0" cy="0"/>
        </a:xfrm>
      </p:grpSpPr>
      <p:sp>
        <p:nvSpPr>
          <p:cNvPr id="167" name="Google Shape;167;p20"/>
          <p:cNvSpPr txBox="1"/>
          <p:nvPr/>
        </p:nvSpPr>
        <p:spPr>
          <a:xfrm>
            <a:off x="402625" y="424425"/>
            <a:ext cx="14114100" cy="1107996"/>
          </a:xfrm>
          <a:prstGeom prst="rect">
            <a:avLst/>
          </a:prstGeom>
          <a:noFill/>
          <a:ln>
            <a:noFill/>
          </a:ln>
        </p:spPr>
        <p:txBody>
          <a:bodyPr spcFirstLastPara="1" wrap="square" lIns="0" tIns="0" rIns="0" bIns="0" anchor="t" anchorCtr="0">
            <a:spAutoFit/>
          </a:bodyPr>
          <a:lstStyle/>
          <a:p>
            <a:pPr marL="0" lvl="0" indent="0" algn="just" rtl="0">
              <a:lnSpc>
                <a:spcPct val="120000"/>
              </a:lnSpc>
              <a:spcBef>
                <a:spcPts val="0"/>
              </a:spcBef>
              <a:spcAft>
                <a:spcPts val="0"/>
              </a:spcAft>
              <a:buClr>
                <a:schemeClr val="dk1"/>
              </a:buClr>
              <a:buFont typeface="Arial"/>
              <a:buNone/>
            </a:pPr>
            <a:r>
              <a:rPr lang="en-US" sz="6000" b="1" dirty="0">
                <a:solidFill>
                  <a:schemeClr val="accent2">
                    <a:lumMod val="75000"/>
                  </a:schemeClr>
                </a:solidFill>
                <a:latin typeface="Consolas"/>
                <a:ea typeface="Consolas"/>
                <a:cs typeface="Consolas"/>
                <a:sym typeface="Consolas"/>
              </a:rPr>
              <a:t>V. Research Objective</a:t>
            </a:r>
            <a:r>
              <a:rPr lang="en-US" sz="4400" b="1" i="0" u="none" strike="noStrike" cap="none" dirty="0">
                <a:solidFill>
                  <a:schemeClr val="accent2">
                    <a:lumMod val="75000"/>
                  </a:schemeClr>
                </a:solidFill>
                <a:latin typeface="Consolas"/>
                <a:ea typeface="Consolas"/>
                <a:cs typeface="Consolas"/>
                <a:sym typeface="Consolas"/>
              </a:rPr>
              <a:t> </a:t>
            </a:r>
            <a:endParaRPr sz="100" b="1" dirty="0">
              <a:solidFill>
                <a:schemeClr val="accent2">
                  <a:lumMod val="75000"/>
                </a:schemeClr>
              </a:solidFill>
            </a:endParaRPr>
          </a:p>
        </p:txBody>
      </p:sp>
      <p:sp>
        <p:nvSpPr>
          <p:cNvPr id="10" name="Google Shape;168;p20">
            <a:extLst>
              <a:ext uri="{FF2B5EF4-FFF2-40B4-BE49-F238E27FC236}">
                <a16:creationId xmlns:a16="http://schemas.microsoft.com/office/drawing/2014/main" id="{39BCF3F5-91D3-7062-7774-47D2303C0595}"/>
              </a:ext>
            </a:extLst>
          </p:cNvPr>
          <p:cNvSpPr txBox="1"/>
          <p:nvPr/>
        </p:nvSpPr>
        <p:spPr>
          <a:xfrm>
            <a:off x="720059" y="860111"/>
            <a:ext cx="16615407" cy="10387459"/>
          </a:xfrm>
          <a:prstGeom prst="rect">
            <a:avLst/>
          </a:prstGeom>
          <a:noFill/>
          <a:ln>
            <a:noFill/>
          </a:ln>
        </p:spPr>
        <p:txBody>
          <a:bodyPr spcFirstLastPara="1" wrap="square" lIns="0" tIns="0" rIns="0" bIns="0" anchor="t" anchorCtr="0">
            <a:spAutoFit/>
          </a:bodyPr>
          <a:lstStyle/>
          <a:p>
            <a:pPr marL="25400" marR="0" lvl="0" algn="just" rtl="0">
              <a:lnSpc>
                <a:spcPct val="150000"/>
              </a:lnSpc>
              <a:spcBef>
                <a:spcPts val="0"/>
              </a:spcBef>
              <a:spcAft>
                <a:spcPts val="0"/>
              </a:spcAft>
              <a:buClr>
                <a:srgbClr val="000000"/>
              </a:buClr>
              <a:buSzPts val="3200"/>
            </a:pPr>
            <a:endParaRPr lang="en-US" sz="30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Building and Training Models: </a:t>
            </a:r>
            <a:r>
              <a:rPr lang="en-US" sz="3000" b="1" i="0" u="none" strike="noStrike" cap="none" dirty="0">
                <a:solidFill>
                  <a:srgbClr val="000000"/>
                </a:solidFill>
                <a:latin typeface="Consolas"/>
                <a:ea typeface="Consolas"/>
                <a:cs typeface="Consolas"/>
                <a:sym typeface="Consolas"/>
              </a:rPr>
              <a:t>Develop deep learning models (e.g., CNN, Vision Transformers) to accurately detect and classify retinal diseases from fundus images.</a:t>
            </a: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Disease Classification: </a:t>
            </a:r>
            <a:r>
              <a:rPr lang="en-US" sz="3000" b="1" i="0" u="none" strike="noStrike" cap="none" dirty="0">
                <a:solidFill>
                  <a:srgbClr val="000000"/>
                </a:solidFill>
                <a:latin typeface="Consolas"/>
                <a:ea typeface="Consolas"/>
                <a:cs typeface="Consolas"/>
                <a:sym typeface="Consolas"/>
              </a:rPr>
              <a:t>Create methods for multi-disease classification to identify various eye conditions like diabetic retinopathy, glaucoma, and cataracts from a single retinal image.</a:t>
            </a: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Evaluating and Validating: </a:t>
            </a:r>
            <a:r>
              <a:rPr lang="en-US" sz="3000" b="1" i="0" u="none" strike="noStrike" cap="none" dirty="0">
                <a:solidFill>
                  <a:srgbClr val="000000"/>
                </a:solidFill>
                <a:latin typeface="Consolas"/>
                <a:ea typeface="Consolas"/>
                <a:cs typeface="Consolas"/>
                <a:sym typeface="Consolas"/>
              </a:rPr>
              <a:t>Use standard evaluation metrics and benchmark datasets to measure model accuracy and performance across different retinal diseases.</a:t>
            </a: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Clinical Integration: </a:t>
            </a:r>
            <a:r>
              <a:rPr lang="en-US" sz="3000" b="1" i="0" u="none" strike="noStrike" cap="none" dirty="0">
                <a:solidFill>
                  <a:srgbClr val="000000"/>
                </a:solidFill>
                <a:latin typeface="Consolas"/>
                <a:ea typeface="Consolas"/>
                <a:cs typeface="Consolas"/>
                <a:sym typeface="Consolas"/>
              </a:rPr>
              <a:t>Develop a user-friendly application for seamless integration into clinical settings, enabling real-time disease detection and decision support.</a:t>
            </a:r>
          </a:p>
          <a:p>
            <a:pPr marL="457200" marR="0" lvl="0" indent="-431800" algn="just" rtl="0">
              <a:lnSpc>
                <a:spcPct val="150000"/>
              </a:lnSpc>
              <a:spcBef>
                <a:spcPts val="0"/>
              </a:spcBef>
              <a:spcAft>
                <a:spcPts val="0"/>
              </a:spcAft>
              <a:buClr>
                <a:srgbClr val="000000"/>
              </a:buClr>
              <a:buSzPts val="3200"/>
              <a:buFont typeface="Consolas"/>
              <a:buChar char="●"/>
            </a:pPr>
            <a:endParaRPr lang="en-US" sz="3000" b="1" dirty="0">
              <a:latin typeface="Consolas"/>
              <a:ea typeface="Consolas"/>
              <a:cs typeface="Consolas"/>
              <a:sym typeface="Consolas"/>
            </a:endParaRPr>
          </a:p>
          <a:p>
            <a:pPr marL="457200" marR="0" lvl="0" indent="0" algn="just" rtl="0">
              <a:lnSpc>
                <a:spcPct val="150000"/>
              </a:lnSpc>
              <a:spcBef>
                <a:spcPts val="0"/>
              </a:spcBef>
              <a:spcAft>
                <a:spcPts val="0"/>
              </a:spcAft>
              <a:buNone/>
            </a:pPr>
            <a:endParaRPr sz="3000" b="1" dirty="0">
              <a:latin typeface="Consolas"/>
              <a:ea typeface="Consolas"/>
              <a:cs typeface="Consolas"/>
              <a:sym typeface="Consolas"/>
            </a:endParaRPr>
          </a:p>
        </p:txBody>
      </p:sp>
    </p:spTree>
    <p:extLst>
      <p:ext uri="{BB962C8B-B14F-4D97-AF65-F5344CB8AC3E}">
        <p14:creationId xmlns:p14="http://schemas.microsoft.com/office/powerpoint/2010/main" val="254045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19"/>
          <p:cNvSpPr txBox="1"/>
          <p:nvPr/>
        </p:nvSpPr>
        <p:spPr>
          <a:xfrm>
            <a:off x="785350" y="532775"/>
            <a:ext cx="14859900" cy="1107996"/>
          </a:xfrm>
          <a:prstGeom prst="rect">
            <a:avLst/>
          </a:prstGeom>
          <a:noFill/>
          <a:ln>
            <a:noFill/>
          </a:ln>
        </p:spPr>
        <p:txBody>
          <a:bodyPr spcFirstLastPara="1" wrap="square" lIns="0" tIns="0" rIns="0" bIns="0" anchor="t" anchorCtr="0">
            <a:spAutoFit/>
          </a:bodyPr>
          <a:lstStyle/>
          <a:p>
            <a:pPr marL="0" lvl="0" indent="0" algn="just" rtl="0">
              <a:lnSpc>
                <a:spcPct val="120000"/>
              </a:lnSpc>
              <a:spcBef>
                <a:spcPts val="0"/>
              </a:spcBef>
              <a:spcAft>
                <a:spcPts val="0"/>
              </a:spcAft>
              <a:buClr>
                <a:schemeClr val="dk1"/>
              </a:buClr>
              <a:buFont typeface="Arial"/>
              <a:buNone/>
            </a:pPr>
            <a:r>
              <a:rPr lang="en-IN" sz="6000" b="1" dirty="0">
                <a:solidFill>
                  <a:schemeClr val="accent2">
                    <a:lumMod val="75000"/>
                  </a:schemeClr>
                </a:solidFill>
                <a:latin typeface="Consolas"/>
                <a:ea typeface="Consolas"/>
                <a:cs typeface="Consolas"/>
                <a:sym typeface="Consolas"/>
              </a:rPr>
              <a:t>VI. Methodology</a:t>
            </a:r>
            <a:endParaRPr sz="6000" b="1" dirty="0">
              <a:solidFill>
                <a:schemeClr val="accent2">
                  <a:lumMod val="75000"/>
                </a:schemeClr>
              </a:solidFill>
              <a:latin typeface="Consolas"/>
              <a:ea typeface="Consolas"/>
              <a:cs typeface="Consolas"/>
              <a:sym typeface="Consolas"/>
            </a:endParaRPr>
          </a:p>
        </p:txBody>
      </p:sp>
      <p:pic>
        <p:nvPicPr>
          <p:cNvPr id="2" name="Picture 2" descr="Detection Of Cataract, Diabetic Retinopathy and Glaucoma Eye Diseases ...">
            <a:extLst>
              <a:ext uri="{FF2B5EF4-FFF2-40B4-BE49-F238E27FC236}">
                <a16:creationId xmlns:a16="http://schemas.microsoft.com/office/drawing/2014/main" id="{E725B9F3-2882-CB10-0E55-470C76C25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107" y="1514495"/>
            <a:ext cx="12359703" cy="8417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F2F02B8-6346-24FF-E309-0C09DFDD4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190" y="1640772"/>
            <a:ext cx="13019895" cy="8298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a:extLst>
            <a:ext uri="{FF2B5EF4-FFF2-40B4-BE49-F238E27FC236}">
              <a16:creationId xmlns:a16="http://schemas.microsoft.com/office/drawing/2014/main" id="{311FE383-EA07-336C-C116-D67E5EB3D113}"/>
            </a:ext>
          </a:extLst>
        </p:cNvPr>
        <p:cNvGrpSpPr/>
        <p:nvPr/>
      </p:nvGrpSpPr>
      <p:grpSpPr>
        <a:xfrm>
          <a:off x="0" y="0"/>
          <a:ext cx="0" cy="0"/>
          <a:chOff x="0" y="0"/>
          <a:chExt cx="0" cy="0"/>
        </a:xfrm>
      </p:grpSpPr>
      <p:sp>
        <p:nvSpPr>
          <p:cNvPr id="159" name="Google Shape;159;p19">
            <a:extLst>
              <a:ext uri="{FF2B5EF4-FFF2-40B4-BE49-F238E27FC236}">
                <a16:creationId xmlns:a16="http://schemas.microsoft.com/office/drawing/2014/main" id="{5007DB91-E131-F5B9-70D3-6721B90F7844}"/>
              </a:ext>
            </a:extLst>
          </p:cNvPr>
          <p:cNvSpPr txBox="1"/>
          <p:nvPr/>
        </p:nvSpPr>
        <p:spPr>
          <a:xfrm>
            <a:off x="785350" y="532775"/>
            <a:ext cx="14859900" cy="1107996"/>
          </a:xfrm>
          <a:prstGeom prst="rect">
            <a:avLst/>
          </a:prstGeom>
          <a:noFill/>
          <a:ln>
            <a:noFill/>
          </a:ln>
        </p:spPr>
        <p:txBody>
          <a:bodyPr spcFirstLastPara="1" wrap="square" lIns="0" tIns="0" rIns="0" bIns="0" anchor="t" anchorCtr="0">
            <a:spAutoFit/>
          </a:bodyPr>
          <a:lstStyle/>
          <a:p>
            <a:pPr marL="0" lvl="0" indent="0" algn="just" rtl="0">
              <a:lnSpc>
                <a:spcPct val="120000"/>
              </a:lnSpc>
              <a:spcBef>
                <a:spcPts val="0"/>
              </a:spcBef>
              <a:spcAft>
                <a:spcPts val="0"/>
              </a:spcAft>
              <a:buClr>
                <a:schemeClr val="dk1"/>
              </a:buClr>
              <a:buFont typeface="Arial"/>
              <a:buNone/>
            </a:pPr>
            <a:r>
              <a:rPr lang="en-IN" sz="6000" b="1" dirty="0">
                <a:solidFill>
                  <a:schemeClr val="accent2">
                    <a:lumMod val="75000"/>
                  </a:schemeClr>
                </a:solidFill>
                <a:latin typeface="Consolas"/>
                <a:ea typeface="Consolas"/>
                <a:cs typeface="Consolas"/>
                <a:sym typeface="Consolas"/>
              </a:rPr>
              <a:t>VI. Methodology</a:t>
            </a:r>
            <a:endParaRPr sz="6000" b="1" dirty="0">
              <a:solidFill>
                <a:schemeClr val="accent2">
                  <a:lumMod val="75000"/>
                </a:schemeClr>
              </a:solidFill>
              <a:latin typeface="Consolas"/>
              <a:ea typeface="Consolas"/>
              <a:cs typeface="Consolas"/>
              <a:sym typeface="Consolas"/>
            </a:endParaRPr>
          </a:p>
        </p:txBody>
      </p:sp>
      <p:sp>
        <p:nvSpPr>
          <p:cNvPr id="3" name="Google Shape;168;p20">
            <a:extLst>
              <a:ext uri="{FF2B5EF4-FFF2-40B4-BE49-F238E27FC236}">
                <a16:creationId xmlns:a16="http://schemas.microsoft.com/office/drawing/2014/main" id="{6769AD30-B465-19C5-7DA7-E8299ADD482B}"/>
              </a:ext>
            </a:extLst>
          </p:cNvPr>
          <p:cNvSpPr txBox="1"/>
          <p:nvPr/>
        </p:nvSpPr>
        <p:spPr>
          <a:xfrm>
            <a:off x="538260" y="1465673"/>
            <a:ext cx="17211480" cy="8079135"/>
          </a:xfrm>
          <a:prstGeom prst="rect">
            <a:avLst/>
          </a:prstGeom>
          <a:noFill/>
          <a:ln>
            <a:noFill/>
          </a:ln>
        </p:spPr>
        <p:txBody>
          <a:bodyPr spcFirstLastPara="1" wrap="square" lIns="0" tIns="0" rIns="0" bIns="0" anchor="t" anchorCtr="0">
            <a:spAutoFit/>
          </a:bodyPr>
          <a:lstStyle/>
          <a:p>
            <a:pPr marL="25400" marR="0" lvl="0" algn="just" rtl="0">
              <a:lnSpc>
                <a:spcPct val="150000"/>
              </a:lnSpc>
              <a:spcBef>
                <a:spcPts val="0"/>
              </a:spcBef>
              <a:spcAft>
                <a:spcPts val="0"/>
              </a:spcAft>
              <a:buClr>
                <a:srgbClr val="000000"/>
              </a:buClr>
              <a:buSzPts val="3200"/>
            </a:pPr>
            <a:endParaRPr lang="en-US" sz="30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Dataset Collection: </a:t>
            </a:r>
            <a:r>
              <a:rPr lang="en-US" sz="3000" b="1" i="0" u="none" strike="noStrike" cap="none" dirty="0">
                <a:solidFill>
                  <a:srgbClr val="000000"/>
                </a:solidFill>
                <a:latin typeface="Consolas"/>
                <a:ea typeface="Consolas"/>
                <a:cs typeface="Consolas"/>
                <a:sym typeface="Consolas"/>
              </a:rPr>
              <a:t>Retinal images for Normal, Diabetic Retinopathy, Cataract, and Glaucoma sourced from </a:t>
            </a:r>
            <a:r>
              <a:rPr lang="en-US" sz="3000" b="1" i="0" u="none" strike="noStrike" cap="none" dirty="0" err="1">
                <a:solidFill>
                  <a:srgbClr val="000000"/>
                </a:solidFill>
                <a:latin typeface="Consolas"/>
                <a:ea typeface="Consolas"/>
                <a:cs typeface="Consolas"/>
                <a:sym typeface="Consolas"/>
              </a:rPr>
              <a:t>IDRiD</a:t>
            </a:r>
            <a:r>
              <a:rPr lang="en-US" sz="3000" b="1" i="0" u="none" strike="noStrike" cap="none" dirty="0">
                <a:solidFill>
                  <a:srgbClr val="000000"/>
                </a:solidFill>
                <a:latin typeface="Consolas"/>
                <a:ea typeface="Consolas"/>
                <a:cs typeface="Consolas"/>
                <a:sym typeface="Consolas"/>
              </a:rPr>
              <a:t> and HRF.</a:t>
            </a:r>
          </a:p>
          <a:p>
            <a:pPr marL="25400" lvl="2" algn="just">
              <a:lnSpc>
                <a:spcPct val="150000"/>
              </a:lnSpc>
              <a:buSzPts val="3200"/>
            </a:pPr>
            <a:endParaRPr lang="en-US" sz="5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Preprocessing: </a:t>
            </a:r>
            <a:r>
              <a:rPr lang="en-US" sz="3000" b="1" i="0" u="none" strike="noStrike" cap="none" dirty="0">
                <a:solidFill>
                  <a:srgbClr val="000000"/>
                </a:solidFill>
                <a:latin typeface="Consolas"/>
                <a:ea typeface="Consolas"/>
                <a:cs typeface="Consolas"/>
                <a:sym typeface="Consolas"/>
              </a:rPr>
              <a:t>Resize, normalize, and augment images for better model performance.</a:t>
            </a:r>
          </a:p>
          <a:p>
            <a:pPr marL="25400" lvl="2" algn="just">
              <a:lnSpc>
                <a:spcPct val="150000"/>
              </a:lnSpc>
              <a:buSzPts val="3200"/>
            </a:pPr>
            <a:endParaRPr lang="en-US" sz="5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Model Development: </a:t>
            </a:r>
            <a:r>
              <a:rPr lang="en-US" sz="3000" b="1" i="0" u="none" strike="noStrike" cap="none" dirty="0">
                <a:solidFill>
                  <a:srgbClr val="000000"/>
                </a:solidFill>
                <a:latin typeface="Consolas"/>
                <a:ea typeface="Consolas"/>
                <a:cs typeface="Consolas"/>
                <a:sym typeface="Consolas"/>
              </a:rPr>
              <a:t>Use CNNs and pre-trained models like VGG16 for feature extraction and disease classification.</a:t>
            </a:r>
          </a:p>
          <a:p>
            <a:pPr marL="25400" lvl="2" algn="just">
              <a:lnSpc>
                <a:spcPct val="150000"/>
              </a:lnSpc>
              <a:buSzPts val="3200"/>
            </a:pPr>
            <a:endParaRPr lang="en-US" sz="5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Model Evaluation: </a:t>
            </a:r>
            <a:r>
              <a:rPr lang="en-US" sz="3000" b="1" i="0" u="none" strike="noStrike" cap="none" dirty="0">
                <a:solidFill>
                  <a:srgbClr val="000000"/>
                </a:solidFill>
                <a:latin typeface="Consolas"/>
                <a:ea typeface="Consolas"/>
                <a:cs typeface="Consolas"/>
                <a:sym typeface="Consolas"/>
              </a:rPr>
              <a:t>Evaluate using accuracy, precision, recall, F1-score, and cross-validation for robustness.</a:t>
            </a:r>
          </a:p>
          <a:p>
            <a:pPr marL="25400" lvl="2" algn="just">
              <a:lnSpc>
                <a:spcPct val="150000"/>
              </a:lnSpc>
              <a:buSzPts val="3200"/>
            </a:pPr>
            <a:endParaRPr lang="en-US" sz="500" b="1" i="0" u="none" strike="noStrike" cap="none" dirty="0">
              <a:solidFill>
                <a:srgbClr val="000000"/>
              </a:solidFill>
              <a:latin typeface="Consolas"/>
              <a:ea typeface="Consolas"/>
              <a:cs typeface="Consolas"/>
              <a:sym typeface="Consolas"/>
            </a:endParaRPr>
          </a:p>
          <a:p>
            <a:pPr marL="482600" lvl="2" indent="-457200" algn="just">
              <a:lnSpc>
                <a:spcPct val="150000"/>
              </a:lnSpc>
              <a:buSzPts val="3200"/>
              <a:buFont typeface="Wingdings" panose="05000000000000000000" pitchFamily="2" charset="2"/>
              <a:buChar char="§"/>
            </a:pPr>
            <a:r>
              <a:rPr lang="en-US" sz="3000" b="1" i="0" u="none" strike="noStrike" cap="none" dirty="0">
                <a:solidFill>
                  <a:schemeClr val="accent3">
                    <a:lumMod val="75000"/>
                  </a:schemeClr>
                </a:solidFill>
                <a:latin typeface="Consolas"/>
                <a:ea typeface="Consolas"/>
                <a:cs typeface="Consolas"/>
                <a:sym typeface="Consolas"/>
              </a:rPr>
              <a:t>Application Development: </a:t>
            </a:r>
            <a:r>
              <a:rPr lang="en-US" sz="3000" b="1" i="0" u="none" strike="noStrike" cap="none" dirty="0">
                <a:solidFill>
                  <a:srgbClr val="000000"/>
                </a:solidFill>
                <a:latin typeface="Consolas"/>
                <a:ea typeface="Consolas"/>
                <a:cs typeface="Consolas"/>
                <a:sym typeface="Consolas"/>
              </a:rPr>
              <a:t>Develop a user-friendly app for real-time image upload and disease prediction, with usability testing for accuracy and ease of use.</a:t>
            </a:r>
          </a:p>
        </p:txBody>
      </p:sp>
    </p:spTree>
    <p:extLst>
      <p:ext uri="{BB962C8B-B14F-4D97-AF65-F5344CB8AC3E}">
        <p14:creationId xmlns:p14="http://schemas.microsoft.com/office/powerpoint/2010/main" val="373369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20"/>
          <p:cNvSpPr txBox="1"/>
          <p:nvPr/>
        </p:nvSpPr>
        <p:spPr>
          <a:xfrm>
            <a:off x="402625" y="424425"/>
            <a:ext cx="14114100" cy="1920526"/>
          </a:xfrm>
          <a:prstGeom prst="rect">
            <a:avLst/>
          </a:prstGeom>
          <a:noFill/>
          <a:ln>
            <a:noFill/>
          </a:ln>
        </p:spPr>
        <p:txBody>
          <a:bodyPr spcFirstLastPara="1" wrap="square" lIns="0" tIns="0" rIns="0" bIns="0" anchor="t" anchorCtr="0">
            <a:spAutoFit/>
          </a:bodyPr>
          <a:lstStyle/>
          <a:p>
            <a:pPr marL="0" lvl="0" indent="0" algn="just" rtl="0">
              <a:lnSpc>
                <a:spcPct val="120000"/>
              </a:lnSpc>
              <a:spcBef>
                <a:spcPts val="0"/>
              </a:spcBef>
              <a:spcAft>
                <a:spcPts val="0"/>
              </a:spcAft>
              <a:buClr>
                <a:schemeClr val="dk1"/>
              </a:buClr>
              <a:buFont typeface="Arial"/>
              <a:buNone/>
            </a:pPr>
            <a:r>
              <a:rPr lang="en-US" sz="6000" b="1" dirty="0">
                <a:solidFill>
                  <a:schemeClr val="accent2">
                    <a:lumMod val="75000"/>
                  </a:schemeClr>
                </a:solidFill>
                <a:latin typeface="Consolas"/>
                <a:ea typeface="Consolas"/>
                <a:cs typeface="Consolas"/>
                <a:sym typeface="Consolas"/>
              </a:rPr>
              <a:t>Proposed Recipe Generator contd..</a:t>
            </a:r>
            <a:endParaRPr sz="6000" b="1" dirty="0">
              <a:solidFill>
                <a:schemeClr val="accent2">
                  <a:lumMod val="75000"/>
                </a:schemeClr>
              </a:solidFill>
              <a:latin typeface="Consolas"/>
              <a:ea typeface="Consolas"/>
              <a:cs typeface="Consolas"/>
              <a:sym typeface="Consolas"/>
            </a:endParaRPr>
          </a:p>
          <a:p>
            <a:pPr marL="0" marR="0" lvl="0" indent="0" algn="l" rtl="0">
              <a:lnSpc>
                <a:spcPct val="120000"/>
              </a:lnSpc>
              <a:spcBef>
                <a:spcPts val="0"/>
              </a:spcBef>
              <a:spcAft>
                <a:spcPts val="0"/>
              </a:spcAft>
              <a:buNone/>
            </a:pPr>
            <a:r>
              <a:rPr lang="en-US" sz="4400" b="1" i="0" strike="noStrike" cap="none" dirty="0">
                <a:solidFill>
                  <a:schemeClr val="accent1">
                    <a:lumMod val="75000"/>
                  </a:schemeClr>
                </a:solidFill>
                <a:latin typeface="Consolas"/>
                <a:ea typeface="Consolas"/>
                <a:cs typeface="Consolas"/>
                <a:sym typeface="Consolas"/>
              </a:rPr>
              <a:t>	</a:t>
            </a:r>
            <a:r>
              <a:rPr lang="en-US" sz="4400" b="1" i="0" u="sng" strike="noStrike" cap="none" dirty="0">
                <a:solidFill>
                  <a:schemeClr val="accent1">
                    <a:lumMod val="75000"/>
                  </a:schemeClr>
                </a:solidFill>
                <a:latin typeface="Consolas"/>
                <a:ea typeface="Consolas"/>
                <a:cs typeface="Consolas"/>
                <a:sym typeface="Consolas"/>
              </a:rPr>
              <a:t>Flow Chart</a:t>
            </a:r>
            <a:endParaRPr sz="100" b="1" u="sng" dirty="0">
              <a:solidFill>
                <a:schemeClr val="accent1">
                  <a:lumMod val="75000"/>
                </a:schemeClr>
              </a:solidFill>
            </a:endParaRPr>
          </a:p>
        </p:txBody>
      </p:sp>
      <p:sp>
        <p:nvSpPr>
          <p:cNvPr id="168" name="Google Shape;168;p20"/>
          <p:cNvSpPr txBox="1"/>
          <p:nvPr/>
        </p:nvSpPr>
        <p:spPr>
          <a:xfrm>
            <a:off x="876562" y="2964442"/>
            <a:ext cx="8867071" cy="6278642"/>
          </a:xfrm>
          <a:prstGeom prst="rect">
            <a:avLst/>
          </a:prstGeom>
          <a:noFill/>
          <a:ln>
            <a:noFill/>
          </a:ln>
        </p:spPr>
        <p:txBody>
          <a:bodyPr spcFirstLastPara="1" wrap="square" lIns="0" tIns="0" rIns="0" bIns="0" anchor="t" anchorCtr="0">
            <a:spAutoFit/>
          </a:bodyPr>
          <a:lstStyle/>
          <a:p>
            <a:pPr marL="457200" marR="0" lvl="0" indent="-431800" algn="just" rtl="0">
              <a:lnSpc>
                <a:spcPct val="150000"/>
              </a:lnSpc>
              <a:spcBef>
                <a:spcPts val="0"/>
              </a:spcBef>
              <a:spcAft>
                <a:spcPts val="0"/>
              </a:spcAft>
              <a:buClr>
                <a:srgbClr val="000000"/>
              </a:buClr>
              <a:buSzPts val="3200"/>
              <a:buFont typeface="Consolas"/>
              <a:buChar char="●"/>
            </a:pPr>
            <a:r>
              <a:rPr lang="en-US" sz="3400" b="1" i="0" u="none" strike="noStrike" cap="none" dirty="0">
                <a:solidFill>
                  <a:srgbClr val="000000"/>
                </a:solidFill>
                <a:latin typeface="Consolas"/>
                <a:ea typeface="Consolas"/>
                <a:cs typeface="Consolas"/>
                <a:sym typeface="Consolas"/>
              </a:rPr>
              <a:t>The flow chart shows the execution flow of the proposed </a:t>
            </a:r>
            <a:r>
              <a:rPr lang="en-US" sz="3400" b="1" dirty="0">
                <a:latin typeface="Consolas"/>
                <a:ea typeface="Consolas"/>
                <a:cs typeface="Consolas"/>
                <a:sym typeface="Consolas"/>
              </a:rPr>
              <a:t>eye disease classification and prediction</a:t>
            </a:r>
            <a:r>
              <a:rPr lang="en-US" sz="3400" b="1" i="0" u="none" strike="noStrike" cap="none" dirty="0">
                <a:solidFill>
                  <a:srgbClr val="000000"/>
                </a:solidFill>
                <a:latin typeface="Consolas"/>
                <a:ea typeface="Consolas"/>
                <a:cs typeface="Consolas"/>
                <a:sym typeface="Consolas"/>
              </a:rPr>
              <a:t>. </a:t>
            </a:r>
            <a:endParaRPr sz="3400" b="1" dirty="0">
              <a:latin typeface="Consolas"/>
              <a:ea typeface="Consolas"/>
              <a:cs typeface="Consolas"/>
              <a:sym typeface="Consolas"/>
            </a:endParaRPr>
          </a:p>
          <a:p>
            <a:pPr marL="457200" marR="0" lvl="0" indent="0" algn="just" rtl="0">
              <a:lnSpc>
                <a:spcPct val="150000"/>
              </a:lnSpc>
              <a:spcBef>
                <a:spcPts val="0"/>
              </a:spcBef>
              <a:spcAft>
                <a:spcPts val="0"/>
              </a:spcAft>
              <a:buNone/>
            </a:pPr>
            <a:endParaRPr sz="3400" b="1" i="0" u="none" strike="noStrike" cap="none" dirty="0">
              <a:solidFill>
                <a:srgbClr val="000000"/>
              </a:solidFill>
              <a:latin typeface="Consolas"/>
              <a:ea typeface="Consolas"/>
              <a:cs typeface="Consolas"/>
              <a:sym typeface="Consolas"/>
            </a:endParaRPr>
          </a:p>
          <a:p>
            <a:pPr marL="457200" marR="0" lvl="0" indent="-431800" algn="just" rtl="0">
              <a:lnSpc>
                <a:spcPct val="150000"/>
              </a:lnSpc>
              <a:spcBef>
                <a:spcPts val="0"/>
              </a:spcBef>
              <a:spcAft>
                <a:spcPts val="0"/>
              </a:spcAft>
              <a:buClr>
                <a:srgbClr val="000000"/>
              </a:buClr>
              <a:buSzPts val="3200"/>
              <a:buFont typeface="Consolas"/>
              <a:buChar char="●"/>
            </a:pPr>
            <a:r>
              <a:rPr lang="en-US" sz="3400" b="1" i="0" u="none" strike="noStrike" cap="none" dirty="0">
                <a:solidFill>
                  <a:srgbClr val="000000"/>
                </a:solidFill>
                <a:latin typeface="Consolas"/>
                <a:ea typeface="Consolas"/>
                <a:cs typeface="Consolas"/>
                <a:sym typeface="Consolas"/>
              </a:rPr>
              <a:t>The proposed system is trained on different CNN models.</a:t>
            </a:r>
            <a:endParaRPr sz="3400" b="1" dirty="0">
              <a:latin typeface="Consolas"/>
              <a:ea typeface="Consolas"/>
              <a:cs typeface="Consolas"/>
              <a:sym typeface="Consolas"/>
            </a:endParaRPr>
          </a:p>
          <a:p>
            <a:pPr marL="457200" marR="0" lvl="0" indent="0" algn="just" rtl="0">
              <a:lnSpc>
                <a:spcPct val="150000"/>
              </a:lnSpc>
              <a:spcBef>
                <a:spcPts val="0"/>
              </a:spcBef>
              <a:spcAft>
                <a:spcPts val="0"/>
              </a:spcAft>
              <a:buNone/>
            </a:pPr>
            <a:endParaRPr sz="3400" b="1" i="0" u="none" strike="noStrike" cap="none" dirty="0">
              <a:solidFill>
                <a:srgbClr val="000000"/>
              </a:solidFill>
              <a:latin typeface="Consolas"/>
              <a:ea typeface="Consolas"/>
              <a:cs typeface="Consolas"/>
              <a:sym typeface="Consolas"/>
            </a:endParaRPr>
          </a:p>
          <a:p>
            <a:pPr marL="457200" marR="0" lvl="0" indent="0" algn="just" rtl="0">
              <a:lnSpc>
                <a:spcPct val="150000"/>
              </a:lnSpc>
              <a:spcBef>
                <a:spcPts val="0"/>
              </a:spcBef>
              <a:spcAft>
                <a:spcPts val="0"/>
              </a:spcAft>
              <a:buNone/>
            </a:pPr>
            <a:endParaRPr sz="3400" b="1" dirty="0">
              <a:latin typeface="Consolas"/>
              <a:ea typeface="Consolas"/>
              <a:cs typeface="Consolas"/>
              <a:sym typeface="Consolas"/>
            </a:endParaRPr>
          </a:p>
        </p:txBody>
      </p:sp>
      <p:pic>
        <p:nvPicPr>
          <p:cNvPr id="3" name="Picture 2">
            <a:extLst>
              <a:ext uri="{FF2B5EF4-FFF2-40B4-BE49-F238E27FC236}">
                <a16:creationId xmlns:a16="http://schemas.microsoft.com/office/drawing/2014/main" id="{93A35AE5-2636-7E52-07E6-3A2336066E12}"/>
              </a:ext>
            </a:extLst>
          </p:cNvPr>
          <p:cNvPicPr>
            <a:picLocks noChangeAspect="1"/>
          </p:cNvPicPr>
          <p:nvPr/>
        </p:nvPicPr>
        <p:blipFill>
          <a:blip r:embed="rId3"/>
          <a:stretch>
            <a:fillRect/>
          </a:stretch>
        </p:blipFill>
        <p:spPr>
          <a:xfrm>
            <a:off x="10280972" y="1473792"/>
            <a:ext cx="7130466" cy="8388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9">
          <a:extLst>
            <a:ext uri="{FF2B5EF4-FFF2-40B4-BE49-F238E27FC236}">
              <a16:creationId xmlns:a16="http://schemas.microsoft.com/office/drawing/2014/main" id="{BA0F2BD5-0EE9-B0DB-913E-D8AEF78C3745}"/>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87CFF0E1-A416-8C18-D0C0-4DAD4C2A2123}"/>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sp>
        <p:nvSpPr>
          <p:cNvPr id="4" name="Text Placeholder 2">
            <a:extLst>
              <a:ext uri="{FF2B5EF4-FFF2-40B4-BE49-F238E27FC236}">
                <a16:creationId xmlns:a16="http://schemas.microsoft.com/office/drawing/2014/main" id="{115E1E64-9FD9-AE00-70FD-D3DE41A318D2}"/>
              </a:ext>
            </a:extLst>
          </p:cNvPr>
          <p:cNvSpPr txBox="1">
            <a:spLocks/>
          </p:cNvSpPr>
          <p:nvPr/>
        </p:nvSpPr>
        <p:spPr>
          <a:xfrm>
            <a:off x="853697" y="2445250"/>
            <a:ext cx="16178939" cy="464611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latin typeface="Consolas" panose="020B0609020204030204" pitchFamily="49" charset="0"/>
              </a:rPr>
              <a:t>Classifier Evaluation: </a:t>
            </a:r>
            <a:r>
              <a:rPr lang="en-US" sz="3000" dirty="0">
                <a:latin typeface="Consolas" panose="020B0609020204030204" pitchFamily="49" charset="0"/>
              </a:rPr>
              <a:t>We assessed three classifiers for predicting Eye disease using key performance metrics. The models employed are deep learning models which are </a:t>
            </a:r>
            <a:r>
              <a:rPr lang="en-US" sz="3000" dirty="0" err="1">
                <a:latin typeface="Consolas" panose="020B0609020204030204" pitchFamily="49" charset="0"/>
              </a:rPr>
              <a:t>Xception</a:t>
            </a:r>
            <a:r>
              <a:rPr lang="en-US" sz="3000" dirty="0">
                <a:latin typeface="Consolas" panose="020B0609020204030204" pitchFamily="49" charset="0"/>
              </a:rPr>
              <a:t>, InceptionV3 and VGG19.</a:t>
            </a:r>
          </a:p>
          <a:p>
            <a:endParaRPr lang="en-US" sz="3000" dirty="0">
              <a:latin typeface="Consolas" panose="020B0609020204030204" pitchFamily="49" charset="0"/>
            </a:endParaRPr>
          </a:p>
          <a:p>
            <a:r>
              <a:rPr lang="en-US" sz="3000" b="1" dirty="0">
                <a:latin typeface="Consolas" panose="020B0609020204030204" pitchFamily="49" charset="0"/>
              </a:rPr>
              <a:t>Accuracy Evaluation: </a:t>
            </a:r>
            <a:r>
              <a:rPr lang="en-US" sz="3000" dirty="0">
                <a:latin typeface="Consolas" panose="020B0609020204030204" pitchFamily="49" charset="0"/>
              </a:rPr>
              <a:t>Accurate predictions are vital. We evaluated the classifiers' accuracy as follows:</a:t>
            </a:r>
          </a:p>
          <a:p>
            <a:endParaRPr lang="en-US" sz="3000" dirty="0">
              <a:latin typeface="Consolas" panose="020B0609020204030204" pitchFamily="49" charset="0"/>
            </a:endParaRPr>
          </a:p>
          <a:p>
            <a:endParaRPr lang="en-US" sz="3000" dirty="0">
              <a:latin typeface="Consolas" panose="020B0609020204030204" pitchFamily="49" charset="0"/>
            </a:endParaRPr>
          </a:p>
          <a:p>
            <a:endParaRPr lang="en-IN" sz="3000" dirty="0">
              <a:latin typeface="Consolas" panose="020B0609020204030204" pitchFamily="49" charset="0"/>
            </a:endParaRPr>
          </a:p>
        </p:txBody>
      </p:sp>
      <p:sp>
        <p:nvSpPr>
          <p:cNvPr id="8" name="TextBox 7">
            <a:extLst>
              <a:ext uri="{FF2B5EF4-FFF2-40B4-BE49-F238E27FC236}">
                <a16:creationId xmlns:a16="http://schemas.microsoft.com/office/drawing/2014/main" id="{BA91C070-166E-A21B-C0A4-D75C1AEE8BEC}"/>
              </a:ext>
            </a:extLst>
          </p:cNvPr>
          <p:cNvSpPr txBox="1"/>
          <p:nvPr/>
        </p:nvSpPr>
        <p:spPr>
          <a:xfrm>
            <a:off x="1642235" y="9032271"/>
            <a:ext cx="14601861" cy="1015663"/>
          </a:xfrm>
          <a:prstGeom prst="rect">
            <a:avLst/>
          </a:prstGeom>
          <a:noFill/>
        </p:spPr>
        <p:txBody>
          <a:bodyPr wrap="square">
            <a:spAutoFit/>
          </a:bodyPr>
          <a:lstStyle/>
          <a:p>
            <a:r>
              <a:rPr lang="en-IN" sz="3000" dirty="0">
                <a:latin typeface="Consolas" panose="020B0609020204030204" pitchFamily="49" charset="0"/>
              </a:rPr>
              <a:t>Best Model is </a:t>
            </a:r>
            <a:r>
              <a:rPr lang="en-IN" sz="3000" dirty="0" err="1">
                <a:latin typeface="Consolas" panose="020B0609020204030204" pitchFamily="49" charset="0"/>
              </a:rPr>
              <a:t>Xception</a:t>
            </a:r>
            <a:r>
              <a:rPr lang="en-IN" sz="3000" dirty="0">
                <a:latin typeface="Consolas" panose="020B0609020204030204" pitchFamily="49" charset="0"/>
              </a:rPr>
              <a:t> with an accuracy of 88% on the validation data and 91% on training data.</a:t>
            </a:r>
          </a:p>
        </p:txBody>
      </p:sp>
      <p:pic>
        <p:nvPicPr>
          <p:cNvPr id="3" name="Picture 2">
            <a:extLst>
              <a:ext uri="{FF2B5EF4-FFF2-40B4-BE49-F238E27FC236}">
                <a16:creationId xmlns:a16="http://schemas.microsoft.com/office/drawing/2014/main" id="{5A8FBE89-611F-D246-7854-3358B7B1D60C}"/>
              </a:ext>
            </a:extLst>
          </p:cNvPr>
          <p:cNvPicPr>
            <a:picLocks noChangeAspect="1"/>
          </p:cNvPicPr>
          <p:nvPr/>
        </p:nvPicPr>
        <p:blipFill>
          <a:blip r:embed="rId3"/>
          <a:srcRect t="7023"/>
          <a:stretch/>
        </p:blipFill>
        <p:spPr>
          <a:xfrm>
            <a:off x="3452673" y="5284922"/>
            <a:ext cx="9255938" cy="3704513"/>
          </a:xfrm>
          <a:prstGeom prst="rect">
            <a:avLst/>
          </a:prstGeom>
        </p:spPr>
      </p:pic>
    </p:spTree>
    <p:extLst>
      <p:ext uri="{BB962C8B-B14F-4D97-AF65-F5344CB8AC3E}">
        <p14:creationId xmlns:p14="http://schemas.microsoft.com/office/powerpoint/2010/main" val="23098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99"/>
        <p:cNvGrpSpPr/>
        <p:nvPr/>
      </p:nvGrpSpPr>
      <p:grpSpPr>
        <a:xfrm>
          <a:off x="0" y="0"/>
          <a:ext cx="0" cy="0"/>
          <a:chOff x="0" y="0"/>
          <a:chExt cx="0" cy="0"/>
        </a:xfrm>
      </p:grpSpPr>
      <p:grpSp>
        <p:nvGrpSpPr>
          <p:cNvPr id="100" name="Google Shape;100;p14"/>
          <p:cNvGrpSpPr/>
          <p:nvPr/>
        </p:nvGrpSpPr>
        <p:grpSpPr>
          <a:xfrm>
            <a:off x="12618899" y="418273"/>
            <a:ext cx="3740208" cy="9450454"/>
            <a:chOff x="0" y="-28575"/>
            <a:chExt cx="985075" cy="2591153"/>
          </a:xfrm>
          <a:solidFill>
            <a:schemeClr val="accent1"/>
          </a:solidFill>
          <a:effectLst>
            <a:glow rad="63500">
              <a:schemeClr val="accent3">
                <a:satMod val="175000"/>
                <a:alpha val="40000"/>
              </a:schemeClr>
            </a:glow>
          </a:effectLst>
          <a:scene3d>
            <a:camera prst="isometricOffAxis1Right"/>
            <a:lightRig rig="threePt" dir="t"/>
          </a:scene3d>
        </p:grpSpPr>
        <p:sp>
          <p:nvSpPr>
            <p:cNvPr id="101" name="Google Shape;101;p14"/>
            <p:cNvSpPr/>
            <p:nvPr/>
          </p:nvSpPr>
          <p:spPr>
            <a:xfrm>
              <a:off x="0" y="0"/>
              <a:ext cx="985075" cy="2562578"/>
            </a:xfrm>
            <a:custGeom>
              <a:avLst/>
              <a:gdLst/>
              <a:ahLst/>
              <a:cxnLst/>
              <a:rect l="l" t="t" r="r" b="b"/>
              <a:pathLst>
                <a:path w="985075" h="2562578" extrusionOk="0">
                  <a:moveTo>
                    <a:pt x="62098" y="0"/>
                  </a:moveTo>
                  <a:lnTo>
                    <a:pt x="922978" y="0"/>
                  </a:lnTo>
                  <a:cubicBezTo>
                    <a:pt x="957273" y="0"/>
                    <a:pt x="985075" y="27802"/>
                    <a:pt x="985075" y="62098"/>
                  </a:cubicBezTo>
                  <a:lnTo>
                    <a:pt x="985075" y="2500480"/>
                  </a:lnTo>
                  <a:cubicBezTo>
                    <a:pt x="985075" y="2516949"/>
                    <a:pt x="978533" y="2532744"/>
                    <a:pt x="966887" y="2544390"/>
                  </a:cubicBezTo>
                  <a:cubicBezTo>
                    <a:pt x="955242" y="2556035"/>
                    <a:pt x="939447" y="2562578"/>
                    <a:pt x="922978" y="2562578"/>
                  </a:cubicBezTo>
                  <a:lnTo>
                    <a:pt x="62098" y="2562578"/>
                  </a:lnTo>
                  <a:cubicBezTo>
                    <a:pt x="27802" y="2562578"/>
                    <a:pt x="0" y="2534776"/>
                    <a:pt x="0" y="2500480"/>
                  </a:cubicBezTo>
                  <a:lnTo>
                    <a:pt x="0" y="62098"/>
                  </a:lnTo>
                  <a:cubicBezTo>
                    <a:pt x="0" y="45628"/>
                    <a:pt x="6542" y="29833"/>
                    <a:pt x="18188" y="18188"/>
                  </a:cubicBezTo>
                  <a:cubicBezTo>
                    <a:pt x="29833" y="6542"/>
                    <a:pt x="45628" y="0"/>
                    <a:pt x="620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txBox="1"/>
            <p:nvPr/>
          </p:nvSpPr>
          <p:spPr>
            <a:xfrm>
              <a:off x="0" y="-28575"/>
              <a:ext cx="812800" cy="841375"/>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6" name="Google Shape;106;p14"/>
          <p:cNvSpPr txBox="1"/>
          <p:nvPr/>
        </p:nvSpPr>
        <p:spPr>
          <a:xfrm>
            <a:off x="312870" y="294162"/>
            <a:ext cx="6434100" cy="1292662"/>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6000" b="1" i="0" u="none" strike="noStrike" cap="none" dirty="0" err="1">
                <a:solidFill>
                  <a:schemeClr val="bg2"/>
                </a:solidFill>
                <a:latin typeface="Consolas"/>
                <a:ea typeface="Consolas"/>
                <a:cs typeface="Consolas"/>
                <a:sym typeface="Consolas"/>
              </a:rPr>
              <a:t>I.Introduction</a:t>
            </a:r>
            <a:endParaRPr sz="6000" dirty="0">
              <a:solidFill>
                <a:schemeClr val="bg2"/>
              </a:solidFill>
            </a:endParaRPr>
          </a:p>
        </p:txBody>
      </p:sp>
      <p:sp>
        <p:nvSpPr>
          <p:cNvPr id="107" name="Google Shape;107;p14"/>
          <p:cNvSpPr txBox="1"/>
          <p:nvPr/>
        </p:nvSpPr>
        <p:spPr>
          <a:xfrm>
            <a:off x="337714" y="2092270"/>
            <a:ext cx="10129757" cy="8863965"/>
          </a:xfrm>
          <a:prstGeom prst="rect">
            <a:avLst/>
          </a:prstGeom>
          <a:noFill/>
          <a:ln>
            <a:noFill/>
          </a:ln>
        </p:spPr>
        <p:txBody>
          <a:bodyPr spcFirstLastPara="1" wrap="square" lIns="0" tIns="0" rIns="0" bIns="0" anchor="t" anchorCtr="0">
            <a:spAutoFit/>
          </a:bodyPr>
          <a:lstStyle/>
          <a:p>
            <a:pPr marL="457200" marR="0" lvl="0" indent="-431800" algn="just" rtl="0">
              <a:lnSpc>
                <a:spcPct val="150000"/>
              </a:lnSpc>
              <a:spcBef>
                <a:spcPts val="0"/>
              </a:spcBef>
              <a:spcAft>
                <a:spcPts val="0"/>
              </a:spcAft>
              <a:buClr>
                <a:srgbClr val="000000"/>
              </a:buClr>
              <a:buSzPts val="3200"/>
              <a:buFont typeface="Consolas"/>
              <a:buChar char="●"/>
            </a:pPr>
            <a:r>
              <a:rPr lang="en-US" sz="3200" b="1" i="0" u="none" strike="noStrike" cap="none" dirty="0">
                <a:solidFill>
                  <a:schemeClr val="accent3">
                    <a:lumMod val="75000"/>
                  </a:schemeClr>
                </a:solidFill>
                <a:latin typeface="Consolas"/>
                <a:ea typeface="Consolas"/>
                <a:cs typeface="Consolas"/>
                <a:sym typeface="Consolas"/>
              </a:rPr>
              <a:t>“The eye is the window to the world”</a:t>
            </a:r>
            <a:r>
              <a:rPr lang="en-US" sz="3200" b="1" i="0" u="none" strike="noStrike" cap="none" dirty="0">
                <a:solidFill>
                  <a:srgbClr val="000000"/>
                </a:solidFill>
                <a:latin typeface="Consolas"/>
                <a:ea typeface="Consolas"/>
                <a:cs typeface="Consolas"/>
                <a:sym typeface="Consolas"/>
              </a:rPr>
              <a:t>, and preserving its health is crucial for a good quality of life.</a:t>
            </a:r>
          </a:p>
          <a:p>
            <a:pPr marL="25400" marR="0" lvl="0" algn="just" rtl="0">
              <a:lnSpc>
                <a:spcPct val="150000"/>
              </a:lnSpc>
              <a:spcBef>
                <a:spcPts val="0"/>
              </a:spcBef>
              <a:spcAft>
                <a:spcPts val="0"/>
              </a:spcAft>
              <a:buClr>
                <a:srgbClr val="000000"/>
              </a:buClr>
              <a:buSzPts val="3200"/>
            </a:pPr>
            <a:endParaRPr lang="en-US" sz="3200" b="1" i="0" u="none" strike="noStrike" cap="none" dirty="0">
              <a:solidFill>
                <a:srgbClr val="000000"/>
              </a:solidFill>
              <a:latin typeface="Consolas"/>
              <a:ea typeface="Consolas"/>
              <a:cs typeface="Consolas"/>
              <a:sym typeface="Consolas"/>
            </a:endParaRPr>
          </a:p>
          <a:p>
            <a:pPr marL="457200" marR="0" lvl="0" indent="-431800" algn="just" rtl="0">
              <a:lnSpc>
                <a:spcPct val="150000"/>
              </a:lnSpc>
              <a:spcBef>
                <a:spcPts val="0"/>
              </a:spcBef>
              <a:spcAft>
                <a:spcPts val="0"/>
              </a:spcAft>
              <a:buClr>
                <a:srgbClr val="000000"/>
              </a:buClr>
              <a:buSzPts val="3200"/>
              <a:buFont typeface="Consolas"/>
              <a:buChar char="●"/>
            </a:pPr>
            <a:r>
              <a:rPr lang="en-US" sz="3200" b="1" i="0" u="none" strike="noStrike" cap="none" dirty="0">
                <a:solidFill>
                  <a:srgbClr val="000000"/>
                </a:solidFill>
                <a:latin typeface="Consolas"/>
                <a:ea typeface="Consolas"/>
                <a:cs typeface="Consolas"/>
                <a:sym typeface="Consolas"/>
              </a:rPr>
              <a:t>Eye diseases like Diabetic Retinopathy, Glaucoma, and Cataracts often develop silently, showing symptoms only in advanced stages. Early detection is the key to preventing irreversible vision loss and ensuring timely treatment.</a:t>
            </a:r>
          </a:p>
          <a:p>
            <a:pPr marL="457200" marR="0" lvl="0" indent="-431800" algn="just" rtl="0">
              <a:lnSpc>
                <a:spcPct val="150000"/>
              </a:lnSpc>
              <a:spcBef>
                <a:spcPts val="0"/>
              </a:spcBef>
              <a:spcAft>
                <a:spcPts val="0"/>
              </a:spcAft>
              <a:buClr>
                <a:srgbClr val="000000"/>
              </a:buClr>
              <a:buSzPts val="3200"/>
              <a:buFont typeface="Consolas"/>
              <a:buChar char="●"/>
            </a:pPr>
            <a:endParaRPr sz="3200" dirty="0"/>
          </a:p>
          <a:p>
            <a:pPr marL="0" marR="0" lvl="0" indent="0" algn="just" rtl="0">
              <a:lnSpc>
                <a:spcPct val="150000"/>
              </a:lnSpc>
              <a:spcBef>
                <a:spcPts val="0"/>
              </a:spcBef>
              <a:spcAft>
                <a:spcPts val="0"/>
              </a:spcAft>
              <a:buNone/>
            </a:pPr>
            <a:endParaRPr sz="3200" b="0" i="0" u="none" strike="noStrike" cap="none" dirty="0">
              <a:solidFill>
                <a:srgbClr val="000000"/>
              </a:solidFill>
              <a:latin typeface="Arial"/>
              <a:ea typeface="Arial"/>
              <a:cs typeface="Arial"/>
              <a:sym typeface="Arial"/>
            </a:endParaRPr>
          </a:p>
        </p:txBody>
      </p:sp>
      <p:pic>
        <p:nvPicPr>
          <p:cNvPr id="1026" name="Picture 2" descr="Eye Doctor Illustrations, Royalty-Free Vector Graphics &amp; Clip Art - iStock">
            <a:extLst>
              <a:ext uri="{FF2B5EF4-FFF2-40B4-BE49-F238E27FC236}">
                <a16:creationId xmlns:a16="http://schemas.microsoft.com/office/drawing/2014/main" id="{DB9C1282-2653-902A-4B59-65B8F1C57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8446" y="1298435"/>
            <a:ext cx="5459874" cy="4808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CDABF5-6A49-EA9D-8C00-B5304540F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5608" y="6395665"/>
            <a:ext cx="6305550" cy="276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9">
          <a:extLst>
            <a:ext uri="{FF2B5EF4-FFF2-40B4-BE49-F238E27FC236}">
              <a16:creationId xmlns:a16="http://schemas.microsoft.com/office/drawing/2014/main" id="{FF59BB66-4E53-A4C7-E495-8036EBCC4B2B}"/>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94C18E89-578D-264E-1BEF-4E4CB8AAC4F2}"/>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sp>
        <p:nvSpPr>
          <p:cNvPr id="4" name="TextBox 3">
            <a:extLst>
              <a:ext uri="{FF2B5EF4-FFF2-40B4-BE49-F238E27FC236}">
                <a16:creationId xmlns:a16="http://schemas.microsoft.com/office/drawing/2014/main" id="{1648DB3B-A0ED-F8E5-53DA-A8F5C8958715}"/>
              </a:ext>
            </a:extLst>
          </p:cNvPr>
          <p:cNvSpPr txBox="1"/>
          <p:nvPr/>
        </p:nvSpPr>
        <p:spPr>
          <a:xfrm>
            <a:off x="482155" y="1926025"/>
            <a:ext cx="8245098" cy="7817525"/>
          </a:xfrm>
          <a:prstGeom prst="rect">
            <a:avLst/>
          </a:prstGeom>
          <a:noFill/>
        </p:spPr>
        <p:txBody>
          <a:bodyPr wrap="square">
            <a:spAutoFit/>
          </a:bodyPr>
          <a:lstStyle/>
          <a:p>
            <a:r>
              <a:rPr lang="en-US" sz="3000" b="1" dirty="0"/>
              <a:t>ROC Analysis:</a:t>
            </a:r>
            <a:r>
              <a:rPr lang="en-US" sz="3000" dirty="0"/>
              <a:t> </a:t>
            </a:r>
          </a:p>
          <a:p>
            <a:endParaRPr lang="en-US" sz="2600" dirty="0"/>
          </a:p>
          <a:p>
            <a:r>
              <a:rPr lang="en-US" sz="3000" dirty="0">
                <a:latin typeface="Consolas" panose="020B0609020204030204" pitchFamily="49" charset="0"/>
              </a:rPr>
              <a:t>The </a:t>
            </a:r>
            <a:r>
              <a:rPr lang="en-US" sz="3000" b="1" dirty="0">
                <a:latin typeface="Consolas" panose="020B0609020204030204" pitchFamily="49" charset="0"/>
              </a:rPr>
              <a:t>ROC (Receiver Operating Characteristic) curve</a:t>
            </a:r>
            <a:r>
              <a:rPr lang="en-US" sz="3000" dirty="0">
                <a:latin typeface="Consolas" panose="020B0609020204030204" pitchFamily="49" charset="0"/>
              </a:rPr>
              <a:t> shows the trade-off between </a:t>
            </a:r>
            <a:r>
              <a:rPr lang="en-US" sz="3000" b="1" dirty="0">
                <a:latin typeface="Consolas" panose="020B0609020204030204" pitchFamily="49" charset="0"/>
              </a:rPr>
              <a:t>True Positive Rate (TPR)</a:t>
            </a:r>
            <a:r>
              <a:rPr lang="en-US" sz="3000" dirty="0">
                <a:latin typeface="Consolas" panose="020B0609020204030204" pitchFamily="49" charset="0"/>
              </a:rPr>
              <a:t> and </a:t>
            </a:r>
            <a:r>
              <a:rPr lang="en-US" sz="3000" b="1" dirty="0">
                <a:latin typeface="Consolas" panose="020B0609020204030204" pitchFamily="49" charset="0"/>
              </a:rPr>
              <a:t>False Positive Rate (FPR)</a:t>
            </a:r>
            <a:r>
              <a:rPr lang="en-US" sz="3000" dirty="0">
                <a:latin typeface="Consolas" panose="020B0609020204030204" pitchFamily="49" charset="0"/>
              </a:rPr>
              <a:t> at different thresholds.</a:t>
            </a:r>
          </a:p>
          <a:p>
            <a:endParaRPr lang="en-US" sz="3000" dirty="0">
              <a:latin typeface="Consolas" panose="020B0609020204030204" pitchFamily="49" charset="0"/>
            </a:endParaRPr>
          </a:p>
          <a:p>
            <a:pPr marL="457200" lvl="3" indent="-457200">
              <a:buFont typeface="Arial" panose="020B0604020202020204" pitchFamily="34" charset="0"/>
              <a:buChar char="•"/>
            </a:pPr>
            <a:r>
              <a:rPr lang="en-US" sz="3000" b="1" dirty="0">
                <a:latin typeface="Consolas" panose="020B0609020204030204" pitchFamily="49" charset="0"/>
              </a:rPr>
              <a:t>Higher curves indicate better performance</a:t>
            </a:r>
            <a:r>
              <a:rPr lang="en-US" sz="3000" dirty="0">
                <a:latin typeface="Consolas" panose="020B0609020204030204" pitchFamily="49" charset="0"/>
              </a:rPr>
              <a:t> (closer to the top-left).</a:t>
            </a:r>
          </a:p>
          <a:p>
            <a:pPr marL="457200" lvl="3" indent="-457200">
              <a:buFont typeface="Arial" panose="020B0604020202020204" pitchFamily="34" charset="0"/>
              <a:buChar char="•"/>
            </a:pPr>
            <a:r>
              <a:rPr lang="en-US" sz="3000" b="1" dirty="0">
                <a:latin typeface="Consolas" panose="020B0609020204030204" pitchFamily="49" charset="0"/>
              </a:rPr>
              <a:t>AUC (Area Under Curve) measures overall model performance</a:t>
            </a:r>
            <a:r>
              <a:rPr lang="en-US" sz="3000" dirty="0">
                <a:latin typeface="Consolas" panose="020B0609020204030204" pitchFamily="49" charset="0"/>
              </a:rPr>
              <a:t> (higher AUC = better model).</a:t>
            </a:r>
          </a:p>
          <a:p>
            <a:pPr marL="457200" lvl="3" indent="-457200">
              <a:buFont typeface="Arial" panose="020B0604020202020204" pitchFamily="34" charset="0"/>
              <a:buChar char="•"/>
            </a:pPr>
            <a:r>
              <a:rPr lang="en-US" sz="3000" b="1" dirty="0">
                <a:latin typeface="Consolas" panose="020B0609020204030204" pitchFamily="49" charset="0"/>
              </a:rPr>
              <a:t>AUC = 0.5</a:t>
            </a:r>
            <a:r>
              <a:rPr lang="en-US" sz="3000" dirty="0">
                <a:latin typeface="Consolas" panose="020B0609020204030204" pitchFamily="49" charset="0"/>
              </a:rPr>
              <a:t> means random guessing, while </a:t>
            </a:r>
            <a:r>
              <a:rPr lang="en-US" sz="3000" b="1" dirty="0">
                <a:latin typeface="Consolas" panose="020B0609020204030204" pitchFamily="49" charset="0"/>
              </a:rPr>
              <a:t>AUC = 1</a:t>
            </a:r>
            <a:r>
              <a:rPr lang="en-US" sz="3000" dirty="0">
                <a:latin typeface="Consolas" panose="020B0609020204030204" pitchFamily="49" charset="0"/>
              </a:rPr>
              <a:t> is perfect classification.</a:t>
            </a:r>
          </a:p>
        </p:txBody>
      </p:sp>
      <p:pic>
        <p:nvPicPr>
          <p:cNvPr id="3" name="Picture 2">
            <a:extLst>
              <a:ext uri="{FF2B5EF4-FFF2-40B4-BE49-F238E27FC236}">
                <a16:creationId xmlns:a16="http://schemas.microsoft.com/office/drawing/2014/main" id="{22E54A05-C1AB-3D3F-A5DD-E8F7A4F2D00A}"/>
              </a:ext>
            </a:extLst>
          </p:cNvPr>
          <p:cNvPicPr>
            <a:picLocks noChangeAspect="1"/>
          </p:cNvPicPr>
          <p:nvPr/>
        </p:nvPicPr>
        <p:blipFill>
          <a:blip r:embed="rId3"/>
          <a:stretch>
            <a:fillRect/>
          </a:stretch>
        </p:blipFill>
        <p:spPr>
          <a:xfrm>
            <a:off x="8727253" y="1972919"/>
            <a:ext cx="9078592" cy="7382905"/>
          </a:xfrm>
          <a:prstGeom prst="rect">
            <a:avLst/>
          </a:prstGeom>
        </p:spPr>
      </p:pic>
    </p:spTree>
    <p:extLst>
      <p:ext uri="{BB962C8B-B14F-4D97-AF65-F5344CB8AC3E}">
        <p14:creationId xmlns:p14="http://schemas.microsoft.com/office/powerpoint/2010/main" val="154428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9"/>
        <p:cNvGrpSpPr/>
        <p:nvPr/>
      </p:nvGrpSpPr>
      <p:grpSpPr>
        <a:xfrm>
          <a:off x="0" y="0"/>
          <a:ext cx="0" cy="0"/>
          <a:chOff x="0" y="0"/>
          <a:chExt cx="0" cy="0"/>
        </a:xfrm>
      </p:grpSpPr>
      <p:sp>
        <p:nvSpPr>
          <p:cNvPr id="242" name="Google Shape;242;p28"/>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sp>
        <p:nvSpPr>
          <p:cNvPr id="2" name="Text Placeholder 2">
            <a:extLst>
              <a:ext uri="{FF2B5EF4-FFF2-40B4-BE49-F238E27FC236}">
                <a16:creationId xmlns:a16="http://schemas.microsoft.com/office/drawing/2014/main" id="{DB598FF2-8868-00FC-ADE8-001DE3516243}"/>
              </a:ext>
            </a:extLst>
          </p:cNvPr>
          <p:cNvSpPr txBox="1">
            <a:spLocks/>
          </p:cNvSpPr>
          <p:nvPr/>
        </p:nvSpPr>
        <p:spPr>
          <a:xfrm>
            <a:off x="563584" y="2138766"/>
            <a:ext cx="7402545" cy="5610888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b="1" dirty="0">
                <a:latin typeface="Consolas" panose="020B0609020204030204" pitchFamily="49" charset="0"/>
              </a:rPr>
              <a:t>Confusion Matrix:</a:t>
            </a:r>
          </a:p>
          <a:p>
            <a:r>
              <a:rPr lang="en-US" sz="3000" b="1" dirty="0">
                <a:latin typeface="Consolas" panose="020B0609020204030204" pitchFamily="49"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00" b="0" i="0" u="none" strike="noStrike" cap="none" normalizeH="0" baseline="0" dirty="0">
                <a:ln>
                  <a:noFill/>
                </a:ln>
                <a:solidFill>
                  <a:schemeClr val="tx1"/>
                </a:solidFill>
                <a:effectLst/>
                <a:latin typeface="Consolas" panose="020B0609020204030204" pitchFamily="49" charset="0"/>
              </a:rPr>
              <a:t>The confusion matrix evaluates an ensemble model for classifying </a:t>
            </a:r>
            <a:r>
              <a:rPr kumimoji="0" lang="en-US" altLang="en-US" sz="3000" b="1" i="0" u="none" strike="noStrike" cap="none" normalizeH="0" baseline="0" dirty="0">
                <a:ln>
                  <a:noFill/>
                </a:ln>
                <a:solidFill>
                  <a:schemeClr val="tx1"/>
                </a:solidFill>
                <a:effectLst/>
                <a:latin typeface="Consolas" panose="020B0609020204030204" pitchFamily="49" charset="0"/>
              </a:rPr>
              <a:t>Cataract, Diabetic Retinopathy, Glaucoma, and Normal</a:t>
            </a:r>
            <a:r>
              <a:rPr kumimoji="0" lang="en-US" altLang="en-US" sz="3000" b="0" i="0" u="none" strike="noStrike" cap="none" normalizeH="0" baseline="0" dirty="0">
                <a:ln>
                  <a:noFill/>
                </a:ln>
                <a:solidFill>
                  <a:schemeClr val="tx1"/>
                </a:solidFill>
                <a:effectLst/>
                <a:latin typeface="Consolas" panose="020B0609020204030204" pitchFamily="49" charset="0"/>
              </a:rPr>
              <a:t> eye conditions.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3000" dirty="0">
              <a:solidFill>
                <a:schemeClr val="tx1"/>
              </a:solidFill>
              <a:latin typeface="Consolas" panose="020B0609020204030204" pitchFamily="49"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00" b="0" i="0" u="none" strike="noStrike" cap="none" normalizeH="0" baseline="0" dirty="0">
                <a:ln>
                  <a:noFill/>
                </a:ln>
                <a:solidFill>
                  <a:schemeClr val="tx1"/>
                </a:solidFill>
                <a:effectLst/>
                <a:latin typeface="Consolas" panose="020B0609020204030204" pitchFamily="49" charset="0"/>
              </a:rPr>
              <a:t>The </a:t>
            </a:r>
            <a:r>
              <a:rPr kumimoji="0" lang="en-US" altLang="en-US" sz="3000" b="1" i="0" u="none" strike="noStrike" cap="none" normalizeH="0" baseline="0" dirty="0">
                <a:ln>
                  <a:noFill/>
                </a:ln>
                <a:solidFill>
                  <a:schemeClr val="tx1"/>
                </a:solidFill>
                <a:effectLst/>
                <a:latin typeface="Consolas" panose="020B0609020204030204" pitchFamily="49" charset="0"/>
              </a:rPr>
              <a:t>diagonal values</a:t>
            </a:r>
            <a:r>
              <a:rPr kumimoji="0" lang="en-US" altLang="en-US" sz="3000" b="0" i="0" u="none" strike="noStrike" cap="none" normalizeH="0" baseline="0" dirty="0">
                <a:ln>
                  <a:noFill/>
                </a:ln>
                <a:solidFill>
                  <a:schemeClr val="tx1"/>
                </a:solidFill>
                <a:effectLst/>
                <a:latin typeface="Consolas" panose="020B0609020204030204" pitchFamily="49" charset="0"/>
              </a:rPr>
              <a:t> represent correct classifications, with </a:t>
            </a:r>
            <a:r>
              <a:rPr kumimoji="0" lang="en-US" altLang="en-US" sz="3000" b="1" i="0" u="none" strike="noStrike" cap="none" normalizeH="0" baseline="0" dirty="0">
                <a:ln>
                  <a:noFill/>
                </a:ln>
                <a:solidFill>
                  <a:schemeClr val="tx1"/>
                </a:solidFill>
                <a:effectLst/>
                <a:latin typeface="Consolas" panose="020B0609020204030204" pitchFamily="49" charset="0"/>
              </a:rPr>
              <a:t>Diabetic Retinopathy (196) and Normal (201) performing best</a:t>
            </a:r>
            <a:r>
              <a:rPr kumimoji="0" lang="en-US" altLang="en-US" sz="3000" b="0" i="0" u="none" strike="noStrike" cap="none" normalizeH="0" baseline="0" dirty="0">
                <a:ln>
                  <a:noFill/>
                </a:ln>
                <a:solidFill>
                  <a:schemeClr val="tx1"/>
                </a:solidFill>
                <a:effectLst/>
                <a:latin typeface="Consolas" panose="020B0609020204030204" pitchFamily="49" charset="0"/>
              </a:rPr>
              <a:t>. Cataract (183) and Glaucoma (146) show more misclassifications, especially between </a:t>
            </a:r>
            <a:r>
              <a:rPr kumimoji="0" lang="en-US" altLang="en-US" sz="3000" b="1" i="0" u="none" strike="noStrike" cap="none" normalizeH="0" baseline="0" dirty="0">
                <a:ln>
                  <a:noFill/>
                </a:ln>
                <a:solidFill>
                  <a:schemeClr val="tx1"/>
                </a:solidFill>
                <a:effectLst/>
                <a:latin typeface="Consolas" panose="020B0609020204030204" pitchFamily="49" charset="0"/>
              </a:rPr>
              <a:t>Glaucoma and Normal (42 cases)</a:t>
            </a:r>
            <a:r>
              <a:rPr kumimoji="0" lang="en-US" altLang="en-US" sz="3000" b="0" i="0" u="none" strike="noStrike" cap="none" normalizeH="0" baseline="0" dirty="0">
                <a:ln>
                  <a:noFill/>
                </a:ln>
                <a:solidFill>
                  <a:schemeClr val="tx1"/>
                </a:solidFill>
                <a:effectLst/>
                <a:latin typeface="Consolas" panose="020B0609020204030204" pitchFamily="49" charset="0"/>
              </a:rPr>
              <a:t>.</a:t>
            </a:r>
          </a:p>
          <a:p>
            <a:pPr marL="914400" lvl="1" indent="-457200">
              <a:buFont typeface="Arial" panose="020B0604020202020204" pitchFamily="34" charset="0"/>
              <a:buChar char="•"/>
            </a:pPr>
            <a:endParaRPr lang="en-US" sz="3000" dirty="0">
              <a:latin typeface="Consolas" panose="020B0609020204030204" pitchFamily="49" charset="0"/>
            </a:endParaRPr>
          </a:p>
          <a:p>
            <a:pPr marL="457200" lvl="1"/>
            <a:endParaRPr lang="en-US" sz="3000" dirty="0">
              <a:latin typeface="Consolas" panose="020B0609020204030204" pitchFamily="49" charset="0"/>
            </a:endParaRPr>
          </a:p>
          <a:p>
            <a:endParaRPr lang="en-IN" sz="3000" dirty="0">
              <a:latin typeface="Consolas" panose="020B0609020204030204" pitchFamily="49" charset="0"/>
            </a:endParaRPr>
          </a:p>
        </p:txBody>
      </p:sp>
      <p:pic>
        <p:nvPicPr>
          <p:cNvPr id="4" name="Picture 3">
            <a:extLst>
              <a:ext uri="{FF2B5EF4-FFF2-40B4-BE49-F238E27FC236}">
                <a16:creationId xmlns:a16="http://schemas.microsoft.com/office/drawing/2014/main" id="{6920F338-DCF6-948F-A80C-BFDE9C08FB7F}"/>
              </a:ext>
            </a:extLst>
          </p:cNvPr>
          <p:cNvPicPr>
            <a:picLocks noChangeAspect="1"/>
          </p:cNvPicPr>
          <p:nvPr/>
        </p:nvPicPr>
        <p:blipFill>
          <a:blip r:embed="rId3"/>
          <a:stretch>
            <a:fillRect/>
          </a:stretch>
        </p:blipFill>
        <p:spPr>
          <a:xfrm>
            <a:off x="9144000" y="2011186"/>
            <a:ext cx="8187843" cy="6959136"/>
          </a:xfrm>
          <a:prstGeom prst="rect">
            <a:avLst/>
          </a:prstGeom>
        </p:spPr>
      </p:pic>
    </p:spTree>
    <p:extLst>
      <p:ext uri="{BB962C8B-B14F-4D97-AF65-F5344CB8AC3E}">
        <p14:creationId xmlns:p14="http://schemas.microsoft.com/office/powerpoint/2010/main" val="410755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9">
          <a:extLst>
            <a:ext uri="{FF2B5EF4-FFF2-40B4-BE49-F238E27FC236}">
              <a16:creationId xmlns:a16="http://schemas.microsoft.com/office/drawing/2014/main" id="{3383AAC1-2456-F4FE-D474-6EEDFA664900}"/>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93DDFFE4-5F36-FEA4-E521-64FDE1BE9593}"/>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pic>
        <p:nvPicPr>
          <p:cNvPr id="3" name="Picture 2">
            <a:extLst>
              <a:ext uri="{FF2B5EF4-FFF2-40B4-BE49-F238E27FC236}">
                <a16:creationId xmlns:a16="http://schemas.microsoft.com/office/drawing/2014/main" id="{85936D2B-65B8-6231-F4E6-14B8DC378551}"/>
              </a:ext>
            </a:extLst>
          </p:cNvPr>
          <p:cNvPicPr>
            <a:picLocks noChangeAspect="1"/>
          </p:cNvPicPr>
          <p:nvPr/>
        </p:nvPicPr>
        <p:blipFill>
          <a:blip r:embed="rId3"/>
          <a:stretch>
            <a:fillRect/>
          </a:stretch>
        </p:blipFill>
        <p:spPr>
          <a:xfrm>
            <a:off x="3350135" y="5160099"/>
            <a:ext cx="11587729" cy="4921149"/>
          </a:xfrm>
          <a:prstGeom prst="rect">
            <a:avLst/>
          </a:prstGeom>
        </p:spPr>
      </p:pic>
      <p:sp>
        <p:nvSpPr>
          <p:cNvPr id="8" name="TextBox 7">
            <a:extLst>
              <a:ext uri="{FF2B5EF4-FFF2-40B4-BE49-F238E27FC236}">
                <a16:creationId xmlns:a16="http://schemas.microsoft.com/office/drawing/2014/main" id="{6462E86F-E299-D567-7F6B-B05290182B0E}"/>
              </a:ext>
            </a:extLst>
          </p:cNvPr>
          <p:cNvSpPr txBox="1"/>
          <p:nvPr/>
        </p:nvSpPr>
        <p:spPr>
          <a:xfrm>
            <a:off x="1050012" y="1836112"/>
            <a:ext cx="16187976" cy="3323987"/>
          </a:xfrm>
          <a:prstGeom prst="rect">
            <a:avLst/>
          </a:prstGeom>
          <a:noFill/>
        </p:spPr>
        <p:txBody>
          <a:bodyPr wrap="square">
            <a:spAutoFit/>
          </a:bodyPr>
          <a:lstStyle/>
          <a:p>
            <a:r>
              <a:rPr lang="en-US" sz="3000" dirty="0">
                <a:latin typeface="Consolas" panose="020B0609020204030204" pitchFamily="49" charset="0"/>
              </a:rPr>
              <a:t>The classification report evaluates the </a:t>
            </a:r>
            <a:r>
              <a:rPr lang="en-US" sz="3000" b="1" dirty="0">
                <a:latin typeface="Consolas" panose="020B0609020204030204" pitchFamily="49" charset="0"/>
              </a:rPr>
              <a:t>ensemble model's performance</a:t>
            </a:r>
            <a:r>
              <a:rPr lang="en-US" sz="3000" dirty="0">
                <a:latin typeface="Consolas" panose="020B0609020204030204" pitchFamily="49" charset="0"/>
              </a:rPr>
              <a:t> across four eye disease categories.</a:t>
            </a:r>
          </a:p>
          <a:p>
            <a:pPr>
              <a:buFont typeface="Arial" panose="020B0604020202020204" pitchFamily="34" charset="0"/>
              <a:buChar char="•"/>
            </a:pPr>
            <a:r>
              <a:rPr lang="en-US" sz="3000" b="1" dirty="0">
                <a:latin typeface="Consolas" panose="020B0609020204030204" pitchFamily="49" charset="0"/>
              </a:rPr>
              <a:t>Cataract &amp; Diabetic Retinopathy</a:t>
            </a:r>
            <a:r>
              <a:rPr lang="en-US" sz="3000" dirty="0">
                <a:latin typeface="Consolas" panose="020B0609020204030204" pitchFamily="49" charset="0"/>
              </a:rPr>
              <a:t> have </a:t>
            </a:r>
            <a:r>
              <a:rPr lang="en-US" sz="3000" b="1" dirty="0">
                <a:latin typeface="Consolas" panose="020B0609020204030204" pitchFamily="49" charset="0"/>
              </a:rPr>
              <a:t>high precision (0.94) and recall (~0.89)</a:t>
            </a:r>
            <a:r>
              <a:rPr lang="en-US" sz="3000" dirty="0">
                <a:latin typeface="Consolas" panose="020B0609020204030204" pitchFamily="49" charset="0"/>
              </a:rPr>
              <a:t>, indicating strong prediction performance.</a:t>
            </a:r>
          </a:p>
          <a:p>
            <a:pPr>
              <a:buFont typeface="Arial" panose="020B0604020202020204" pitchFamily="34" charset="0"/>
              <a:buChar char="•"/>
            </a:pPr>
            <a:r>
              <a:rPr lang="en-US" sz="3000" b="1" dirty="0">
                <a:latin typeface="Consolas" panose="020B0609020204030204" pitchFamily="49" charset="0"/>
              </a:rPr>
              <a:t>Glaucoma</a:t>
            </a:r>
            <a:r>
              <a:rPr lang="en-US" sz="3000" dirty="0">
                <a:latin typeface="Consolas" panose="020B0609020204030204" pitchFamily="49" charset="0"/>
              </a:rPr>
              <a:t> shows </a:t>
            </a:r>
            <a:r>
              <a:rPr lang="en-US" sz="3000" b="1" dirty="0">
                <a:latin typeface="Consolas" panose="020B0609020204030204" pitchFamily="49" charset="0"/>
              </a:rPr>
              <a:t>lower recall (0.73)</a:t>
            </a:r>
            <a:r>
              <a:rPr lang="en-US" sz="3000" dirty="0">
                <a:latin typeface="Consolas" panose="020B0609020204030204" pitchFamily="49" charset="0"/>
              </a:rPr>
              <a:t>, meaning some cases are misclassified.</a:t>
            </a:r>
          </a:p>
          <a:p>
            <a:pPr>
              <a:buFont typeface="Arial" panose="020B0604020202020204" pitchFamily="34" charset="0"/>
              <a:buChar char="•"/>
            </a:pPr>
            <a:r>
              <a:rPr lang="en-US" sz="3000" b="1" dirty="0">
                <a:latin typeface="Consolas" panose="020B0609020204030204" pitchFamily="49" charset="0"/>
              </a:rPr>
              <a:t>Normal</a:t>
            </a:r>
            <a:r>
              <a:rPr lang="en-US" sz="3000" dirty="0">
                <a:latin typeface="Consolas" panose="020B0609020204030204" pitchFamily="49" charset="0"/>
              </a:rPr>
              <a:t> has </a:t>
            </a:r>
            <a:r>
              <a:rPr lang="en-US" sz="3000" b="1" dirty="0">
                <a:latin typeface="Consolas" panose="020B0609020204030204" pitchFamily="49" charset="0"/>
              </a:rPr>
              <a:t>the lowest precision (0.73)</a:t>
            </a:r>
            <a:r>
              <a:rPr lang="en-US" sz="3000" dirty="0">
                <a:latin typeface="Consolas" panose="020B0609020204030204" pitchFamily="49" charset="0"/>
              </a:rPr>
              <a:t> but a </a:t>
            </a:r>
            <a:r>
              <a:rPr lang="en-US" sz="3000" b="1" dirty="0">
                <a:latin typeface="Consolas" panose="020B0609020204030204" pitchFamily="49" charset="0"/>
              </a:rPr>
              <a:t>high recall (0.93)</a:t>
            </a:r>
            <a:r>
              <a:rPr lang="en-US" sz="3000" dirty="0">
                <a:latin typeface="Consolas" panose="020B0609020204030204" pitchFamily="49" charset="0"/>
              </a:rPr>
              <a:t>, meaning it detects most normal cases but misclassifies some diseases as normal.</a:t>
            </a:r>
          </a:p>
        </p:txBody>
      </p:sp>
    </p:spTree>
    <p:extLst>
      <p:ext uri="{BB962C8B-B14F-4D97-AF65-F5344CB8AC3E}">
        <p14:creationId xmlns:p14="http://schemas.microsoft.com/office/powerpoint/2010/main" val="86941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447D5266-E682-F237-31D5-D242BE1A8EA7}"/>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E3371E2C-23F3-19FD-2BDE-A9C3D5BAF4B3}"/>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pic>
        <p:nvPicPr>
          <p:cNvPr id="5" name="Picture 4">
            <a:extLst>
              <a:ext uri="{FF2B5EF4-FFF2-40B4-BE49-F238E27FC236}">
                <a16:creationId xmlns:a16="http://schemas.microsoft.com/office/drawing/2014/main" id="{62CA02E8-153B-B070-E7F1-B853C8E5148D}"/>
              </a:ext>
            </a:extLst>
          </p:cNvPr>
          <p:cNvPicPr>
            <a:picLocks noChangeAspect="1"/>
          </p:cNvPicPr>
          <p:nvPr/>
        </p:nvPicPr>
        <p:blipFill>
          <a:blip r:embed="rId3"/>
          <a:stretch>
            <a:fillRect/>
          </a:stretch>
        </p:blipFill>
        <p:spPr>
          <a:xfrm>
            <a:off x="1018041" y="2378553"/>
            <a:ext cx="16251918" cy="7135221"/>
          </a:xfrm>
          <a:prstGeom prst="rect">
            <a:avLst/>
          </a:prstGeom>
        </p:spPr>
      </p:pic>
      <p:sp>
        <p:nvSpPr>
          <p:cNvPr id="6" name="TextBox 5">
            <a:extLst>
              <a:ext uri="{FF2B5EF4-FFF2-40B4-BE49-F238E27FC236}">
                <a16:creationId xmlns:a16="http://schemas.microsoft.com/office/drawing/2014/main" id="{598B61ED-FC7B-EFE5-B4D3-72FC7C002BDC}"/>
              </a:ext>
            </a:extLst>
          </p:cNvPr>
          <p:cNvSpPr txBox="1"/>
          <p:nvPr/>
        </p:nvSpPr>
        <p:spPr>
          <a:xfrm>
            <a:off x="1050012" y="1836112"/>
            <a:ext cx="16187976" cy="553998"/>
          </a:xfrm>
          <a:prstGeom prst="rect">
            <a:avLst/>
          </a:prstGeom>
          <a:noFill/>
        </p:spPr>
        <p:txBody>
          <a:bodyPr wrap="square">
            <a:spAutoFit/>
          </a:bodyPr>
          <a:lstStyle/>
          <a:p>
            <a:r>
              <a:rPr lang="en-US" sz="3000" dirty="0">
                <a:latin typeface="Consolas" panose="020B0609020204030204" pitchFamily="49" charset="0"/>
              </a:rPr>
              <a:t>Testing the model on random test data.</a:t>
            </a:r>
          </a:p>
        </p:txBody>
      </p:sp>
    </p:spTree>
    <p:extLst>
      <p:ext uri="{BB962C8B-B14F-4D97-AF65-F5344CB8AC3E}">
        <p14:creationId xmlns:p14="http://schemas.microsoft.com/office/powerpoint/2010/main" val="1570393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1321B0D-7974-AF1F-33E8-E66A68E7AB97}"/>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548F1653-3888-AC33-86BF-0D428A20324D}"/>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sp>
        <p:nvSpPr>
          <p:cNvPr id="8" name="TextBox 7">
            <a:extLst>
              <a:ext uri="{FF2B5EF4-FFF2-40B4-BE49-F238E27FC236}">
                <a16:creationId xmlns:a16="http://schemas.microsoft.com/office/drawing/2014/main" id="{BABB7F87-450D-9917-6B24-4962E7A468F8}"/>
              </a:ext>
            </a:extLst>
          </p:cNvPr>
          <p:cNvSpPr txBox="1"/>
          <p:nvPr/>
        </p:nvSpPr>
        <p:spPr>
          <a:xfrm>
            <a:off x="1050012" y="1836112"/>
            <a:ext cx="16187976" cy="553998"/>
          </a:xfrm>
          <a:prstGeom prst="rect">
            <a:avLst/>
          </a:prstGeom>
          <a:noFill/>
        </p:spPr>
        <p:txBody>
          <a:bodyPr wrap="square">
            <a:spAutoFit/>
          </a:bodyPr>
          <a:lstStyle/>
          <a:p>
            <a:r>
              <a:rPr lang="en-US" sz="3000" b="1" dirty="0">
                <a:latin typeface="Consolas" panose="020B0609020204030204" pitchFamily="49" charset="0"/>
              </a:rPr>
              <a:t>Responsive Web Application: </a:t>
            </a:r>
            <a:r>
              <a:rPr lang="en-US" sz="3000" dirty="0">
                <a:latin typeface="Consolas" panose="020B0609020204030204" pitchFamily="49" charset="0"/>
              </a:rPr>
              <a:t>Home Page</a:t>
            </a:r>
          </a:p>
        </p:txBody>
      </p:sp>
      <p:pic>
        <p:nvPicPr>
          <p:cNvPr id="3" name="Picture 2">
            <a:extLst>
              <a:ext uri="{FF2B5EF4-FFF2-40B4-BE49-F238E27FC236}">
                <a16:creationId xmlns:a16="http://schemas.microsoft.com/office/drawing/2014/main" id="{89C3D103-B81F-5D7B-FE7D-CB0C3BC11CEF}"/>
              </a:ext>
            </a:extLst>
          </p:cNvPr>
          <p:cNvPicPr>
            <a:picLocks noChangeAspect="1"/>
          </p:cNvPicPr>
          <p:nvPr/>
        </p:nvPicPr>
        <p:blipFill>
          <a:blip r:embed="rId3"/>
          <a:srcRect r="3029"/>
          <a:stretch/>
        </p:blipFill>
        <p:spPr>
          <a:xfrm>
            <a:off x="407046" y="2351568"/>
            <a:ext cx="17535902" cy="7907477"/>
          </a:xfrm>
          <a:prstGeom prst="rect">
            <a:avLst/>
          </a:prstGeom>
        </p:spPr>
      </p:pic>
    </p:spTree>
    <p:extLst>
      <p:ext uri="{BB962C8B-B14F-4D97-AF65-F5344CB8AC3E}">
        <p14:creationId xmlns:p14="http://schemas.microsoft.com/office/powerpoint/2010/main" val="177564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06E6161-2D79-6392-4842-485F99248663}"/>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4DD5D117-DD20-C493-24A3-5B63309BA7F6}"/>
              </a:ext>
            </a:extLst>
          </p:cNvPr>
          <p:cNvSpPr txBox="1"/>
          <p:nvPr/>
        </p:nvSpPr>
        <p:spPr>
          <a:xfrm>
            <a:off x="407046" y="543450"/>
            <a:ext cx="13928886"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IN" sz="6000" b="1" dirty="0">
                <a:solidFill>
                  <a:schemeClr val="accent2">
                    <a:lumMod val="75000"/>
                  </a:schemeClr>
                </a:solidFill>
                <a:latin typeface="Consolas"/>
                <a:ea typeface="Consolas"/>
                <a:cs typeface="Consolas"/>
                <a:sym typeface="Consolas"/>
              </a:rPr>
              <a:t>VII. Result and Discussion</a:t>
            </a:r>
            <a:endParaRPr sz="6000" b="1" dirty="0">
              <a:solidFill>
                <a:schemeClr val="accent2">
                  <a:lumMod val="75000"/>
                </a:schemeClr>
              </a:solidFill>
              <a:latin typeface="Consolas"/>
              <a:ea typeface="Consolas"/>
              <a:cs typeface="Consolas"/>
              <a:sym typeface="Consolas"/>
            </a:endParaRPr>
          </a:p>
        </p:txBody>
      </p:sp>
      <p:sp>
        <p:nvSpPr>
          <p:cNvPr id="8" name="TextBox 7">
            <a:extLst>
              <a:ext uri="{FF2B5EF4-FFF2-40B4-BE49-F238E27FC236}">
                <a16:creationId xmlns:a16="http://schemas.microsoft.com/office/drawing/2014/main" id="{62122090-908D-34CC-8692-FD5596E13FCA}"/>
              </a:ext>
            </a:extLst>
          </p:cNvPr>
          <p:cNvSpPr txBox="1"/>
          <p:nvPr/>
        </p:nvSpPr>
        <p:spPr>
          <a:xfrm>
            <a:off x="1050012" y="1836112"/>
            <a:ext cx="16187976" cy="553998"/>
          </a:xfrm>
          <a:prstGeom prst="rect">
            <a:avLst/>
          </a:prstGeom>
          <a:noFill/>
        </p:spPr>
        <p:txBody>
          <a:bodyPr wrap="square">
            <a:spAutoFit/>
          </a:bodyPr>
          <a:lstStyle/>
          <a:p>
            <a:r>
              <a:rPr lang="en-US" sz="3000" b="1" dirty="0">
                <a:latin typeface="Consolas" panose="020B0609020204030204" pitchFamily="49" charset="0"/>
              </a:rPr>
              <a:t>Responsive Web Application: </a:t>
            </a:r>
            <a:r>
              <a:rPr lang="en-US" sz="3000" dirty="0">
                <a:latin typeface="Consolas" panose="020B0609020204030204" pitchFamily="49" charset="0"/>
              </a:rPr>
              <a:t>Home Page and prediction page</a:t>
            </a:r>
          </a:p>
        </p:txBody>
      </p:sp>
      <p:pic>
        <p:nvPicPr>
          <p:cNvPr id="7" name="Picture 6">
            <a:extLst>
              <a:ext uri="{FF2B5EF4-FFF2-40B4-BE49-F238E27FC236}">
                <a16:creationId xmlns:a16="http://schemas.microsoft.com/office/drawing/2014/main" id="{957B729E-9DF9-F96D-357D-DC3D2D3A3192}"/>
              </a:ext>
            </a:extLst>
          </p:cNvPr>
          <p:cNvPicPr>
            <a:picLocks noChangeAspect="1"/>
          </p:cNvPicPr>
          <p:nvPr/>
        </p:nvPicPr>
        <p:blipFill>
          <a:blip r:embed="rId3"/>
          <a:srcRect t="13476" r="2810"/>
          <a:stretch/>
        </p:blipFill>
        <p:spPr>
          <a:xfrm>
            <a:off x="1050012" y="2390110"/>
            <a:ext cx="8693855" cy="7706789"/>
          </a:xfrm>
          <a:prstGeom prst="rect">
            <a:avLst/>
          </a:prstGeom>
        </p:spPr>
      </p:pic>
      <p:pic>
        <p:nvPicPr>
          <p:cNvPr id="10" name="Picture 9">
            <a:extLst>
              <a:ext uri="{FF2B5EF4-FFF2-40B4-BE49-F238E27FC236}">
                <a16:creationId xmlns:a16="http://schemas.microsoft.com/office/drawing/2014/main" id="{23E8D76D-E0D2-C0BC-14C5-19A5BD2991FA}"/>
              </a:ext>
            </a:extLst>
          </p:cNvPr>
          <p:cNvPicPr>
            <a:picLocks noChangeAspect="1"/>
          </p:cNvPicPr>
          <p:nvPr/>
        </p:nvPicPr>
        <p:blipFill>
          <a:blip r:embed="rId4"/>
          <a:stretch>
            <a:fillRect/>
          </a:stretch>
        </p:blipFill>
        <p:spPr>
          <a:xfrm>
            <a:off x="11033620" y="2390110"/>
            <a:ext cx="5401429" cy="7830643"/>
          </a:xfrm>
          <a:prstGeom prst="rect">
            <a:avLst/>
          </a:prstGeom>
        </p:spPr>
      </p:pic>
    </p:spTree>
    <p:extLst>
      <p:ext uri="{BB962C8B-B14F-4D97-AF65-F5344CB8AC3E}">
        <p14:creationId xmlns:p14="http://schemas.microsoft.com/office/powerpoint/2010/main" val="362412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p:nvPr/>
        </p:nvSpPr>
        <p:spPr>
          <a:xfrm>
            <a:off x="691574" y="1999875"/>
            <a:ext cx="16883504" cy="7386638"/>
          </a:xfrm>
          <a:prstGeom prst="rect">
            <a:avLst/>
          </a:prstGeom>
          <a:noFill/>
          <a:ln>
            <a:noFill/>
          </a:ln>
        </p:spPr>
        <p:txBody>
          <a:bodyPr spcFirstLastPara="1" wrap="square" lIns="0" tIns="0" rIns="0" bIns="0" anchor="t" anchorCtr="0">
            <a:spAutoFit/>
          </a:bodyPr>
          <a:lstStyle/>
          <a:p>
            <a:pPr marL="457200" marR="0" lvl="0" indent="-431800" algn="just" rtl="0">
              <a:lnSpc>
                <a:spcPct val="150000"/>
              </a:lnSpc>
              <a:spcBef>
                <a:spcPts val="0"/>
              </a:spcBef>
              <a:spcAft>
                <a:spcPts val="0"/>
              </a:spcAft>
              <a:buSzPts val="3200"/>
              <a:buFont typeface="Consolas"/>
              <a:buChar char="●"/>
            </a:pPr>
            <a:r>
              <a:rPr lang="en-US" sz="3200" b="1" dirty="0">
                <a:solidFill>
                  <a:schemeClr val="tx1"/>
                </a:solidFill>
                <a:latin typeface="Consolas"/>
                <a:ea typeface="Consolas"/>
                <a:cs typeface="Consolas"/>
                <a:sym typeface="Consolas"/>
              </a:rPr>
              <a:t>The ensemble model for retinal disease classification achieves 85% accuracy, demonstrating strong performance in distinguishing between Cataract, Diabetic Retinopathy, Glaucoma, and Normal cases. The model effectively balances precision, recall, and F1-score, showing robustness in real-world applications.</a:t>
            </a:r>
          </a:p>
          <a:p>
            <a:pPr marL="457200" marR="0" lvl="0" indent="-431800" algn="just" rtl="0">
              <a:lnSpc>
                <a:spcPct val="150000"/>
              </a:lnSpc>
              <a:spcBef>
                <a:spcPts val="0"/>
              </a:spcBef>
              <a:spcAft>
                <a:spcPts val="0"/>
              </a:spcAft>
              <a:buSzPts val="3200"/>
              <a:buFont typeface="Consolas"/>
              <a:buChar char="●"/>
            </a:pPr>
            <a:endParaRPr lang="en-US" sz="3200" b="1" dirty="0">
              <a:solidFill>
                <a:srgbClr val="00B050"/>
              </a:solidFill>
              <a:latin typeface="Consolas"/>
              <a:ea typeface="Consolas"/>
              <a:cs typeface="Consolas"/>
              <a:sym typeface="Consolas"/>
            </a:endParaRPr>
          </a:p>
          <a:p>
            <a:pPr marL="457200" marR="0" lvl="0" indent="-431800" algn="just" rtl="0">
              <a:lnSpc>
                <a:spcPct val="150000"/>
              </a:lnSpc>
              <a:spcBef>
                <a:spcPts val="0"/>
              </a:spcBef>
              <a:spcAft>
                <a:spcPts val="0"/>
              </a:spcAft>
              <a:buSzPts val="3200"/>
              <a:buFont typeface="Consolas"/>
              <a:buChar char="●"/>
            </a:pPr>
            <a:r>
              <a:rPr lang="en-US" sz="3200" b="1" dirty="0">
                <a:solidFill>
                  <a:srgbClr val="00B050"/>
                </a:solidFill>
                <a:latin typeface="Consolas"/>
                <a:ea typeface="Consolas"/>
                <a:cs typeface="Consolas"/>
                <a:sym typeface="Consolas"/>
              </a:rPr>
              <a:t>Strengths: </a:t>
            </a:r>
            <a:r>
              <a:rPr lang="en-US" sz="3200" b="1" dirty="0">
                <a:solidFill>
                  <a:schemeClr val="tx1"/>
                </a:solidFill>
                <a:latin typeface="Consolas"/>
                <a:ea typeface="Consolas"/>
                <a:cs typeface="Consolas"/>
                <a:sym typeface="Consolas"/>
              </a:rPr>
              <a:t>High precision for Cataract (0.93) and Diabetic Retinopathy (0.97), indicating reliable positive predictions.</a:t>
            </a:r>
          </a:p>
          <a:p>
            <a:pPr marL="457200" marR="0" lvl="0" indent="-431800" algn="just" rtl="0">
              <a:lnSpc>
                <a:spcPct val="150000"/>
              </a:lnSpc>
              <a:spcBef>
                <a:spcPts val="0"/>
              </a:spcBef>
              <a:spcAft>
                <a:spcPts val="0"/>
              </a:spcAft>
              <a:buSzPts val="3200"/>
              <a:buFont typeface="Consolas"/>
              <a:buChar char="●"/>
            </a:pPr>
            <a:r>
              <a:rPr lang="en-US" sz="3200" b="1" dirty="0">
                <a:solidFill>
                  <a:srgbClr val="00B050"/>
                </a:solidFill>
                <a:latin typeface="Consolas"/>
                <a:ea typeface="Consolas"/>
                <a:cs typeface="Consolas"/>
                <a:sym typeface="Consolas"/>
              </a:rPr>
              <a:t>Limitations: </a:t>
            </a:r>
            <a:r>
              <a:rPr lang="en-US" sz="3200" b="1" dirty="0">
                <a:solidFill>
                  <a:schemeClr val="tx1"/>
                </a:solidFill>
                <a:latin typeface="Consolas"/>
                <a:ea typeface="Consolas"/>
                <a:cs typeface="Consolas"/>
                <a:sym typeface="Consolas"/>
              </a:rPr>
              <a:t>Lower recall for Glaucoma (0.74) suggests the model sometimes misclassifies these cases, which needs improvement.</a:t>
            </a:r>
            <a:endParaRPr lang="en-US" sz="3200" b="1" dirty="0">
              <a:solidFill>
                <a:schemeClr val="tx1"/>
              </a:solidFill>
            </a:endParaRPr>
          </a:p>
        </p:txBody>
      </p:sp>
      <p:pic>
        <p:nvPicPr>
          <p:cNvPr id="241" name="Google Shape;241;p28"/>
          <p:cNvPicPr preferRelativeResize="0"/>
          <p:nvPr/>
        </p:nvPicPr>
        <p:blipFill rotWithShape="1">
          <a:blip r:embed="rId3">
            <a:alphaModFix/>
          </a:blip>
          <a:srcRect/>
          <a:stretch/>
        </p:blipFill>
        <p:spPr>
          <a:xfrm>
            <a:off x="15145569" y="189843"/>
            <a:ext cx="2735385" cy="1999875"/>
          </a:xfrm>
          <a:prstGeom prst="rect">
            <a:avLst/>
          </a:prstGeom>
          <a:noFill/>
          <a:ln>
            <a:noFill/>
          </a:ln>
        </p:spPr>
      </p:pic>
      <p:sp>
        <p:nvSpPr>
          <p:cNvPr id="242" name="Google Shape;242;p28"/>
          <p:cNvSpPr txBox="1"/>
          <p:nvPr/>
        </p:nvSpPr>
        <p:spPr>
          <a:xfrm>
            <a:off x="407046" y="543450"/>
            <a:ext cx="7109631"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i="0" u="none" strike="noStrike" cap="none" dirty="0">
                <a:solidFill>
                  <a:schemeClr val="accent2"/>
                </a:solidFill>
                <a:latin typeface="Consolas"/>
                <a:ea typeface="Consolas"/>
                <a:cs typeface="Consolas"/>
                <a:sym typeface="Consolas"/>
              </a:rPr>
              <a:t>VIII. Conclusion</a:t>
            </a:r>
            <a:endParaRPr b="1" dirty="0">
              <a:solidFill>
                <a:schemeClr val="accent2"/>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p:nvPr/>
        </p:nvSpPr>
        <p:spPr>
          <a:xfrm>
            <a:off x="584398" y="1808554"/>
            <a:ext cx="12682149" cy="8863965"/>
          </a:xfrm>
          <a:prstGeom prst="rect">
            <a:avLst/>
          </a:prstGeom>
          <a:noFill/>
          <a:ln>
            <a:noFill/>
          </a:ln>
        </p:spPr>
        <p:txBody>
          <a:bodyPr spcFirstLastPara="1" wrap="square" lIns="0" tIns="0" rIns="0" bIns="0" anchor="t" anchorCtr="0">
            <a:spAutoFit/>
          </a:bodyPr>
          <a:lstStyle/>
          <a:p>
            <a:pPr marL="457200" marR="0" lvl="0" indent="-431800" algn="just" rtl="0">
              <a:lnSpc>
                <a:spcPct val="150000"/>
              </a:lnSpc>
              <a:spcBef>
                <a:spcPts val="0"/>
              </a:spcBef>
              <a:spcAft>
                <a:spcPts val="0"/>
              </a:spcAft>
              <a:buSzPts val="3200"/>
              <a:buFont typeface="Consolas"/>
              <a:buChar char="●"/>
            </a:pPr>
            <a:r>
              <a:rPr lang="en-US" sz="3200" b="1" dirty="0">
                <a:latin typeface="Consolas"/>
                <a:ea typeface="Consolas"/>
                <a:cs typeface="Consolas"/>
                <a:sym typeface="Consolas"/>
              </a:rPr>
              <a:t>In the future, We plan to improve the generated recipe by:</a:t>
            </a:r>
          </a:p>
          <a:p>
            <a:pPr marL="457200" marR="0" lvl="0" indent="-431800" algn="just" rtl="0">
              <a:lnSpc>
                <a:spcPct val="150000"/>
              </a:lnSpc>
              <a:spcBef>
                <a:spcPts val="0"/>
              </a:spcBef>
              <a:spcAft>
                <a:spcPts val="0"/>
              </a:spcAft>
              <a:buSzPts val="3200"/>
              <a:buFont typeface="Consolas"/>
              <a:buChar char="●"/>
            </a:pPr>
            <a:r>
              <a:rPr lang="en-US" sz="3200" dirty="0">
                <a:latin typeface="Consolas"/>
                <a:ea typeface="Consolas"/>
                <a:cs typeface="Consolas"/>
                <a:sym typeface="Consolas"/>
              </a:rPr>
              <a:t>Experiment with advanced </a:t>
            </a:r>
            <a:r>
              <a:rPr lang="en-US" sz="3200" b="1" dirty="0">
                <a:latin typeface="Consolas"/>
                <a:ea typeface="Consolas"/>
                <a:cs typeface="Consolas"/>
                <a:sym typeface="Consolas"/>
              </a:rPr>
              <a:t>ensemble methods </a:t>
            </a:r>
            <a:r>
              <a:rPr lang="en-US" sz="3200" dirty="0">
                <a:latin typeface="Consolas"/>
                <a:ea typeface="Consolas"/>
                <a:cs typeface="Consolas"/>
                <a:sym typeface="Consolas"/>
              </a:rPr>
              <a:t>for better accuracy.</a:t>
            </a:r>
          </a:p>
          <a:p>
            <a:pPr marL="457200" marR="0" lvl="0" indent="-431800" algn="just" rtl="0">
              <a:lnSpc>
                <a:spcPct val="150000"/>
              </a:lnSpc>
              <a:spcBef>
                <a:spcPts val="0"/>
              </a:spcBef>
              <a:spcAft>
                <a:spcPts val="0"/>
              </a:spcAft>
              <a:buSzPts val="3200"/>
              <a:buFont typeface="Consolas"/>
              <a:buChar char="●"/>
            </a:pPr>
            <a:r>
              <a:rPr lang="en-US" sz="3200" dirty="0">
                <a:latin typeface="Consolas"/>
                <a:ea typeface="Consolas"/>
                <a:cs typeface="Consolas"/>
                <a:sym typeface="Consolas"/>
              </a:rPr>
              <a:t>Integrate </a:t>
            </a:r>
            <a:r>
              <a:rPr lang="en-US" sz="3200" b="1" dirty="0">
                <a:latin typeface="Consolas"/>
                <a:ea typeface="Consolas"/>
                <a:cs typeface="Consolas"/>
                <a:sym typeface="Consolas"/>
              </a:rPr>
              <a:t>Grad-CAM</a:t>
            </a:r>
            <a:r>
              <a:rPr lang="en-US" sz="3200" dirty="0">
                <a:latin typeface="Consolas"/>
                <a:ea typeface="Consolas"/>
                <a:cs typeface="Consolas"/>
                <a:sym typeface="Consolas"/>
              </a:rPr>
              <a:t> for explainability and model interpretability.</a:t>
            </a:r>
          </a:p>
          <a:p>
            <a:pPr marL="457200" marR="0" lvl="0" indent="-431800" algn="just" rtl="0">
              <a:lnSpc>
                <a:spcPct val="150000"/>
              </a:lnSpc>
              <a:spcBef>
                <a:spcPts val="0"/>
              </a:spcBef>
              <a:spcAft>
                <a:spcPts val="0"/>
              </a:spcAft>
              <a:buSzPts val="3200"/>
              <a:buFont typeface="Consolas"/>
              <a:buChar char="●"/>
            </a:pPr>
            <a:r>
              <a:rPr lang="en-US" sz="3200" dirty="0">
                <a:latin typeface="Consolas"/>
                <a:ea typeface="Consolas"/>
                <a:cs typeface="Consolas"/>
                <a:sym typeface="Consolas"/>
              </a:rPr>
              <a:t>Deploy the model as a real-time application for clinical use. </a:t>
            </a:r>
          </a:p>
          <a:p>
            <a:pPr marL="457200" marR="0" lvl="0" indent="-431800" algn="just" rtl="0">
              <a:lnSpc>
                <a:spcPct val="150000"/>
              </a:lnSpc>
              <a:spcBef>
                <a:spcPts val="0"/>
              </a:spcBef>
              <a:spcAft>
                <a:spcPts val="0"/>
              </a:spcAft>
              <a:buSzPts val="3200"/>
              <a:buFont typeface="Consolas"/>
              <a:buChar char="●"/>
            </a:pPr>
            <a:r>
              <a:rPr lang="en-US" sz="3200" dirty="0">
                <a:latin typeface="Consolas"/>
                <a:ea typeface="Consolas"/>
                <a:cs typeface="Consolas"/>
                <a:sym typeface="Consolas"/>
              </a:rPr>
              <a:t>Explore </a:t>
            </a:r>
            <a:r>
              <a:rPr lang="en-US" sz="3200" b="1" dirty="0">
                <a:latin typeface="Consolas"/>
                <a:ea typeface="Consolas"/>
                <a:cs typeface="Consolas"/>
                <a:sym typeface="Consolas"/>
              </a:rPr>
              <a:t>multi-modal learning </a:t>
            </a:r>
            <a:r>
              <a:rPr lang="en-US" sz="3200" dirty="0">
                <a:latin typeface="Consolas"/>
                <a:ea typeface="Consolas"/>
                <a:cs typeface="Consolas"/>
                <a:sym typeface="Consolas"/>
              </a:rPr>
              <a:t>by incorporating patient history and additional diagnostic data.</a:t>
            </a:r>
            <a:endParaRPr sz="3200" dirty="0">
              <a:latin typeface="Consolas"/>
              <a:ea typeface="Consolas"/>
              <a:cs typeface="Consolas"/>
              <a:sym typeface="Consolas"/>
            </a:endParaRPr>
          </a:p>
          <a:p>
            <a:pPr marL="0" marR="0" lvl="0" indent="0" algn="just" rtl="0">
              <a:lnSpc>
                <a:spcPct val="150000"/>
              </a:lnSpc>
              <a:spcBef>
                <a:spcPts val="0"/>
              </a:spcBef>
              <a:spcAft>
                <a:spcPts val="0"/>
              </a:spcAft>
              <a:buNone/>
            </a:pPr>
            <a:endParaRPr sz="3200" b="1" dirty="0">
              <a:latin typeface="Consolas"/>
              <a:ea typeface="Consolas"/>
              <a:cs typeface="Consolas"/>
              <a:sym typeface="Consolas"/>
            </a:endParaRPr>
          </a:p>
          <a:p>
            <a:pPr marL="0" marR="0" lvl="0" indent="0" algn="just" rtl="0">
              <a:lnSpc>
                <a:spcPct val="150000"/>
              </a:lnSpc>
              <a:spcBef>
                <a:spcPts val="0"/>
              </a:spcBef>
              <a:spcAft>
                <a:spcPts val="0"/>
              </a:spcAft>
              <a:buNone/>
            </a:pPr>
            <a:endParaRPr sz="3200" b="1" dirty="0">
              <a:latin typeface="Consolas"/>
              <a:ea typeface="Consolas"/>
              <a:cs typeface="Consolas"/>
              <a:sym typeface="Consolas"/>
            </a:endParaRPr>
          </a:p>
        </p:txBody>
      </p:sp>
      <p:sp>
        <p:nvSpPr>
          <p:cNvPr id="250" name="Google Shape;250;p29"/>
          <p:cNvSpPr txBox="1"/>
          <p:nvPr/>
        </p:nvSpPr>
        <p:spPr>
          <a:xfrm>
            <a:off x="584398" y="456675"/>
            <a:ext cx="6746299"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i="0" u="none" strike="noStrike" cap="none" dirty="0">
                <a:solidFill>
                  <a:schemeClr val="accent2"/>
                </a:solidFill>
                <a:latin typeface="Consolas"/>
                <a:ea typeface="Consolas"/>
                <a:cs typeface="Consolas"/>
                <a:sym typeface="Consolas"/>
              </a:rPr>
              <a:t>IX. Future work</a:t>
            </a:r>
            <a:endParaRPr b="1" dirty="0">
              <a:solidFill>
                <a:schemeClr val="accent2"/>
              </a:solidFill>
              <a:latin typeface="Consolas"/>
              <a:ea typeface="Consolas"/>
              <a:cs typeface="Consolas"/>
              <a:sym typeface="Consolas"/>
            </a:endParaRPr>
          </a:p>
        </p:txBody>
      </p:sp>
      <p:grpSp>
        <p:nvGrpSpPr>
          <p:cNvPr id="3" name="Google Shape;270;p32">
            <a:extLst>
              <a:ext uri="{FF2B5EF4-FFF2-40B4-BE49-F238E27FC236}">
                <a16:creationId xmlns:a16="http://schemas.microsoft.com/office/drawing/2014/main" id="{A3E08C99-EBC5-6F42-7644-AFEEBB090D88}"/>
              </a:ext>
            </a:extLst>
          </p:cNvPr>
          <p:cNvGrpSpPr/>
          <p:nvPr/>
        </p:nvGrpSpPr>
        <p:grpSpPr>
          <a:xfrm>
            <a:off x="14119076" y="1103006"/>
            <a:ext cx="3740231" cy="9306384"/>
            <a:chOff x="0" y="-38100"/>
            <a:chExt cx="985075" cy="2604204"/>
          </a:xfrm>
        </p:grpSpPr>
        <p:sp>
          <p:nvSpPr>
            <p:cNvPr id="4" name="Google Shape;271;p32">
              <a:extLst>
                <a:ext uri="{FF2B5EF4-FFF2-40B4-BE49-F238E27FC236}">
                  <a16:creationId xmlns:a16="http://schemas.microsoft.com/office/drawing/2014/main" id="{4EA7E540-A2E1-483F-3E4C-29832F08F7C1}"/>
                </a:ext>
              </a:extLst>
            </p:cNvPr>
            <p:cNvSpPr/>
            <p:nvPr/>
          </p:nvSpPr>
          <p:spPr>
            <a:xfrm>
              <a:off x="0" y="-19052"/>
              <a:ext cx="985075" cy="2585156"/>
            </a:xfrm>
            <a:custGeom>
              <a:avLst/>
              <a:gdLst/>
              <a:ahLst/>
              <a:cxnLst/>
              <a:rect l="l" t="t" r="r" b="b"/>
              <a:pathLst>
                <a:path w="985075" h="2585156" extrusionOk="0">
                  <a:moveTo>
                    <a:pt x="62098" y="0"/>
                  </a:moveTo>
                  <a:lnTo>
                    <a:pt x="922978" y="0"/>
                  </a:lnTo>
                  <a:cubicBezTo>
                    <a:pt x="957273" y="0"/>
                    <a:pt x="985075" y="27802"/>
                    <a:pt x="985075" y="62098"/>
                  </a:cubicBezTo>
                  <a:lnTo>
                    <a:pt x="985075" y="2523058"/>
                  </a:lnTo>
                  <a:cubicBezTo>
                    <a:pt x="985075" y="2539527"/>
                    <a:pt x="978533" y="2555322"/>
                    <a:pt x="966887" y="2566968"/>
                  </a:cubicBezTo>
                  <a:cubicBezTo>
                    <a:pt x="955242" y="2578613"/>
                    <a:pt x="939447" y="2585156"/>
                    <a:pt x="922978" y="2585156"/>
                  </a:cubicBezTo>
                  <a:lnTo>
                    <a:pt x="62098" y="2585156"/>
                  </a:lnTo>
                  <a:cubicBezTo>
                    <a:pt x="45628" y="2585156"/>
                    <a:pt x="29833" y="2578613"/>
                    <a:pt x="18188" y="2566968"/>
                  </a:cubicBezTo>
                  <a:cubicBezTo>
                    <a:pt x="6542" y="2555322"/>
                    <a:pt x="0" y="2539527"/>
                    <a:pt x="0" y="2523058"/>
                  </a:cubicBezTo>
                  <a:lnTo>
                    <a:pt x="0" y="62098"/>
                  </a:lnTo>
                  <a:cubicBezTo>
                    <a:pt x="0" y="45628"/>
                    <a:pt x="6542" y="29833"/>
                    <a:pt x="18188" y="18188"/>
                  </a:cubicBezTo>
                  <a:cubicBezTo>
                    <a:pt x="29833" y="6542"/>
                    <a:pt x="45628" y="0"/>
                    <a:pt x="62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2;p32">
              <a:extLst>
                <a:ext uri="{FF2B5EF4-FFF2-40B4-BE49-F238E27FC236}">
                  <a16:creationId xmlns:a16="http://schemas.microsoft.com/office/drawing/2014/main" id="{6A3A5F19-D01B-0C28-7DB6-1F4C678E243B}"/>
                </a:ext>
              </a:extLst>
            </p:cNvPr>
            <p:cNvSpPr txBox="1"/>
            <p:nvPr/>
          </p:nvSpPr>
          <p:spPr>
            <a:xfrm>
              <a:off x="0" y="-38100"/>
              <a:ext cx="812800" cy="850900"/>
            </a:xfrm>
            <a:prstGeom prst="rect">
              <a:avLst/>
            </a:prstGeom>
            <a:solidFill>
              <a:schemeClr val="accent1"/>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6" name="Google Shape;249;p29"/>
          <p:cNvPicPr preferRelativeResize="0"/>
          <p:nvPr/>
        </p:nvPicPr>
        <p:blipFill rotWithShape="1">
          <a:blip r:embed="rId3">
            <a:alphaModFix/>
          </a:blip>
          <a:srcRect/>
          <a:stretch/>
        </p:blipFill>
        <p:spPr>
          <a:xfrm>
            <a:off x="13785869" y="3372704"/>
            <a:ext cx="4406646" cy="49305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39">
          <a:extLst>
            <a:ext uri="{FF2B5EF4-FFF2-40B4-BE49-F238E27FC236}">
              <a16:creationId xmlns:a16="http://schemas.microsoft.com/office/drawing/2014/main" id="{79673952-5EBB-CBA7-BE00-5B7A57504A82}"/>
            </a:ext>
          </a:extLst>
        </p:cNvPr>
        <p:cNvGrpSpPr/>
        <p:nvPr/>
      </p:nvGrpSpPr>
      <p:grpSpPr>
        <a:xfrm>
          <a:off x="0" y="0"/>
          <a:ext cx="0" cy="0"/>
          <a:chOff x="0" y="0"/>
          <a:chExt cx="0" cy="0"/>
        </a:xfrm>
      </p:grpSpPr>
      <p:sp>
        <p:nvSpPr>
          <p:cNvPr id="242" name="Google Shape;242;p28">
            <a:extLst>
              <a:ext uri="{FF2B5EF4-FFF2-40B4-BE49-F238E27FC236}">
                <a16:creationId xmlns:a16="http://schemas.microsoft.com/office/drawing/2014/main" id="{E08D232D-9C02-5C31-93F2-C59499D3B922}"/>
              </a:ext>
            </a:extLst>
          </p:cNvPr>
          <p:cNvSpPr txBox="1"/>
          <p:nvPr/>
        </p:nvSpPr>
        <p:spPr>
          <a:xfrm>
            <a:off x="407046" y="543450"/>
            <a:ext cx="9232899"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dirty="0">
                <a:solidFill>
                  <a:schemeClr val="accent2">
                    <a:lumMod val="75000"/>
                  </a:schemeClr>
                </a:solidFill>
                <a:latin typeface="Consolas"/>
                <a:ea typeface="Consolas"/>
                <a:cs typeface="Consolas"/>
                <a:sym typeface="Consolas"/>
              </a:rPr>
              <a:t>X. Guide Approval</a:t>
            </a:r>
            <a:endParaRPr b="1" dirty="0">
              <a:solidFill>
                <a:schemeClr val="accent2">
                  <a:lumMod val="75000"/>
                </a:schemeClr>
              </a:solidFill>
              <a:latin typeface="Consolas"/>
              <a:ea typeface="Consolas"/>
              <a:cs typeface="Consolas"/>
              <a:sym typeface="Consolas"/>
            </a:endParaRPr>
          </a:p>
        </p:txBody>
      </p:sp>
    </p:spTree>
    <p:extLst>
      <p:ext uri="{BB962C8B-B14F-4D97-AF65-F5344CB8AC3E}">
        <p14:creationId xmlns:p14="http://schemas.microsoft.com/office/powerpoint/2010/main" val="256310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p:nvPr/>
        </p:nvSpPr>
        <p:spPr>
          <a:xfrm>
            <a:off x="331205" y="539261"/>
            <a:ext cx="6612035"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dirty="0">
                <a:solidFill>
                  <a:schemeClr val="accent2"/>
                </a:solidFill>
                <a:latin typeface="Consolas"/>
                <a:ea typeface="Consolas"/>
                <a:cs typeface="Consolas"/>
                <a:sym typeface="Consolas"/>
              </a:rPr>
              <a:t>X</a:t>
            </a:r>
            <a:r>
              <a:rPr lang="en-US" sz="6000" b="1" i="0" u="none" strike="noStrike" cap="none" dirty="0">
                <a:solidFill>
                  <a:schemeClr val="accent2"/>
                </a:solidFill>
                <a:latin typeface="Consolas"/>
                <a:ea typeface="Consolas"/>
                <a:cs typeface="Consolas"/>
                <a:sym typeface="Consolas"/>
              </a:rPr>
              <a:t>I. References</a:t>
            </a:r>
            <a:endParaRPr sz="6000" b="1" i="0" u="none" strike="noStrike" cap="none" dirty="0">
              <a:solidFill>
                <a:schemeClr val="accent2"/>
              </a:solidFill>
              <a:latin typeface="Consolas"/>
              <a:ea typeface="Consolas"/>
              <a:cs typeface="Consolas"/>
              <a:sym typeface="Consolas"/>
            </a:endParaRPr>
          </a:p>
        </p:txBody>
      </p:sp>
      <p:sp>
        <p:nvSpPr>
          <p:cNvPr id="257" name="Google Shape;257;p30"/>
          <p:cNvSpPr txBox="1"/>
          <p:nvPr/>
        </p:nvSpPr>
        <p:spPr>
          <a:xfrm>
            <a:off x="435750" y="1476459"/>
            <a:ext cx="17416500" cy="8014502"/>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[1] P. S. Lee, A. K. Misra, and R. S. Gupta, "A Hybrid Approach for Diabetic Retinopathy Classification Using Fungus and Retinal Images," in IEEE Transactions on Medical Imaging, vol. 39, no. 7, pp. 2001-2012, Jul. 2021,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10.1109/TMI.2020.2971989.</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[2] S. Sharma, N. Patel, and M. K. Gupta, "Deep Convolutional Neural Networks for Fungal Infection Detection in Retinal Fundus Images," in IEEE Access, vol. 8, pp. 111204-111213, 2020,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10.1109/ACCESS.2020.3000581.</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[3] R. S. Sinha, P. G. Singh, and A. N. Kumar, "Fungal Retinopathy Detection Using Fusion of Fundus and Optical Coherence Tomography Images," in IEEE Journal of Biomedical and Health Informatics, vol. 25, no. 8, pp. 2515-2527, Aug. 2021,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10.1109/JBHI.2021.3078324.</a:t>
            </a:r>
          </a:p>
          <a:p>
            <a:pPr marL="0" marR="0" lvl="0" indent="0" algn="just" rtl="0">
              <a:lnSpc>
                <a:spcPct val="139958"/>
              </a:lnSpc>
              <a:spcBef>
                <a:spcPts val="0"/>
              </a:spcBef>
              <a:spcAft>
                <a:spcPts val="0"/>
              </a:spcAft>
              <a:buNone/>
            </a:pPr>
            <a:endParaRPr sz="2400" i="0" u="none" strike="noStrike" cap="none" dirty="0">
              <a:solidFill>
                <a:srgbClr val="000000"/>
              </a:solidFill>
            </a:endParaRPr>
          </a:p>
          <a:p>
            <a:pPr marL="0" marR="0" lvl="0" indent="0" algn="just" rtl="0">
              <a:lnSpc>
                <a:spcPct val="139958"/>
              </a:lnSpc>
              <a:spcBef>
                <a:spcPts val="0"/>
              </a:spcBef>
              <a:spcAft>
                <a:spcPts val="0"/>
              </a:spcAft>
              <a:buNone/>
            </a:pPr>
            <a:endParaRPr sz="2400" b="1" i="0" u="none" strike="noStrike" cap="none"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112"/>
        <p:cNvGrpSpPr/>
        <p:nvPr/>
      </p:nvGrpSpPr>
      <p:grpSpPr>
        <a:xfrm>
          <a:off x="0" y="0"/>
          <a:ext cx="0" cy="0"/>
          <a:chOff x="0" y="0"/>
          <a:chExt cx="0" cy="0"/>
        </a:xfrm>
      </p:grpSpPr>
      <p:sp>
        <p:nvSpPr>
          <p:cNvPr id="114" name="Google Shape;114;p15"/>
          <p:cNvSpPr txBox="1"/>
          <p:nvPr/>
        </p:nvSpPr>
        <p:spPr>
          <a:xfrm>
            <a:off x="9" y="724642"/>
            <a:ext cx="965070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dirty="0">
                <a:solidFill>
                  <a:schemeClr val="accent2">
                    <a:lumMod val="75000"/>
                  </a:schemeClr>
                </a:solidFill>
                <a:latin typeface="Consolas"/>
                <a:ea typeface="Consolas"/>
                <a:cs typeface="Consolas"/>
                <a:sym typeface="Consolas"/>
              </a:rPr>
              <a:t>Introduction contd...</a:t>
            </a:r>
            <a:endParaRPr dirty="0">
              <a:solidFill>
                <a:schemeClr val="accent2">
                  <a:lumMod val="75000"/>
                </a:schemeClr>
              </a:solidFill>
            </a:endParaRPr>
          </a:p>
        </p:txBody>
      </p:sp>
      <p:sp>
        <p:nvSpPr>
          <p:cNvPr id="115" name="Google Shape;115;p15"/>
          <p:cNvSpPr txBox="1"/>
          <p:nvPr/>
        </p:nvSpPr>
        <p:spPr>
          <a:xfrm>
            <a:off x="144182" y="2272125"/>
            <a:ext cx="11025300" cy="9415526"/>
          </a:xfrm>
          <a:prstGeom prst="rect">
            <a:avLst/>
          </a:prstGeom>
          <a:noFill/>
          <a:ln>
            <a:noFill/>
          </a:ln>
        </p:spPr>
        <p:txBody>
          <a:bodyPr spcFirstLastPara="1" wrap="square" lIns="0" tIns="0" rIns="0" bIns="0" anchor="t" anchorCtr="0">
            <a:spAutoFit/>
          </a:bodyPr>
          <a:lstStyle/>
          <a:p>
            <a:pPr marL="690879" marR="0" lvl="1" indent="-345502" algn="just" rtl="0">
              <a:lnSpc>
                <a:spcPct val="150015"/>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With advancements in technology, Deep Learning has emerged as a powerful tool in medical imaging, offering new possibilities for accurate and efficient diagnosis of eye diseases.</a:t>
            </a:r>
          </a:p>
          <a:p>
            <a:pPr marL="690879" marR="0" lvl="1" indent="-345502" algn="just" rtl="0">
              <a:lnSpc>
                <a:spcPct val="150015"/>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90879" marR="0" lvl="1" indent="-345502" algn="just" rtl="0">
              <a:lnSpc>
                <a:spcPct val="150015"/>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The burden of preventable blindness can be significantly reduced by leveraging AI-driven models to analyze fundus images and classify eye conditions with precision.</a:t>
            </a:r>
            <a:endParaRPr sz="3200" b="1" dirty="0">
              <a:latin typeface="Consolas"/>
              <a:ea typeface="Consolas"/>
              <a:cs typeface="Consolas"/>
              <a:sym typeface="Consolas"/>
            </a:endParaRPr>
          </a:p>
          <a:p>
            <a:pPr marL="0" marR="0" lvl="0" indent="0" algn="just" rtl="0">
              <a:lnSpc>
                <a:spcPct val="150015"/>
              </a:lnSpc>
              <a:spcBef>
                <a:spcPts val="0"/>
              </a:spcBef>
              <a:spcAft>
                <a:spcPts val="0"/>
              </a:spcAft>
              <a:buNone/>
            </a:pPr>
            <a:endParaRPr sz="3200" b="1" i="0" u="none" strike="noStrike" cap="none" dirty="0">
              <a:solidFill>
                <a:srgbClr val="000000"/>
              </a:solidFill>
              <a:latin typeface="Consolas"/>
              <a:ea typeface="Consolas"/>
              <a:cs typeface="Consolas"/>
              <a:sym typeface="Consolas"/>
            </a:endParaRPr>
          </a:p>
          <a:p>
            <a:pPr marL="0" marR="0" lvl="0" indent="0" algn="just" rtl="0">
              <a:lnSpc>
                <a:spcPct val="131291"/>
              </a:lnSpc>
              <a:spcBef>
                <a:spcPts val="0"/>
              </a:spcBef>
              <a:spcAft>
                <a:spcPts val="0"/>
              </a:spcAft>
              <a:buNone/>
            </a:pPr>
            <a:endParaRPr sz="3200" b="1" i="0" u="none" strike="noStrike" cap="none" dirty="0">
              <a:solidFill>
                <a:srgbClr val="000000"/>
              </a:solidFill>
              <a:latin typeface="Consolas"/>
              <a:ea typeface="Consolas"/>
              <a:cs typeface="Consolas"/>
              <a:sym typeface="Consolas"/>
            </a:endParaRPr>
          </a:p>
          <a:p>
            <a:pPr marL="0" marR="0" lvl="0" indent="0" algn="just" rtl="0">
              <a:lnSpc>
                <a:spcPct val="131291"/>
              </a:lnSpc>
              <a:spcBef>
                <a:spcPts val="0"/>
              </a:spcBef>
              <a:spcAft>
                <a:spcPts val="0"/>
              </a:spcAft>
              <a:buNone/>
            </a:pPr>
            <a:endParaRPr sz="3200" b="1" i="0" u="none" strike="noStrike" cap="none" dirty="0">
              <a:solidFill>
                <a:srgbClr val="000000"/>
              </a:solidFill>
              <a:latin typeface="Consolas"/>
              <a:ea typeface="Consolas"/>
              <a:cs typeface="Consolas"/>
              <a:sym typeface="Consolas"/>
            </a:endParaRPr>
          </a:p>
        </p:txBody>
      </p:sp>
      <p:grpSp>
        <p:nvGrpSpPr>
          <p:cNvPr id="2" name="Google Shape;100;p14">
            <a:extLst>
              <a:ext uri="{FF2B5EF4-FFF2-40B4-BE49-F238E27FC236}">
                <a16:creationId xmlns:a16="http://schemas.microsoft.com/office/drawing/2014/main" id="{338FE6A9-F4A9-D75E-C0CE-E722407FA382}"/>
              </a:ext>
            </a:extLst>
          </p:cNvPr>
          <p:cNvGrpSpPr/>
          <p:nvPr/>
        </p:nvGrpSpPr>
        <p:grpSpPr>
          <a:xfrm>
            <a:off x="13021091" y="325464"/>
            <a:ext cx="3740208" cy="9512819"/>
            <a:chOff x="0" y="-28575"/>
            <a:chExt cx="985075" cy="2591153"/>
          </a:xfrm>
          <a:solidFill>
            <a:schemeClr val="accent1"/>
          </a:solidFill>
        </p:grpSpPr>
        <p:sp>
          <p:nvSpPr>
            <p:cNvPr id="3" name="Google Shape;101;p14">
              <a:extLst>
                <a:ext uri="{FF2B5EF4-FFF2-40B4-BE49-F238E27FC236}">
                  <a16:creationId xmlns:a16="http://schemas.microsoft.com/office/drawing/2014/main" id="{430E1091-0D5F-F0F1-1724-0CD3F787D362}"/>
                </a:ext>
              </a:extLst>
            </p:cNvPr>
            <p:cNvSpPr/>
            <p:nvPr/>
          </p:nvSpPr>
          <p:spPr>
            <a:xfrm>
              <a:off x="0" y="0"/>
              <a:ext cx="985075" cy="2562578"/>
            </a:xfrm>
            <a:custGeom>
              <a:avLst/>
              <a:gdLst/>
              <a:ahLst/>
              <a:cxnLst/>
              <a:rect l="l" t="t" r="r" b="b"/>
              <a:pathLst>
                <a:path w="985075" h="2562578" extrusionOk="0">
                  <a:moveTo>
                    <a:pt x="62098" y="0"/>
                  </a:moveTo>
                  <a:lnTo>
                    <a:pt x="922978" y="0"/>
                  </a:lnTo>
                  <a:cubicBezTo>
                    <a:pt x="957273" y="0"/>
                    <a:pt x="985075" y="27802"/>
                    <a:pt x="985075" y="62098"/>
                  </a:cubicBezTo>
                  <a:lnTo>
                    <a:pt x="985075" y="2500480"/>
                  </a:lnTo>
                  <a:cubicBezTo>
                    <a:pt x="985075" y="2516949"/>
                    <a:pt x="978533" y="2532744"/>
                    <a:pt x="966887" y="2544390"/>
                  </a:cubicBezTo>
                  <a:cubicBezTo>
                    <a:pt x="955242" y="2556035"/>
                    <a:pt x="939447" y="2562578"/>
                    <a:pt x="922978" y="2562578"/>
                  </a:cubicBezTo>
                  <a:lnTo>
                    <a:pt x="62098" y="2562578"/>
                  </a:lnTo>
                  <a:cubicBezTo>
                    <a:pt x="27802" y="2562578"/>
                    <a:pt x="0" y="2534776"/>
                    <a:pt x="0" y="2500480"/>
                  </a:cubicBezTo>
                  <a:lnTo>
                    <a:pt x="0" y="62098"/>
                  </a:lnTo>
                  <a:cubicBezTo>
                    <a:pt x="0" y="45628"/>
                    <a:pt x="6542" y="29833"/>
                    <a:pt x="18188" y="18188"/>
                  </a:cubicBezTo>
                  <a:cubicBezTo>
                    <a:pt x="29833" y="6542"/>
                    <a:pt x="45628" y="0"/>
                    <a:pt x="620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2;p14">
              <a:extLst>
                <a:ext uri="{FF2B5EF4-FFF2-40B4-BE49-F238E27FC236}">
                  <a16:creationId xmlns:a16="http://schemas.microsoft.com/office/drawing/2014/main" id="{AFE75CBA-D7DD-863D-E9C1-115E74A806EF}"/>
                </a:ext>
              </a:extLst>
            </p:cNvPr>
            <p:cNvSpPr txBox="1"/>
            <p:nvPr/>
          </p:nvSpPr>
          <p:spPr>
            <a:xfrm>
              <a:off x="0" y="-28575"/>
              <a:ext cx="812800" cy="841375"/>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078" name="Picture 6" descr="Premium Vector | Ophthalmology concept. female patient on a ...">
            <a:extLst>
              <a:ext uri="{FF2B5EF4-FFF2-40B4-BE49-F238E27FC236}">
                <a16:creationId xmlns:a16="http://schemas.microsoft.com/office/drawing/2014/main" id="{796F1EEA-7AB5-2D35-9CEA-2E8CB08E37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2793" y="1936564"/>
            <a:ext cx="6395525" cy="6395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p:nvPr/>
        </p:nvSpPr>
        <p:spPr>
          <a:xfrm>
            <a:off x="455212" y="554749"/>
            <a:ext cx="11153018"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dirty="0">
                <a:solidFill>
                  <a:schemeClr val="accent2"/>
                </a:solidFill>
                <a:latin typeface="Consolas"/>
                <a:ea typeface="Consolas"/>
                <a:cs typeface="Consolas"/>
                <a:sym typeface="Consolas"/>
              </a:rPr>
              <a:t>X</a:t>
            </a:r>
            <a:r>
              <a:rPr lang="en-US" sz="6000" b="1" i="0" u="none" strike="noStrike" cap="none" dirty="0">
                <a:solidFill>
                  <a:schemeClr val="accent2"/>
                </a:solidFill>
                <a:latin typeface="Consolas"/>
                <a:ea typeface="Consolas"/>
                <a:cs typeface="Consolas"/>
                <a:sym typeface="Consolas"/>
              </a:rPr>
              <a:t>I. Ref</a:t>
            </a:r>
            <a:r>
              <a:rPr lang="en-US" sz="6000" b="1" dirty="0">
                <a:solidFill>
                  <a:schemeClr val="accent2"/>
                </a:solidFill>
                <a:latin typeface="Consolas"/>
                <a:ea typeface="Consolas"/>
                <a:cs typeface="Consolas"/>
                <a:sym typeface="Consolas"/>
              </a:rPr>
              <a:t>e</a:t>
            </a:r>
            <a:r>
              <a:rPr lang="en-US" sz="6000" b="1" i="0" u="none" strike="noStrike" cap="none" dirty="0">
                <a:solidFill>
                  <a:schemeClr val="accent2"/>
                </a:solidFill>
                <a:latin typeface="Consolas"/>
                <a:ea typeface="Consolas"/>
                <a:cs typeface="Consolas"/>
                <a:sym typeface="Consolas"/>
              </a:rPr>
              <a:t>rences </a:t>
            </a:r>
            <a:r>
              <a:rPr lang="en-US" sz="6000" b="1" dirty="0">
                <a:solidFill>
                  <a:schemeClr val="accent2"/>
                </a:solidFill>
                <a:latin typeface="Consolas"/>
                <a:ea typeface="Consolas"/>
                <a:cs typeface="Consolas"/>
                <a:sym typeface="Consolas"/>
              </a:rPr>
              <a:t>contd..</a:t>
            </a:r>
            <a:endParaRPr sz="6000" b="1" i="0" u="none" strike="noStrike" cap="none" dirty="0">
              <a:solidFill>
                <a:schemeClr val="accent2"/>
              </a:solidFill>
              <a:latin typeface="Consolas"/>
              <a:ea typeface="Consolas"/>
              <a:cs typeface="Consolas"/>
              <a:sym typeface="Consolas"/>
            </a:endParaRPr>
          </a:p>
        </p:txBody>
      </p:sp>
      <p:sp>
        <p:nvSpPr>
          <p:cNvPr id="264" name="Google Shape;264;p31"/>
          <p:cNvSpPr txBox="1"/>
          <p:nvPr/>
        </p:nvSpPr>
        <p:spPr>
          <a:xfrm>
            <a:off x="688050" y="1635831"/>
            <a:ext cx="16911900" cy="8596199"/>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[7] J. L. Vázquez, P. L. R. de Carvalho, and A. M. Fernandes, "Fundus Image Analysis for Fungal Retinal Disease Classification Using AI Techniques," in Journal of Medical Imaging, vol. 32, no. 10, pp. 104-118, Oct. 2021, </a:t>
            </a:r>
            <a:r>
              <a:rPr lang="en-IN" sz="2700" dirty="0" err="1">
                <a:latin typeface="Consolas"/>
                <a:ea typeface="Consolas"/>
                <a:cs typeface="Consolas"/>
                <a:sym typeface="Consolas"/>
              </a:rPr>
              <a:t>doi</a:t>
            </a:r>
            <a:r>
              <a:rPr lang="en-IN" sz="2700" dirty="0">
                <a:latin typeface="Consolas"/>
                <a:ea typeface="Consolas"/>
                <a:cs typeface="Consolas"/>
                <a:sym typeface="Consolas"/>
              </a:rPr>
              <a:t>: 10.1117/1.JMI.32.10.104209.</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[8] N. H. Sharma, K. D. Gupta, and P. G. Raghav, "Automated Classification of Fungal Eye Diseases Using Retinal Fundus Images and Convolutional Neural Networks," in IEEE Transactions on Artificial Intelligence, vol. 5, no. 3, pp. 431-440, Mar. 2022,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10.1109/TAI.2021.3061003.</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[9] A. R. Rao, P. P. Roy, and B. S. Raghavan, "Fungal Disease Detection in Retinal Images Using Deep Learning Methods: A Comparative Study," in Journal of Ophthalmology, vol. 2022, pp. 1-10, 2022, </a:t>
            </a:r>
            <a:r>
              <a:rPr lang="en-IN" sz="2700" dirty="0" err="1">
                <a:latin typeface="Consolas"/>
                <a:ea typeface="Consolas"/>
                <a:cs typeface="Consolas"/>
                <a:sym typeface="Consolas"/>
              </a:rPr>
              <a:t>doi</a:t>
            </a:r>
            <a:r>
              <a:rPr lang="en-IN" sz="2700" dirty="0">
                <a:latin typeface="Consolas"/>
                <a:ea typeface="Consolas"/>
                <a:cs typeface="Consolas"/>
                <a:sym typeface="Consolas"/>
              </a:rPr>
              <a:t>: 10.1155/2022/1026041.</a:t>
            </a:r>
            <a:endParaRPr dirty="0"/>
          </a:p>
          <a:p>
            <a:pPr marL="0" marR="0" lvl="0" indent="0" algn="just" rtl="0">
              <a:lnSpc>
                <a:spcPct val="139958"/>
              </a:lnSpc>
              <a:spcBef>
                <a:spcPts val="0"/>
              </a:spcBef>
              <a:spcAft>
                <a:spcPts val="0"/>
              </a:spcAft>
              <a:buNone/>
            </a:pPr>
            <a:endParaRPr sz="2400" b="0" i="0" u="none" strike="noStrike" cap="none" dirty="0">
              <a:solidFill>
                <a:srgbClr val="000000"/>
              </a:solidFill>
              <a:latin typeface="Arial"/>
              <a:ea typeface="Arial"/>
              <a:cs typeface="Arial"/>
              <a:sym typeface="Arial"/>
            </a:endParaRPr>
          </a:p>
          <a:p>
            <a:pPr marL="0" marR="0" lvl="0" indent="0" algn="just" rtl="0">
              <a:lnSpc>
                <a:spcPct val="139958"/>
              </a:lnSpc>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4CD83868-F1B7-EE31-6F41-2583669306EB}"/>
            </a:ext>
          </a:extLst>
        </p:cNvPr>
        <p:cNvGrpSpPr/>
        <p:nvPr/>
      </p:nvGrpSpPr>
      <p:grpSpPr>
        <a:xfrm>
          <a:off x="0" y="0"/>
          <a:ext cx="0" cy="0"/>
          <a:chOff x="0" y="0"/>
          <a:chExt cx="0" cy="0"/>
        </a:xfrm>
      </p:grpSpPr>
      <p:sp>
        <p:nvSpPr>
          <p:cNvPr id="263" name="Google Shape;263;p31">
            <a:extLst>
              <a:ext uri="{FF2B5EF4-FFF2-40B4-BE49-F238E27FC236}">
                <a16:creationId xmlns:a16="http://schemas.microsoft.com/office/drawing/2014/main" id="{FABB7DB8-EB73-A6C2-B055-5047A8FF544B}"/>
              </a:ext>
            </a:extLst>
          </p:cNvPr>
          <p:cNvSpPr txBox="1"/>
          <p:nvPr/>
        </p:nvSpPr>
        <p:spPr>
          <a:xfrm>
            <a:off x="455212" y="554749"/>
            <a:ext cx="11153018" cy="129266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6000" b="1" dirty="0">
                <a:solidFill>
                  <a:schemeClr val="accent2"/>
                </a:solidFill>
                <a:latin typeface="Consolas"/>
                <a:ea typeface="Consolas"/>
                <a:cs typeface="Consolas"/>
                <a:sym typeface="Consolas"/>
              </a:rPr>
              <a:t>X</a:t>
            </a:r>
            <a:r>
              <a:rPr lang="en-US" sz="6000" b="1" i="0" u="none" strike="noStrike" cap="none" dirty="0">
                <a:solidFill>
                  <a:schemeClr val="accent2"/>
                </a:solidFill>
                <a:latin typeface="Consolas"/>
                <a:ea typeface="Consolas"/>
                <a:cs typeface="Consolas"/>
                <a:sym typeface="Consolas"/>
              </a:rPr>
              <a:t>I. Ref</a:t>
            </a:r>
            <a:r>
              <a:rPr lang="en-US" sz="6000" b="1" dirty="0">
                <a:solidFill>
                  <a:schemeClr val="accent2"/>
                </a:solidFill>
                <a:latin typeface="Consolas"/>
                <a:ea typeface="Consolas"/>
                <a:cs typeface="Consolas"/>
                <a:sym typeface="Consolas"/>
              </a:rPr>
              <a:t>e</a:t>
            </a:r>
            <a:r>
              <a:rPr lang="en-US" sz="6000" b="1" i="0" u="none" strike="noStrike" cap="none" dirty="0">
                <a:solidFill>
                  <a:schemeClr val="accent2"/>
                </a:solidFill>
                <a:latin typeface="Consolas"/>
                <a:ea typeface="Consolas"/>
                <a:cs typeface="Consolas"/>
                <a:sym typeface="Consolas"/>
              </a:rPr>
              <a:t>rences </a:t>
            </a:r>
            <a:r>
              <a:rPr lang="en-US" sz="6000" b="1" dirty="0">
                <a:solidFill>
                  <a:schemeClr val="accent2"/>
                </a:solidFill>
                <a:latin typeface="Consolas"/>
                <a:ea typeface="Consolas"/>
                <a:cs typeface="Consolas"/>
                <a:sym typeface="Consolas"/>
              </a:rPr>
              <a:t>contd..</a:t>
            </a:r>
            <a:endParaRPr sz="6000" b="1" i="0" u="none" strike="noStrike" cap="none" dirty="0">
              <a:solidFill>
                <a:schemeClr val="accent2"/>
              </a:solidFill>
              <a:latin typeface="Consolas"/>
              <a:ea typeface="Consolas"/>
              <a:cs typeface="Consolas"/>
              <a:sym typeface="Consolas"/>
            </a:endParaRPr>
          </a:p>
        </p:txBody>
      </p:sp>
      <p:sp>
        <p:nvSpPr>
          <p:cNvPr id="264" name="Google Shape;264;p31">
            <a:extLst>
              <a:ext uri="{FF2B5EF4-FFF2-40B4-BE49-F238E27FC236}">
                <a16:creationId xmlns:a16="http://schemas.microsoft.com/office/drawing/2014/main" id="{4F733ACA-A6D1-4A4A-511A-64B7D7E23703}"/>
              </a:ext>
            </a:extLst>
          </p:cNvPr>
          <p:cNvSpPr txBox="1"/>
          <p:nvPr/>
        </p:nvSpPr>
        <p:spPr>
          <a:xfrm>
            <a:off x="688050" y="1635831"/>
            <a:ext cx="16911900" cy="8143768"/>
          </a:xfrm>
          <a:prstGeom prst="rect">
            <a:avLst/>
          </a:prstGeom>
          <a:noFill/>
          <a:ln>
            <a:noFill/>
          </a:ln>
        </p:spPr>
        <p:txBody>
          <a:bodyPr spcFirstLastPara="1" wrap="square" lIns="0" tIns="0" rIns="0" bIns="0" anchor="t" anchorCtr="0">
            <a:spAutoFit/>
          </a:bodyPr>
          <a:lstStyle/>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[4] M. C. Zhao, L. Q. Yang, and F. K. Tan, "Fungal Retinal Disease Classification Using Hybrid Deep Learning Model for Fundus Image Analysis," in Proceedings of the 2021 IEEE International Conference on Computer Vision, pp. 1456-1463, 2021,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10.1109/ICCV48922.2021.00147.</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[5] V. V. Latha, A. S. Roy, and S. Y. Murthy, "Fungal Infection Classification in Retinal Images Using CNNs and Feature Extraction," in Medical Image Analysis, vol. 65, pp. 100-114, Jul. 2020, </a:t>
            </a:r>
            <a:r>
              <a:rPr lang="en-IN" sz="2700" dirty="0" err="1">
                <a:latin typeface="Consolas"/>
                <a:ea typeface="Consolas"/>
                <a:cs typeface="Consolas"/>
                <a:sym typeface="Consolas"/>
              </a:rPr>
              <a:t>doi</a:t>
            </a:r>
            <a:r>
              <a:rPr lang="en-IN" sz="2700" dirty="0">
                <a:latin typeface="Consolas"/>
                <a:ea typeface="Consolas"/>
                <a:cs typeface="Consolas"/>
                <a:sym typeface="Consolas"/>
              </a:rPr>
              <a:t>: 10.1016/j.media.2020.101767.</a:t>
            </a:r>
          </a:p>
          <a:p>
            <a:pPr marL="0" marR="0" lvl="0" indent="0" algn="just" rtl="0">
              <a:lnSpc>
                <a:spcPct val="139958"/>
              </a:lnSpc>
              <a:spcBef>
                <a:spcPts val="0"/>
              </a:spcBef>
              <a:spcAft>
                <a:spcPts val="0"/>
              </a:spcAft>
              <a:buNone/>
            </a:pPr>
            <a:endParaRPr lang="en-IN" sz="2700" dirty="0">
              <a:latin typeface="Consolas"/>
              <a:ea typeface="Consolas"/>
              <a:cs typeface="Consolas"/>
              <a:sym typeface="Consolas"/>
            </a:endParaRPr>
          </a:p>
          <a:p>
            <a:pPr marL="0" marR="0" lvl="0" indent="0" algn="just" rtl="0">
              <a:lnSpc>
                <a:spcPct val="139958"/>
              </a:lnSpc>
              <a:spcBef>
                <a:spcPts val="0"/>
              </a:spcBef>
              <a:spcAft>
                <a:spcPts val="0"/>
              </a:spcAft>
              <a:buNone/>
            </a:pPr>
            <a:r>
              <a:rPr lang="en-IN" sz="2700" dirty="0">
                <a:latin typeface="Consolas"/>
                <a:ea typeface="Consolas"/>
                <a:cs typeface="Consolas"/>
                <a:sym typeface="Consolas"/>
              </a:rPr>
              <a:t>[6] T. Y. Liu, R. M. Choi, and D. K. Patel, "Classification of Fungal Retinopathy Using Multimodal Data and Deep Neural Networks," in IEEE Transactions on Computational Biology and Bioinformatics, vol. 17, no. 12, pp. 2201-2212, Dec. 2020, </a:t>
            </a:r>
            <a:r>
              <a:rPr lang="en-IN" sz="2700" dirty="0" err="1">
                <a:latin typeface="Consolas"/>
                <a:ea typeface="Consolas"/>
                <a:cs typeface="Consolas"/>
                <a:sym typeface="Consolas"/>
              </a:rPr>
              <a:t>doi</a:t>
            </a:r>
            <a:r>
              <a:rPr lang="en-IN" sz="2700" dirty="0">
                <a:latin typeface="Consolas"/>
                <a:ea typeface="Consolas"/>
                <a:cs typeface="Consolas"/>
                <a:sym typeface="Consolas"/>
              </a:rPr>
              <a:t>: 10.1109/TCBB.2020.2974578.</a:t>
            </a:r>
            <a:endParaRPr sz="2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80466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Shape 269"/>
        <p:cNvGrpSpPr/>
        <p:nvPr/>
      </p:nvGrpSpPr>
      <p:grpSpPr>
        <a:xfrm>
          <a:off x="0" y="0"/>
          <a:ext cx="0" cy="0"/>
          <a:chOff x="0" y="0"/>
          <a:chExt cx="0" cy="0"/>
        </a:xfrm>
      </p:grpSpPr>
      <p:grpSp>
        <p:nvGrpSpPr>
          <p:cNvPr id="270" name="Google Shape;270;p32"/>
          <p:cNvGrpSpPr/>
          <p:nvPr/>
        </p:nvGrpSpPr>
        <p:grpSpPr>
          <a:xfrm>
            <a:off x="14134575" y="1623801"/>
            <a:ext cx="3740231" cy="9306384"/>
            <a:chOff x="0" y="-38100"/>
            <a:chExt cx="985075" cy="2604204"/>
          </a:xfrm>
        </p:grpSpPr>
        <p:sp>
          <p:nvSpPr>
            <p:cNvPr id="271" name="Google Shape;271;p32"/>
            <p:cNvSpPr/>
            <p:nvPr/>
          </p:nvSpPr>
          <p:spPr>
            <a:xfrm>
              <a:off x="0" y="-19052"/>
              <a:ext cx="985075" cy="2585156"/>
            </a:xfrm>
            <a:custGeom>
              <a:avLst/>
              <a:gdLst/>
              <a:ahLst/>
              <a:cxnLst/>
              <a:rect l="l" t="t" r="r" b="b"/>
              <a:pathLst>
                <a:path w="985075" h="2585156" extrusionOk="0">
                  <a:moveTo>
                    <a:pt x="62098" y="0"/>
                  </a:moveTo>
                  <a:lnTo>
                    <a:pt x="922978" y="0"/>
                  </a:lnTo>
                  <a:cubicBezTo>
                    <a:pt x="957273" y="0"/>
                    <a:pt x="985075" y="27802"/>
                    <a:pt x="985075" y="62098"/>
                  </a:cubicBezTo>
                  <a:lnTo>
                    <a:pt x="985075" y="2523058"/>
                  </a:lnTo>
                  <a:cubicBezTo>
                    <a:pt x="985075" y="2539527"/>
                    <a:pt x="978533" y="2555322"/>
                    <a:pt x="966887" y="2566968"/>
                  </a:cubicBezTo>
                  <a:cubicBezTo>
                    <a:pt x="955242" y="2578613"/>
                    <a:pt x="939447" y="2585156"/>
                    <a:pt x="922978" y="2585156"/>
                  </a:cubicBezTo>
                  <a:lnTo>
                    <a:pt x="62098" y="2585156"/>
                  </a:lnTo>
                  <a:cubicBezTo>
                    <a:pt x="45628" y="2585156"/>
                    <a:pt x="29833" y="2578613"/>
                    <a:pt x="18188" y="2566968"/>
                  </a:cubicBezTo>
                  <a:cubicBezTo>
                    <a:pt x="6542" y="2555322"/>
                    <a:pt x="0" y="2539527"/>
                    <a:pt x="0" y="2523058"/>
                  </a:cubicBezTo>
                  <a:lnTo>
                    <a:pt x="0" y="62098"/>
                  </a:lnTo>
                  <a:cubicBezTo>
                    <a:pt x="0" y="45628"/>
                    <a:pt x="6542" y="29833"/>
                    <a:pt x="18188" y="18188"/>
                  </a:cubicBezTo>
                  <a:cubicBezTo>
                    <a:pt x="29833" y="6542"/>
                    <a:pt x="45628" y="0"/>
                    <a:pt x="62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2"/>
            <p:cNvSpPr txBox="1"/>
            <p:nvPr/>
          </p:nvSpPr>
          <p:spPr>
            <a:xfrm>
              <a:off x="0" y="-38100"/>
              <a:ext cx="812800" cy="850900"/>
            </a:xfrm>
            <a:prstGeom prst="rect">
              <a:avLst/>
            </a:prstGeom>
            <a:solidFill>
              <a:schemeClr val="accent1"/>
            </a:solid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73" name="Google Shape;273;p32"/>
          <p:cNvSpPr txBox="1"/>
          <p:nvPr/>
        </p:nvSpPr>
        <p:spPr>
          <a:xfrm>
            <a:off x="1436960" y="3963774"/>
            <a:ext cx="9159577" cy="1601089"/>
          </a:xfrm>
          <a:prstGeom prst="rect">
            <a:avLst/>
          </a:prstGeom>
          <a:noFill/>
          <a:ln>
            <a:noFill/>
          </a:ln>
        </p:spPr>
        <p:txBody>
          <a:bodyPr spcFirstLastPara="1" wrap="square" lIns="0" tIns="0" rIns="0" bIns="0" anchor="t" anchorCtr="0">
            <a:spAutoFit/>
          </a:bodyPr>
          <a:lstStyle/>
          <a:p>
            <a:pPr marL="0" marR="0" lvl="0" indent="0" algn="just" rtl="0">
              <a:lnSpc>
                <a:spcPct val="112000"/>
              </a:lnSpc>
              <a:spcBef>
                <a:spcPts val="0"/>
              </a:spcBef>
              <a:spcAft>
                <a:spcPts val="0"/>
              </a:spcAft>
              <a:buNone/>
            </a:pPr>
            <a:r>
              <a:rPr lang="en-US" sz="10400" b="1" i="0" u="none" strike="noStrike" cap="none">
                <a:solidFill>
                  <a:srgbClr val="000000"/>
                </a:solidFill>
                <a:latin typeface="Poppins"/>
                <a:ea typeface="Poppins"/>
                <a:cs typeface="Poppins"/>
                <a:sym typeface="Poppin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8"/>
          <p:cNvPicPr preferRelativeResize="0"/>
          <p:nvPr/>
        </p:nvPicPr>
        <p:blipFill rotWithShape="1">
          <a:blip r:embed="rId3">
            <a:alphaModFix/>
          </a:blip>
          <a:srcRect/>
          <a:stretch/>
        </p:blipFill>
        <p:spPr>
          <a:xfrm>
            <a:off x="11811000" y="255254"/>
            <a:ext cx="2991130" cy="2404121"/>
          </a:xfrm>
          <a:prstGeom prst="rect">
            <a:avLst/>
          </a:prstGeom>
          <a:noFill/>
          <a:ln>
            <a:noFill/>
          </a:ln>
        </p:spPr>
      </p:pic>
      <p:sp>
        <p:nvSpPr>
          <p:cNvPr id="148" name="Google Shape;148;p18"/>
          <p:cNvSpPr txBox="1"/>
          <p:nvPr/>
        </p:nvSpPr>
        <p:spPr>
          <a:xfrm>
            <a:off x="615211" y="255254"/>
            <a:ext cx="11367956" cy="1107996"/>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6000" b="1" i="0" u="none" strike="noStrike" cap="none" dirty="0">
                <a:solidFill>
                  <a:schemeClr val="bg2"/>
                </a:solidFill>
                <a:latin typeface="Consolas"/>
                <a:ea typeface="Consolas"/>
                <a:cs typeface="Consolas"/>
                <a:sym typeface="Consolas"/>
              </a:rPr>
              <a:t>Proposed Recipe Generator</a:t>
            </a:r>
            <a:endParaRPr dirty="0">
              <a:solidFill>
                <a:schemeClr val="bg2"/>
              </a:solidFill>
            </a:endParaRPr>
          </a:p>
        </p:txBody>
      </p:sp>
      <p:sp>
        <p:nvSpPr>
          <p:cNvPr id="149" name="Google Shape;149;p18"/>
          <p:cNvSpPr txBox="1"/>
          <p:nvPr/>
        </p:nvSpPr>
        <p:spPr>
          <a:xfrm>
            <a:off x="615211" y="1457314"/>
            <a:ext cx="3506700" cy="94795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4400" b="1" i="0" u="none" strike="noStrike" cap="none" dirty="0">
                <a:solidFill>
                  <a:schemeClr val="accent2"/>
                </a:solidFill>
                <a:latin typeface="Consolas"/>
                <a:ea typeface="Consolas"/>
                <a:cs typeface="Consolas"/>
                <a:sym typeface="Consolas"/>
              </a:rPr>
              <a:t>Motivation</a:t>
            </a:r>
            <a:endParaRPr dirty="0">
              <a:solidFill>
                <a:schemeClr val="accent2"/>
              </a:solidFill>
            </a:endParaRPr>
          </a:p>
        </p:txBody>
      </p:sp>
      <p:sp>
        <p:nvSpPr>
          <p:cNvPr id="150" name="Google Shape;150;p18"/>
          <p:cNvSpPr txBox="1"/>
          <p:nvPr/>
        </p:nvSpPr>
        <p:spPr>
          <a:xfrm>
            <a:off x="477069" y="2041878"/>
            <a:ext cx="16462200" cy="8125301"/>
          </a:xfrm>
          <a:prstGeom prst="rect">
            <a:avLst/>
          </a:prstGeom>
          <a:noFill/>
          <a:ln>
            <a:noFill/>
          </a:ln>
        </p:spPr>
        <p:txBody>
          <a:bodyPr spcFirstLastPara="1" wrap="square" lIns="0" tIns="0" rIns="0" bIns="0" anchor="t" anchorCtr="0">
            <a:spAutoFit/>
          </a:bodyPr>
          <a:lstStyle/>
          <a:p>
            <a:pPr marL="345442" marR="0" lvl="1" algn="just" rtl="0">
              <a:lnSpc>
                <a:spcPct val="150000"/>
              </a:lnSpc>
              <a:spcBef>
                <a:spcPts val="0"/>
              </a:spcBef>
              <a:spcAft>
                <a:spcPts val="0"/>
              </a:spcAft>
              <a:buClr>
                <a:srgbClr val="000000"/>
              </a:buClr>
              <a:buSzPts val="3200"/>
            </a:pPr>
            <a:endParaRPr lang="en-US" sz="3200" b="1" dirty="0">
              <a:latin typeface="Consolas"/>
              <a:ea typeface="Consolas"/>
              <a:cs typeface="Consolas"/>
              <a:sym typeface="Consolas"/>
            </a:endParaRPr>
          </a:p>
          <a:p>
            <a:pPr marL="690881" marR="0" lvl="1" indent="-345439" algn="just" rtl="0">
              <a:lnSpc>
                <a:spcPct val="150000"/>
              </a:lnSpc>
              <a:spcBef>
                <a:spcPts val="0"/>
              </a:spcBef>
              <a:spcAft>
                <a:spcPts val="0"/>
              </a:spcAft>
              <a:buClr>
                <a:srgbClr val="000000"/>
              </a:buClr>
              <a:buSzPts val="3200"/>
              <a:buFont typeface="Consolas"/>
              <a:buChar char="•"/>
            </a:pPr>
            <a:r>
              <a:rPr lang="en-US" sz="3200" b="1" dirty="0">
                <a:solidFill>
                  <a:schemeClr val="accent3">
                    <a:lumMod val="75000"/>
                  </a:schemeClr>
                </a:solidFill>
                <a:latin typeface="Consolas"/>
                <a:ea typeface="Consolas"/>
                <a:cs typeface="Consolas"/>
                <a:sym typeface="Consolas"/>
              </a:rPr>
              <a:t>Fact: </a:t>
            </a:r>
            <a:r>
              <a:rPr lang="en-US" sz="3200" b="1" dirty="0">
                <a:latin typeface="Consolas"/>
                <a:ea typeface="Consolas"/>
                <a:cs typeface="Consolas"/>
                <a:sym typeface="Consolas"/>
              </a:rPr>
              <a:t>According to the </a:t>
            </a:r>
            <a:r>
              <a:rPr lang="en-US" sz="3200" b="1" dirty="0">
                <a:solidFill>
                  <a:schemeClr val="accent3">
                    <a:lumMod val="75000"/>
                  </a:schemeClr>
                </a:solidFill>
                <a:latin typeface="Consolas"/>
                <a:ea typeface="Consolas"/>
                <a:cs typeface="Consolas"/>
                <a:sym typeface="Consolas"/>
              </a:rPr>
              <a:t>World Health Organization (WHO), </a:t>
            </a:r>
            <a:r>
              <a:rPr lang="en-US" sz="3200" b="1" dirty="0">
                <a:latin typeface="Consolas"/>
                <a:ea typeface="Consolas"/>
                <a:cs typeface="Consolas"/>
                <a:sym typeface="Consolas"/>
              </a:rPr>
              <a:t>at least 2.2 billion people globally suffer from vision impairment or blindness, and nearly half of these cases could have been prevented or are yet to be addressed. Early diagnosis and timely treatment remain the most effective solutions to combat this growing crisis.  </a:t>
            </a:r>
          </a:p>
          <a:p>
            <a:pPr marL="690881" marR="0" lvl="1" indent="-345439" algn="just" rtl="0">
              <a:lnSpc>
                <a:spcPct val="150000"/>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90881" marR="0" lvl="1" indent="-345439" algn="just" rtl="0">
              <a:lnSpc>
                <a:spcPct val="150000"/>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This inspired me to </a:t>
            </a:r>
            <a:r>
              <a:rPr lang="en-US" sz="3200" b="1" dirty="0">
                <a:solidFill>
                  <a:schemeClr val="accent3">
                    <a:lumMod val="75000"/>
                  </a:schemeClr>
                </a:solidFill>
                <a:latin typeface="Consolas"/>
                <a:ea typeface="Consolas"/>
                <a:cs typeface="Consolas"/>
                <a:sym typeface="Consolas"/>
              </a:rPr>
              <a:t>leverage Deep Learning </a:t>
            </a:r>
            <a:r>
              <a:rPr lang="en-US" sz="3200" b="1" dirty="0">
                <a:latin typeface="Consolas"/>
                <a:ea typeface="Consolas"/>
                <a:cs typeface="Consolas"/>
                <a:sym typeface="Consolas"/>
              </a:rPr>
              <a:t>to create an automated system that can accurately detect and classify eye diseases from fundus images, ensuring accessible and </a:t>
            </a:r>
            <a:r>
              <a:rPr lang="en-US" sz="3200" b="1" dirty="0">
                <a:solidFill>
                  <a:schemeClr val="accent3">
                    <a:lumMod val="75000"/>
                  </a:schemeClr>
                </a:solidFill>
                <a:latin typeface="Consolas"/>
                <a:ea typeface="Consolas"/>
                <a:cs typeface="Consolas"/>
                <a:sym typeface="Consolas"/>
              </a:rPr>
              <a:t>early diagnosis</a:t>
            </a:r>
            <a:r>
              <a:rPr lang="en-US" sz="3200" b="1" dirty="0">
                <a:latin typeface="Consolas"/>
                <a:ea typeface="Consolas"/>
                <a:cs typeface="Consolas"/>
                <a:sym typeface="Consolas"/>
              </a:rPr>
              <a:t> to preserve vision and improve lives.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6"/>
          <p:cNvGrpSpPr/>
          <p:nvPr/>
        </p:nvGrpSpPr>
        <p:grpSpPr>
          <a:xfrm>
            <a:off x="487743" y="270425"/>
            <a:ext cx="4392295" cy="9514962"/>
            <a:chOff x="0" y="-38100"/>
            <a:chExt cx="1763140" cy="2623256"/>
          </a:xfrm>
          <a:solidFill>
            <a:schemeClr val="accent1"/>
          </a:solidFill>
        </p:grpSpPr>
        <p:sp>
          <p:nvSpPr>
            <p:cNvPr id="122" name="Google Shape;122;p16"/>
            <p:cNvSpPr/>
            <p:nvPr/>
          </p:nvSpPr>
          <p:spPr>
            <a:xfrm>
              <a:off x="0" y="0"/>
              <a:ext cx="1763140" cy="2585156"/>
            </a:xfrm>
            <a:custGeom>
              <a:avLst/>
              <a:gdLst/>
              <a:ahLst/>
              <a:cxnLst/>
              <a:rect l="l" t="t" r="r" b="b"/>
              <a:pathLst>
                <a:path w="1763140" h="2585156" extrusionOk="0">
                  <a:moveTo>
                    <a:pt x="34694" y="0"/>
                  </a:moveTo>
                  <a:lnTo>
                    <a:pt x="1728446" y="0"/>
                  </a:lnTo>
                  <a:cubicBezTo>
                    <a:pt x="1747607" y="0"/>
                    <a:pt x="1763140" y="15533"/>
                    <a:pt x="1763140" y="34694"/>
                  </a:cubicBezTo>
                  <a:lnTo>
                    <a:pt x="1763140" y="2550461"/>
                  </a:lnTo>
                  <a:cubicBezTo>
                    <a:pt x="1763140" y="2569622"/>
                    <a:pt x="1747607" y="2585156"/>
                    <a:pt x="1728446" y="2585156"/>
                  </a:cubicBezTo>
                  <a:lnTo>
                    <a:pt x="34694" y="2585156"/>
                  </a:lnTo>
                  <a:cubicBezTo>
                    <a:pt x="15533" y="2585156"/>
                    <a:pt x="0" y="2569622"/>
                    <a:pt x="0" y="2550461"/>
                  </a:cubicBezTo>
                  <a:lnTo>
                    <a:pt x="0" y="34694"/>
                  </a:lnTo>
                  <a:cubicBezTo>
                    <a:pt x="0" y="15533"/>
                    <a:pt x="15533" y="0"/>
                    <a:pt x="34694"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txBox="1"/>
            <p:nvPr/>
          </p:nvSpPr>
          <p:spPr>
            <a:xfrm>
              <a:off x="0" y="-38100"/>
              <a:ext cx="812800" cy="850900"/>
            </a:xfrm>
            <a:prstGeom prst="rect">
              <a:avLst/>
            </a:prstGeom>
            <a:grpFill/>
            <a:ln>
              <a:solidFill>
                <a:schemeClr val="accent1"/>
              </a:solid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7" name="Google Shape;127;p16"/>
          <p:cNvSpPr txBox="1"/>
          <p:nvPr/>
        </p:nvSpPr>
        <p:spPr>
          <a:xfrm>
            <a:off x="4880038" y="678692"/>
            <a:ext cx="9370781"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dirty="0">
                <a:solidFill>
                  <a:schemeClr val="bg2"/>
                </a:solidFill>
                <a:latin typeface="Consolas"/>
                <a:sym typeface="Consolas"/>
              </a:rPr>
              <a:t>II. Literature Review</a:t>
            </a:r>
            <a:endParaRPr dirty="0">
              <a:solidFill>
                <a:schemeClr val="bg2"/>
              </a:solidFill>
            </a:endParaRPr>
          </a:p>
        </p:txBody>
      </p:sp>
      <p:sp>
        <p:nvSpPr>
          <p:cNvPr id="129" name="Google Shape;129;p16"/>
          <p:cNvSpPr txBox="1"/>
          <p:nvPr/>
        </p:nvSpPr>
        <p:spPr>
          <a:xfrm>
            <a:off x="5623750" y="1550200"/>
            <a:ext cx="11842840" cy="10946651"/>
          </a:xfrm>
          <a:prstGeom prst="rect">
            <a:avLst/>
          </a:prstGeom>
          <a:noFill/>
          <a:ln>
            <a:noFill/>
          </a:ln>
        </p:spPr>
        <p:txBody>
          <a:bodyPr spcFirstLastPara="1" wrap="square" lIns="0" tIns="0" rIns="0" bIns="0" anchor="t" anchorCtr="0">
            <a:spAutoFit/>
          </a:bodyPr>
          <a:lstStyle/>
          <a:p>
            <a:pPr marL="0" marR="0" lvl="1" indent="0" algn="just" rtl="0">
              <a:lnSpc>
                <a:spcPct val="150015"/>
              </a:lnSpc>
              <a:spcBef>
                <a:spcPts val="0"/>
              </a:spcBef>
              <a:spcAft>
                <a:spcPts val="0"/>
              </a:spcAft>
              <a:buClr>
                <a:schemeClr val="dk1"/>
              </a:buClr>
              <a:buSzPts val="3199"/>
              <a:buFont typeface="Arial"/>
              <a:buNone/>
            </a:pPr>
            <a:endParaRPr sz="3200" b="1" i="0" u="none" strike="noStrike" cap="none" dirty="0">
              <a:solidFill>
                <a:srgbClr val="000000"/>
              </a:solidFill>
              <a:latin typeface="Consolas"/>
              <a:ea typeface="Consolas"/>
              <a:cs typeface="Consolas"/>
              <a:sym typeface="Consolas"/>
            </a:endParaRPr>
          </a:p>
          <a:p>
            <a:pPr marL="690878" marR="0" lvl="1" indent="-345502" algn="just" rtl="0">
              <a:lnSpc>
                <a:spcPct val="150015"/>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Deep learning has shown significant potential in the early detection of eye diseases by </a:t>
            </a:r>
            <a:r>
              <a:rPr lang="en-US" sz="3200" b="1" dirty="0">
                <a:solidFill>
                  <a:schemeClr val="accent3">
                    <a:lumMod val="75000"/>
                  </a:schemeClr>
                </a:solidFill>
                <a:latin typeface="Consolas"/>
                <a:ea typeface="Consolas"/>
                <a:cs typeface="Consolas"/>
                <a:sym typeface="Consolas"/>
              </a:rPr>
              <a:t>analyzing retinal fundus</a:t>
            </a:r>
            <a:r>
              <a:rPr lang="en-US" sz="3200" b="1" dirty="0">
                <a:latin typeface="Consolas"/>
                <a:ea typeface="Consolas"/>
                <a:cs typeface="Consolas"/>
                <a:sym typeface="Consolas"/>
              </a:rPr>
              <a:t> images. </a:t>
            </a:r>
          </a:p>
          <a:p>
            <a:pPr marL="690878" marR="0" lvl="1" indent="-345502" algn="just" rtl="0">
              <a:lnSpc>
                <a:spcPct val="150015"/>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90878" marR="0" lvl="1" indent="-345502" algn="just" rtl="0">
              <a:lnSpc>
                <a:spcPct val="150015"/>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Various studies have explored this application, focusing on accuracy, model optimization, and clinical applicability. </a:t>
            </a:r>
          </a:p>
          <a:p>
            <a:pPr marL="690878" marR="0" lvl="1" indent="-345502" algn="just" rtl="0">
              <a:lnSpc>
                <a:spcPct val="150015"/>
              </a:lnSpc>
              <a:spcBef>
                <a:spcPts val="0"/>
              </a:spcBef>
              <a:spcAft>
                <a:spcPts val="0"/>
              </a:spcAft>
              <a:buClr>
                <a:srgbClr val="000000"/>
              </a:buClr>
              <a:buSzPts val="3200"/>
              <a:buFont typeface="Consolas"/>
              <a:buChar char="•"/>
            </a:pPr>
            <a:endParaRPr lang="en-US" sz="3200" b="1" dirty="0">
              <a:latin typeface="Consolas"/>
              <a:ea typeface="Consolas"/>
              <a:cs typeface="Consolas"/>
              <a:sym typeface="Consolas"/>
            </a:endParaRPr>
          </a:p>
          <a:p>
            <a:pPr marL="690878" marR="0" lvl="1" indent="-345502" algn="just" rtl="0">
              <a:lnSpc>
                <a:spcPct val="150015"/>
              </a:lnSpc>
              <a:spcBef>
                <a:spcPts val="0"/>
              </a:spcBef>
              <a:spcAft>
                <a:spcPts val="0"/>
              </a:spcAft>
              <a:buClr>
                <a:srgbClr val="000000"/>
              </a:buClr>
              <a:buSzPts val="3200"/>
              <a:buFont typeface="Consolas"/>
              <a:buChar char="•"/>
            </a:pPr>
            <a:r>
              <a:rPr lang="en-US" sz="3200" b="1" dirty="0">
                <a:latin typeface="Consolas"/>
                <a:ea typeface="Consolas"/>
                <a:cs typeface="Consolas"/>
                <a:sym typeface="Consolas"/>
              </a:rPr>
              <a:t>The following table summarizes 15 key papers in this field:</a:t>
            </a:r>
            <a:endParaRPr sz="3200" b="1" dirty="0">
              <a:latin typeface="Consolas"/>
              <a:ea typeface="Consolas"/>
              <a:cs typeface="Consolas"/>
              <a:sym typeface="Consolas"/>
            </a:endParaRPr>
          </a:p>
          <a:p>
            <a:pPr marL="914400" marR="0" lvl="0" indent="0" algn="just" rtl="0">
              <a:lnSpc>
                <a:spcPct val="150015"/>
              </a:lnSpc>
              <a:spcBef>
                <a:spcPts val="0"/>
              </a:spcBef>
              <a:spcAft>
                <a:spcPts val="0"/>
              </a:spcAft>
              <a:buNone/>
            </a:pPr>
            <a:endParaRPr sz="3200" b="1" dirty="0">
              <a:latin typeface="Consolas"/>
              <a:ea typeface="Consolas"/>
              <a:cs typeface="Consolas"/>
              <a:sym typeface="Consolas"/>
            </a:endParaRPr>
          </a:p>
          <a:p>
            <a:pPr marL="914400" marR="0" lvl="0" indent="0" algn="just" rtl="0">
              <a:lnSpc>
                <a:spcPct val="150015"/>
              </a:lnSpc>
              <a:spcBef>
                <a:spcPts val="0"/>
              </a:spcBef>
              <a:spcAft>
                <a:spcPts val="0"/>
              </a:spcAft>
              <a:buNone/>
            </a:pPr>
            <a:endParaRPr sz="3200" b="1" dirty="0">
              <a:highlight>
                <a:schemeClr val="lt1"/>
              </a:highlight>
              <a:latin typeface="Consolas"/>
              <a:ea typeface="Consolas"/>
              <a:cs typeface="Consolas"/>
              <a:sym typeface="Consolas"/>
            </a:endParaRPr>
          </a:p>
          <a:p>
            <a:pPr marL="690879" marR="0" lvl="1" indent="-142302" algn="just" rtl="0">
              <a:lnSpc>
                <a:spcPct val="150015"/>
              </a:lnSpc>
              <a:spcBef>
                <a:spcPts val="0"/>
              </a:spcBef>
              <a:spcAft>
                <a:spcPts val="0"/>
              </a:spcAft>
              <a:buClr>
                <a:schemeClr val="dk1"/>
              </a:buClr>
              <a:buSzPts val="3199"/>
              <a:buFont typeface="Arial"/>
              <a:buNone/>
            </a:pPr>
            <a:endParaRPr sz="3199" b="1" i="0" u="none" strike="noStrike" cap="none" dirty="0">
              <a:solidFill>
                <a:srgbClr val="000000"/>
              </a:solidFill>
              <a:latin typeface="Consolas"/>
              <a:ea typeface="Consolas"/>
              <a:cs typeface="Consolas"/>
              <a:sym typeface="Consolas"/>
            </a:endParaRPr>
          </a:p>
          <a:p>
            <a:pPr marL="0" marR="0" lvl="0" indent="0" algn="l" rtl="0">
              <a:lnSpc>
                <a:spcPct val="122538"/>
              </a:lnSpc>
              <a:spcBef>
                <a:spcPts val="0"/>
              </a:spcBef>
              <a:spcAft>
                <a:spcPts val="0"/>
              </a:spcAft>
              <a:buNone/>
            </a:pPr>
            <a:endParaRPr sz="3199" b="1" i="0" u="none" strike="noStrike" cap="none" dirty="0">
              <a:solidFill>
                <a:srgbClr val="000000"/>
              </a:solidFill>
              <a:latin typeface="Consolas"/>
              <a:ea typeface="Consolas"/>
              <a:cs typeface="Consolas"/>
              <a:sym typeface="Consolas"/>
            </a:endParaRPr>
          </a:p>
        </p:txBody>
      </p:sp>
      <p:pic>
        <p:nvPicPr>
          <p:cNvPr id="3074" name="Picture 2" descr="Eye Diseases · Family Eye Care of O'Fallon">
            <a:extLst>
              <a:ext uri="{FF2B5EF4-FFF2-40B4-BE49-F238E27FC236}">
                <a16:creationId xmlns:a16="http://schemas.microsoft.com/office/drawing/2014/main" id="{59243F24-9019-8FE5-C4D5-84CFA99F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608" y="1971354"/>
            <a:ext cx="5116512" cy="68585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7" name="Google Shape;127;p16"/>
          <p:cNvSpPr txBox="1"/>
          <p:nvPr/>
        </p:nvSpPr>
        <p:spPr>
          <a:xfrm>
            <a:off x="176173" y="269569"/>
            <a:ext cx="9370781"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dirty="0">
                <a:solidFill>
                  <a:schemeClr val="accent2">
                    <a:lumMod val="75000"/>
                  </a:schemeClr>
                </a:solidFill>
                <a:latin typeface="Consolas"/>
                <a:sym typeface="Consolas"/>
              </a:rPr>
              <a:t>II. Literature Review</a:t>
            </a:r>
            <a:endParaRPr dirty="0">
              <a:solidFill>
                <a:schemeClr val="accent2">
                  <a:lumMod val="75000"/>
                </a:schemeClr>
              </a:solidFill>
            </a:endParaRPr>
          </a:p>
        </p:txBody>
      </p:sp>
      <p:graphicFrame>
        <p:nvGraphicFramePr>
          <p:cNvPr id="2" name="Table 1">
            <a:extLst>
              <a:ext uri="{FF2B5EF4-FFF2-40B4-BE49-F238E27FC236}">
                <a16:creationId xmlns:a16="http://schemas.microsoft.com/office/drawing/2014/main" id="{BF029B7C-9326-BEEB-1D6A-DAC07641152B}"/>
              </a:ext>
            </a:extLst>
          </p:cNvPr>
          <p:cNvGraphicFramePr>
            <a:graphicFrameLocks noGrp="1"/>
          </p:cNvGraphicFramePr>
          <p:nvPr>
            <p:extLst>
              <p:ext uri="{D42A27DB-BD31-4B8C-83A1-F6EECF244321}">
                <p14:modId xmlns:p14="http://schemas.microsoft.com/office/powerpoint/2010/main" val="822230161"/>
              </p:ext>
            </p:extLst>
          </p:nvPr>
        </p:nvGraphicFramePr>
        <p:xfrm>
          <a:off x="450282" y="1828140"/>
          <a:ext cx="17387435" cy="8116768"/>
        </p:xfrm>
        <a:graphic>
          <a:graphicData uri="http://schemas.openxmlformats.org/drawingml/2006/table">
            <a:tbl>
              <a:tblPr firstRow="1" firstCol="1" bandRow="1">
                <a:tableStyleId>{5C22544A-7EE6-4342-B048-85BDC9FD1C3A}</a:tableStyleId>
              </a:tblPr>
              <a:tblGrid>
                <a:gridCol w="867074">
                  <a:extLst>
                    <a:ext uri="{9D8B030D-6E8A-4147-A177-3AD203B41FA5}">
                      <a16:colId xmlns:a16="http://schemas.microsoft.com/office/drawing/2014/main" val="3487473243"/>
                    </a:ext>
                  </a:extLst>
                </a:gridCol>
                <a:gridCol w="6087900">
                  <a:extLst>
                    <a:ext uri="{9D8B030D-6E8A-4147-A177-3AD203B41FA5}">
                      <a16:colId xmlns:a16="http://schemas.microsoft.com/office/drawing/2014/main" val="3483754532"/>
                    </a:ext>
                  </a:extLst>
                </a:gridCol>
                <a:gridCol w="3629537">
                  <a:extLst>
                    <a:ext uri="{9D8B030D-6E8A-4147-A177-3AD203B41FA5}">
                      <a16:colId xmlns:a16="http://schemas.microsoft.com/office/drawing/2014/main" val="3154759484"/>
                    </a:ext>
                  </a:extLst>
                </a:gridCol>
                <a:gridCol w="1224366">
                  <a:extLst>
                    <a:ext uri="{9D8B030D-6E8A-4147-A177-3AD203B41FA5}">
                      <a16:colId xmlns:a16="http://schemas.microsoft.com/office/drawing/2014/main" val="4026350637"/>
                    </a:ext>
                  </a:extLst>
                </a:gridCol>
                <a:gridCol w="5578558">
                  <a:extLst>
                    <a:ext uri="{9D8B030D-6E8A-4147-A177-3AD203B41FA5}">
                      <a16:colId xmlns:a16="http://schemas.microsoft.com/office/drawing/2014/main" val="2734138523"/>
                    </a:ext>
                  </a:extLst>
                </a:gridCol>
              </a:tblGrid>
              <a:tr h="683359">
                <a:tc>
                  <a:txBody>
                    <a:bodyPr/>
                    <a:lstStyle/>
                    <a:p>
                      <a:pPr algn="ctr">
                        <a:lnSpc>
                          <a:spcPct val="107000"/>
                        </a:lnSpc>
                        <a:spcAft>
                          <a:spcPts val="800"/>
                        </a:spcAft>
                      </a:pPr>
                      <a:r>
                        <a:rPr lang="en-IN" sz="2500" kern="0">
                          <a:effectLst/>
                        </a:rPr>
                        <a:t>No.</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Title of Paper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Authors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Year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Description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1875218242"/>
                  </a:ext>
                </a:extLst>
              </a:tr>
              <a:tr h="1505381">
                <a:tc>
                  <a:txBody>
                    <a:bodyPr/>
                    <a:lstStyle/>
                    <a:p>
                      <a:pPr algn="l">
                        <a:lnSpc>
                          <a:spcPct val="107000"/>
                        </a:lnSpc>
                        <a:spcAft>
                          <a:spcPts val="800"/>
                        </a:spcAft>
                      </a:pPr>
                      <a:r>
                        <a:rPr lang="en-IN" sz="2500" kern="0">
                          <a:effectLst/>
                        </a:rPr>
                        <a:t>1</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"Deep Learning for Diabetic Retinopathy Detection"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A. Kumar, P. Singh</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Developed a CNN-based model achieving 90% accuracy on the IDRiD dataset for diabetic retinopathy detection.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540316213"/>
                  </a:ext>
                </a:extLst>
              </a:tr>
              <a:tr h="1252419">
                <a:tc>
                  <a:txBody>
                    <a:bodyPr/>
                    <a:lstStyle/>
                    <a:p>
                      <a:pPr algn="l">
                        <a:lnSpc>
                          <a:spcPct val="107000"/>
                        </a:lnSpc>
                        <a:spcAft>
                          <a:spcPts val="800"/>
                        </a:spcAft>
                      </a:pPr>
                      <a:r>
                        <a:rPr lang="en-IN" sz="2500" kern="0">
                          <a:effectLst/>
                        </a:rPr>
                        <a:t>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"Efficient Glaucoma Detection Using Fundus Images"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R. Mehta, S. Das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Introduced ResNet-50 for glaucoma classification, achieving 88% accuracy on the ORIGA dataset.</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503091861"/>
                  </a:ext>
                </a:extLst>
              </a:tr>
              <a:tr h="1505381">
                <a:tc>
                  <a:txBody>
                    <a:bodyPr/>
                    <a:lstStyle/>
                    <a:p>
                      <a:pPr algn="l">
                        <a:lnSpc>
                          <a:spcPct val="107000"/>
                        </a:lnSpc>
                        <a:spcAft>
                          <a:spcPts val="800"/>
                        </a:spcAft>
                      </a:pPr>
                      <a:r>
                        <a:rPr lang="en-IN" sz="2500" kern="0">
                          <a:effectLst/>
                        </a:rPr>
                        <a:t>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"Multi-Disease Retinal Analysis with Deep Learning"</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J. Chen, Y. Zhang</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Proposed a multi-label classification model for detecting multiple diseases simultaneously, achieving 85% accuracy on combined datasets.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868575123"/>
                  </a:ext>
                </a:extLst>
              </a:tr>
              <a:tr h="999456">
                <a:tc>
                  <a:txBody>
                    <a:bodyPr/>
                    <a:lstStyle/>
                    <a:p>
                      <a:pPr algn="l">
                        <a:lnSpc>
                          <a:spcPct val="107000"/>
                        </a:lnSpc>
                        <a:spcAft>
                          <a:spcPts val="800"/>
                        </a:spcAft>
                      </a:pPr>
                      <a:r>
                        <a:rPr lang="en-IN" sz="2500" kern="0">
                          <a:effectLst/>
                        </a:rPr>
                        <a:t>4</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"Cataract Detection Through Deep Learning Models"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M. Singh, N. Verma</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2021</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dirty="0">
                          <a:effectLst/>
                        </a:rPr>
                        <a:t>Applied </a:t>
                      </a:r>
                      <a:r>
                        <a:rPr lang="en-IN" sz="2500" kern="0" dirty="0" err="1">
                          <a:effectLst/>
                        </a:rPr>
                        <a:t>AlexNet</a:t>
                      </a:r>
                      <a:r>
                        <a:rPr lang="en-IN" sz="2500" kern="0" dirty="0">
                          <a:effectLst/>
                        </a:rPr>
                        <a:t> for cataract detection, achieving 82% accuracy on a public dataset.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587437353"/>
                  </a:ext>
                </a:extLst>
              </a:tr>
              <a:tr h="1758342">
                <a:tc>
                  <a:txBody>
                    <a:bodyPr/>
                    <a:lstStyle/>
                    <a:p>
                      <a:pPr algn="l">
                        <a:lnSpc>
                          <a:spcPct val="107000"/>
                        </a:lnSpc>
                        <a:spcAft>
                          <a:spcPts val="800"/>
                        </a:spcAft>
                      </a:pPr>
                      <a:r>
                        <a:rPr lang="en-IN" sz="2500" kern="0">
                          <a:effectLst/>
                        </a:rPr>
                        <a:t>5</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"Hybrid Models for Retinal Disease Classification"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K. Gupta, L. Zhao</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dirty="0">
                          <a:effectLst/>
                        </a:rPr>
                        <a:t>Combined CNN and RNN to improve the accuracy of diabetic retinopathy classification, achieving 87% accuracy on the HRF dataset.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905338442"/>
                  </a:ext>
                </a:extLst>
              </a:tr>
            </a:tbl>
          </a:graphicData>
        </a:graphic>
      </p:graphicFrame>
    </p:spTree>
    <p:extLst>
      <p:ext uri="{BB962C8B-B14F-4D97-AF65-F5344CB8AC3E}">
        <p14:creationId xmlns:p14="http://schemas.microsoft.com/office/powerpoint/2010/main" val="98001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7" name="Google Shape;127;p16"/>
          <p:cNvSpPr txBox="1"/>
          <p:nvPr/>
        </p:nvSpPr>
        <p:spPr>
          <a:xfrm>
            <a:off x="176173" y="269569"/>
            <a:ext cx="9370781"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dirty="0">
                <a:solidFill>
                  <a:schemeClr val="accent2">
                    <a:lumMod val="75000"/>
                  </a:schemeClr>
                </a:solidFill>
                <a:latin typeface="Consolas"/>
                <a:sym typeface="Consolas"/>
              </a:rPr>
              <a:t>II. Literature Review</a:t>
            </a:r>
            <a:endParaRPr dirty="0">
              <a:solidFill>
                <a:schemeClr val="accent2">
                  <a:lumMod val="75000"/>
                </a:schemeClr>
              </a:solidFill>
            </a:endParaRPr>
          </a:p>
        </p:txBody>
      </p:sp>
      <p:graphicFrame>
        <p:nvGraphicFramePr>
          <p:cNvPr id="4" name="Table 3">
            <a:extLst>
              <a:ext uri="{FF2B5EF4-FFF2-40B4-BE49-F238E27FC236}">
                <a16:creationId xmlns:a16="http://schemas.microsoft.com/office/drawing/2014/main" id="{1A2FA4FF-E6F9-A804-DD8E-1C763C2703B4}"/>
              </a:ext>
            </a:extLst>
          </p:cNvPr>
          <p:cNvGraphicFramePr>
            <a:graphicFrameLocks noGrp="1"/>
          </p:cNvGraphicFramePr>
          <p:nvPr>
            <p:extLst>
              <p:ext uri="{D42A27DB-BD31-4B8C-83A1-F6EECF244321}">
                <p14:modId xmlns:p14="http://schemas.microsoft.com/office/powerpoint/2010/main" val="1545326309"/>
              </p:ext>
            </p:extLst>
          </p:nvPr>
        </p:nvGraphicFramePr>
        <p:xfrm>
          <a:off x="433952" y="1720311"/>
          <a:ext cx="17668067" cy="8255812"/>
        </p:xfrm>
        <a:graphic>
          <a:graphicData uri="http://schemas.openxmlformats.org/drawingml/2006/table">
            <a:tbl>
              <a:tblPr firstRow="1" firstCol="1" bandRow="1">
                <a:tableStyleId>{5C22544A-7EE6-4342-B048-85BDC9FD1C3A}</a:tableStyleId>
              </a:tblPr>
              <a:tblGrid>
                <a:gridCol w="802138">
                  <a:extLst>
                    <a:ext uri="{9D8B030D-6E8A-4147-A177-3AD203B41FA5}">
                      <a16:colId xmlns:a16="http://schemas.microsoft.com/office/drawing/2014/main" val="1039442377"/>
                    </a:ext>
                  </a:extLst>
                </a:gridCol>
                <a:gridCol w="5309333">
                  <a:extLst>
                    <a:ext uri="{9D8B030D-6E8A-4147-A177-3AD203B41FA5}">
                      <a16:colId xmlns:a16="http://schemas.microsoft.com/office/drawing/2014/main" val="36168407"/>
                    </a:ext>
                  </a:extLst>
                </a:gridCol>
                <a:gridCol w="3600968">
                  <a:extLst>
                    <a:ext uri="{9D8B030D-6E8A-4147-A177-3AD203B41FA5}">
                      <a16:colId xmlns:a16="http://schemas.microsoft.com/office/drawing/2014/main" val="1095868725"/>
                    </a:ext>
                  </a:extLst>
                </a:gridCol>
                <a:gridCol w="1691617">
                  <a:extLst>
                    <a:ext uri="{9D8B030D-6E8A-4147-A177-3AD203B41FA5}">
                      <a16:colId xmlns:a16="http://schemas.microsoft.com/office/drawing/2014/main" val="2537109197"/>
                    </a:ext>
                  </a:extLst>
                </a:gridCol>
                <a:gridCol w="6264011">
                  <a:extLst>
                    <a:ext uri="{9D8B030D-6E8A-4147-A177-3AD203B41FA5}">
                      <a16:colId xmlns:a16="http://schemas.microsoft.com/office/drawing/2014/main" val="1115395524"/>
                    </a:ext>
                  </a:extLst>
                </a:gridCol>
              </a:tblGrid>
              <a:tr h="370841">
                <a:tc>
                  <a:txBody>
                    <a:bodyPr/>
                    <a:lstStyle/>
                    <a:p>
                      <a:pPr algn="ctr">
                        <a:lnSpc>
                          <a:spcPct val="107000"/>
                        </a:lnSpc>
                        <a:spcAft>
                          <a:spcPts val="800"/>
                        </a:spcAft>
                      </a:pPr>
                      <a:r>
                        <a:rPr lang="en-IN" sz="2500" kern="0">
                          <a:effectLst/>
                        </a:rPr>
                        <a:t>No.</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dirty="0">
                          <a:effectLst/>
                        </a:rPr>
                        <a:t>Title of Paper</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Authors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Year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ctr">
                        <a:lnSpc>
                          <a:spcPct val="107000"/>
                        </a:lnSpc>
                        <a:spcAft>
                          <a:spcPts val="800"/>
                        </a:spcAft>
                      </a:pPr>
                      <a:r>
                        <a:rPr lang="en-IN" sz="2500" kern="0">
                          <a:effectLst/>
                        </a:rPr>
                        <a:t>Description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008325415"/>
                  </a:ext>
                </a:extLst>
              </a:tr>
              <a:tr h="1426754">
                <a:tc>
                  <a:txBody>
                    <a:bodyPr/>
                    <a:lstStyle/>
                    <a:p>
                      <a:pPr algn="l">
                        <a:lnSpc>
                          <a:spcPct val="107000"/>
                        </a:lnSpc>
                        <a:spcAft>
                          <a:spcPts val="800"/>
                        </a:spcAft>
                      </a:pPr>
                      <a:r>
                        <a:rPr lang="en-IN" sz="2500" kern="0">
                          <a:effectLst/>
                        </a:rPr>
                        <a:t>6</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"Attention-Based Models for Glaucoma Detection"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T. Wong, F. Li</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Leveraged attention mechanisms to enhance glaucoma detection, achieving 89% accuracy on the RIM-ONE dataset.</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1146081381"/>
                  </a:ext>
                </a:extLst>
              </a:tr>
              <a:tr h="1666570">
                <a:tc>
                  <a:txBody>
                    <a:bodyPr/>
                    <a:lstStyle/>
                    <a:p>
                      <a:pPr algn="l">
                        <a:lnSpc>
                          <a:spcPct val="107000"/>
                        </a:lnSpc>
                        <a:spcAft>
                          <a:spcPts val="800"/>
                        </a:spcAft>
                      </a:pPr>
                      <a:r>
                        <a:rPr lang="en-IN" sz="2500" kern="0">
                          <a:effectLst/>
                        </a:rPr>
                        <a:t>7</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"Ensemble Models for Early Retinal Disease Diagnosis"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A. Patel, S. Sharma</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Achieved 92% accuracy by combining predictions from multiple CNN models on the APTOS dataset.</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2667129600"/>
                  </a:ext>
                </a:extLst>
              </a:tr>
              <a:tr h="1906386">
                <a:tc>
                  <a:txBody>
                    <a:bodyPr/>
                    <a:lstStyle/>
                    <a:p>
                      <a:pPr algn="l">
                        <a:lnSpc>
                          <a:spcPct val="107000"/>
                        </a:lnSpc>
                        <a:spcAft>
                          <a:spcPts val="800"/>
                        </a:spcAft>
                      </a:pPr>
                      <a:r>
                        <a:rPr lang="en-IN" sz="2500" kern="0">
                          <a:effectLst/>
                        </a:rPr>
                        <a:t>8</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"Explainable AI for Retinal Disease Detection"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M. Zhang, N. Liu</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Focused on enhancing model interpretability using Grad-CAM while achieving 88% accuracy for diabetic retinopathy classification.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2167967319"/>
                  </a:ext>
                </a:extLst>
              </a:tr>
              <a:tr h="1186938">
                <a:tc>
                  <a:txBody>
                    <a:bodyPr/>
                    <a:lstStyle/>
                    <a:p>
                      <a:pPr algn="l">
                        <a:lnSpc>
                          <a:spcPct val="107000"/>
                        </a:lnSpc>
                        <a:spcAft>
                          <a:spcPts val="800"/>
                        </a:spcAft>
                      </a:pPr>
                      <a:r>
                        <a:rPr lang="en-IN" sz="2500" kern="0">
                          <a:effectLst/>
                        </a:rPr>
                        <a:t>9</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"Mobile-Friendly Models for Retinal Screening"</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O. Hernandez, P. Xu</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Developed a lightweight MobileNet model for on-device retinal screening with 85% accuracy.</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3920755019"/>
                  </a:ext>
                </a:extLst>
              </a:tr>
              <a:tr h="1666570">
                <a:tc>
                  <a:txBody>
                    <a:bodyPr/>
                    <a:lstStyle/>
                    <a:p>
                      <a:pPr algn="l">
                        <a:lnSpc>
                          <a:spcPct val="107000"/>
                        </a:lnSpc>
                        <a:spcAft>
                          <a:spcPts val="800"/>
                        </a:spcAft>
                      </a:pPr>
                      <a:r>
                        <a:rPr lang="en-IN" sz="2500" kern="0">
                          <a:effectLst/>
                        </a:rPr>
                        <a:t>10</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"Vision Transformers for Retinal Disease Classification"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D. Yadav, K. Prasad</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a:effectLst/>
                        </a:rPr>
                        <a:t>2024</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tc>
                  <a:txBody>
                    <a:bodyPr/>
                    <a:lstStyle/>
                    <a:p>
                      <a:pPr algn="l">
                        <a:lnSpc>
                          <a:spcPct val="107000"/>
                        </a:lnSpc>
                        <a:spcAft>
                          <a:spcPts val="800"/>
                        </a:spcAft>
                      </a:pPr>
                      <a:r>
                        <a:rPr lang="en-IN" sz="2500" kern="0" dirty="0">
                          <a:effectLst/>
                        </a:rPr>
                        <a:t>Introduced Vision Transformer (</a:t>
                      </a:r>
                      <a:r>
                        <a:rPr lang="en-IN" sz="2500" kern="0" dirty="0" err="1">
                          <a:effectLst/>
                        </a:rPr>
                        <a:t>ViT</a:t>
                      </a:r>
                      <a:r>
                        <a:rPr lang="en-IN" sz="2500" kern="0" dirty="0">
                          <a:effectLst/>
                        </a:rPr>
                        <a:t>) for detecting multiple retinal diseases, achieving 91% accuracy on the </a:t>
                      </a:r>
                      <a:r>
                        <a:rPr lang="en-IN" sz="2500" kern="0" dirty="0" err="1">
                          <a:effectLst/>
                        </a:rPr>
                        <a:t>IDRiD</a:t>
                      </a:r>
                      <a:r>
                        <a:rPr lang="en-IN" sz="2500" kern="0" dirty="0">
                          <a:effectLst/>
                        </a:rPr>
                        <a:t> dataset.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5250" marR="55250" marT="0" marB="0"/>
                </a:tc>
                <a:extLst>
                  <a:ext uri="{0D108BD9-81ED-4DB2-BD59-A6C34878D82A}">
                    <a16:rowId xmlns:a16="http://schemas.microsoft.com/office/drawing/2014/main" val="1150656277"/>
                  </a:ext>
                </a:extLst>
              </a:tr>
            </a:tbl>
          </a:graphicData>
        </a:graphic>
      </p:graphicFrame>
    </p:spTree>
    <p:extLst>
      <p:ext uri="{BB962C8B-B14F-4D97-AF65-F5344CB8AC3E}">
        <p14:creationId xmlns:p14="http://schemas.microsoft.com/office/powerpoint/2010/main" val="302033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7" name="Google Shape;127;p16"/>
          <p:cNvSpPr txBox="1"/>
          <p:nvPr/>
        </p:nvSpPr>
        <p:spPr>
          <a:xfrm>
            <a:off x="176173" y="269569"/>
            <a:ext cx="9370781"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dirty="0">
                <a:solidFill>
                  <a:schemeClr val="accent2">
                    <a:lumMod val="75000"/>
                  </a:schemeClr>
                </a:solidFill>
                <a:latin typeface="Consolas"/>
                <a:sym typeface="Consolas"/>
              </a:rPr>
              <a:t>II. Literature Review</a:t>
            </a:r>
            <a:endParaRPr dirty="0">
              <a:solidFill>
                <a:schemeClr val="accent2">
                  <a:lumMod val="75000"/>
                </a:schemeClr>
              </a:solidFill>
            </a:endParaRPr>
          </a:p>
        </p:txBody>
      </p:sp>
      <p:graphicFrame>
        <p:nvGraphicFramePr>
          <p:cNvPr id="2" name="Table 1">
            <a:extLst>
              <a:ext uri="{FF2B5EF4-FFF2-40B4-BE49-F238E27FC236}">
                <a16:creationId xmlns:a16="http://schemas.microsoft.com/office/drawing/2014/main" id="{FE6DAB90-4A8C-6CDF-493F-CEA56AD71B39}"/>
              </a:ext>
            </a:extLst>
          </p:cNvPr>
          <p:cNvGraphicFramePr>
            <a:graphicFrameLocks noGrp="1"/>
          </p:cNvGraphicFramePr>
          <p:nvPr>
            <p:extLst>
              <p:ext uri="{D42A27DB-BD31-4B8C-83A1-F6EECF244321}">
                <p14:modId xmlns:p14="http://schemas.microsoft.com/office/powerpoint/2010/main" val="1556208737"/>
              </p:ext>
            </p:extLst>
          </p:nvPr>
        </p:nvGraphicFramePr>
        <p:xfrm>
          <a:off x="635432" y="1600198"/>
          <a:ext cx="16846656" cy="8418782"/>
        </p:xfrm>
        <a:graphic>
          <a:graphicData uri="http://schemas.openxmlformats.org/drawingml/2006/table">
            <a:tbl>
              <a:tblPr firstRow="1" firstCol="1" bandRow="1">
                <a:tableStyleId>{5C22544A-7EE6-4342-B048-85BDC9FD1C3A}</a:tableStyleId>
              </a:tblPr>
              <a:tblGrid>
                <a:gridCol w="743917">
                  <a:extLst>
                    <a:ext uri="{9D8B030D-6E8A-4147-A177-3AD203B41FA5}">
                      <a16:colId xmlns:a16="http://schemas.microsoft.com/office/drawing/2014/main" val="2881660294"/>
                    </a:ext>
                  </a:extLst>
                </a:gridCol>
                <a:gridCol w="4602997">
                  <a:extLst>
                    <a:ext uri="{9D8B030D-6E8A-4147-A177-3AD203B41FA5}">
                      <a16:colId xmlns:a16="http://schemas.microsoft.com/office/drawing/2014/main" val="2882488135"/>
                    </a:ext>
                  </a:extLst>
                </a:gridCol>
                <a:gridCol w="3440623">
                  <a:extLst>
                    <a:ext uri="{9D8B030D-6E8A-4147-A177-3AD203B41FA5}">
                      <a16:colId xmlns:a16="http://schemas.microsoft.com/office/drawing/2014/main" val="3160423997"/>
                    </a:ext>
                  </a:extLst>
                </a:gridCol>
                <a:gridCol w="1162373">
                  <a:extLst>
                    <a:ext uri="{9D8B030D-6E8A-4147-A177-3AD203B41FA5}">
                      <a16:colId xmlns:a16="http://schemas.microsoft.com/office/drawing/2014/main" val="65286366"/>
                    </a:ext>
                  </a:extLst>
                </a:gridCol>
                <a:gridCol w="6896746">
                  <a:extLst>
                    <a:ext uri="{9D8B030D-6E8A-4147-A177-3AD203B41FA5}">
                      <a16:colId xmlns:a16="http://schemas.microsoft.com/office/drawing/2014/main" val="3673732079"/>
                    </a:ext>
                  </a:extLst>
                </a:gridCol>
              </a:tblGrid>
              <a:tr h="240534">
                <a:tc>
                  <a:txBody>
                    <a:bodyPr/>
                    <a:lstStyle/>
                    <a:p>
                      <a:pPr algn="ctr">
                        <a:lnSpc>
                          <a:spcPct val="107000"/>
                        </a:lnSpc>
                        <a:spcAft>
                          <a:spcPts val="800"/>
                        </a:spcAft>
                      </a:pPr>
                      <a:r>
                        <a:rPr lang="en-IN" sz="2500" kern="0">
                          <a:effectLst/>
                        </a:rPr>
                        <a:t>No.</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ctr">
                        <a:lnSpc>
                          <a:spcPct val="107000"/>
                        </a:lnSpc>
                        <a:spcAft>
                          <a:spcPts val="800"/>
                        </a:spcAft>
                      </a:pPr>
                      <a:r>
                        <a:rPr lang="en-IN" sz="2500" kern="0" dirty="0">
                          <a:effectLst/>
                        </a:rPr>
                        <a:t>Title of Paper</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ctr">
                        <a:lnSpc>
                          <a:spcPct val="107000"/>
                        </a:lnSpc>
                        <a:spcAft>
                          <a:spcPts val="800"/>
                        </a:spcAft>
                      </a:pPr>
                      <a:r>
                        <a:rPr lang="en-IN" sz="2500" kern="0">
                          <a:effectLst/>
                        </a:rPr>
                        <a:t>Authors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ctr">
                        <a:lnSpc>
                          <a:spcPct val="107000"/>
                        </a:lnSpc>
                        <a:spcAft>
                          <a:spcPts val="800"/>
                        </a:spcAft>
                      </a:pPr>
                      <a:r>
                        <a:rPr lang="en-IN" sz="2500" kern="0">
                          <a:effectLst/>
                        </a:rPr>
                        <a:t>Year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ctr">
                        <a:lnSpc>
                          <a:spcPct val="107000"/>
                        </a:lnSpc>
                        <a:spcAft>
                          <a:spcPts val="800"/>
                        </a:spcAft>
                      </a:pPr>
                      <a:r>
                        <a:rPr lang="en-IN" sz="2500" kern="0">
                          <a:effectLst/>
                        </a:rPr>
                        <a:t>Description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3848196444"/>
                  </a:ext>
                </a:extLst>
              </a:tr>
              <a:tr h="1252241">
                <a:tc>
                  <a:txBody>
                    <a:bodyPr/>
                    <a:lstStyle/>
                    <a:p>
                      <a:pPr algn="l">
                        <a:lnSpc>
                          <a:spcPct val="107000"/>
                        </a:lnSpc>
                        <a:spcAft>
                          <a:spcPts val="800"/>
                        </a:spcAft>
                      </a:pPr>
                      <a:r>
                        <a:rPr lang="en-IN" sz="2500" kern="0">
                          <a:effectLst/>
                        </a:rPr>
                        <a:t>11</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"Self-Supervised Learning for Eye Disease Detection"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H. Lee, J. Wang</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2022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Achieved 84% accuracy using self-supervised learning techniques on unlabeled retinal images.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1346100380"/>
                  </a:ext>
                </a:extLst>
              </a:tr>
              <a:tr h="1758093">
                <a:tc>
                  <a:txBody>
                    <a:bodyPr/>
                    <a:lstStyle/>
                    <a:p>
                      <a:pPr algn="l">
                        <a:lnSpc>
                          <a:spcPct val="107000"/>
                        </a:lnSpc>
                        <a:spcAft>
                          <a:spcPts val="800"/>
                        </a:spcAft>
                      </a:pPr>
                      <a:r>
                        <a:rPr lang="en-IN" sz="2500" kern="0">
                          <a:effectLst/>
                        </a:rPr>
                        <a:t>12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"Data Augmentation Strategies for Improving Retinal Classification"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S. Roy, P. Kumar</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2021</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Enhanced model performance with advanced data augmentation techniques, achieving 87% accuracy on the REFUGE dataset.</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1867795078"/>
                  </a:ext>
                </a:extLst>
              </a:tr>
              <a:tr h="1505166">
                <a:tc>
                  <a:txBody>
                    <a:bodyPr/>
                    <a:lstStyle/>
                    <a:p>
                      <a:pPr algn="l">
                        <a:lnSpc>
                          <a:spcPct val="107000"/>
                        </a:lnSpc>
                        <a:spcAft>
                          <a:spcPts val="800"/>
                        </a:spcAft>
                      </a:pPr>
                      <a:r>
                        <a:rPr lang="en-IN" sz="2500" kern="0">
                          <a:effectLst/>
                        </a:rPr>
                        <a:t>13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"Comparison of Pre-Trained Models for Retinal Disease Diagnosis"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N. Sharma, A. Jain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2022</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Compared InceptionV3, ResNet, and DenseNet for retinal disease detection, with ResNet achieving the highest accuracy of 90%.</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431924179"/>
                  </a:ext>
                </a:extLst>
              </a:tr>
              <a:tr h="1252241">
                <a:tc>
                  <a:txBody>
                    <a:bodyPr/>
                    <a:lstStyle/>
                    <a:p>
                      <a:pPr algn="l">
                        <a:lnSpc>
                          <a:spcPct val="107000"/>
                        </a:lnSpc>
                        <a:spcAft>
                          <a:spcPts val="800"/>
                        </a:spcAft>
                      </a:pPr>
                      <a:r>
                        <a:rPr lang="en-IN" sz="2500" kern="0">
                          <a:effectLst/>
                        </a:rPr>
                        <a:t>14</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"Autoencoder-Based Feature Extraction for Retinal Analysis"</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J. Luo, X. Chen</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2023</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Leveraged autoencoders for unsupervised feature extraction, improving classification accuracy to 86%.</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1660212675"/>
                  </a:ext>
                </a:extLst>
              </a:tr>
              <a:tr h="2263945">
                <a:tc>
                  <a:txBody>
                    <a:bodyPr/>
                    <a:lstStyle/>
                    <a:p>
                      <a:pPr algn="l">
                        <a:lnSpc>
                          <a:spcPct val="107000"/>
                        </a:lnSpc>
                        <a:spcAft>
                          <a:spcPts val="800"/>
                        </a:spcAft>
                      </a:pPr>
                      <a:r>
                        <a:rPr lang="en-IN" sz="2500" kern="0">
                          <a:effectLst/>
                        </a:rPr>
                        <a:t>15</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"Deep Learning-Based Retinal Disease Diagnosis with Limited Data"</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V. Kumar, R. Patel</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a:effectLst/>
                        </a:rPr>
                        <a:t>2024</a:t>
                      </a:r>
                      <a:endParaRPr lang="en-IN" sz="2500" kern="10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tc>
                  <a:txBody>
                    <a:bodyPr/>
                    <a:lstStyle/>
                    <a:p>
                      <a:pPr algn="l">
                        <a:lnSpc>
                          <a:spcPct val="107000"/>
                        </a:lnSpc>
                        <a:spcAft>
                          <a:spcPts val="800"/>
                        </a:spcAft>
                      </a:pPr>
                      <a:r>
                        <a:rPr lang="en-IN" sz="2500" kern="0" dirty="0">
                          <a:effectLst/>
                        </a:rPr>
                        <a:t>Proposed a novel transfer learning approach for datasets with limited </a:t>
                      </a:r>
                      <a:r>
                        <a:rPr lang="en-IN" sz="2500" kern="0" dirty="0" err="1">
                          <a:effectLst/>
                        </a:rPr>
                        <a:t>labeled</a:t>
                      </a:r>
                      <a:r>
                        <a:rPr lang="en-IN" sz="2500" kern="0" dirty="0">
                          <a:effectLst/>
                        </a:rPr>
                        <a:t> images, achieving 88% accuracy on the Diabetic Retinopathy Detection (DRD) dataset.</a:t>
                      </a: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8492" marR="48492" marT="0" marB="0"/>
                </a:tc>
                <a:extLst>
                  <a:ext uri="{0D108BD9-81ED-4DB2-BD59-A6C34878D82A}">
                    <a16:rowId xmlns:a16="http://schemas.microsoft.com/office/drawing/2014/main" val="686327477"/>
                  </a:ext>
                </a:extLst>
              </a:tr>
            </a:tbl>
          </a:graphicData>
        </a:graphic>
      </p:graphicFrame>
    </p:spTree>
    <p:extLst>
      <p:ext uri="{BB962C8B-B14F-4D97-AF65-F5344CB8AC3E}">
        <p14:creationId xmlns:p14="http://schemas.microsoft.com/office/powerpoint/2010/main" val="403855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p:nvPr/>
        </p:nvSpPr>
        <p:spPr>
          <a:xfrm>
            <a:off x="7491058" y="556134"/>
            <a:ext cx="8637300" cy="1292662"/>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6000" b="1" i="0" u="none" strike="noStrike" cap="none" dirty="0">
                <a:solidFill>
                  <a:schemeClr val="accent2">
                    <a:lumMod val="75000"/>
                  </a:schemeClr>
                </a:solidFill>
                <a:latin typeface="Consolas"/>
                <a:ea typeface="Consolas"/>
                <a:cs typeface="Consolas"/>
                <a:sym typeface="Consolas"/>
              </a:rPr>
              <a:t>Related works </a:t>
            </a:r>
            <a:r>
              <a:rPr lang="en-US" sz="6000" b="1" i="0" u="none" strike="noStrike" cap="none" dirty="0" err="1">
                <a:solidFill>
                  <a:schemeClr val="accent2">
                    <a:lumMod val="75000"/>
                  </a:schemeClr>
                </a:solidFill>
                <a:latin typeface="Consolas"/>
                <a:ea typeface="Consolas"/>
                <a:cs typeface="Consolas"/>
                <a:sym typeface="Consolas"/>
              </a:rPr>
              <a:t>contd</a:t>
            </a:r>
            <a:r>
              <a:rPr lang="en-US" sz="6000" b="1" i="0" u="none" strike="noStrike" cap="none" dirty="0">
                <a:solidFill>
                  <a:schemeClr val="accent2">
                    <a:lumMod val="75000"/>
                  </a:schemeClr>
                </a:solidFill>
                <a:latin typeface="Consolas"/>
                <a:ea typeface="Consolas"/>
                <a:cs typeface="Consolas"/>
                <a:sym typeface="Consolas"/>
              </a:rPr>
              <a:t>…</a:t>
            </a:r>
            <a:endParaRPr dirty="0">
              <a:solidFill>
                <a:schemeClr val="accent2">
                  <a:lumMod val="75000"/>
                </a:schemeClr>
              </a:solidFill>
            </a:endParaRPr>
          </a:p>
        </p:txBody>
      </p:sp>
      <p:grpSp>
        <p:nvGrpSpPr>
          <p:cNvPr id="136" name="Google Shape;136;p17"/>
          <p:cNvGrpSpPr/>
          <p:nvPr/>
        </p:nvGrpSpPr>
        <p:grpSpPr>
          <a:xfrm>
            <a:off x="1215727" y="283277"/>
            <a:ext cx="4392295" cy="9514962"/>
            <a:chOff x="0" y="-38100"/>
            <a:chExt cx="1763140" cy="2623256"/>
          </a:xfrm>
          <a:solidFill>
            <a:schemeClr val="accent1"/>
          </a:solidFill>
        </p:grpSpPr>
        <p:sp>
          <p:nvSpPr>
            <p:cNvPr id="137" name="Google Shape;137;p17"/>
            <p:cNvSpPr/>
            <p:nvPr/>
          </p:nvSpPr>
          <p:spPr>
            <a:xfrm>
              <a:off x="0" y="0"/>
              <a:ext cx="1763140" cy="2585156"/>
            </a:xfrm>
            <a:custGeom>
              <a:avLst/>
              <a:gdLst/>
              <a:ahLst/>
              <a:cxnLst/>
              <a:rect l="l" t="t" r="r" b="b"/>
              <a:pathLst>
                <a:path w="1763140" h="2585156" extrusionOk="0">
                  <a:moveTo>
                    <a:pt x="34694" y="0"/>
                  </a:moveTo>
                  <a:lnTo>
                    <a:pt x="1728446" y="0"/>
                  </a:lnTo>
                  <a:cubicBezTo>
                    <a:pt x="1747607" y="0"/>
                    <a:pt x="1763140" y="15533"/>
                    <a:pt x="1763140" y="34694"/>
                  </a:cubicBezTo>
                  <a:lnTo>
                    <a:pt x="1763140" y="2550461"/>
                  </a:lnTo>
                  <a:cubicBezTo>
                    <a:pt x="1763140" y="2569622"/>
                    <a:pt x="1747607" y="2585156"/>
                    <a:pt x="1728446" y="2585156"/>
                  </a:cubicBezTo>
                  <a:lnTo>
                    <a:pt x="34694" y="2585156"/>
                  </a:lnTo>
                  <a:cubicBezTo>
                    <a:pt x="15533" y="2585156"/>
                    <a:pt x="0" y="2569622"/>
                    <a:pt x="0" y="2550461"/>
                  </a:cubicBezTo>
                  <a:lnTo>
                    <a:pt x="0" y="34694"/>
                  </a:lnTo>
                  <a:cubicBezTo>
                    <a:pt x="0" y="15533"/>
                    <a:pt x="15533" y="0"/>
                    <a:pt x="346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7"/>
            <p:cNvSpPr txBox="1"/>
            <p:nvPr/>
          </p:nvSpPr>
          <p:spPr>
            <a:xfrm>
              <a:off x="0" y="-38100"/>
              <a:ext cx="812800" cy="850900"/>
            </a:xfrm>
            <a:prstGeom prst="rect">
              <a:avLst/>
            </a:prstGeom>
            <a:grp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2" name="Google Shape;142;p17"/>
          <p:cNvSpPr txBox="1"/>
          <p:nvPr/>
        </p:nvSpPr>
        <p:spPr>
          <a:xfrm>
            <a:off x="6726264" y="1848796"/>
            <a:ext cx="11108414" cy="8309937"/>
          </a:xfrm>
          <a:prstGeom prst="rect">
            <a:avLst/>
          </a:prstGeom>
          <a:noFill/>
          <a:ln>
            <a:noFill/>
          </a:ln>
        </p:spPr>
        <p:txBody>
          <a:bodyPr spcFirstLastPara="1" wrap="square" lIns="91425" tIns="91425" rIns="91425" bIns="91425" anchor="t" anchorCtr="0">
            <a:spAutoFit/>
          </a:bodyPr>
          <a:lstStyle/>
          <a:p>
            <a:pPr marL="802576" lvl="1" indent="-457200" rtl="0">
              <a:lnSpc>
                <a:spcPct val="150015"/>
              </a:lnSpc>
              <a:spcBef>
                <a:spcPts val="0"/>
              </a:spcBef>
              <a:spcAft>
                <a:spcPts val="0"/>
              </a:spcAft>
              <a:buClr>
                <a:schemeClr val="dk1"/>
              </a:buClr>
              <a:buSzPts val="3200"/>
              <a:buFont typeface="Arial" panose="020B0604020202020204" pitchFamily="34" charset="0"/>
              <a:buChar char="•"/>
            </a:pPr>
            <a:r>
              <a:rPr lang="en-US" sz="3200" b="1" dirty="0">
                <a:solidFill>
                  <a:schemeClr val="dk1"/>
                </a:solidFill>
                <a:latin typeface="Consolas"/>
                <a:ea typeface="Consolas"/>
                <a:cs typeface="Consolas"/>
                <a:sym typeface="Consolas"/>
              </a:rPr>
              <a:t>The primary challenge that motivated our project is the lack of a unified and comprehensive system that can simultaneously identify multiple retinal diseases, provide accurate early detection, and be scalable for real-world clinical use. </a:t>
            </a:r>
          </a:p>
          <a:p>
            <a:pPr marL="802576" lvl="1" indent="-457200" rtl="0">
              <a:lnSpc>
                <a:spcPct val="150015"/>
              </a:lnSpc>
              <a:spcBef>
                <a:spcPts val="0"/>
              </a:spcBef>
              <a:spcAft>
                <a:spcPts val="0"/>
              </a:spcAft>
              <a:buClr>
                <a:schemeClr val="dk1"/>
              </a:buClr>
              <a:buSzPts val="3200"/>
              <a:buFont typeface="Arial" panose="020B0604020202020204" pitchFamily="34" charset="0"/>
              <a:buChar char="•"/>
            </a:pPr>
            <a:endParaRPr lang="en-US" sz="3200" b="1" dirty="0">
              <a:solidFill>
                <a:schemeClr val="dk1"/>
              </a:solidFill>
              <a:latin typeface="Consolas"/>
              <a:ea typeface="Consolas"/>
              <a:cs typeface="Consolas"/>
              <a:sym typeface="Consolas"/>
            </a:endParaRPr>
          </a:p>
          <a:p>
            <a:pPr marL="802576" lvl="1" indent="-457200" rtl="0">
              <a:lnSpc>
                <a:spcPct val="150015"/>
              </a:lnSpc>
              <a:spcBef>
                <a:spcPts val="0"/>
              </a:spcBef>
              <a:spcAft>
                <a:spcPts val="0"/>
              </a:spcAft>
              <a:buClr>
                <a:schemeClr val="dk1"/>
              </a:buClr>
              <a:buSzPts val="3200"/>
              <a:buFont typeface="Arial" panose="020B0604020202020204" pitchFamily="34" charset="0"/>
              <a:buChar char="•"/>
            </a:pPr>
            <a:r>
              <a:rPr lang="en-US" sz="3200" b="1" dirty="0">
                <a:solidFill>
                  <a:schemeClr val="dk1"/>
                </a:solidFill>
                <a:latin typeface="Consolas"/>
                <a:ea typeface="Consolas"/>
                <a:cs typeface="Consolas"/>
                <a:sym typeface="Consolas"/>
              </a:rPr>
              <a:t>This gap highlights the need for advanced models capable of multi-disease classification, interpretability, and accessibility for mass screening.</a:t>
            </a:r>
            <a:endParaRPr sz="3200" b="1" dirty="0">
              <a:solidFill>
                <a:schemeClr val="dk1"/>
              </a:solidFill>
              <a:latin typeface="Consolas"/>
              <a:ea typeface="Consolas"/>
              <a:cs typeface="Consolas"/>
              <a:sym typeface="Consolas"/>
            </a:endParaRPr>
          </a:p>
        </p:txBody>
      </p:sp>
      <p:pic>
        <p:nvPicPr>
          <p:cNvPr id="4102" name="Picture 6" descr="Eye Examination Hospital Illustrations, Royalty-Free Vector Graphics ...">
            <a:extLst>
              <a:ext uri="{FF2B5EF4-FFF2-40B4-BE49-F238E27FC236}">
                <a16:creationId xmlns:a16="http://schemas.microsoft.com/office/drawing/2014/main" id="{4AE226C5-5B06-730B-9F43-D7BBE11B9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06" y="2436074"/>
            <a:ext cx="5829300" cy="5829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2630</Words>
  <Application>Microsoft Office PowerPoint</Application>
  <PresentationFormat>Custom</PresentationFormat>
  <Paragraphs>245</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Consolas</vt:lpstr>
      <vt:lpstr>Poppins</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Madasu Deepika</dc:creator>
  <cp:lastModifiedBy>Madasu Deepika</cp:lastModifiedBy>
  <cp:revision>17</cp:revision>
  <dcterms:modified xsi:type="dcterms:W3CDTF">2025-03-15T14:09:21Z</dcterms:modified>
</cp:coreProperties>
</file>