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TcWcPTIva8fgTx0wjH98nwArQ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81CDB8-BFFF-43EA-B71A-CB68F2752E92}">
  <a:tblStyle styleId="{A781CDB8-BFFF-43EA-B71A-CB68F2752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6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2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9CBB47-918A-44D6-B79A-742279F76140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53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3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2" name="Google Shape;22;p53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6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7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53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84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85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9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74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74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0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7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7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66" name="Google Shape;66;p5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32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59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826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6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58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5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1" name="Google Shape;71;p5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5" name="Google Shape;75;p5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8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4" name="Google Shape;84;p5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5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8" name="Google Shape;88;p5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5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6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0" name="Google Shape;100;p6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6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4" name="Google Shape;104;p6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6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09" name="Google Shape;109;p60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0" name="Google Shape;110;p60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60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4" name="Google Shape;114;p6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6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8" name="Google Shape;118;p6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6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1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1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6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62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9" name="Google Shape;129;p6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62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3" name="Google Shape;133;p6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6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8" name="Google Shape;138;p6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3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42" name="Google Shape;142;p63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3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3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63" descr="Picture 7.png"/>
          <p:cNvPicPr preferRelativeResize="0"/>
          <p:nvPr/>
        </p:nvPicPr>
        <p:blipFill rotWithShape="1">
          <a:blip r:embed="rId2">
            <a:alphaModFix/>
          </a:blip>
          <a:srcRect l="5336" t="1923"/>
          <a:stretch/>
        </p:blipFill>
        <p:spPr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3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47" name="Google Shape;147;p6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6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592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latin typeface="Arial"/>
              </a:rPr>
              <a:t>Pilani, Pilani Campus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46" name="Group 2"/>
          <p:cNvGrpSpPr/>
          <p:nvPr/>
        </p:nvGrpSpPr>
        <p:grpSpPr>
          <a:xfrm>
            <a:off x="2084400" y="6550200"/>
            <a:ext cx="7059240" cy="48960"/>
            <a:chOff x="2084400" y="6550200"/>
            <a:chExt cx="7059240" cy="48960"/>
          </a:xfrm>
        </p:grpSpPr>
        <p:sp>
          <p:nvSpPr>
            <p:cNvPr id="47" name="CustomShape 3"/>
            <p:cNvSpPr/>
            <p:nvPr/>
          </p:nvSpPr>
          <p:spPr>
            <a:xfrm>
              <a:off x="4630680" y="6550200"/>
              <a:ext cx="2328480" cy="489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6908760" y="6550200"/>
              <a:ext cx="2234880" cy="4572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2084400" y="6550200"/>
              <a:ext cx="2580840" cy="489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0" name="Picture 11"/>
          <p:cNvPicPr/>
          <p:nvPr/>
        </p:nvPicPr>
        <p:blipFill>
          <a:blip r:embed="rId14"/>
          <a:srcRect l="1916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 w="9360">
            <a:noFill/>
          </a:ln>
        </p:spPr>
      </p:pic>
      <p:grpSp>
        <p:nvGrpSpPr>
          <p:cNvPr id="51" name="Group 6"/>
          <p:cNvGrpSpPr/>
          <p:nvPr/>
        </p:nvGrpSpPr>
        <p:grpSpPr>
          <a:xfrm>
            <a:off x="2133720" y="6553080"/>
            <a:ext cx="7009920" cy="45720"/>
            <a:chOff x="2133720" y="6553080"/>
            <a:chExt cx="7009920" cy="45720"/>
          </a:xfrm>
        </p:grpSpPr>
        <p:sp>
          <p:nvSpPr>
            <p:cNvPr id="52" name="CustomShape 7"/>
            <p:cNvSpPr/>
            <p:nvPr/>
          </p:nvSpPr>
          <p:spPr>
            <a:xfrm>
              <a:off x="4495680" y="65530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2133720" y="65530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6815160" y="65530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" name="Group 10"/>
          <p:cNvGrpSpPr/>
          <p:nvPr/>
        </p:nvGrpSpPr>
        <p:grpSpPr>
          <a:xfrm>
            <a:off x="0" y="1295280"/>
            <a:ext cx="7009920" cy="45720"/>
            <a:chOff x="0" y="1295280"/>
            <a:chExt cx="7009920" cy="45720"/>
          </a:xfrm>
        </p:grpSpPr>
        <p:sp>
          <p:nvSpPr>
            <p:cNvPr id="56" name="CustomShape 11"/>
            <p:cNvSpPr/>
            <p:nvPr/>
          </p:nvSpPr>
          <p:spPr>
            <a:xfrm>
              <a:off x="2362320" y="12952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12"/>
            <p:cNvSpPr/>
            <p:nvPr/>
          </p:nvSpPr>
          <p:spPr>
            <a:xfrm>
              <a:off x="0" y="12952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3"/>
            <p:cNvSpPr/>
            <p:nvPr/>
          </p:nvSpPr>
          <p:spPr>
            <a:xfrm>
              <a:off x="4681440" y="12952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9" name="PlaceHolder 14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»"/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5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ts val="3600"/>
              </a:lnSpc>
            </a:pPr>
            <a:r>
              <a:rPr lang="en-US" sz="3600" b="1" strike="noStrike" spc="-148">
                <a:solidFill>
                  <a:srgbClr val="C00000"/>
                </a:solidFill>
                <a:latin typeface="Comic Sans MS"/>
              </a:rPr>
              <a:t>Click to edit Master text styles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22719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body" idx="1"/>
          </p:nvPr>
        </p:nvSpPr>
        <p:spPr>
          <a:xfrm>
            <a:off x="2267744" y="5157192"/>
            <a:ext cx="6266656" cy="78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Dr. Lucy J. Gudino</a:t>
            </a:r>
            <a:endParaRPr sz="2400"/>
          </a:p>
          <a:p>
            <a:pPr marL="0" lvl="0" indent="0" algn="r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WILP &amp; Department of CS &amp; IS</a:t>
            </a:r>
            <a:endParaRPr/>
          </a:p>
        </p:txBody>
      </p:sp>
      <p:sp>
        <p:nvSpPr>
          <p:cNvPr id="173" name="Google Shape;173;p1"/>
          <p:cNvSpPr txBox="1">
            <a:spLocks noGrp="1"/>
          </p:cNvSpPr>
          <p:nvPr>
            <p:ph type="title"/>
          </p:nvPr>
        </p:nvSpPr>
        <p:spPr>
          <a:xfrm>
            <a:off x="1676400" y="3429000"/>
            <a:ext cx="6858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Organization and Software Systems</a:t>
            </a:r>
            <a:br>
              <a:rPr lang="en-US" cap="small"/>
            </a:br>
            <a:r>
              <a:rPr lang="en-US" sz="3600" cap="small"/>
              <a:t>contact 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CustomShape 1"/>
          <p:cNvSpPr/>
          <p:nvPr/>
        </p:nvSpPr>
        <p:spPr>
          <a:xfrm>
            <a:off x="990720" y="3581280"/>
            <a:ext cx="7162560" cy="9903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1" name="TextShape 2"/>
          <p:cNvSpPr txBox="1"/>
          <p:nvPr/>
        </p:nvSpPr>
        <p:spPr>
          <a:xfrm>
            <a:off x="361800" y="4832280"/>
            <a:ext cx="8229240" cy="19159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Pages: 512KB to 4KB, Blocks: 32 to 128 pages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Data read/written in units of pages. 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Page can be written only after its block has been erased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 block wears out after about 100,000 repeated writes.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2" name="TextShape 3"/>
          <p:cNvSpPr txBox="1"/>
          <p:nvPr/>
        </p:nvSpPr>
        <p:spPr>
          <a:xfrm>
            <a:off x="103320" y="190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Solid State Disks (SSDs)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3" name="CustomShape 4"/>
          <p:cNvSpPr/>
          <p:nvPr/>
        </p:nvSpPr>
        <p:spPr>
          <a:xfrm flipV="1">
            <a:off x="4305240" y="183528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"/>
          <p:cNvSpPr/>
          <p:nvPr/>
        </p:nvSpPr>
        <p:spPr>
          <a:xfrm>
            <a:off x="3505320" y="2635200"/>
            <a:ext cx="2057040" cy="520200"/>
          </a:xfrm>
          <a:prstGeom prst="rect">
            <a:avLst/>
          </a:prstGeom>
          <a:solidFill>
            <a:srgbClr val="DEDFF5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Flash 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translation layer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5" name="Line 6"/>
          <p:cNvSpPr/>
          <p:nvPr/>
        </p:nvSpPr>
        <p:spPr>
          <a:xfrm>
            <a:off x="4572000" y="3155760"/>
            <a:ext cx="360" cy="380880"/>
          </a:xfrm>
          <a:prstGeom prst="line">
            <a:avLst/>
          </a:prstGeom>
          <a:ln w="381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6" name="CustomShape 7"/>
          <p:cNvSpPr/>
          <p:nvPr/>
        </p:nvSpPr>
        <p:spPr>
          <a:xfrm>
            <a:off x="3429000" y="1619280"/>
            <a:ext cx="2209320" cy="240840"/>
          </a:xfrm>
          <a:prstGeom prst="rect">
            <a:avLst/>
          </a:prstGeom>
          <a:solidFill>
            <a:srgbClr val="F7F5C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7" name="CustomShape 8"/>
          <p:cNvSpPr/>
          <p:nvPr/>
        </p:nvSpPr>
        <p:spPr>
          <a:xfrm>
            <a:off x="4476600" y="1770120"/>
            <a:ext cx="161640" cy="151920"/>
          </a:xfrm>
          <a:prstGeom prst="rect">
            <a:avLst/>
          </a:prstGeom>
          <a:solidFill>
            <a:srgbClr val="F7F5C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8" name="CustomShape 9"/>
          <p:cNvSpPr/>
          <p:nvPr/>
        </p:nvSpPr>
        <p:spPr>
          <a:xfrm>
            <a:off x="3390840" y="1281600"/>
            <a:ext cx="917280" cy="36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bus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9" name="CustomShape 10"/>
          <p:cNvSpPr/>
          <p:nvPr/>
        </p:nvSpPr>
        <p:spPr>
          <a:xfrm>
            <a:off x="5562720" y="1403280"/>
            <a:ext cx="456840" cy="5331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0" name="CustomShape 11"/>
          <p:cNvSpPr/>
          <p:nvPr/>
        </p:nvSpPr>
        <p:spPr>
          <a:xfrm>
            <a:off x="3048120" y="1447920"/>
            <a:ext cx="456840" cy="4568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CustomShape 12"/>
          <p:cNvSpPr/>
          <p:nvPr/>
        </p:nvSpPr>
        <p:spPr>
          <a:xfrm>
            <a:off x="1154160" y="3917880"/>
            <a:ext cx="3123720" cy="4568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CustomShape 13"/>
          <p:cNvSpPr/>
          <p:nvPr/>
        </p:nvSpPr>
        <p:spPr>
          <a:xfrm>
            <a:off x="123048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0</a:t>
            </a:r>
            <a:endParaRPr kumimoji="0" lang="en-IN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3" name="CustomShape 14"/>
          <p:cNvSpPr/>
          <p:nvPr/>
        </p:nvSpPr>
        <p:spPr>
          <a:xfrm>
            <a:off x="206856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1</a:t>
            </a:r>
            <a:endParaRPr kumimoji="0" lang="en-IN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4" name="CustomShape 15"/>
          <p:cNvSpPr/>
          <p:nvPr/>
        </p:nvSpPr>
        <p:spPr>
          <a:xfrm>
            <a:off x="336384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P-1</a:t>
            </a:r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5" name="CustomShape 16"/>
          <p:cNvSpPr/>
          <p:nvPr/>
        </p:nvSpPr>
        <p:spPr>
          <a:xfrm>
            <a:off x="2907720" y="3841920"/>
            <a:ext cx="48600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…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6" name="CustomShape 17"/>
          <p:cNvSpPr/>
          <p:nvPr/>
        </p:nvSpPr>
        <p:spPr>
          <a:xfrm>
            <a:off x="1027080" y="3549600"/>
            <a:ext cx="928080" cy="36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Block 0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7" name="CustomShape 18"/>
          <p:cNvSpPr/>
          <p:nvPr/>
        </p:nvSpPr>
        <p:spPr>
          <a:xfrm>
            <a:off x="4312800" y="3886200"/>
            <a:ext cx="48600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…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8" name="CustomShape 19"/>
          <p:cNvSpPr/>
          <p:nvPr/>
        </p:nvSpPr>
        <p:spPr>
          <a:xfrm>
            <a:off x="4876920" y="3917880"/>
            <a:ext cx="3123720" cy="4568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CustomShape 20"/>
          <p:cNvSpPr/>
          <p:nvPr/>
        </p:nvSpPr>
        <p:spPr>
          <a:xfrm>
            <a:off x="495288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0</a:t>
            </a:r>
            <a:endParaRPr kumimoji="0" lang="en-IN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0" name="CustomShape 21"/>
          <p:cNvSpPr/>
          <p:nvPr/>
        </p:nvSpPr>
        <p:spPr>
          <a:xfrm>
            <a:off x="579132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1</a:t>
            </a:r>
            <a:endParaRPr kumimoji="0" lang="en-IN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1" name="CustomShape 22"/>
          <p:cNvSpPr/>
          <p:nvPr/>
        </p:nvSpPr>
        <p:spPr>
          <a:xfrm>
            <a:off x="7086600" y="3994200"/>
            <a:ext cx="837720" cy="304560"/>
          </a:xfrm>
          <a:prstGeom prst="rect">
            <a:avLst/>
          </a:prstGeom>
          <a:solidFill>
            <a:srgbClr val="B2E6B2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Page P-1</a:t>
            </a:r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2" name="CustomShape 23"/>
          <p:cNvSpPr/>
          <p:nvPr/>
        </p:nvSpPr>
        <p:spPr>
          <a:xfrm>
            <a:off x="6630480" y="3841920"/>
            <a:ext cx="48600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…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3" name="CustomShape 24"/>
          <p:cNvSpPr/>
          <p:nvPr/>
        </p:nvSpPr>
        <p:spPr>
          <a:xfrm>
            <a:off x="4745160" y="3549600"/>
            <a:ext cx="1220400" cy="36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Block  B-1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4" name="CustomShape 25"/>
          <p:cNvSpPr/>
          <p:nvPr/>
        </p:nvSpPr>
        <p:spPr>
          <a:xfrm>
            <a:off x="835920" y="3244680"/>
            <a:ext cx="1625760" cy="36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Flash memory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5" name="CustomShape 26"/>
          <p:cNvSpPr/>
          <p:nvPr/>
        </p:nvSpPr>
        <p:spPr>
          <a:xfrm>
            <a:off x="838080" y="2546280"/>
            <a:ext cx="7467120" cy="2177640"/>
          </a:xfrm>
          <a:prstGeom prst="rect">
            <a:avLst/>
          </a:prstGeom>
          <a:noFill/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27"/>
          <p:cNvSpPr/>
          <p:nvPr/>
        </p:nvSpPr>
        <p:spPr>
          <a:xfrm>
            <a:off x="620640" y="2209680"/>
            <a:ext cx="2476440" cy="36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Solid State Disk (SSD)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7" name="CustomShape 28"/>
          <p:cNvSpPr/>
          <p:nvPr/>
        </p:nvSpPr>
        <p:spPr>
          <a:xfrm>
            <a:off x="4724280" y="1884240"/>
            <a:ext cx="2133360" cy="516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Requests to read and </a:t>
            </a:r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write logical disk blocks</a:t>
            </a:r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TextShape 1"/>
          <p:cNvSpPr txBox="1"/>
          <p:nvPr/>
        </p:nvSpPr>
        <p:spPr>
          <a:xfrm>
            <a:off x="76320" y="2971800"/>
            <a:ext cx="9067320" cy="27766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Sequential access faster than random access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Common theme in the memory hierarchy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Random writes are somewhat slower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Erasing a block takes a long time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Modifying a block page requires all other pages to be copied to new block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 earlier SSDs, the read/write gap was much larger.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9" name="TextShape 2"/>
          <p:cNvSpPr txBox="1"/>
          <p:nvPr/>
        </p:nvSpPr>
        <p:spPr>
          <a:xfrm>
            <a:off x="0" y="274680"/>
            <a:ext cx="746712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SSD Performance Characteristics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0" name="CustomShape 3"/>
          <p:cNvSpPr/>
          <p:nvPr/>
        </p:nvSpPr>
        <p:spPr>
          <a:xfrm>
            <a:off x="244440" y="1676520"/>
            <a:ext cx="8746920" cy="1005120"/>
          </a:xfrm>
          <a:prstGeom prst="rect">
            <a:avLst/>
          </a:prstGeom>
          <a:solidFill>
            <a:srgbClr val="E2E2E2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Sequential read tput	550 MB/s	Sequential write tput	470 MB/s</a:t>
            </a:r>
            <a:endParaRPr kumimoji="0" lang="en-IN" sz="2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Random read tput	365 MB/s	Random write tput	303 MB/s</a:t>
            </a:r>
            <a:endParaRPr kumimoji="0" lang="en-IN" sz="2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Avg seq read time	50 us		Avg seq write time	60 us</a:t>
            </a:r>
            <a:endParaRPr kumimoji="0" lang="en-IN" sz="2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1" name="CustomShape 4"/>
          <p:cNvSpPr/>
          <p:nvPr/>
        </p:nvSpPr>
        <p:spPr>
          <a:xfrm>
            <a:off x="145440" y="6292440"/>
            <a:ext cx="419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Source: Intel SSD 730 product specification.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Shape 1"/>
          <p:cNvSpPr txBox="1"/>
          <p:nvPr/>
        </p:nvSpPr>
        <p:spPr>
          <a:xfrm>
            <a:off x="0" y="1371600"/>
            <a:ext cx="9143640" cy="4647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Advantages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 moving parts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"/>
              </a:rPr>
              <a:t>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faster, less power, more rugged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Disadvantages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Have the potential to wear out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24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Mitigated by “wear leveling logic” in flash translation layer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24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E.g. Intel SSD 730 guarantees 128 petabyte (128 x 10</a:t>
            </a:r>
            <a:r>
              <a:rPr kumimoji="0" lang="en-US" sz="2400" b="0" i="0" u="none" strike="noStrike" kern="1200" cap="none" spc="-1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15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bytes) of writes before they wear out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 2015, about 30 times more expensive per byte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Applications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MP3 players, smart phones, laptops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Beginning to appear in desktops and servers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3" name="TextShape 2"/>
          <p:cNvSpPr txBox="1"/>
          <p:nvPr/>
        </p:nvSpPr>
        <p:spPr>
          <a:xfrm>
            <a:off x="0" y="444600"/>
            <a:ext cx="723852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SSD Tradeoffs vs Rotating Disks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Shape 1"/>
          <p:cNvSpPr txBox="1"/>
          <p:nvPr/>
        </p:nvSpPr>
        <p:spPr>
          <a:xfrm>
            <a:off x="0" y="1295280"/>
            <a:ext cx="91436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Average time to access some target sector given by :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Taccess  =  Tavg seek +  Tavg rotation + Tavg transfer 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Seek time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(Tavg seek)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Time to position heads over cylinder containing target sector.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Typical  Tavg seek is 3—9 ms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Rotational latency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(Tavg rotation)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Time waiting for first bit of target sector to pass under r/w head.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Tavg rotation = 1/2r , where r is rotation Speed in </a:t>
            </a:r>
            <a:r>
              <a:rPr kumimoji="0" lang="en-US" sz="20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revolution per Second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Typical Tavg rotation = 7200 RPMs = 7200/60 RPS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Transfer time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(Tavg transfer)	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Time to read the bits in the target sector.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Tavg transfer = b/rN, where b is the number of bytes to be transferred and N is the average number of bytes on a track</a:t>
            </a:r>
            <a:endParaRPr kumimoji="0" lang="en-US" sz="2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66" name="TextShape 2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Disk Access Time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extShape 1"/>
          <p:cNvSpPr txBox="1"/>
          <p:nvPr/>
        </p:nvSpPr>
        <p:spPr>
          <a:xfrm>
            <a:off x="17640" y="1295280"/>
            <a:ext cx="912600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Given: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Rotational rate = 7,200 RPM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Average seek time = 9 ms.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Avg # sectors/track = 400.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512 bytes per sector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Derived: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Tavg rotation = 1/2r =  1/2 x (60 secs/7200 RPM)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                                   = 0.00416 = 4.16ms.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Tavg transfer =b/rN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                         = 512 x 60/7200 x 1/(400*512)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                         = 0.02 ms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Taccess  = 9 ms + 4.16ms + 0.02 ms=13.18ms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68" name="TextShape 2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Disk Access Time Example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69" name="Ink 1"/>
          <p:cNvPicPr/>
          <p:nvPr/>
        </p:nvPicPr>
        <p:blipFill>
          <a:blip r:embed="rId2"/>
          <a:stretch/>
        </p:blipFill>
        <p:spPr>
          <a:xfrm>
            <a:off x="5946840" y="2124720"/>
            <a:ext cx="3144240" cy="19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Important points: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Access time dominated by seek time and rotational latency.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First bit in a sector is the most expensive, the rest are free.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SRAM access time is about  4 ns/doubleword, DRAM about  60 ns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24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Disk is about 40,000 times slower than SRAM,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24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2,500 times slower then DRAM.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1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Contd..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TextShape 1"/>
          <p:cNvSpPr txBox="1"/>
          <p:nvPr/>
        </p:nvSpPr>
        <p:spPr>
          <a:xfrm>
            <a:off x="0" y="1447920"/>
            <a:ext cx="9143640" cy="4571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Modern disks present a simpler abstract view of the complex sector geometry: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The set of available sectors is modeled as a sequence of b-sized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logical blocks 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(0, 1, 2, ...)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Mapping between logical blocks and actual (physical) sectors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Maintained by hardware/firmware device called disk controller.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Converts requests for logical blocks into (surface, track,sector) triples.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0114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Allows controller to set aside spare cylinders for each zone.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3040" marR="0" lvl="1" indent="-285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Accounts for the difference in “formatted capacity” and “maximum capacity”.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3" name="TextShape 2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Logical Disk Blocks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Shape 1"/>
          <p:cNvSpPr txBox="1"/>
          <p:nvPr/>
        </p:nvSpPr>
        <p:spPr>
          <a:xfrm>
            <a:off x="0" y="333360"/>
            <a:ext cx="75909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I/O Bus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5" name="CustomShape 2"/>
          <p:cNvSpPr/>
          <p:nvPr/>
        </p:nvSpPr>
        <p:spPr>
          <a:xfrm>
            <a:off x="6880320" y="2876400"/>
            <a:ext cx="909360" cy="914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Main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memory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6" name="CustomShape 3"/>
          <p:cNvSpPr/>
          <p:nvPr/>
        </p:nvSpPr>
        <p:spPr>
          <a:xfrm>
            <a:off x="5356080" y="3029040"/>
            <a:ext cx="1491840" cy="53316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7" name="CustomShape 4"/>
          <p:cNvSpPr/>
          <p:nvPr/>
        </p:nvSpPr>
        <p:spPr>
          <a:xfrm>
            <a:off x="4441680" y="3060720"/>
            <a:ext cx="90936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bridge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8" name="CustomShape 5"/>
          <p:cNvSpPr/>
          <p:nvPr/>
        </p:nvSpPr>
        <p:spPr>
          <a:xfrm>
            <a:off x="2984400" y="3029040"/>
            <a:ext cx="1452240" cy="53316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9" name="CustomShape 6"/>
          <p:cNvSpPr/>
          <p:nvPr/>
        </p:nvSpPr>
        <p:spPr>
          <a:xfrm>
            <a:off x="1084320" y="3060720"/>
            <a:ext cx="187272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Bus interface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0" name="CustomShape 7"/>
          <p:cNvSpPr/>
          <p:nvPr/>
        </p:nvSpPr>
        <p:spPr>
          <a:xfrm>
            <a:off x="2000160" y="17334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1" name="CustomShape 8"/>
          <p:cNvSpPr/>
          <p:nvPr/>
        </p:nvSpPr>
        <p:spPr>
          <a:xfrm>
            <a:off x="2000160" y="188604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CustomShape 9"/>
          <p:cNvSpPr/>
          <p:nvPr/>
        </p:nvSpPr>
        <p:spPr>
          <a:xfrm>
            <a:off x="2000160" y="203832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CustomShape 10"/>
          <p:cNvSpPr/>
          <p:nvPr/>
        </p:nvSpPr>
        <p:spPr>
          <a:xfrm>
            <a:off x="2000160" y="21906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4" name="CustomShape 11"/>
          <p:cNvSpPr/>
          <p:nvPr/>
        </p:nvSpPr>
        <p:spPr>
          <a:xfrm>
            <a:off x="2000160" y="234324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12"/>
          <p:cNvSpPr/>
          <p:nvPr/>
        </p:nvSpPr>
        <p:spPr>
          <a:xfrm>
            <a:off x="2773440" y="173340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13"/>
          <p:cNvSpPr/>
          <p:nvPr/>
        </p:nvSpPr>
        <p:spPr>
          <a:xfrm flipH="1">
            <a:off x="2684520" y="211464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7" name="CustomShape 14"/>
          <p:cNvSpPr/>
          <p:nvPr/>
        </p:nvSpPr>
        <p:spPr>
          <a:xfrm>
            <a:off x="3218040" y="1581120"/>
            <a:ext cx="533160" cy="1066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ALU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8" name="CustomShape 15"/>
          <p:cNvSpPr/>
          <p:nvPr/>
        </p:nvSpPr>
        <p:spPr>
          <a:xfrm>
            <a:off x="1665000" y="1413720"/>
            <a:ext cx="1252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Register file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9" name="CustomShape 16"/>
          <p:cNvSpPr/>
          <p:nvPr/>
        </p:nvSpPr>
        <p:spPr>
          <a:xfrm>
            <a:off x="2075040" y="2571840"/>
            <a:ext cx="609120" cy="45684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17"/>
          <p:cNvSpPr/>
          <p:nvPr/>
        </p:nvSpPr>
        <p:spPr>
          <a:xfrm>
            <a:off x="932040" y="1352520"/>
            <a:ext cx="2971440" cy="2437920"/>
          </a:xfrm>
          <a:prstGeom prst="rect">
            <a:avLst/>
          </a:prstGeom>
          <a:noFill/>
          <a:ln w="1260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18"/>
          <p:cNvSpPr/>
          <p:nvPr/>
        </p:nvSpPr>
        <p:spPr>
          <a:xfrm>
            <a:off x="734040" y="984240"/>
            <a:ext cx="103896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 chip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2" name="CustomShape 19"/>
          <p:cNvSpPr/>
          <p:nvPr/>
        </p:nvSpPr>
        <p:spPr>
          <a:xfrm>
            <a:off x="3809160" y="2343960"/>
            <a:ext cx="124200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System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3" name="Line 20"/>
          <p:cNvSpPr/>
          <p:nvPr/>
        </p:nvSpPr>
        <p:spPr>
          <a:xfrm flipH="1">
            <a:off x="3751200" y="2647800"/>
            <a:ext cx="68580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21"/>
          <p:cNvSpPr/>
          <p:nvPr/>
        </p:nvSpPr>
        <p:spPr>
          <a:xfrm>
            <a:off x="5325840" y="2343960"/>
            <a:ext cx="12967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Memory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5" name="Line 22"/>
          <p:cNvSpPr/>
          <p:nvPr/>
        </p:nvSpPr>
        <p:spPr>
          <a:xfrm>
            <a:off x="6037200" y="2647800"/>
            <a:ext cx="36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23"/>
          <p:cNvSpPr/>
          <p:nvPr/>
        </p:nvSpPr>
        <p:spPr>
          <a:xfrm>
            <a:off x="4665600" y="37148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4"/>
          <p:cNvSpPr/>
          <p:nvPr/>
        </p:nvSpPr>
        <p:spPr>
          <a:xfrm flipV="1">
            <a:off x="5770440" y="445140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25"/>
          <p:cNvSpPr/>
          <p:nvPr/>
        </p:nvSpPr>
        <p:spPr>
          <a:xfrm>
            <a:off x="5351400" y="517536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 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9" name="CustomShape 26"/>
          <p:cNvSpPr/>
          <p:nvPr/>
        </p:nvSpPr>
        <p:spPr>
          <a:xfrm flipV="1">
            <a:off x="3440160" y="445140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27"/>
          <p:cNvSpPr/>
          <p:nvPr/>
        </p:nvSpPr>
        <p:spPr>
          <a:xfrm>
            <a:off x="3021120" y="517536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Graphics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adapter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1" name="CustomShape 28"/>
          <p:cNvSpPr/>
          <p:nvPr/>
        </p:nvSpPr>
        <p:spPr>
          <a:xfrm flipV="1">
            <a:off x="1763640" y="445140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29"/>
          <p:cNvSpPr/>
          <p:nvPr/>
        </p:nvSpPr>
        <p:spPr>
          <a:xfrm>
            <a:off x="1420920" y="5162400"/>
            <a:ext cx="114264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USB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3" name="Line 30"/>
          <p:cNvSpPr/>
          <p:nvPr/>
        </p:nvSpPr>
        <p:spPr>
          <a:xfrm>
            <a:off x="1649160" y="5695920"/>
            <a:ext cx="360" cy="30456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Line 31"/>
          <p:cNvSpPr/>
          <p:nvPr/>
        </p:nvSpPr>
        <p:spPr>
          <a:xfrm>
            <a:off x="2411280" y="5695920"/>
            <a:ext cx="360" cy="30456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5" name="CustomShape 32"/>
          <p:cNvSpPr/>
          <p:nvPr/>
        </p:nvSpPr>
        <p:spPr>
          <a:xfrm>
            <a:off x="1178280" y="5925240"/>
            <a:ext cx="7891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Mouse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6" name="CustomShape 33"/>
          <p:cNvSpPr/>
          <p:nvPr/>
        </p:nvSpPr>
        <p:spPr>
          <a:xfrm>
            <a:off x="1848240" y="5925240"/>
            <a:ext cx="10483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Keyboard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7" name="Line 34"/>
          <p:cNvSpPr/>
          <p:nvPr/>
        </p:nvSpPr>
        <p:spPr>
          <a:xfrm>
            <a:off x="3706560" y="5695920"/>
            <a:ext cx="360" cy="3045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CustomShape 35"/>
          <p:cNvSpPr/>
          <p:nvPr/>
        </p:nvSpPr>
        <p:spPr>
          <a:xfrm>
            <a:off x="3182040" y="5925240"/>
            <a:ext cx="856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Monitor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9" name="Line 36"/>
          <p:cNvSpPr/>
          <p:nvPr/>
        </p:nvSpPr>
        <p:spPr>
          <a:xfrm>
            <a:off x="6011640" y="5695920"/>
            <a:ext cx="360" cy="38088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37"/>
          <p:cNvSpPr/>
          <p:nvPr/>
        </p:nvSpPr>
        <p:spPr>
          <a:xfrm>
            <a:off x="5707080" y="6076800"/>
            <a:ext cx="609120" cy="609120"/>
          </a:xfrm>
          <a:prstGeom prst="can">
            <a:avLst>
              <a:gd name="adj" fmla="val 25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1" name="CustomShape 38"/>
          <p:cNvSpPr/>
          <p:nvPr/>
        </p:nvSpPr>
        <p:spPr>
          <a:xfrm>
            <a:off x="855720" y="4235400"/>
            <a:ext cx="7276680" cy="39348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CustomShape 39"/>
          <p:cNvSpPr/>
          <p:nvPr/>
        </p:nvSpPr>
        <p:spPr>
          <a:xfrm>
            <a:off x="1932120" y="4405320"/>
            <a:ext cx="166320" cy="151920"/>
          </a:xfrm>
          <a:prstGeom prst="rect">
            <a:avLst/>
          </a:prstGeom>
          <a:solidFill>
            <a:srgbClr val="F7F5C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CustomShape 40"/>
          <p:cNvSpPr/>
          <p:nvPr/>
        </p:nvSpPr>
        <p:spPr>
          <a:xfrm>
            <a:off x="3608280" y="4395960"/>
            <a:ext cx="166320" cy="151920"/>
          </a:xfrm>
          <a:prstGeom prst="rect">
            <a:avLst/>
          </a:prstGeom>
          <a:solidFill>
            <a:srgbClr val="F7F5C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41"/>
          <p:cNvSpPr/>
          <p:nvPr/>
        </p:nvSpPr>
        <p:spPr>
          <a:xfrm>
            <a:off x="5942160" y="4386240"/>
            <a:ext cx="161640" cy="151920"/>
          </a:xfrm>
          <a:prstGeom prst="rect">
            <a:avLst/>
          </a:prstGeom>
          <a:solidFill>
            <a:srgbClr val="F7F5C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CustomShape 42"/>
          <p:cNvSpPr/>
          <p:nvPr/>
        </p:nvSpPr>
        <p:spPr>
          <a:xfrm>
            <a:off x="4548960" y="4541400"/>
            <a:ext cx="8348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6" name="CustomShape 43"/>
          <p:cNvSpPr/>
          <p:nvPr/>
        </p:nvSpPr>
        <p:spPr>
          <a:xfrm>
            <a:off x="4832280" y="4324320"/>
            <a:ext cx="161640" cy="151920"/>
          </a:xfrm>
          <a:prstGeom prst="rect">
            <a:avLst/>
          </a:prstGeom>
          <a:solidFill>
            <a:srgbClr val="F7F5C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CustomShape 44"/>
          <p:cNvSpPr/>
          <p:nvPr/>
        </p:nvSpPr>
        <p:spPr>
          <a:xfrm>
            <a:off x="6723000" y="4248000"/>
            <a:ext cx="126720" cy="4060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8" name="CustomShape 45"/>
          <p:cNvSpPr/>
          <p:nvPr/>
        </p:nvSpPr>
        <p:spPr>
          <a:xfrm>
            <a:off x="7027920" y="4248000"/>
            <a:ext cx="126720" cy="4060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CustomShape 46"/>
          <p:cNvSpPr/>
          <p:nvPr/>
        </p:nvSpPr>
        <p:spPr>
          <a:xfrm>
            <a:off x="7332840" y="4248000"/>
            <a:ext cx="126720" cy="4060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CustomShape 47"/>
          <p:cNvSpPr/>
          <p:nvPr/>
        </p:nvSpPr>
        <p:spPr>
          <a:xfrm>
            <a:off x="6782400" y="4631760"/>
            <a:ext cx="2064600" cy="1064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Expansion slots for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other devices such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as network adapters.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Reading a Disk Sector (1)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6291360" y="2988720"/>
            <a:ext cx="909360" cy="914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Main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memory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23" name="CustomShape 3"/>
          <p:cNvSpPr/>
          <p:nvPr/>
        </p:nvSpPr>
        <p:spPr>
          <a:xfrm>
            <a:off x="4767120" y="3124080"/>
            <a:ext cx="1491840" cy="53316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4"/>
          <p:cNvSpPr/>
          <p:nvPr/>
        </p:nvSpPr>
        <p:spPr>
          <a:xfrm>
            <a:off x="3852720" y="3156120"/>
            <a:ext cx="90936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5" name="CustomShape 5"/>
          <p:cNvSpPr/>
          <p:nvPr/>
        </p:nvSpPr>
        <p:spPr>
          <a:xfrm>
            <a:off x="2395440" y="3124080"/>
            <a:ext cx="1452240" cy="53316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6" name="CustomShape 6"/>
          <p:cNvSpPr/>
          <p:nvPr/>
        </p:nvSpPr>
        <p:spPr>
          <a:xfrm>
            <a:off x="1411200" y="18288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7"/>
          <p:cNvSpPr/>
          <p:nvPr/>
        </p:nvSpPr>
        <p:spPr>
          <a:xfrm>
            <a:off x="1411200" y="19810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CustomShape 8"/>
          <p:cNvSpPr/>
          <p:nvPr/>
        </p:nvSpPr>
        <p:spPr>
          <a:xfrm>
            <a:off x="1411200" y="213372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CustomShape 9"/>
          <p:cNvSpPr/>
          <p:nvPr/>
        </p:nvSpPr>
        <p:spPr>
          <a:xfrm>
            <a:off x="1411200" y="22860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CustomShape 10"/>
          <p:cNvSpPr/>
          <p:nvPr/>
        </p:nvSpPr>
        <p:spPr>
          <a:xfrm>
            <a:off x="1411200" y="24382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11"/>
          <p:cNvSpPr/>
          <p:nvPr/>
        </p:nvSpPr>
        <p:spPr>
          <a:xfrm>
            <a:off x="2184480" y="182880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CustomShape 12"/>
          <p:cNvSpPr/>
          <p:nvPr/>
        </p:nvSpPr>
        <p:spPr>
          <a:xfrm flipH="1">
            <a:off x="2095560" y="220968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CustomShape 13"/>
          <p:cNvSpPr/>
          <p:nvPr/>
        </p:nvSpPr>
        <p:spPr>
          <a:xfrm>
            <a:off x="2629080" y="1693440"/>
            <a:ext cx="533160" cy="1066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ALU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4" name="CustomShape 14"/>
          <p:cNvSpPr/>
          <p:nvPr/>
        </p:nvSpPr>
        <p:spPr>
          <a:xfrm>
            <a:off x="1076040" y="1525680"/>
            <a:ext cx="1252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Register file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5" name="CustomShape 15"/>
          <p:cNvSpPr/>
          <p:nvPr/>
        </p:nvSpPr>
        <p:spPr>
          <a:xfrm>
            <a:off x="1486080" y="2666880"/>
            <a:ext cx="609120" cy="45684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16"/>
          <p:cNvSpPr/>
          <p:nvPr/>
        </p:nvSpPr>
        <p:spPr>
          <a:xfrm>
            <a:off x="343080" y="1447920"/>
            <a:ext cx="2971440" cy="2437920"/>
          </a:xfrm>
          <a:prstGeom prst="rect">
            <a:avLst/>
          </a:prstGeom>
          <a:noFill/>
          <a:ln w="1260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CustomShape 17"/>
          <p:cNvSpPr/>
          <p:nvPr/>
        </p:nvSpPr>
        <p:spPr>
          <a:xfrm>
            <a:off x="251640" y="1144080"/>
            <a:ext cx="103896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 chip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8" name="CustomShape 18"/>
          <p:cNvSpPr/>
          <p:nvPr/>
        </p:nvSpPr>
        <p:spPr>
          <a:xfrm>
            <a:off x="4076640" y="380988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9" name="CustomShape 19"/>
          <p:cNvSpPr/>
          <p:nvPr/>
        </p:nvSpPr>
        <p:spPr>
          <a:xfrm flipV="1">
            <a:off x="518148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20"/>
          <p:cNvSpPr/>
          <p:nvPr/>
        </p:nvSpPr>
        <p:spPr>
          <a:xfrm>
            <a:off x="4762440" y="528732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 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1" name="CustomShape 21"/>
          <p:cNvSpPr/>
          <p:nvPr/>
        </p:nvSpPr>
        <p:spPr>
          <a:xfrm flipV="1">
            <a:off x="285120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CustomShape 22"/>
          <p:cNvSpPr/>
          <p:nvPr/>
        </p:nvSpPr>
        <p:spPr>
          <a:xfrm>
            <a:off x="2432160" y="528732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Graphics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adapter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3" name="CustomShape 23"/>
          <p:cNvSpPr/>
          <p:nvPr/>
        </p:nvSpPr>
        <p:spPr>
          <a:xfrm flipV="1">
            <a:off x="117468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4"/>
          <p:cNvSpPr/>
          <p:nvPr/>
        </p:nvSpPr>
        <p:spPr>
          <a:xfrm>
            <a:off x="831960" y="5198400"/>
            <a:ext cx="114264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USB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5" name="Line 25"/>
          <p:cNvSpPr/>
          <p:nvPr/>
        </p:nvSpPr>
        <p:spPr>
          <a:xfrm>
            <a:off x="106020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Line 26"/>
          <p:cNvSpPr/>
          <p:nvPr/>
        </p:nvSpPr>
        <p:spPr>
          <a:xfrm>
            <a:off x="182232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27"/>
          <p:cNvSpPr/>
          <p:nvPr/>
        </p:nvSpPr>
        <p:spPr>
          <a:xfrm>
            <a:off x="649800" y="6037560"/>
            <a:ext cx="7891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mouse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8" name="CustomShape 28"/>
          <p:cNvSpPr/>
          <p:nvPr/>
        </p:nvSpPr>
        <p:spPr>
          <a:xfrm>
            <a:off x="1338840" y="6021720"/>
            <a:ext cx="10148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keyboard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9" name="Line 29"/>
          <p:cNvSpPr/>
          <p:nvPr/>
        </p:nvSpPr>
        <p:spPr>
          <a:xfrm>
            <a:off x="311760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30"/>
          <p:cNvSpPr/>
          <p:nvPr/>
        </p:nvSpPr>
        <p:spPr>
          <a:xfrm>
            <a:off x="2593080" y="6037560"/>
            <a:ext cx="856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Monitor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51" name="Line 31"/>
          <p:cNvSpPr/>
          <p:nvPr/>
        </p:nvSpPr>
        <p:spPr>
          <a:xfrm>
            <a:off x="5422680" y="5790960"/>
            <a:ext cx="360" cy="38124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2" name="CustomShape 32"/>
          <p:cNvSpPr/>
          <p:nvPr/>
        </p:nvSpPr>
        <p:spPr>
          <a:xfrm>
            <a:off x="5124600" y="6189120"/>
            <a:ext cx="609120" cy="609120"/>
          </a:xfrm>
          <a:prstGeom prst="can">
            <a:avLst>
              <a:gd name="adj" fmla="val 25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53" name="CustomShape 33"/>
          <p:cNvSpPr/>
          <p:nvPr/>
        </p:nvSpPr>
        <p:spPr>
          <a:xfrm>
            <a:off x="266760" y="4330800"/>
            <a:ext cx="6972120" cy="39348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34"/>
          <p:cNvSpPr/>
          <p:nvPr/>
        </p:nvSpPr>
        <p:spPr>
          <a:xfrm>
            <a:off x="1343160" y="450072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5" name="CustomShape 35"/>
          <p:cNvSpPr/>
          <p:nvPr/>
        </p:nvSpPr>
        <p:spPr>
          <a:xfrm>
            <a:off x="3019320" y="449100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6" name="CustomShape 36"/>
          <p:cNvSpPr/>
          <p:nvPr/>
        </p:nvSpPr>
        <p:spPr>
          <a:xfrm>
            <a:off x="5353200" y="448164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7" name="CustomShape 37"/>
          <p:cNvSpPr/>
          <p:nvPr/>
        </p:nvSpPr>
        <p:spPr>
          <a:xfrm>
            <a:off x="5572800" y="4128480"/>
            <a:ext cx="8348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58" name="CustomShape 38"/>
          <p:cNvSpPr/>
          <p:nvPr/>
        </p:nvSpPr>
        <p:spPr>
          <a:xfrm>
            <a:off x="4243320" y="441972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Line 39"/>
          <p:cNvSpPr/>
          <p:nvPr/>
        </p:nvSpPr>
        <p:spPr>
          <a:xfrm>
            <a:off x="2355840" y="3365280"/>
            <a:ext cx="2012760" cy="36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0" name="Line 40"/>
          <p:cNvSpPr/>
          <p:nvPr/>
        </p:nvSpPr>
        <p:spPr>
          <a:xfrm>
            <a:off x="4332240" y="3365280"/>
            <a:ext cx="360" cy="113508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Line 41"/>
          <p:cNvSpPr/>
          <p:nvPr/>
        </p:nvSpPr>
        <p:spPr>
          <a:xfrm>
            <a:off x="4294080" y="4528800"/>
            <a:ext cx="1128600" cy="36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Line 42"/>
          <p:cNvSpPr/>
          <p:nvPr/>
        </p:nvSpPr>
        <p:spPr>
          <a:xfrm>
            <a:off x="5429160" y="4487760"/>
            <a:ext cx="360" cy="782640"/>
          </a:xfrm>
          <a:prstGeom prst="line">
            <a:avLst/>
          </a:prstGeom>
          <a:ln w="7632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43"/>
          <p:cNvSpPr/>
          <p:nvPr/>
        </p:nvSpPr>
        <p:spPr>
          <a:xfrm>
            <a:off x="495360" y="3172680"/>
            <a:ext cx="187272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Bus interface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64" name="CustomShape 44"/>
          <p:cNvSpPr/>
          <p:nvPr/>
        </p:nvSpPr>
        <p:spPr>
          <a:xfrm>
            <a:off x="4038480" y="1324080"/>
            <a:ext cx="4876560" cy="1187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 initiates a disk read by writing a command, logical block number, and destination memory address to a </a:t>
            </a: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port </a:t>
            </a: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(address) associated with disk controller.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65" name="Line 45"/>
          <p:cNvSpPr/>
          <p:nvPr/>
        </p:nvSpPr>
        <p:spPr>
          <a:xfrm>
            <a:off x="2322000" y="3360600"/>
            <a:ext cx="2012760" cy="36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Line 46"/>
          <p:cNvSpPr/>
          <p:nvPr/>
        </p:nvSpPr>
        <p:spPr>
          <a:xfrm>
            <a:off x="4298400" y="3360600"/>
            <a:ext cx="360" cy="113508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Line 47"/>
          <p:cNvSpPr/>
          <p:nvPr/>
        </p:nvSpPr>
        <p:spPr>
          <a:xfrm>
            <a:off x="4294080" y="4526280"/>
            <a:ext cx="1128600" cy="36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8" name="Line 48"/>
          <p:cNvSpPr/>
          <p:nvPr/>
        </p:nvSpPr>
        <p:spPr>
          <a:xfrm>
            <a:off x="2322000" y="3357720"/>
            <a:ext cx="2012760" cy="36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49"/>
          <p:cNvSpPr/>
          <p:nvPr/>
        </p:nvSpPr>
        <p:spPr>
          <a:xfrm>
            <a:off x="4298400" y="3357720"/>
            <a:ext cx="360" cy="113508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Shape 1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Reading a Disk Sector (2)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6294600" y="2971800"/>
            <a:ext cx="909360" cy="914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Main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memory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72" name="CustomShape 3"/>
          <p:cNvSpPr/>
          <p:nvPr/>
        </p:nvSpPr>
        <p:spPr>
          <a:xfrm>
            <a:off x="4770360" y="3124080"/>
            <a:ext cx="1491840" cy="53316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4"/>
          <p:cNvSpPr/>
          <p:nvPr/>
        </p:nvSpPr>
        <p:spPr>
          <a:xfrm>
            <a:off x="3855960" y="3156120"/>
            <a:ext cx="90936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5"/>
          <p:cNvSpPr/>
          <p:nvPr/>
        </p:nvSpPr>
        <p:spPr>
          <a:xfrm>
            <a:off x="2398680" y="3124080"/>
            <a:ext cx="1452240" cy="53316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6"/>
          <p:cNvSpPr/>
          <p:nvPr/>
        </p:nvSpPr>
        <p:spPr>
          <a:xfrm>
            <a:off x="1414440" y="18288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7"/>
          <p:cNvSpPr/>
          <p:nvPr/>
        </p:nvSpPr>
        <p:spPr>
          <a:xfrm>
            <a:off x="1414440" y="19810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7" name="CustomShape 8"/>
          <p:cNvSpPr/>
          <p:nvPr/>
        </p:nvSpPr>
        <p:spPr>
          <a:xfrm>
            <a:off x="1414440" y="213372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8" name="CustomShape 9"/>
          <p:cNvSpPr/>
          <p:nvPr/>
        </p:nvSpPr>
        <p:spPr>
          <a:xfrm>
            <a:off x="1414440" y="22860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10"/>
          <p:cNvSpPr/>
          <p:nvPr/>
        </p:nvSpPr>
        <p:spPr>
          <a:xfrm>
            <a:off x="1414440" y="24382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CustomShape 11"/>
          <p:cNvSpPr/>
          <p:nvPr/>
        </p:nvSpPr>
        <p:spPr>
          <a:xfrm>
            <a:off x="2187720" y="182880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1" name="CustomShape 12"/>
          <p:cNvSpPr/>
          <p:nvPr/>
        </p:nvSpPr>
        <p:spPr>
          <a:xfrm flipH="1">
            <a:off x="2098800" y="220968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2" name="CustomShape 13"/>
          <p:cNvSpPr/>
          <p:nvPr/>
        </p:nvSpPr>
        <p:spPr>
          <a:xfrm>
            <a:off x="2631960" y="1676520"/>
            <a:ext cx="533160" cy="1066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ALU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83" name="CustomShape 14"/>
          <p:cNvSpPr/>
          <p:nvPr/>
        </p:nvSpPr>
        <p:spPr>
          <a:xfrm>
            <a:off x="1079280" y="1508760"/>
            <a:ext cx="1252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Register file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84" name="CustomShape 15"/>
          <p:cNvSpPr/>
          <p:nvPr/>
        </p:nvSpPr>
        <p:spPr>
          <a:xfrm>
            <a:off x="1488960" y="2666880"/>
            <a:ext cx="609120" cy="45684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CustomShape 16"/>
          <p:cNvSpPr/>
          <p:nvPr/>
        </p:nvSpPr>
        <p:spPr>
          <a:xfrm>
            <a:off x="345960" y="1447920"/>
            <a:ext cx="2971440" cy="2437920"/>
          </a:xfrm>
          <a:prstGeom prst="rect">
            <a:avLst/>
          </a:prstGeom>
          <a:noFill/>
          <a:ln w="1260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17"/>
          <p:cNvSpPr/>
          <p:nvPr/>
        </p:nvSpPr>
        <p:spPr>
          <a:xfrm>
            <a:off x="270720" y="1144080"/>
            <a:ext cx="103896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 chip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87" name="CustomShape 18"/>
          <p:cNvSpPr/>
          <p:nvPr/>
        </p:nvSpPr>
        <p:spPr>
          <a:xfrm>
            <a:off x="4079880" y="380988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19"/>
          <p:cNvSpPr/>
          <p:nvPr/>
        </p:nvSpPr>
        <p:spPr>
          <a:xfrm flipV="1">
            <a:off x="518472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9" name="CustomShape 20"/>
          <p:cNvSpPr/>
          <p:nvPr/>
        </p:nvSpPr>
        <p:spPr>
          <a:xfrm>
            <a:off x="4765680" y="527040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 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0" name="CustomShape 21"/>
          <p:cNvSpPr/>
          <p:nvPr/>
        </p:nvSpPr>
        <p:spPr>
          <a:xfrm flipV="1">
            <a:off x="285444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22"/>
          <p:cNvSpPr/>
          <p:nvPr/>
        </p:nvSpPr>
        <p:spPr>
          <a:xfrm>
            <a:off x="2435400" y="527040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Graphics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adapter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2" name="CustomShape 23"/>
          <p:cNvSpPr/>
          <p:nvPr/>
        </p:nvSpPr>
        <p:spPr>
          <a:xfrm flipV="1">
            <a:off x="117792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CustomShape 24"/>
          <p:cNvSpPr/>
          <p:nvPr/>
        </p:nvSpPr>
        <p:spPr>
          <a:xfrm>
            <a:off x="835200" y="5257800"/>
            <a:ext cx="114264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USB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4" name="Line 25"/>
          <p:cNvSpPr/>
          <p:nvPr/>
        </p:nvSpPr>
        <p:spPr>
          <a:xfrm>
            <a:off x="106344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Line 26"/>
          <p:cNvSpPr/>
          <p:nvPr/>
        </p:nvSpPr>
        <p:spPr>
          <a:xfrm>
            <a:off x="182556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27"/>
          <p:cNvSpPr/>
          <p:nvPr/>
        </p:nvSpPr>
        <p:spPr>
          <a:xfrm>
            <a:off x="592560" y="6020640"/>
            <a:ext cx="7891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Mouse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7" name="CustomShape 28"/>
          <p:cNvSpPr/>
          <p:nvPr/>
        </p:nvSpPr>
        <p:spPr>
          <a:xfrm>
            <a:off x="1262520" y="6020640"/>
            <a:ext cx="10483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Keyboard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8" name="Line 29"/>
          <p:cNvSpPr/>
          <p:nvPr/>
        </p:nvSpPr>
        <p:spPr>
          <a:xfrm>
            <a:off x="312084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30"/>
          <p:cNvSpPr/>
          <p:nvPr/>
        </p:nvSpPr>
        <p:spPr>
          <a:xfrm>
            <a:off x="2596320" y="6020640"/>
            <a:ext cx="856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Monitor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0" name="CustomShape 31"/>
          <p:cNvSpPr/>
          <p:nvPr/>
        </p:nvSpPr>
        <p:spPr>
          <a:xfrm>
            <a:off x="5121360" y="6172200"/>
            <a:ext cx="609120" cy="609120"/>
          </a:xfrm>
          <a:prstGeom prst="can">
            <a:avLst>
              <a:gd name="adj" fmla="val 25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1" name="CustomShape 32"/>
          <p:cNvSpPr/>
          <p:nvPr/>
        </p:nvSpPr>
        <p:spPr>
          <a:xfrm>
            <a:off x="270000" y="4330800"/>
            <a:ext cx="6972120" cy="39348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33"/>
          <p:cNvSpPr/>
          <p:nvPr/>
        </p:nvSpPr>
        <p:spPr>
          <a:xfrm>
            <a:off x="1346040" y="450072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34"/>
          <p:cNvSpPr/>
          <p:nvPr/>
        </p:nvSpPr>
        <p:spPr>
          <a:xfrm>
            <a:off x="3022560" y="449100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CustomShape 35"/>
          <p:cNvSpPr/>
          <p:nvPr/>
        </p:nvSpPr>
        <p:spPr>
          <a:xfrm>
            <a:off x="5356080" y="448164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CustomShape 36"/>
          <p:cNvSpPr/>
          <p:nvPr/>
        </p:nvSpPr>
        <p:spPr>
          <a:xfrm>
            <a:off x="5576040" y="4128480"/>
            <a:ext cx="8348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6" name="CustomShape 37"/>
          <p:cNvSpPr/>
          <p:nvPr/>
        </p:nvSpPr>
        <p:spPr>
          <a:xfrm>
            <a:off x="4246560" y="441972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Line 38"/>
          <p:cNvSpPr/>
          <p:nvPr/>
        </p:nvSpPr>
        <p:spPr>
          <a:xfrm>
            <a:off x="4297320" y="3365280"/>
            <a:ext cx="1965240" cy="360"/>
          </a:xfrm>
          <a:prstGeom prst="line">
            <a:avLst/>
          </a:prstGeom>
          <a:ln w="76320">
            <a:solidFill>
              <a:srgbClr val="00FF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Line 39"/>
          <p:cNvSpPr/>
          <p:nvPr/>
        </p:nvSpPr>
        <p:spPr>
          <a:xfrm>
            <a:off x="4335120" y="3365280"/>
            <a:ext cx="360" cy="113508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Line 40"/>
          <p:cNvSpPr/>
          <p:nvPr/>
        </p:nvSpPr>
        <p:spPr>
          <a:xfrm>
            <a:off x="4297320" y="4528800"/>
            <a:ext cx="1128600" cy="36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Line 41"/>
          <p:cNvSpPr/>
          <p:nvPr/>
        </p:nvSpPr>
        <p:spPr>
          <a:xfrm>
            <a:off x="5432400" y="4500360"/>
            <a:ext cx="360" cy="1671840"/>
          </a:xfrm>
          <a:prstGeom prst="line">
            <a:avLst/>
          </a:prstGeom>
          <a:ln w="76320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42"/>
          <p:cNvSpPr/>
          <p:nvPr/>
        </p:nvSpPr>
        <p:spPr>
          <a:xfrm>
            <a:off x="498600" y="3156120"/>
            <a:ext cx="187272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Bus interface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2" name="CustomShape 43"/>
          <p:cNvSpPr/>
          <p:nvPr/>
        </p:nvSpPr>
        <p:spPr>
          <a:xfrm>
            <a:off x="4210200" y="1324080"/>
            <a:ext cx="4395600" cy="9133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 controller reads the sector and performs a direct memory access (</a:t>
            </a: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transfer into main memory.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3" name="Line 44"/>
          <p:cNvSpPr/>
          <p:nvPr/>
        </p:nvSpPr>
        <p:spPr>
          <a:xfrm>
            <a:off x="4290840" y="3365280"/>
            <a:ext cx="1965240" cy="360"/>
          </a:xfrm>
          <a:prstGeom prst="line">
            <a:avLst/>
          </a:prstGeom>
          <a:ln w="7632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45"/>
          <p:cNvSpPr/>
          <p:nvPr/>
        </p:nvSpPr>
        <p:spPr>
          <a:xfrm>
            <a:off x="4329000" y="3365280"/>
            <a:ext cx="360" cy="113508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46"/>
          <p:cNvSpPr/>
          <p:nvPr/>
        </p:nvSpPr>
        <p:spPr>
          <a:xfrm>
            <a:off x="5425920" y="4500360"/>
            <a:ext cx="360" cy="167184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Shape 1"/>
          <p:cNvSpPr txBox="1"/>
          <p:nvPr/>
        </p:nvSpPr>
        <p:spPr>
          <a:xfrm>
            <a:off x="0" y="274680"/>
            <a:ext cx="612108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48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Reading a Disk Sector (3)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7" name="CustomShape 2"/>
          <p:cNvSpPr/>
          <p:nvPr/>
        </p:nvSpPr>
        <p:spPr>
          <a:xfrm>
            <a:off x="6294600" y="2971800"/>
            <a:ext cx="909360" cy="914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Main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memory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8" name="CustomShape 3"/>
          <p:cNvSpPr/>
          <p:nvPr/>
        </p:nvSpPr>
        <p:spPr>
          <a:xfrm>
            <a:off x="4770360" y="3124080"/>
            <a:ext cx="1491840" cy="53316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9" name="CustomShape 4"/>
          <p:cNvSpPr/>
          <p:nvPr/>
        </p:nvSpPr>
        <p:spPr>
          <a:xfrm>
            <a:off x="3855960" y="3156120"/>
            <a:ext cx="90936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5"/>
          <p:cNvSpPr/>
          <p:nvPr/>
        </p:nvSpPr>
        <p:spPr>
          <a:xfrm>
            <a:off x="2398680" y="3124080"/>
            <a:ext cx="1452240" cy="53316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6"/>
          <p:cNvSpPr/>
          <p:nvPr/>
        </p:nvSpPr>
        <p:spPr>
          <a:xfrm>
            <a:off x="1414440" y="18288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CustomShape 7"/>
          <p:cNvSpPr/>
          <p:nvPr/>
        </p:nvSpPr>
        <p:spPr>
          <a:xfrm>
            <a:off x="1414440" y="19810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8"/>
          <p:cNvSpPr/>
          <p:nvPr/>
        </p:nvSpPr>
        <p:spPr>
          <a:xfrm>
            <a:off x="1414440" y="213372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4" name="CustomShape 9"/>
          <p:cNvSpPr/>
          <p:nvPr/>
        </p:nvSpPr>
        <p:spPr>
          <a:xfrm>
            <a:off x="1414440" y="228600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CustomShape 10"/>
          <p:cNvSpPr/>
          <p:nvPr/>
        </p:nvSpPr>
        <p:spPr>
          <a:xfrm>
            <a:off x="1414440" y="2438280"/>
            <a:ext cx="684000" cy="151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1"/>
          <p:cNvSpPr/>
          <p:nvPr/>
        </p:nvSpPr>
        <p:spPr>
          <a:xfrm>
            <a:off x="2187720" y="182880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CustomShape 12"/>
          <p:cNvSpPr/>
          <p:nvPr/>
        </p:nvSpPr>
        <p:spPr>
          <a:xfrm flipH="1">
            <a:off x="2098800" y="220968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8" name="CustomShape 13"/>
          <p:cNvSpPr/>
          <p:nvPr/>
        </p:nvSpPr>
        <p:spPr>
          <a:xfrm>
            <a:off x="2631960" y="1676520"/>
            <a:ext cx="533160" cy="1066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ALU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29" name="CustomShape 14"/>
          <p:cNvSpPr/>
          <p:nvPr/>
        </p:nvSpPr>
        <p:spPr>
          <a:xfrm>
            <a:off x="1079280" y="1508760"/>
            <a:ext cx="1252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Register file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0" name="CustomShape 15"/>
          <p:cNvSpPr/>
          <p:nvPr/>
        </p:nvSpPr>
        <p:spPr>
          <a:xfrm>
            <a:off x="1488960" y="2666880"/>
            <a:ext cx="609120" cy="45684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1" name="CustomShape 16"/>
          <p:cNvSpPr/>
          <p:nvPr/>
        </p:nvSpPr>
        <p:spPr>
          <a:xfrm>
            <a:off x="345960" y="1447920"/>
            <a:ext cx="2971440" cy="2437920"/>
          </a:xfrm>
          <a:prstGeom prst="rect">
            <a:avLst/>
          </a:prstGeom>
          <a:noFill/>
          <a:ln w="1260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2" name="CustomShape 17"/>
          <p:cNvSpPr/>
          <p:nvPr/>
        </p:nvSpPr>
        <p:spPr>
          <a:xfrm>
            <a:off x="270720" y="1144080"/>
            <a:ext cx="103896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 chip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3" name="CustomShape 18"/>
          <p:cNvSpPr/>
          <p:nvPr/>
        </p:nvSpPr>
        <p:spPr>
          <a:xfrm>
            <a:off x="4079880" y="380988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CustomShape 19"/>
          <p:cNvSpPr/>
          <p:nvPr/>
        </p:nvSpPr>
        <p:spPr>
          <a:xfrm flipV="1">
            <a:off x="518472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5" name="CustomShape 20"/>
          <p:cNvSpPr/>
          <p:nvPr/>
        </p:nvSpPr>
        <p:spPr>
          <a:xfrm>
            <a:off x="4765680" y="527040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 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6" name="CustomShape 21"/>
          <p:cNvSpPr/>
          <p:nvPr/>
        </p:nvSpPr>
        <p:spPr>
          <a:xfrm flipV="1">
            <a:off x="285444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CustomShape 22"/>
          <p:cNvSpPr/>
          <p:nvPr/>
        </p:nvSpPr>
        <p:spPr>
          <a:xfrm>
            <a:off x="2435400" y="5270400"/>
            <a:ext cx="129492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Graphics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adapter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8" name="CustomShape 23"/>
          <p:cNvSpPr/>
          <p:nvPr/>
        </p:nvSpPr>
        <p:spPr>
          <a:xfrm flipV="1">
            <a:off x="1177920" y="4546440"/>
            <a:ext cx="495000" cy="68544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9" name="CustomShape 24"/>
          <p:cNvSpPr/>
          <p:nvPr/>
        </p:nvSpPr>
        <p:spPr>
          <a:xfrm>
            <a:off x="835200" y="5257800"/>
            <a:ext cx="1142640" cy="5202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USB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controller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0" name="Line 25"/>
          <p:cNvSpPr/>
          <p:nvPr/>
        </p:nvSpPr>
        <p:spPr>
          <a:xfrm>
            <a:off x="106344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1" name="Line 26"/>
          <p:cNvSpPr/>
          <p:nvPr/>
        </p:nvSpPr>
        <p:spPr>
          <a:xfrm>
            <a:off x="182556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2" name="CustomShape 27"/>
          <p:cNvSpPr/>
          <p:nvPr/>
        </p:nvSpPr>
        <p:spPr>
          <a:xfrm>
            <a:off x="592560" y="6020640"/>
            <a:ext cx="7891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Mouse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3" name="CustomShape 28"/>
          <p:cNvSpPr/>
          <p:nvPr/>
        </p:nvSpPr>
        <p:spPr>
          <a:xfrm>
            <a:off x="1262520" y="6020640"/>
            <a:ext cx="104832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Keyboard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4" name="Line 29"/>
          <p:cNvSpPr/>
          <p:nvPr/>
        </p:nvSpPr>
        <p:spPr>
          <a:xfrm>
            <a:off x="3120840" y="579096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5" name="CustomShape 30"/>
          <p:cNvSpPr/>
          <p:nvPr/>
        </p:nvSpPr>
        <p:spPr>
          <a:xfrm>
            <a:off x="2596320" y="6020640"/>
            <a:ext cx="8564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Monitor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6" name="Line 31"/>
          <p:cNvSpPr/>
          <p:nvPr/>
        </p:nvSpPr>
        <p:spPr>
          <a:xfrm>
            <a:off x="5425920" y="5790960"/>
            <a:ext cx="360" cy="38124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7" name="CustomShape 32"/>
          <p:cNvSpPr/>
          <p:nvPr/>
        </p:nvSpPr>
        <p:spPr>
          <a:xfrm>
            <a:off x="5121360" y="6172200"/>
            <a:ext cx="609120" cy="609120"/>
          </a:xfrm>
          <a:prstGeom prst="can">
            <a:avLst>
              <a:gd name="adj" fmla="val 25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Disk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8" name="CustomShape 33"/>
          <p:cNvSpPr/>
          <p:nvPr/>
        </p:nvSpPr>
        <p:spPr>
          <a:xfrm>
            <a:off x="270000" y="4330800"/>
            <a:ext cx="6972120" cy="39348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9" name="CustomShape 34"/>
          <p:cNvSpPr/>
          <p:nvPr/>
        </p:nvSpPr>
        <p:spPr>
          <a:xfrm>
            <a:off x="1346040" y="450072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0" name="CustomShape 35"/>
          <p:cNvSpPr/>
          <p:nvPr/>
        </p:nvSpPr>
        <p:spPr>
          <a:xfrm>
            <a:off x="3022560" y="4491000"/>
            <a:ext cx="16632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1" name="CustomShape 36"/>
          <p:cNvSpPr/>
          <p:nvPr/>
        </p:nvSpPr>
        <p:spPr>
          <a:xfrm>
            <a:off x="5356080" y="448164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CustomShape 37"/>
          <p:cNvSpPr/>
          <p:nvPr/>
        </p:nvSpPr>
        <p:spPr>
          <a:xfrm>
            <a:off x="5576040" y="4128480"/>
            <a:ext cx="834840" cy="33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 bus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53" name="CustomShape 38"/>
          <p:cNvSpPr/>
          <p:nvPr/>
        </p:nvSpPr>
        <p:spPr>
          <a:xfrm>
            <a:off x="4246560" y="4419720"/>
            <a:ext cx="161640" cy="1519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Line 39"/>
          <p:cNvSpPr/>
          <p:nvPr/>
        </p:nvSpPr>
        <p:spPr>
          <a:xfrm flipH="1">
            <a:off x="3342960" y="2679480"/>
            <a:ext cx="1017720" cy="360"/>
          </a:xfrm>
          <a:prstGeom prst="line">
            <a:avLst/>
          </a:prstGeom>
          <a:ln w="7632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Line 40"/>
          <p:cNvSpPr/>
          <p:nvPr/>
        </p:nvSpPr>
        <p:spPr>
          <a:xfrm>
            <a:off x="4335120" y="2666880"/>
            <a:ext cx="360" cy="183348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Line 41"/>
          <p:cNvSpPr/>
          <p:nvPr/>
        </p:nvSpPr>
        <p:spPr>
          <a:xfrm>
            <a:off x="4297320" y="4528800"/>
            <a:ext cx="1128600" cy="36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7" name="Line 42"/>
          <p:cNvSpPr/>
          <p:nvPr/>
        </p:nvSpPr>
        <p:spPr>
          <a:xfrm flipH="1">
            <a:off x="5425920" y="4500360"/>
            <a:ext cx="6480" cy="782640"/>
          </a:xfrm>
          <a:prstGeom prst="line">
            <a:avLst/>
          </a:prstGeom>
          <a:ln w="76320">
            <a:solidFill>
              <a:srgbClr val="0000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43"/>
          <p:cNvSpPr/>
          <p:nvPr/>
        </p:nvSpPr>
        <p:spPr>
          <a:xfrm>
            <a:off x="498600" y="3156120"/>
            <a:ext cx="1872720" cy="577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Bus interface</a:t>
            </a:r>
            <a:endParaRPr kumimoji="0" lang="en-IN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59" name="CustomShape 44"/>
          <p:cNvSpPr/>
          <p:nvPr/>
        </p:nvSpPr>
        <p:spPr>
          <a:xfrm>
            <a:off x="4495680" y="1219320"/>
            <a:ext cx="4343040" cy="1187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When the DMA transfer completes, the disk controller notifies the CPU with an </a:t>
            </a:r>
            <a:r>
              <a:rPr kumimoji="0" lang="en-IN" sz="18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interrupt</a:t>
            </a: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(i.e., asserts a special “interrupt” pin on the CPU)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897</Words>
  <Application>Microsoft Office PowerPoint</Application>
  <PresentationFormat>On-screen Show (4:3)</PresentationFormat>
  <Paragraphs>173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Comic Sans MS</vt:lpstr>
      <vt:lpstr>Times New Roman</vt:lpstr>
      <vt:lpstr>Wingdings</vt:lpstr>
      <vt:lpstr>Office Theme</vt:lpstr>
      <vt:lpstr>1_Office Theme</vt:lpstr>
      <vt:lpstr>Computer Organization and Software Systems contact session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Software Systems contact session 2</dc:title>
  <dc:creator>Admin</dc:creator>
  <cp:lastModifiedBy>Vasan V S</cp:lastModifiedBy>
  <cp:revision>3</cp:revision>
  <dcterms:created xsi:type="dcterms:W3CDTF">2011-09-14T09:42:05Z</dcterms:created>
  <dcterms:modified xsi:type="dcterms:W3CDTF">2022-06-03T02:05:50Z</dcterms:modified>
</cp:coreProperties>
</file>