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4"/>
  </p:sldMasterIdLst>
  <p:notesMasterIdLst>
    <p:notesMasterId r:id="rId24"/>
  </p:notesMasterIdLst>
  <p:sldIdLst>
    <p:sldId id="293" r:id="rId5"/>
    <p:sldId id="257" r:id="rId6"/>
    <p:sldId id="296" r:id="rId7"/>
    <p:sldId id="295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5" r:id="rId16"/>
    <p:sldId id="306" r:id="rId17"/>
    <p:sldId id="307" r:id="rId18"/>
    <p:sldId id="308" r:id="rId19"/>
    <p:sldId id="304" r:id="rId20"/>
    <p:sldId id="309" r:id="rId21"/>
    <p:sldId id="264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95" d="100"/>
          <a:sy n="95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831179-BB41-4050-8237-58F13AC5299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497362A-71BB-4D7E-8760-36CD284A6CA1}">
      <dgm:prSet/>
      <dgm:spPr/>
      <dgm:t>
        <a:bodyPr/>
        <a:lstStyle/>
        <a:p>
          <a:r>
            <a:rPr lang="en-IN" b="1" i="1"/>
            <a:t>THANK  YOU !</a:t>
          </a:r>
          <a:endParaRPr lang="en-IN"/>
        </a:p>
      </dgm:t>
    </dgm:pt>
    <dgm:pt modelId="{6BF683B7-22DD-4A21-A5AF-EE4B4375C9E9}" type="parTrans" cxnId="{46E8610A-AFA2-44C3-BDB5-0A5C5677D155}">
      <dgm:prSet/>
      <dgm:spPr/>
      <dgm:t>
        <a:bodyPr/>
        <a:lstStyle/>
        <a:p>
          <a:endParaRPr lang="en-IN"/>
        </a:p>
      </dgm:t>
    </dgm:pt>
    <dgm:pt modelId="{E03A9382-D255-4FDB-B4D6-321513A09786}" type="sibTrans" cxnId="{46E8610A-AFA2-44C3-BDB5-0A5C5677D155}">
      <dgm:prSet/>
      <dgm:spPr/>
      <dgm:t>
        <a:bodyPr/>
        <a:lstStyle/>
        <a:p>
          <a:endParaRPr lang="en-IN"/>
        </a:p>
      </dgm:t>
    </dgm:pt>
    <dgm:pt modelId="{3870F3DE-7E9A-4E18-826D-53BEED79203C}" type="pres">
      <dgm:prSet presAssocID="{1D831179-BB41-4050-8237-58F13AC5299B}" presName="compositeShape" presStyleCnt="0">
        <dgm:presLayoutVars>
          <dgm:chMax val="7"/>
          <dgm:dir/>
          <dgm:resizeHandles val="exact"/>
        </dgm:presLayoutVars>
      </dgm:prSet>
      <dgm:spPr/>
    </dgm:pt>
    <dgm:pt modelId="{D6E9F2A3-1054-40D7-9528-A041079F06C2}" type="pres">
      <dgm:prSet presAssocID="{5497362A-71BB-4D7E-8760-36CD284A6CA1}" presName="circ1TxSh" presStyleLbl="vennNode1" presStyleIdx="0" presStyleCnt="1"/>
      <dgm:spPr/>
    </dgm:pt>
  </dgm:ptLst>
  <dgm:cxnLst>
    <dgm:cxn modelId="{46E8610A-AFA2-44C3-BDB5-0A5C5677D155}" srcId="{1D831179-BB41-4050-8237-58F13AC5299B}" destId="{5497362A-71BB-4D7E-8760-36CD284A6CA1}" srcOrd="0" destOrd="0" parTransId="{6BF683B7-22DD-4A21-A5AF-EE4B4375C9E9}" sibTransId="{E03A9382-D255-4FDB-B4D6-321513A09786}"/>
    <dgm:cxn modelId="{B2BA7248-B38C-4F1A-84C8-24350359261F}" type="presOf" srcId="{1D831179-BB41-4050-8237-58F13AC5299B}" destId="{3870F3DE-7E9A-4E18-826D-53BEED79203C}" srcOrd="0" destOrd="0" presId="urn:microsoft.com/office/officeart/2005/8/layout/venn1"/>
    <dgm:cxn modelId="{A4BA2078-16F6-40E5-88F9-E5CB056F3D9D}" type="presOf" srcId="{5497362A-71BB-4D7E-8760-36CD284A6CA1}" destId="{D6E9F2A3-1054-40D7-9528-A041079F06C2}" srcOrd="0" destOrd="0" presId="urn:microsoft.com/office/officeart/2005/8/layout/venn1"/>
    <dgm:cxn modelId="{482B90D7-B76E-42CA-BBA9-5A5CC5943473}" type="presParOf" srcId="{3870F3DE-7E9A-4E18-826D-53BEED79203C}" destId="{D6E9F2A3-1054-40D7-9528-A041079F06C2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9F2A3-1054-40D7-9528-A041079F06C2}">
      <dsp:nvSpPr>
        <dsp:cNvPr id="0" name=""/>
        <dsp:cNvSpPr/>
      </dsp:nvSpPr>
      <dsp:spPr>
        <a:xfrm>
          <a:off x="2578100" y="0"/>
          <a:ext cx="5815013" cy="58150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b="1" i="1" kern="1200"/>
            <a:t>THANK  YOU !</a:t>
          </a:r>
          <a:endParaRPr lang="en-IN" sz="6500" kern="1200"/>
        </a:p>
      </dsp:txBody>
      <dsp:txXfrm>
        <a:off x="3429689" y="851589"/>
        <a:ext cx="4111835" cy="4111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C0BC9-72EE-4104-A260-9970CB44C01E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9B4EC-54BE-4EBF-9232-5AA4A2D94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490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948C9-DE0B-B2C2-5FD4-3E03950261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800385F-8396-433D-A6AB-459566147FE1}" type="slidenum">
              <a:t>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48CDAC-42A8-1FD5-1314-CCC6B76492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0350" y="809625"/>
            <a:ext cx="7038975" cy="39608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5D4983-F66F-2A1D-F1A4-B7CC23F177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5040000"/>
            <a:ext cx="6120000" cy="4680000"/>
          </a:xfrm>
        </p:spPr>
        <p:txBody>
          <a:bodyPr vert="horz">
            <a:spAutoFit/>
          </a:bodyPr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0CEC2-364F-4435-91EE-BC6E3B2B7C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809CD54-4CE5-45DB-A325-29952BE62D5E}" type="slidenum">
              <a:t>18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832198-B229-3083-FC61-7D13CB4FBF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817B2C-7739-9325-1D48-8DE6E20FF2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17C4F-9A78-E1C0-C993-7A8E054C690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E3AE4E2-03F9-4302-8EA0-5B2BCACD2B71}" type="slidenum">
              <a:t>19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99D334-8369-3BB0-F630-76A9B5B2B4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77034E-3D93-2795-00E7-4E7BF00C84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6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661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439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656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8073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519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52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3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5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1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9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7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9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8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11/18/2023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5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2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hehindubusinessline.com/news/education/higher-education-startup-sunstone-raises-35-million-in-series-c-round/article65786845.e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businessline.com/news/education/higher-education-startup-sunstone-raises-35-million-in-series-c-round/article65786845.e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businessline.com/news/education/higher-education-startup-sunstone-raises-35-million-in-series-c-round/article65786845.e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businessline.com/news/education/higher-education-startup-sunstone-raises-35-million-in-series-c-round/article65786845.e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businessline.com/news/education/higher-education-startup-sunstone-raises-35-million-in-series-c-round/article65786845.e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businessline.com/news/education/higher-education-startup-sunstone-raises-35-million-in-series-c-round/article65786845.e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businessline.com/news/education/higher-education-startup-sunstone-raises-35-million-in-series-c-round/article65786845.e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businessline.com/news/education/higher-education-startup-sunstone-raises-35-million-in-series-c-round/article65786845.e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businessline.com/news/education/higher-education-startup-sunstone-raises-35-million-in-series-c-round/article65786845.e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thehindubusinessline.com/news/education/higher-education-startup-sunstone-raises-35-million-in-series-c-round/article65786845.ece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s://www.thehindubusinessline.com/news/education/higher-education-startup-sunstone-raises-35-million-in-series-c-round/article65786845.e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hehindubusinessline.com/news/education/higher-education-startup-sunstone-raises-35-million-in-series-c-round/article65786845.e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businessline.com/news/education/higher-education-startup-sunstone-raises-35-million-in-series-c-round/article65786845.e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businessline.com/news/education/higher-education-startup-sunstone-raises-35-million-in-series-c-round/article65786845.e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businessline.com/news/education/higher-education-startup-sunstone-raises-35-million-in-series-c-round/article65786845.e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businessline.com/news/education/higher-education-startup-sunstone-raises-35-million-in-series-c-round/article65786845.e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businessline.com/news/education/higher-education-startup-sunstone-raises-35-million-in-series-c-round/article65786845.e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businessline.com/news/education/higher-education-startup-sunstone-raises-35-million-in-series-c-round/article65786845.e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businessline.com/news/education/higher-education-startup-sunstone-raises-35-million-in-series-c-round/article65786845.e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RECIPE  APP</a:t>
            </a:r>
            <a:r>
              <a:rPr lang="en-IN" sz="4800" b="1" dirty="0">
                <a:cs typeface="Tahoma" pitchFamily="2"/>
              </a:rPr>
              <a:t>  (</a:t>
            </a:r>
            <a:r>
              <a:rPr lang="en-IN" sz="4800" b="1" dirty="0">
                <a:solidFill>
                  <a:schemeClr val="tx1">
                    <a:lumMod val="85000"/>
                  </a:schemeClr>
                </a:solidFill>
                <a:cs typeface="Tahoma" pitchFamily="2"/>
              </a:rPr>
              <a:t>Full Stack</a:t>
            </a:r>
            <a:r>
              <a:rPr lang="en-IN" sz="4800" b="1" dirty="0">
                <a:cs typeface="Tahoma" pitchFamily="2"/>
              </a:rPr>
              <a:t>)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CREATING VARIOUS FRONT-END PROGRAMS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FBF1DD-F200-FDB1-7E11-F4F3529DD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69" y="4719754"/>
            <a:ext cx="4221691" cy="935808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87" y="29677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Google Sans"/>
              </a:rPr>
              <a:t>HTML</a:t>
            </a:r>
            <a:b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8622E-E48F-0B0A-931C-2DCE0EC1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B7E7EB-40ED-2B88-4883-DC3C0767184B}"/>
              </a:ext>
            </a:extLst>
          </p:cNvPr>
          <p:cNvSpPr txBox="1"/>
          <p:nvPr/>
        </p:nvSpPr>
        <p:spPr>
          <a:xfrm>
            <a:off x="510287" y="1228397"/>
            <a:ext cx="91279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IN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"icon"</a:t>
            </a:r>
            <a:r>
              <a:rPr lang="en-IN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"image/</a:t>
            </a:r>
            <a:r>
              <a:rPr lang="en-IN" sz="20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svg+xml</a:t>
            </a:r>
            <a:r>
              <a:rPr lang="en-IN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IN" sz="20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vite.svg</a:t>
            </a:r>
            <a:r>
              <a:rPr lang="en-IN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IN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IN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Vite</a:t>
            </a:r>
            <a:r>
              <a:rPr lang="en-IN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+ React + TS</a:t>
            </a:r>
            <a:r>
              <a:rPr lang="en-IN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IN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"module"</a:t>
            </a:r>
            <a:r>
              <a:rPr lang="en-IN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IN" sz="20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20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main.tsx</a:t>
            </a:r>
            <a:r>
              <a:rPr lang="en-IN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74170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92" y="392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Google Sans"/>
              </a:rPr>
              <a:t>SOURCES – (API)</a:t>
            </a:r>
            <a:b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8622E-E48F-0B0A-931C-2DCE0EC1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B7E7EB-40ED-2B88-4883-DC3C0767184B}"/>
              </a:ext>
            </a:extLst>
          </p:cNvPr>
          <p:cNvSpPr txBox="1"/>
          <p:nvPr/>
        </p:nvSpPr>
        <p:spPr>
          <a:xfrm>
            <a:off x="385708" y="664322"/>
            <a:ext cx="5221705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err="1">
                <a:solidFill>
                  <a:srgbClr val="002060"/>
                </a:solidFill>
                <a:latin typeface="Google Sans"/>
              </a:rPr>
              <a:t>Api.ts</a:t>
            </a:r>
            <a:r>
              <a:rPr lang="en-US" sz="1000" b="1" dirty="0">
                <a:solidFill>
                  <a:srgbClr val="002060"/>
                </a:solidFill>
                <a:latin typeface="Google Sans"/>
              </a:rPr>
              <a:t> </a:t>
            </a:r>
            <a:r>
              <a:rPr lang="en-US" sz="1000" b="1" i="0" dirty="0">
                <a:solidFill>
                  <a:srgbClr val="002060"/>
                </a:solidFill>
                <a:effectLst/>
                <a:latin typeface="Google Sans"/>
              </a:rPr>
              <a:t>:</a:t>
            </a:r>
          </a:p>
          <a:p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"./types"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searchRecipes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searchTerm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"http://localhost:5000/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/recipes/search"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searchParams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searchTerm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searchTerm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searchParams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 error! Status: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getRecipeSummary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recipeId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`http://localhost:5000/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/recipes/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recipeId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/summary`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 error! Status: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getFavouriteRecipes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"http://localhost:5000/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/recipes/favourite"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 error! Status: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sz="1000" b="1" i="0" dirty="0">
              <a:solidFill>
                <a:srgbClr val="002060"/>
              </a:solidFill>
              <a:effectLst/>
              <a:latin typeface="Google Sans"/>
            </a:endParaRPr>
          </a:p>
          <a:p>
            <a:pPr algn="l"/>
            <a:endParaRPr lang="en-US" sz="1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8ED6C-B700-7508-8F7A-442FF70954A4}"/>
              </a:ext>
            </a:extLst>
          </p:cNvPr>
          <p:cNvSpPr txBox="1"/>
          <p:nvPr/>
        </p:nvSpPr>
        <p:spPr>
          <a:xfrm>
            <a:off x="5983705" y="821767"/>
            <a:ext cx="522170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addFavouriteRecipe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"http://localhost:5000/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/recipes/favourite"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recipeId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"Content-Type"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"application/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 error! Status: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removeFavouriteRecipe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"http://localhost:5000/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/recipes/favourite"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recipeId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"DELETE"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"Content-Type"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"application/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 error! Status: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IN" sz="1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553B26-A19D-796A-32BD-455D1CFE6F9D}"/>
              </a:ext>
            </a:extLst>
          </p:cNvPr>
          <p:cNvCxnSpPr>
            <a:cxnSpLocks/>
          </p:cNvCxnSpPr>
          <p:nvPr/>
        </p:nvCxnSpPr>
        <p:spPr>
          <a:xfrm>
            <a:off x="5694947" y="957179"/>
            <a:ext cx="0" cy="580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23819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92" y="392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Google Sans"/>
              </a:rPr>
              <a:t>SOURCES – (CSS)</a:t>
            </a:r>
            <a:b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8622E-E48F-0B0A-931C-2DCE0EC1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B7E7EB-40ED-2B88-4883-DC3C0767184B}"/>
              </a:ext>
            </a:extLst>
          </p:cNvPr>
          <p:cNvSpPr txBox="1"/>
          <p:nvPr/>
        </p:nvSpPr>
        <p:spPr>
          <a:xfrm>
            <a:off x="385708" y="375564"/>
            <a:ext cx="2694376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>
                <a:solidFill>
                  <a:srgbClr val="002060"/>
                </a:solidFill>
                <a:latin typeface="Google Sans"/>
              </a:rPr>
              <a:t>APP.CSS </a:t>
            </a:r>
            <a:r>
              <a:rPr lang="en-US" sz="1000" b="1" i="0" dirty="0">
                <a:solidFill>
                  <a:srgbClr val="002060"/>
                </a:solidFill>
                <a:effectLst/>
                <a:latin typeface="Google Sans"/>
              </a:rPr>
              <a:t>:</a:t>
            </a:r>
          </a:p>
          <a:p>
            <a:endParaRPr lang="en-US" sz="1000" b="1" i="0" dirty="0">
              <a:solidFill>
                <a:srgbClr val="002060"/>
              </a:solidFill>
              <a:effectLst/>
              <a:latin typeface="Google Sans"/>
            </a:endParaRPr>
          </a:p>
          <a:p>
            <a:r>
              <a:rPr lang="en-IN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#root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Arial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Helvetica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padding-top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5em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padding-bottom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5em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100vh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237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768px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10em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margin-right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10em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.tab-active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4px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129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padding-bottom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0.5em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0.5em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2em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553B26-A19D-796A-32BD-455D1CFE6F9D}"/>
              </a:ext>
            </a:extLst>
          </p:cNvPr>
          <p:cNvCxnSpPr>
            <a:cxnSpLocks/>
          </p:cNvCxnSpPr>
          <p:nvPr/>
        </p:nvCxnSpPr>
        <p:spPr>
          <a:xfrm>
            <a:off x="2895600" y="799432"/>
            <a:ext cx="0" cy="580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AA0A5D6-8BDE-E966-BAE1-2CC7F6353BC3}"/>
              </a:ext>
            </a:extLst>
          </p:cNvPr>
          <p:cNvCxnSpPr>
            <a:cxnSpLocks/>
          </p:cNvCxnSpPr>
          <p:nvPr/>
        </p:nvCxnSpPr>
        <p:spPr>
          <a:xfrm>
            <a:off x="6007768" y="855580"/>
            <a:ext cx="0" cy="580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D94828-6AB5-B495-FAA3-F89A6CCD0E66}"/>
              </a:ext>
            </a:extLst>
          </p:cNvPr>
          <p:cNvSpPr txBox="1"/>
          <p:nvPr/>
        </p:nvSpPr>
        <p:spPr>
          <a:xfrm>
            <a:off x="2895600" y="799432"/>
            <a:ext cx="328051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input:focus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outline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.recipe-grid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auto-fill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minmax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400px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2em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.recipe-card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space-evenly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1em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4px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12px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1.5em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.recipe-card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1.5em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white-space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nowrap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overflow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text-overflow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ellipsis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73C62-A9CE-D624-C6EA-C00D43DBB5D3}"/>
              </a:ext>
            </a:extLst>
          </p:cNvPr>
          <p:cNvSpPr txBox="1"/>
          <p:nvPr/>
        </p:nvSpPr>
        <p:spPr>
          <a:xfrm>
            <a:off x="6015883" y="763539"/>
            <a:ext cx="2670124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.view-more-button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1.5em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1em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.app-container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2em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object-fit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cover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object-position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1em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-50%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-50%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2em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80%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0.5em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1.5em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0.5em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1.5em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sz="1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7A11C1-0F64-D02F-8C58-1A0AE6A8A119}"/>
              </a:ext>
            </a:extLst>
          </p:cNvPr>
          <p:cNvCxnSpPr>
            <a:cxnSpLocks/>
          </p:cNvCxnSpPr>
          <p:nvPr/>
        </p:nvCxnSpPr>
        <p:spPr>
          <a:xfrm>
            <a:off x="8686007" y="855580"/>
            <a:ext cx="0" cy="580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7FC3BA-B1DD-BA7D-D43C-D4C76048740B}"/>
              </a:ext>
            </a:extLst>
          </p:cNvPr>
          <p:cNvSpPr txBox="1"/>
          <p:nvPr/>
        </p:nvSpPr>
        <p:spPr>
          <a:xfrm>
            <a:off x="8798395" y="799432"/>
            <a:ext cx="300789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.modal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fixed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-50%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-50%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z-index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4px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8px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.modal-header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space-between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.modal-content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2em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4px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.tabs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2em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.recipe-card-title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0.5em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11688912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92" y="392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Google Sans"/>
              </a:rPr>
              <a:t>SOURCES – (APP)</a:t>
            </a:r>
            <a:b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8622E-E48F-0B0A-931C-2DCE0EC1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B7E7EB-40ED-2B88-4883-DC3C0767184B}"/>
              </a:ext>
            </a:extLst>
          </p:cNvPr>
          <p:cNvSpPr txBox="1"/>
          <p:nvPr/>
        </p:nvSpPr>
        <p:spPr>
          <a:xfrm>
            <a:off x="385708" y="664322"/>
            <a:ext cx="522170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err="1">
                <a:solidFill>
                  <a:srgbClr val="002060"/>
                </a:solidFill>
                <a:latin typeface="Google Sans"/>
              </a:rPr>
              <a:t>APP.tsx</a:t>
            </a:r>
            <a:r>
              <a:rPr lang="en-US" sz="1000" b="1" i="0" dirty="0">
                <a:solidFill>
                  <a:srgbClr val="002060"/>
                </a:solidFill>
                <a:effectLst/>
                <a:latin typeface="Google Sans"/>
              </a:rPr>
              <a:t>:</a:t>
            </a:r>
          </a:p>
          <a:p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"./App.css"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FormEvent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"./types"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RecipeCard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"./components/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RecipeCard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RecipeModal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"./components/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RecipeModal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AiOutlineSearch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"react-icons/ai"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Tabs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"search"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"favourites"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searchTerm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setSearchTerm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recipes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setRecipes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[]&gt;([]);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selectedRecipe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setSelectedRecipe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IN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selectedTab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setSelectedTab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Tabs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"search"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favouriteRecipes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setFavouriteRecipes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[]&gt;([]);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pageNumber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fetchFavouriteRecipes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favouriteRecipes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getFavouriteRecipes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setFavouriteRecipes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favouriteRecipes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fetchFavouriteRecipes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handleSearchSubmit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FormEvent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recipes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searchRecipes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searchTerm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setRecipes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recipes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8ED6C-B700-7508-8F7A-442FF70954A4}"/>
              </a:ext>
            </a:extLst>
          </p:cNvPr>
          <p:cNvSpPr txBox="1"/>
          <p:nvPr/>
        </p:nvSpPr>
        <p:spPr>
          <a:xfrm>
            <a:off x="5983705" y="821767"/>
            <a:ext cx="522170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pageNumber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handleViewMoreClick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nextPage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pageNumber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nextRecipes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searchRecipes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searchTerm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nextPage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setRecipes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IN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recipes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nextRecipes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pageNumber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nextPage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addFavouriteRecipe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addFavouriteRecipe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setFavouriteRecipes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favouriteRecipes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removeFavouriteRecipe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removeFavouriteRecipe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updatedRecipes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favouriteRecipes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favRecipe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favRecipe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endParaRPr lang="en-IN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setFavouriteRecipes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updatedRecipes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IN" sz="1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553B26-A19D-796A-32BD-455D1CFE6F9D}"/>
              </a:ext>
            </a:extLst>
          </p:cNvPr>
          <p:cNvCxnSpPr>
            <a:cxnSpLocks/>
          </p:cNvCxnSpPr>
          <p:nvPr/>
        </p:nvCxnSpPr>
        <p:spPr>
          <a:xfrm>
            <a:off x="5694947" y="957179"/>
            <a:ext cx="0" cy="580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98469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87" y="29677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SOURCES –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Google Sans"/>
              </a:rPr>
              <a:t>main</a:t>
            </a:r>
            <a:r>
              <a:rPr lang="en-US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.tsx</a:t>
            </a:r>
            <a:b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8622E-E48F-0B0A-931C-2DCE0EC1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B7E7EB-40ED-2B88-4883-DC3C0767184B}"/>
              </a:ext>
            </a:extLst>
          </p:cNvPr>
          <p:cNvSpPr txBox="1"/>
          <p:nvPr/>
        </p:nvSpPr>
        <p:spPr>
          <a:xfrm>
            <a:off x="510287" y="1228397"/>
            <a:ext cx="91279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main.tsx</a:t>
            </a:r>
            <a:r>
              <a:rPr lang="en-IN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:</a:t>
            </a:r>
          </a:p>
          <a:p>
            <a:endParaRPr lang="en-IN" sz="2000" b="1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</a:t>
            </a:r>
            <a:r>
              <a:rPr lang="en-IN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/client"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IN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App.tsx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React.StrictMode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React.StrictMode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164354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87" y="29677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SOURCES –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Google Sans"/>
              </a:rPr>
              <a:t>types</a:t>
            </a:r>
            <a:r>
              <a:rPr lang="en-US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.ts</a:t>
            </a:r>
            <a:b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8622E-E48F-0B0A-931C-2DCE0EC1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B7E7EB-40ED-2B88-4883-DC3C0767184B}"/>
              </a:ext>
            </a:extLst>
          </p:cNvPr>
          <p:cNvSpPr txBox="1"/>
          <p:nvPr/>
        </p:nvSpPr>
        <p:spPr>
          <a:xfrm>
            <a:off x="510287" y="1228397"/>
            <a:ext cx="91279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types.ts</a:t>
            </a:r>
            <a:r>
              <a:rPr lang="en-IN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:</a:t>
            </a:r>
          </a:p>
          <a:p>
            <a:endParaRPr lang="en-IN" sz="2000" b="1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imageType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RecipeSummary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630574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87" y="29677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COMPONENTS – 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Google Sans"/>
              </a:rPr>
              <a:t>Recipe </a:t>
            </a:r>
            <a:r>
              <a:rPr lang="en-US" sz="2800" b="1" i="0" dirty="0" err="1">
                <a:solidFill>
                  <a:srgbClr val="FF0000"/>
                </a:solidFill>
                <a:effectLst/>
                <a:latin typeface="Google Sans"/>
              </a:rPr>
              <a:t>card.tsx</a:t>
            </a:r>
            <a:b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8622E-E48F-0B0A-931C-2DCE0EC1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B7E7EB-40ED-2B88-4883-DC3C0767184B}"/>
              </a:ext>
            </a:extLst>
          </p:cNvPr>
          <p:cNvSpPr txBox="1"/>
          <p:nvPr/>
        </p:nvSpPr>
        <p:spPr>
          <a:xfrm>
            <a:off x="645695" y="842287"/>
            <a:ext cx="912795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"../types"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AiFillHeart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AiOutlineHeart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"react-icons/ai"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isFavourite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onFavouriteButtonClick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RecipeCard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onFavouriteButtonClick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isFavourite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"recipe-card"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"recipe-card-title"</a:t>
            </a:r>
            <a:r>
              <a:rPr lang="en-I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endParaRPr lang="en-IN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stopPropagation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IN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onFavouriteButtonClick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isFavourite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(</a:t>
            </a:r>
            <a:endParaRPr lang="en-IN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AiFillHeart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) : (</a:t>
            </a:r>
            <a:endParaRPr lang="en-IN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AiOutlineHeart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)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RecipeCard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7341401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87" y="29677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COMPONENTS – 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Google Sans"/>
              </a:rPr>
              <a:t>Recipe </a:t>
            </a:r>
            <a:r>
              <a:rPr lang="en-US" sz="2800" b="1" dirty="0" err="1">
                <a:solidFill>
                  <a:srgbClr val="FF0000"/>
                </a:solidFill>
                <a:latin typeface="Google Sans"/>
              </a:rPr>
              <a:t>model</a:t>
            </a:r>
            <a:r>
              <a:rPr lang="en-US" sz="2800" b="1" i="0" dirty="0" err="1">
                <a:solidFill>
                  <a:srgbClr val="FF0000"/>
                </a:solidFill>
                <a:effectLst/>
                <a:latin typeface="Google Sans"/>
              </a:rPr>
              <a:t>.tsx</a:t>
            </a:r>
            <a:b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8622E-E48F-0B0A-931C-2DCE0EC1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B7E7EB-40ED-2B88-4883-DC3C0767184B}"/>
              </a:ext>
            </a:extLst>
          </p:cNvPr>
          <p:cNvSpPr txBox="1"/>
          <p:nvPr/>
        </p:nvSpPr>
        <p:spPr>
          <a:xfrm>
            <a:off x="645695" y="842287"/>
            <a:ext cx="912795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sz="9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9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RecipeSummary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sz="9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"../types"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9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RecipeAPI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"../api"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recipeId</a:t>
            </a:r>
            <a:r>
              <a:rPr lang="en-IN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onClose</a:t>
            </a:r>
            <a:r>
              <a:rPr lang="en-IN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RecipeModal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({ </a:t>
            </a:r>
            <a:r>
              <a:rPr lang="en-IN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recipeId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onClose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IN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sz="9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recipeSummary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setRecipeSummary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RecipeSummary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IN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fetchRecipeSummary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9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summaryRecipe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RecipeAPI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getRecipeSummary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recipeId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setRecipeSummary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summaryRecipe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IN" sz="9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fetchRecipeSummary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IN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recipeId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9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9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recipeSummary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&lt;&gt;&lt;/&gt;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9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9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9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IN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"overlay"</a:t>
            </a:r>
            <a:r>
              <a:rPr lang="en-IN" sz="9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9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9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9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IN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"modal"</a:t>
            </a:r>
            <a:r>
              <a:rPr lang="en-IN" sz="9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9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9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IN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"modal-content"</a:t>
            </a:r>
            <a:r>
              <a:rPr lang="en-IN" sz="9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9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9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IN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"modal-header"</a:t>
            </a:r>
            <a:r>
              <a:rPr lang="en-IN" sz="9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9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9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9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9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recipeSummary</a:t>
            </a:r>
            <a:r>
              <a:rPr lang="en-IN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9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9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9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9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IN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"close-btn"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onClose</a:t>
            </a:r>
            <a:r>
              <a:rPr lang="en-IN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9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9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&amp;times;</a:t>
            </a:r>
            <a:endParaRPr lang="en-IN" sz="9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9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9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9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9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9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9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9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dangerouslySetInnerHTML</a:t>
            </a:r>
            <a:r>
              <a:rPr lang="en-IN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IN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__html:</a:t>
            </a:r>
            <a:r>
              <a:rPr lang="en-IN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recipeSummary</a:t>
            </a:r>
            <a:r>
              <a:rPr lang="en-IN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IN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IN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9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9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9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9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9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9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37283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7EF0C6A8-D9CE-AA1C-E501-4FEE00733185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455738"/>
            <a:ext cx="9294813" cy="24733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9BA136-238C-FAF3-1325-1620C1B220AC}"/>
              </a:ext>
            </a:extLst>
          </p:cNvPr>
          <p:cNvSpPr txBox="1"/>
          <p:nvPr/>
        </p:nvSpPr>
        <p:spPr>
          <a:xfrm>
            <a:off x="214" y="3837060"/>
            <a:ext cx="11998812" cy="1794226"/>
          </a:xfrm>
          <a:prstGeom prst="rect">
            <a:avLst/>
          </a:prstGeom>
          <a:noFill/>
          <a:ln>
            <a:noFill/>
          </a:ln>
        </p:spPr>
        <p:txBody>
          <a:bodyPr vert="horz" wrap="none" lIns="108847" tIns="54423" rIns="108847" bIns="54423" anchorCtr="0" compatLnSpc="0">
            <a:noAutofit/>
          </a:bodyPr>
          <a:lstStyle/>
          <a:p>
            <a:pPr algn="ctr" hangingPunct="0"/>
            <a:r>
              <a:rPr lang="en-IN" sz="2177" b="1">
                <a:latin typeface="Liberation Sans" pitchFamily="18"/>
                <a:ea typeface="Segoe UI" pitchFamily="2"/>
                <a:cs typeface="Tahoma" pitchFamily="2"/>
              </a:rPr>
              <a:t>https://github.com/prince5sk/RECIPE-APP-Full-Stack-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AA428-4963-933F-8A01-2E44F0AD0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FA2CE21-AA3A-3547-E579-BD27D0BDC5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7326013"/>
              </p:ext>
            </p:extLst>
          </p:nvPr>
        </p:nvGraphicFramePr>
        <p:xfrm>
          <a:off x="0" y="521493"/>
          <a:ext cx="10971213" cy="5815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A1E36F2-CD47-C95B-D09C-201E941F6A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833811" y="6033587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E726-CA57-81AF-A151-F5281CD476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70050" y="411163"/>
            <a:ext cx="10521950" cy="649287"/>
          </a:xfrm>
        </p:spPr>
        <p:txBody>
          <a:bodyPr vert="horz" wrap="square">
            <a:spAutoFit/>
          </a:bodyPr>
          <a:lstStyle/>
          <a:p>
            <a:pPr algn="ctr">
              <a:spcBef>
                <a:spcPts val="1742"/>
              </a:spcBef>
              <a:spcAft>
                <a:spcPts val="1742"/>
              </a:spcAft>
            </a:pPr>
            <a:r>
              <a:rPr lang="en-IN" b="1" dirty="0">
                <a:latin typeface="Aptos" panose="020B0004020202020204" pitchFamily="34" charset="0"/>
                <a:cs typeface="Tahoma" pitchFamily="2"/>
              </a:rPr>
              <a:t>RECIPE  APP  (Full Stack)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CC14E0-EA6A-2A2B-D196-0B4BF44FF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894123"/>
              </p:ext>
            </p:extLst>
          </p:nvPr>
        </p:nvGraphicFramePr>
        <p:xfrm>
          <a:off x="513347" y="1387913"/>
          <a:ext cx="10714732" cy="429414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409327">
                  <a:extLst>
                    <a:ext uri="{9D8B030D-6E8A-4147-A177-3AD203B41FA5}">
                      <a16:colId xmlns:a16="http://schemas.microsoft.com/office/drawing/2014/main" val="3110872941"/>
                    </a:ext>
                  </a:extLst>
                </a:gridCol>
                <a:gridCol w="3651882">
                  <a:extLst>
                    <a:ext uri="{9D8B030D-6E8A-4147-A177-3AD203B41FA5}">
                      <a16:colId xmlns:a16="http://schemas.microsoft.com/office/drawing/2014/main" val="3041353304"/>
                    </a:ext>
                  </a:extLst>
                </a:gridCol>
                <a:gridCol w="3653523">
                  <a:extLst>
                    <a:ext uri="{9D8B030D-6E8A-4147-A177-3AD203B41FA5}">
                      <a16:colId xmlns:a16="http://schemas.microsoft.com/office/drawing/2014/main" val="1451990952"/>
                    </a:ext>
                  </a:extLst>
                </a:gridCol>
              </a:tblGrid>
              <a:tr h="955436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 b="1"/>
                      </a:pPr>
                      <a:endParaRPr lang="en-IN" sz="2900" b="1" u="none" strike="noStrike" kern="1200" cap="none" dirty="0">
                        <a:ln>
                          <a:noFill/>
                        </a:ln>
                      </a:endParaRPr>
                    </a:p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 b="1"/>
                      </a:pPr>
                      <a:r>
                        <a:rPr lang="en-IN" sz="2900" b="1" u="none" strike="noStrike" kern="1200" cap="none" dirty="0">
                          <a:ln>
                            <a:noFill/>
                          </a:ln>
                        </a:rPr>
                        <a:t>LMS  USERNAME</a:t>
                      </a:r>
                      <a:endParaRPr lang="en-IN" sz="2900" b="1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 b="1"/>
                      </a:pPr>
                      <a:endParaRPr lang="en-IN" sz="2900" b="1" u="none" strike="noStrike" kern="1200" cap="none" dirty="0">
                        <a:ln>
                          <a:noFill/>
                        </a:ln>
                      </a:endParaRPr>
                    </a:p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 b="1"/>
                      </a:pPr>
                      <a:r>
                        <a:rPr lang="en-IN" sz="2900" b="1" u="none" strike="noStrike" kern="1200" cap="none" dirty="0">
                          <a:ln>
                            <a:noFill/>
                          </a:ln>
                        </a:rPr>
                        <a:t>NAME</a:t>
                      </a:r>
                      <a:endParaRPr lang="en-IN" sz="2900" b="1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 b="1"/>
                      </a:pPr>
                      <a:endParaRPr lang="en-IN" sz="2900" b="1" u="none" strike="noStrike" kern="1200" cap="none" dirty="0">
                        <a:ln>
                          <a:noFill/>
                        </a:ln>
                      </a:endParaRPr>
                    </a:p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 b="1"/>
                      </a:pPr>
                      <a:r>
                        <a:rPr lang="en-IN" sz="2900" b="1" u="none" strike="noStrike" kern="1200" cap="none" dirty="0">
                          <a:ln>
                            <a:noFill/>
                          </a:ln>
                        </a:rPr>
                        <a:t>BATCH</a:t>
                      </a:r>
                      <a:endParaRPr lang="en-IN" sz="2900" b="1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extLst>
                  <a:ext uri="{0D108BD9-81ED-4DB2-BD59-A6C34878D82A}">
                    <a16:rowId xmlns:a16="http://schemas.microsoft.com/office/drawing/2014/main" val="3004328478"/>
                  </a:ext>
                </a:extLst>
              </a:tr>
              <a:tr h="712925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911920104301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Haris </a:t>
                      </a:r>
                      <a:r>
                        <a:rPr lang="en-IN" sz="2200" b="0" u="none" strike="noStrike" kern="1200" cap="none" dirty="0" err="1">
                          <a:ln>
                            <a:noFill/>
                          </a:ln>
                        </a:rPr>
                        <a:t>kumar</a:t>
                      </a: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          TK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NM2.0_CC2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extLst>
                  <a:ext uri="{0D108BD9-81ED-4DB2-BD59-A6C34878D82A}">
                    <a16:rowId xmlns:a16="http://schemas.microsoft.com/office/drawing/2014/main" val="3491316783"/>
                  </a:ext>
                </a:extLst>
              </a:tr>
              <a:tr h="712925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>
                          <a:ln>
                            <a:noFill/>
                          </a:ln>
                        </a:rPr>
                        <a:t>911920104302</a:t>
                      </a:r>
                      <a:endParaRPr lang="en-IN" sz="22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 err="1">
                          <a:ln>
                            <a:noFill/>
                          </a:ln>
                        </a:rPr>
                        <a:t>Subburaj</a:t>
                      </a: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                S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NM2.0_CC2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extLst>
                  <a:ext uri="{0D108BD9-81ED-4DB2-BD59-A6C34878D82A}">
                    <a16:rowId xmlns:a16="http://schemas.microsoft.com/office/drawing/2014/main" val="2863061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>
                          <a:ln>
                            <a:noFill/>
                          </a:ln>
                        </a:rPr>
                        <a:t>911920104701</a:t>
                      </a:r>
                      <a:endParaRPr lang="en-IN" sz="22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Siva Sakthi            M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NM2.0_CC2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extLst>
                  <a:ext uri="{0D108BD9-81ED-4DB2-BD59-A6C34878D82A}">
                    <a16:rowId xmlns:a16="http://schemas.microsoft.com/office/drawing/2014/main" val="3204872186"/>
                  </a:ext>
                </a:extLst>
              </a:tr>
              <a:tr h="712925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>
                          <a:ln>
                            <a:noFill/>
                          </a:ln>
                        </a:rPr>
                        <a:t>911920104702</a:t>
                      </a:r>
                      <a:endParaRPr lang="en-IN" sz="22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 err="1">
                          <a:ln>
                            <a:noFill/>
                          </a:ln>
                        </a:rPr>
                        <a:t>Barath</a:t>
                      </a: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 Pandian     K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NM2.0_CC2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extLst>
                  <a:ext uri="{0D108BD9-81ED-4DB2-BD59-A6C34878D82A}">
                    <a16:rowId xmlns:a16="http://schemas.microsoft.com/office/drawing/2014/main" val="3180669355"/>
                  </a:ext>
                </a:extLst>
              </a:tr>
              <a:tr h="714997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911920104703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Ragu </a:t>
                      </a:r>
                      <a:r>
                        <a:rPr lang="en-IN" sz="2200" b="0" u="none" strike="noStrike" kern="1200" cap="none" dirty="0" err="1">
                          <a:ln>
                            <a:noFill/>
                          </a:ln>
                        </a:rPr>
                        <a:t>Annjaneyar</a:t>
                      </a: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  TS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NM2.0_CC2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extLst>
                  <a:ext uri="{0D108BD9-81ED-4DB2-BD59-A6C34878D82A}">
                    <a16:rowId xmlns:a16="http://schemas.microsoft.com/office/drawing/2014/main" val="341579339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D319A64-4AB4-D4A4-650E-DEDE01A67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F4EC-3D7E-D4B8-50B0-88FE2C58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0298"/>
            <a:ext cx="10058400" cy="1371600"/>
          </a:xfrm>
        </p:spPr>
        <p:txBody>
          <a:bodyPr/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Aptos" panose="020B0004020202020204" pitchFamily="34" charset="0"/>
                <a:cs typeface="Tahoma" pitchFamily="2"/>
              </a:rPr>
              <a:t>RECIPE  APP  (Full Stack)</a:t>
            </a:r>
            <a:endParaRPr lang="en-IN" b="1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0BC984-06CE-83ED-1C3D-C5EA50EF3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2">
                    <a:lumMod val="75000"/>
                  </a:schemeClr>
                </a:solidFill>
                <a:cs typeface="Tahoma" pitchFamily="2"/>
              </a:rPr>
              <a:t>TASK – 3</a:t>
            </a:r>
          </a:p>
          <a:p>
            <a:pPr marL="0" indent="0" algn="ctr">
              <a:buNone/>
            </a:pPr>
            <a:r>
              <a:rPr lang="en-IN" sz="2400" b="1" dirty="0">
                <a:cs typeface="Tahoma" pitchFamily="2"/>
              </a:rPr>
              <a:t>CREATING VARIOUS FRONT  END PROGRAMS</a:t>
            </a:r>
          </a:p>
          <a:p>
            <a:pPr marL="0" indent="0">
              <a:buNone/>
            </a:pPr>
            <a:endParaRPr lang="en-IN" sz="3200" b="1" dirty="0">
              <a:cs typeface="Tahoma" pitchFamily="2"/>
            </a:endParaRPr>
          </a:p>
          <a:p>
            <a:pPr marL="0" indent="0">
              <a:buNone/>
            </a:pPr>
            <a:endParaRPr lang="en-IN" sz="2400" b="1" dirty="0"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1" i="0" u="none" strike="noStrike" kern="1200" cap="none" dirty="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Project Name:</a:t>
            </a:r>
            <a:r>
              <a:rPr lang="en-IN" sz="2400" b="0" i="0" u="none" strike="noStrike" kern="1200" cap="none" dirty="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 RECIPE  APP  (Full Stack)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1" i="0" u="none" strike="noStrike" kern="1200" cap="none" dirty="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Version:</a:t>
            </a:r>
            <a:r>
              <a:rPr lang="en-IN" sz="2400" b="0" i="0" u="none" strike="noStrike" kern="1200" cap="none" dirty="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 1.0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1" i="0" u="none" strike="noStrike" kern="1200" cap="none" dirty="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Date:</a:t>
            </a:r>
            <a:r>
              <a:rPr lang="en-IN" sz="2400" b="0" i="0" u="none" strike="noStrike" kern="1200" cap="none" dirty="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 2023-11-12</a:t>
            </a:r>
            <a:endParaRPr lang="en-IN" sz="2400" b="1" dirty="0">
              <a:cs typeface="Tahoma" pitchFamily="2"/>
            </a:endParaRPr>
          </a:p>
          <a:p>
            <a:endParaRPr lang="en-IN" sz="3200" b="1" dirty="0">
              <a:cs typeface="Tahoma" pitchFamily="2"/>
            </a:endParaRPr>
          </a:p>
          <a:p>
            <a:endParaRPr lang="en-IN" sz="3200" b="1" dirty="0">
              <a:cs typeface="Tahoma" pitchFamily="2"/>
            </a:endParaRPr>
          </a:p>
          <a:p>
            <a:pPr marL="0" indent="0">
              <a:buNone/>
            </a:pPr>
            <a:endParaRPr lang="en-IN" sz="3200" b="1" dirty="0">
              <a:cs typeface="Tahoma" pitchFamily="2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DC7CFC-3158-0B33-938C-5F05E38FC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5061073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87" y="29677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Creating Various Front-End programs</a:t>
            </a:r>
            <a:b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8622E-E48F-0B0A-931C-2DCE0EC1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7229E6-753E-6AE0-CD6E-A7E9EDAFD0A6}"/>
              </a:ext>
            </a:extLst>
          </p:cNvPr>
          <p:cNvSpPr txBox="1"/>
          <p:nvPr/>
        </p:nvSpPr>
        <p:spPr>
          <a:xfrm>
            <a:off x="168442" y="1419726"/>
            <a:ext cx="9472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Google Sans"/>
              </a:rPr>
              <a:t>Creating various front-end programs for a recipe app using React JS involves building interactive and user-friendly interfaces for different aspects of the app. Here's a breakdown of the key components and functionalities: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B7E7EB-40ED-2B88-4883-DC3C0767184B}"/>
              </a:ext>
            </a:extLst>
          </p:cNvPr>
          <p:cNvSpPr txBox="1"/>
          <p:nvPr/>
        </p:nvSpPr>
        <p:spPr>
          <a:xfrm>
            <a:off x="168442" y="2870203"/>
            <a:ext cx="91279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Google Sans"/>
              </a:rPr>
              <a:t>Recipe Search:</a:t>
            </a:r>
          </a:p>
          <a:p>
            <a:pPr algn="l"/>
            <a:endParaRPr lang="en-US" b="1" i="0" dirty="0">
              <a:solidFill>
                <a:schemeClr val="accent2">
                  <a:lumMod val="50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Implement a search bar that allows users to search for recipes by name, ingredients, or 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cuisine.</a:t>
            </a:r>
          </a:p>
          <a:p>
            <a:pPr algn="l"/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Use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React's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state management capabilities to handle search queries and update the displayed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recipes accordingly.</a:t>
            </a:r>
          </a:p>
          <a:p>
            <a:pPr algn="l"/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Employ search algorithms to provide relevant and accurate recipe suggestions based on user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input.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87" y="29677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Creating Various Front-End programs</a:t>
            </a:r>
            <a:b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8622E-E48F-0B0A-931C-2DCE0EC1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B7E7EB-40ED-2B88-4883-DC3C0767184B}"/>
              </a:ext>
            </a:extLst>
          </p:cNvPr>
          <p:cNvSpPr txBox="1"/>
          <p:nvPr/>
        </p:nvSpPr>
        <p:spPr>
          <a:xfrm>
            <a:off x="244642" y="957179"/>
            <a:ext cx="912795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Google Sans"/>
              </a:rPr>
              <a:t>Recipe List:</a:t>
            </a:r>
          </a:p>
          <a:p>
            <a:pPr algn="l"/>
            <a:endParaRPr lang="en-US" b="1" i="0" dirty="0">
              <a:solidFill>
                <a:srgbClr val="002060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Create a dynamic recipe list that displays a summary of each recipe, including its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title, image, and brief description.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Use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React's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component architecture to structure and render individual recipe cards.</a:t>
            </a:r>
          </a:p>
          <a:p>
            <a:pPr algn="l"/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Implement pagination to handle large datasets and divide the recipe list into manageable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pages.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Google Sans"/>
            </a:endParaRPr>
          </a:p>
          <a:p>
            <a:pPr algn="l"/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Google Sans"/>
              </a:rPr>
              <a:t>Recipe Details:</a:t>
            </a:r>
          </a:p>
          <a:p>
            <a:pPr algn="l"/>
            <a:endParaRPr lang="en-US" b="1" i="0" dirty="0">
              <a:solidFill>
                <a:srgbClr val="002060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Develop a detailed recipe page that provides comprehensive information about a selected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recipe.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Break down the recipe into clear sections, such as ingredients, instructions, and nutritional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information.</a:t>
            </a:r>
          </a:p>
          <a:p>
            <a:pPr algn="l"/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Use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React's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conditional rendering to show and hide specific sections based on user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interactions.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86503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87" y="29677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Creating Various Front-End programs</a:t>
            </a:r>
            <a:b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8622E-E48F-0B0A-931C-2DCE0EC1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B7E7EB-40ED-2B88-4883-DC3C0767184B}"/>
              </a:ext>
            </a:extLst>
          </p:cNvPr>
          <p:cNvSpPr txBox="1"/>
          <p:nvPr/>
        </p:nvSpPr>
        <p:spPr>
          <a:xfrm>
            <a:off x="244642" y="1374274"/>
            <a:ext cx="912795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Google Sans"/>
              </a:rPr>
              <a:t>Recipe Editing:</a:t>
            </a:r>
          </a:p>
          <a:p>
            <a:pPr algn="l"/>
            <a:endParaRPr lang="en-US" b="0" i="0" dirty="0">
              <a:solidFill>
                <a:schemeClr val="bg2">
                  <a:lumMod val="10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Google Sans"/>
              </a:rPr>
              <a:t>  Create an interface for users to create, edit, and delete their own recipes.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2">
                  <a:lumMod val="10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Google Sans"/>
              </a:rPr>
              <a:t>  Implement form validation to ensure that users enter complete and accurate recipe details.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2">
                  <a:lumMod val="10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Google Sans"/>
              </a:rPr>
              <a:t>  Use </a:t>
            </a:r>
            <a:r>
              <a:rPr lang="en-US" b="0" i="0" dirty="0" err="1">
                <a:solidFill>
                  <a:schemeClr val="bg2">
                    <a:lumMod val="10000"/>
                  </a:schemeClr>
                </a:solidFill>
                <a:effectLst/>
                <a:latin typeface="Google Sans"/>
              </a:rPr>
              <a:t>React's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Google Sans"/>
              </a:rPr>
              <a:t> data binding techniques to connect form fields to the underlying recipe data.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10000"/>
                </a:schemeClr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2">
                  <a:lumMod val="10000"/>
                </a:schemeClr>
              </a:solidFill>
              <a:effectLst/>
              <a:latin typeface="Google Sans"/>
            </a:endParaRPr>
          </a:p>
          <a:p>
            <a:pPr algn="l"/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Google Sans"/>
              </a:rPr>
              <a:t> </a:t>
            </a:r>
            <a:r>
              <a:rPr lang="en-US" b="1" i="0" dirty="0">
                <a:solidFill>
                  <a:srgbClr val="002060"/>
                </a:solidFill>
                <a:effectLst/>
                <a:latin typeface="Google Sans"/>
              </a:rPr>
              <a:t>Recipe Recommendation:</a:t>
            </a:r>
          </a:p>
          <a:p>
            <a:pPr algn="l"/>
            <a:endParaRPr lang="en-US" b="0" i="0" dirty="0">
              <a:solidFill>
                <a:schemeClr val="bg2">
                  <a:lumMod val="10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Google Sans"/>
              </a:rPr>
              <a:t>  Develop an algorithm that recommends recipes to users based on their past</a:t>
            </a:r>
          </a:p>
          <a:p>
            <a:pPr algn="l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oogle Sans"/>
              </a:rPr>
              <a:t>   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Google Sans"/>
              </a:rPr>
              <a:t> searches, favorites, and browsing history.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2">
                  <a:lumMod val="10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Google Sans"/>
              </a:rPr>
              <a:t>  Personalize recommendations to cater to individual user preferences and dietary needs.</a:t>
            </a:r>
          </a:p>
          <a:p>
            <a:pPr algn="l"/>
            <a:endParaRPr lang="en-US" b="0" i="0" dirty="0">
              <a:solidFill>
                <a:schemeClr val="bg2">
                  <a:lumMod val="10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Google Sans"/>
              </a:rPr>
              <a:t>  Use </a:t>
            </a:r>
            <a:r>
              <a:rPr lang="en-US" b="0" i="0" dirty="0" err="1">
                <a:solidFill>
                  <a:schemeClr val="bg2">
                    <a:lumMod val="10000"/>
                  </a:schemeClr>
                </a:solidFill>
                <a:effectLst/>
                <a:latin typeface="Google Sans"/>
              </a:rPr>
              <a:t>React's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Google Sans"/>
              </a:rPr>
              <a:t> state management to store and update user preferences and recommendation</a:t>
            </a:r>
          </a:p>
          <a:p>
            <a:pPr algn="l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oogle Sans"/>
              </a:rPr>
              <a:t>   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Google Sans"/>
              </a:rPr>
              <a:t>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3320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87" y="29677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Creating Various Front-End programs</a:t>
            </a:r>
            <a:b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8622E-E48F-0B0A-931C-2DCE0EC1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B7E7EB-40ED-2B88-4883-DC3C0767184B}"/>
              </a:ext>
            </a:extLst>
          </p:cNvPr>
          <p:cNvSpPr txBox="1"/>
          <p:nvPr/>
        </p:nvSpPr>
        <p:spPr>
          <a:xfrm>
            <a:off x="244642" y="1219277"/>
            <a:ext cx="912795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Google Sans"/>
              </a:rPr>
              <a:t>Recipe Reviews and Ratings:</a:t>
            </a:r>
          </a:p>
          <a:p>
            <a:pPr algn="l"/>
            <a:endParaRPr lang="en-US" b="1" i="0" dirty="0">
              <a:solidFill>
                <a:srgbClr val="002060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Implement a system for users to leave reviews and ratings for recipes they have tried.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Moderate reviews to ensure they are relevant, constructive, and adhere to community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guidelines.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Calculate average ratings and display them prominently on recipe pages to aid user decision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-making.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Google Sans"/>
              </a:rPr>
              <a:t>User Authentication and Authorization:</a:t>
            </a:r>
          </a:p>
          <a:p>
            <a:pPr algn="l"/>
            <a:endParaRPr lang="en-US" b="1" i="0" dirty="0">
              <a:solidFill>
                <a:srgbClr val="002060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Create a secure login and registration system for users to manage their accounts.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Implement role-based access control to restrict access to certain features based on user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privileges.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Use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React's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state management to track user login status and access permissions.</a:t>
            </a:r>
          </a:p>
        </p:txBody>
      </p:sp>
    </p:spTree>
    <p:extLst>
      <p:ext uri="{BB962C8B-B14F-4D97-AF65-F5344CB8AC3E}">
        <p14:creationId xmlns:p14="http://schemas.microsoft.com/office/powerpoint/2010/main" val="60618935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87" y="29677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Creating Various Front-End programs</a:t>
            </a:r>
            <a:b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8622E-E48F-0B0A-931C-2DCE0EC1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B7E7EB-40ED-2B88-4883-DC3C0767184B}"/>
              </a:ext>
            </a:extLst>
          </p:cNvPr>
          <p:cNvSpPr txBox="1"/>
          <p:nvPr/>
        </p:nvSpPr>
        <p:spPr>
          <a:xfrm>
            <a:off x="413085" y="1997320"/>
            <a:ext cx="91279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02060"/>
                </a:solidFill>
                <a:effectLst/>
                <a:latin typeface="Google Sans"/>
              </a:rPr>
              <a:t>Responsive and Adaptive Design:</a:t>
            </a:r>
          </a:p>
          <a:p>
            <a:pPr algn="l"/>
            <a:endParaRPr lang="en-US" sz="2000" b="1" dirty="0">
              <a:solidFill>
                <a:srgbClr val="002060"/>
              </a:solidFill>
              <a:latin typeface="Google Sans"/>
            </a:endParaRPr>
          </a:p>
          <a:p>
            <a:pPr algn="l"/>
            <a:endParaRPr lang="en-US" sz="2000" b="1" i="0" dirty="0">
              <a:solidFill>
                <a:srgbClr val="002060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Google Sans"/>
              </a:rPr>
              <a:t>  Ensure the recipe app's interface adapts seamlessly to different screen sizes and</a:t>
            </a:r>
          </a:p>
          <a:p>
            <a:pPr algn="l"/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Google Sans"/>
              </a:rPr>
              <a:t>   </a:t>
            </a:r>
            <a:r>
              <a:rPr lang="en-US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Google Sans"/>
              </a:rPr>
              <a:t> devices, including desktops, tablets, and smartphones.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2">
                  <a:lumMod val="50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Google Sans"/>
              </a:rPr>
              <a:t>  Use </a:t>
            </a:r>
            <a:r>
              <a:rPr lang="en-US" sz="20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Google Sans"/>
              </a:rPr>
              <a:t>React's</a:t>
            </a:r>
            <a:r>
              <a:rPr lang="en-US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Google Sans"/>
              </a:rPr>
              <a:t> responsive design techniques to adjust layouts, fonts, and other</a:t>
            </a:r>
          </a:p>
          <a:p>
            <a:pPr algn="l"/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Google Sans"/>
              </a:rPr>
              <a:t>   </a:t>
            </a:r>
            <a:r>
              <a:rPr lang="en-US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Google Sans"/>
              </a:rPr>
              <a:t> elements based on the available viewport width.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2">
                  <a:lumMod val="50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Google Sans"/>
              </a:rPr>
              <a:t>  Test the app thoroughly on various devices to ensure optimal user experience across</a:t>
            </a:r>
          </a:p>
          <a:p>
            <a:pPr algn="l"/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Google Sans"/>
              </a:rPr>
              <a:t>   </a:t>
            </a:r>
            <a:r>
              <a:rPr lang="en-US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Google Sans"/>
              </a:rPr>
              <a:t> all platforms.</a:t>
            </a:r>
          </a:p>
        </p:txBody>
      </p:sp>
    </p:spTree>
    <p:extLst>
      <p:ext uri="{BB962C8B-B14F-4D97-AF65-F5344CB8AC3E}">
        <p14:creationId xmlns:p14="http://schemas.microsoft.com/office/powerpoint/2010/main" val="422859709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87" y="296779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V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Google Sans"/>
              </a:rPr>
              <a:t>arious Front End Programming Languages Used</a:t>
            </a:r>
            <a:b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8622E-E48F-0B0A-931C-2DCE0EC1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B7E7EB-40ED-2B88-4883-DC3C0767184B}"/>
              </a:ext>
            </a:extLst>
          </p:cNvPr>
          <p:cNvSpPr txBox="1"/>
          <p:nvPr/>
        </p:nvSpPr>
        <p:spPr>
          <a:xfrm>
            <a:off x="98258" y="1659285"/>
            <a:ext cx="94207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002060"/>
                </a:solidFill>
                <a:effectLst/>
                <a:latin typeface="Google Sans"/>
              </a:rPr>
              <a:t>HTML</a:t>
            </a:r>
          </a:p>
          <a:p>
            <a:pPr algn="ctr"/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Google Sans"/>
              </a:rPr>
              <a:t>   Hyper Text Markup Language</a:t>
            </a:r>
          </a:p>
          <a:p>
            <a:pPr algn="ctr"/>
            <a:endParaRPr lang="en-US" sz="2800" b="0" i="0" dirty="0">
              <a:solidFill>
                <a:schemeClr val="tx2">
                  <a:lumMod val="50000"/>
                </a:schemeClr>
              </a:solidFill>
              <a:effectLst/>
              <a:latin typeface="Google Sans"/>
            </a:endParaRPr>
          </a:p>
          <a:p>
            <a:pPr algn="ctr"/>
            <a:r>
              <a:rPr lang="en-US" sz="2800" b="1" dirty="0">
                <a:solidFill>
                  <a:srgbClr val="002060"/>
                </a:solidFill>
                <a:latin typeface="Google Sans"/>
              </a:rPr>
              <a:t>CSS</a:t>
            </a:r>
          </a:p>
          <a:p>
            <a:pPr algn="ctr"/>
            <a:r>
              <a:rPr lang="en-US" sz="2800" b="0" i="0" dirty="0">
                <a:solidFill>
                  <a:schemeClr val="tx2">
                    <a:lumMod val="50000"/>
                  </a:schemeClr>
                </a:solidFill>
                <a:effectLst/>
                <a:latin typeface="Google Sans"/>
              </a:rPr>
              <a:t>   Cascading Style Sheet</a:t>
            </a:r>
          </a:p>
          <a:p>
            <a:pPr algn="ctr"/>
            <a:endParaRPr lang="en-US" sz="2800" dirty="0">
              <a:solidFill>
                <a:schemeClr val="tx2">
                  <a:lumMod val="50000"/>
                </a:schemeClr>
              </a:solidFill>
              <a:latin typeface="Google Sans"/>
            </a:endParaRPr>
          </a:p>
          <a:p>
            <a:pPr algn="ctr"/>
            <a:r>
              <a:rPr lang="en-US" sz="2800" b="1" i="0" dirty="0">
                <a:solidFill>
                  <a:srgbClr val="002060"/>
                </a:solidFill>
                <a:effectLst/>
                <a:latin typeface="Google Sans"/>
              </a:rPr>
              <a:t>JS</a:t>
            </a:r>
          </a:p>
          <a:p>
            <a:pPr algn="ctr"/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Google Sans"/>
              </a:rPr>
              <a:t>   Java Script</a:t>
            </a:r>
            <a:endParaRPr lang="en-US" sz="2800" b="0" i="0" dirty="0">
              <a:solidFill>
                <a:schemeClr val="tx2">
                  <a:lumMod val="50000"/>
                </a:schemeClr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0968573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2873</Words>
  <Application>Microsoft Office PowerPoint</Application>
  <PresentationFormat>Widescreen</PresentationFormat>
  <Paragraphs>511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Aptos</vt:lpstr>
      <vt:lpstr>Arial</vt:lpstr>
      <vt:lpstr>Arial Black</vt:lpstr>
      <vt:lpstr>Arial Rounded MT Bold</vt:lpstr>
      <vt:lpstr>Calibri</vt:lpstr>
      <vt:lpstr>Consolas</vt:lpstr>
      <vt:lpstr>Google Sans</vt:lpstr>
      <vt:lpstr>Liberation Sans</vt:lpstr>
      <vt:lpstr>Trebuchet MS</vt:lpstr>
      <vt:lpstr>Wingdings 3</vt:lpstr>
      <vt:lpstr>Facet</vt:lpstr>
      <vt:lpstr>RECIPE  APP  (Full Stack)</vt:lpstr>
      <vt:lpstr>RECIPE  APP  (Full Stack)</vt:lpstr>
      <vt:lpstr>RECIPE  APP  (Full Stack)</vt:lpstr>
      <vt:lpstr>Creating Various Front-End programs </vt:lpstr>
      <vt:lpstr>Creating Various Front-End programs </vt:lpstr>
      <vt:lpstr>Creating Various Front-End programs </vt:lpstr>
      <vt:lpstr>Creating Various Front-End programs </vt:lpstr>
      <vt:lpstr>Creating Various Front-End programs </vt:lpstr>
      <vt:lpstr>Various Front End Programming Languages Used </vt:lpstr>
      <vt:lpstr>HTML </vt:lpstr>
      <vt:lpstr>SOURCES – (API) </vt:lpstr>
      <vt:lpstr>SOURCES – (CSS) </vt:lpstr>
      <vt:lpstr>SOURCES – (APP) </vt:lpstr>
      <vt:lpstr>SOURCES – main.tsx </vt:lpstr>
      <vt:lpstr>SOURCES – types.ts </vt:lpstr>
      <vt:lpstr>COMPONENTS – Recipe card.tsx </vt:lpstr>
      <vt:lpstr>COMPONENTS – Recipe model.tsx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 APP  (Full Stack)</dc:title>
  <dc:creator>prince sk</dc:creator>
  <cp:lastModifiedBy>prince sk</cp:lastModifiedBy>
  <cp:revision>4</cp:revision>
  <dcterms:created xsi:type="dcterms:W3CDTF">2023-11-18T06:01:16Z</dcterms:created>
  <dcterms:modified xsi:type="dcterms:W3CDTF">2023-11-18T14:11:32Z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