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18"/>
  </p:notesMasterIdLst>
  <p:sldIdLst>
    <p:sldId id="293" r:id="rId5"/>
    <p:sldId id="257" r:id="rId6"/>
    <p:sldId id="296" r:id="rId7"/>
    <p:sldId id="295" r:id="rId8"/>
    <p:sldId id="310" r:id="rId9"/>
    <p:sldId id="311" r:id="rId10"/>
    <p:sldId id="312" r:id="rId11"/>
    <p:sldId id="313" r:id="rId12"/>
    <p:sldId id="303" r:id="rId13"/>
    <p:sldId id="314" r:id="rId14"/>
    <p:sldId id="307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95" d="100"/>
          <a:sy n="95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31179-BB41-4050-8237-58F13AC5299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97362A-71BB-4D7E-8760-36CD284A6CA1}">
      <dgm:prSet/>
      <dgm:spPr/>
      <dgm:t>
        <a:bodyPr/>
        <a:lstStyle/>
        <a:p>
          <a:r>
            <a:rPr lang="en-IN" b="1" i="1"/>
            <a:t>THANK  YOU !</a:t>
          </a:r>
          <a:endParaRPr lang="en-IN"/>
        </a:p>
      </dgm:t>
    </dgm:pt>
    <dgm:pt modelId="{6BF683B7-22DD-4A21-A5AF-EE4B4375C9E9}" type="parTrans" cxnId="{46E8610A-AFA2-44C3-BDB5-0A5C5677D155}">
      <dgm:prSet/>
      <dgm:spPr/>
      <dgm:t>
        <a:bodyPr/>
        <a:lstStyle/>
        <a:p>
          <a:endParaRPr lang="en-IN"/>
        </a:p>
      </dgm:t>
    </dgm:pt>
    <dgm:pt modelId="{E03A9382-D255-4FDB-B4D6-321513A09786}" type="sibTrans" cxnId="{46E8610A-AFA2-44C3-BDB5-0A5C5677D155}">
      <dgm:prSet/>
      <dgm:spPr/>
      <dgm:t>
        <a:bodyPr/>
        <a:lstStyle/>
        <a:p>
          <a:endParaRPr lang="en-IN"/>
        </a:p>
      </dgm:t>
    </dgm:pt>
    <dgm:pt modelId="{3870F3DE-7E9A-4E18-826D-53BEED79203C}" type="pres">
      <dgm:prSet presAssocID="{1D831179-BB41-4050-8237-58F13AC5299B}" presName="compositeShape" presStyleCnt="0">
        <dgm:presLayoutVars>
          <dgm:chMax val="7"/>
          <dgm:dir/>
          <dgm:resizeHandles val="exact"/>
        </dgm:presLayoutVars>
      </dgm:prSet>
      <dgm:spPr/>
    </dgm:pt>
    <dgm:pt modelId="{D6E9F2A3-1054-40D7-9528-A041079F06C2}" type="pres">
      <dgm:prSet presAssocID="{5497362A-71BB-4D7E-8760-36CD284A6CA1}" presName="circ1TxSh" presStyleLbl="vennNode1" presStyleIdx="0" presStyleCnt="1"/>
      <dgm:spPr/>
    </dgm:pt>
  </dgm:ptLst>
  <dgm:cxnLst>
    <dgm:cxn modelId="{46E8610A-AFA2-44C3-BDB5-0A5C5677D155}" srcId="{1D831179-BB41-4050-8237-58F13AC5299B}" destId="{5497362A-71BB-4D7E-8760-36CD284A6CA1}" srcOrd="0" destOrd="0" parTransId="{6BF683B7-22DD-4A21-A5AF-EE4B4375C9E9}" sibTransId="{E03A9382-D255-4FDB-B4D6-321513A09786}"/>
    <dgm:cxn modelId="{B2BA7248-B38C-4F1A-84C8-24350359261F}" type="presOf" srcId="{1D831179-BB41-4050-8237-58F13AC5299B}" destId="{3870F3DE-7E9A-4E18-826D-53BEED79203C}" srcOrd="0" destOrd="0" presId="urn:microsoft.com/office/officeart/2005/8/layout/venn1"/>
    <dgm:cxn modelId="{A4BA2078-16F6-40E5-88F9-E5CB056F3D9D}" type="presOf" srcId="{5497362A-71BB-4D7E-8760-36CD284A6CA1}" destId="{D6E9F2A3-1054-40D7-9528-A041079F06C2}" srcOrd="0" destOrd="0" presId="urn:microsoft.com/office/officeart/2005/8/layout/venn1"/>
    <dgm:cxn modelId="{482B90D7-B76E-42CA-BBA9-5A5CC5943473}" type="presParOf" srcId="{3870F3DE-7E9A-4E18-826D-53BEED79203C}" destId="{D6E9F2A3-1054-40D7-9528-A041079F06C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F2A3-1054-40D7-9528-A041079F06C2}">
      <dsp:nvSpPr>
        <dsp:cNvPr id="0" name=""/>
        <dsp:cNvSpPr/>
      </dsp:nvSpPr>
      <dsp:spPr>
        <a:xfrm>
          <a:off x="2578100" y="0"/>
          <a:ext cx="5815013" cy="58150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i="1" kern="1200"/>
            <a:t>THANK  YOU !</a:t>
          </a:r>
          <a:endParaRPr lang="en-IN" sz="6500" kern="1200"/>
        </a:p>
      </dsp:txBody>
      <dsp:txXfrm>
        <a:off x="3429689" y="851589"/>
        <a:ext cx="4111835" cy="411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C9-72EE-4104-A260-9970CB44C01E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B4EC-54BE-4EBF-9232-5AA4A2D94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9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48C9-DE0B-B2C2-5FD4-3E03950261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0385F-8396-433D-A6AB-459566147FE1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8CDAC-42A8-1FD5-1314-CCC6B7649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0350" y="809625"/>
            <a:ext cx="7038975" cy="39608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D4983-F66F-2A1D-F1A4-B7CC23F177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20000" y="5040000"/>
            <a:ext cx="6120000" cy="4680000"/>
          </a:xfrm>
        </p:spPr>
        <p:txBody>
          <a:bodyPr vert="horz">
            <a:spAutoFit/>
          </a:bodyPr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0CEC2-364F-4435-91EE-BC6E3B2B7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09CD54-4CE5-45DB-A325-29952BE62D5E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32198-B229-3083-FC61-7D13CB4FB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17B2C-7739-9325-1D48-8DE6E20FF2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7C4F-9A78-E1C0-C993-7A8E054C69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3AE4E2-03F9-4302-8EA0-5B2BCACD2B71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9D334-8369-3BB0-F630-76A9B5B2B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7034E-3D93-2795-00E7-4E7BF00C84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61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439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5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073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5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7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5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hindubusinessline.com/news/education/higher-education-startup-sunstone-raises-35-million-in-series-c-round/article65786845.e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.sunstone.in/mod/assign/view.php?id=6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businessline.com/news/education/higher-education-startup-sunstone-raises-35-million-in-series-c-round/article65786845.e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RECIPE  APP</a:t>
            </a:r>
            <a:r>
              <a:rPr lang="en-IN" sz="4800" b="1" dirty="0">
                <a:cs typeface="Tahoma" pitchFamily="2"/>
              </a:rPr>
              <a:t>  (</a:t>
            </a:r>
            <a:r>
              <a:rPr lang="en-IN" sz="4800" b="1" dirty="0">
                <a:solidFill>
                  <a:schemeClr val="tx1">
                    <a:lumMod val="85000"/>
                  </a:schemeClr>
                </a:solidFill>
                <a:cs typeface="Tahoma" pitchFamily="2"/>
              </a:rPr>
              <a:t>Full Stack</a:t>
            </a:r>
            <a:r>
              <a:rPr lang="en-IN" sz="4800" b="1" dirty="0">
                <a:cs typeface="Tahoma" pitchFamily="2"/>
              </a:rPr>
              <a:t>)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DATABASE  MODELLING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BF1DD-F200-FDB1-7E11-F4F3529D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69" y="4719754"/>
            <a:ext cx="4221691" cy="935808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92" y="39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SOURCES – (recipe-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Google Sans"/>
              </a:rPr>
              <a:t>api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)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385708" y="812527"/>
            <a:ext cx="522170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Recipe-</a:t>
            </a:r>
            <a:r>
              <a:rPr lang="en-US" sz="1000" b="1" i="0" dirty="0" err="1">
                <a:solidFill>
                  <a:srgbClr val="002060"/>
                </a:solidFill>
                <a:effectLst/>
                <a:latin typeface="Google Sans"/>
              </a:rPr>
              <a:t>api.ts</a:t>
            </a:r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 :</a:t>
            </a:r>
          </a:p>
          <a:p>
            <a:pPr algn="l"/>
            <a:endParaRPr lang="en-US" sz="1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"node-fetch"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SPOONACULAR_API_KEY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"FATAL::API Key not found"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"D::Spoonacular API key found"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"https://api.spoonacular.com/recipes/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complexSearch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offset: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getRecipeSummary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Key not found"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endParaRPr lang="en-US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8ED6C-B700-7508-8F7A-442FF70954A4}"/>
              </a:ext>
            </a:extLst>
          </p:cNvPr>
          <p:cNvSpPr txBox="1"/>
          <p:nvPr/>
        </p:nvSpPr>
        <p:spPr>
          <a:xfrm>
            <a:off x="5782482" y="1057494"/>
            <a:ext cx="52217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`https://api.spoonacular.com/recipes/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/summary`</a:t>
            </a:r>
            <a:endParaRPr lang="en-IN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getFavouriteRecipesByIDs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"API Key not found"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"https://api.spoonacular.com/recipes/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informationBulk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ids: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searchResponse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searchResponse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553B26-A19D-796A-32BD-455D1CFE6F9D}"/>
              </a:ext>
            </a:extLst>
          </p:cNvPr>
          <p:cNvCxnSpPr>
            <a:cxnSpLocks/>
          </p:cNvCxnSpPr>
          <p:nvPr/>
        </p:nvCxnSpPr>
        <p:spPr>
          <a:xfrm>
            <a:off x="5694947" y="957179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75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PRISMA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510287" y="1228397"/>
            <a:ext cx="9127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SCHEMA.prisma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:</a:t>
            </a:r>
          </a:p>
          <a:p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 This is your Prisma schema file,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 learn more about it in the docs: https://pris.ly/d/prisma-schema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generator client {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provider = "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prisma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-client-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js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datasource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provider = "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postgresql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= env("DATABASE_URL")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model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FavouriteRecipes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id       Int @id @default(autoincrement())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recipeId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Int @unique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435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7EF0C6A8-D9CE-AA1C-E501-4FEE0073318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55738"/>
            <a:ext cx="9294813" cy="2473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BA136-238C-FAF3-1325-1620C1B220AC}"/>
              </a:ext>
            </a:extLst>
          </p:cNvPr>
          <p:cNvSpPr txBox="1"/>
          <p:nvPr/>
        </p:nvSpPr>
        <p:spPr>
          <a:xfrm>
            <a:off x="214" y="3837060"/>
            <a:ext cx="11998812" cy="1794226"/>
          </a:xfrm>
          <a:prstGeom prst="rect">
            <a:avLst/>
          </a:prstGeom>
          <a:noFill/>
          <a:ln>
            <a:noFill/>
          </a:ln>
        </p:spPr>
        <p:txBody>
          <a:bodyPr vert="horz" wrap="none" lIns="108847" tIns="54423" rIns="108847" bIns="54423" anchorCtr="0" compatLnSpc="0">
            <a:noAutofit/>
          </a:bodyPr>
          <a:lstStyle/>
          <a:p>
            <a:pPr algn="ctr" hangingPunct="0"/>
            <a:r>
              <a:rPr lang="en-IN" sz="2177" b="1">
                <a:latin typeface="Liberation Sans" pitchFamily="18"/>
                <a:ea typeface="Segoe UI" pitchFamily="2"/>
                <a:cs typeface="Tahoma" pitchFamily="2"/>
              </a:rPr>
              <a:t>https://github.com/prince5sk/RECIPE-APP-Full-Stack-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A428-4963-933F-8A01-2E44F0AD0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A2CE21-AA3A-3547-E579-BD27D0BDC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326013"/>
              </p:ext>
            </p:extLst>
          </p:nvPr>
        </p:nvGraphicFramePr>
        <p:xfrm>
          <a:off x="0" y="521493"/>
          <a:ext cx="10971213" cy="5815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1E36F2-CD47-C95B-D09C-201E941F6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3811" y="6033587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E726-CA57-81AF-A151-F5281CD476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0050" y="411163"/>
            <a:ext cx="10521950" cy="649287"/>
          </a:xfrm>
        </p:spPr>
        <p:txBody>
          <a:bodyPr vert="horz" wrap="square">
            <a:spAutoFit/>
          </a:bodyPr>
          <a:lstStyle/>
          <a:p>
            <a:pPr algn="ctr">
              <a:spcBef>
                <a:spcPts val="1742"/>
              </a:spcBef>
              <a:spcAft>
                <a:spcPts val="1742"/>
              </a:spcAft>
            </a:pPr>
            <a:r>
              <a:rPr lang="en-IN" b="1" dirty="0">
                <a:latin typeface="Aptos" panose="020B0004020202020204" pitchFamily="34" charset="0"/>
                <a:cs typeface="Tahoma" pitchFamily="2"/>
              </a:rPr>
              <a:t>RECIPE  APP  (Full Stack)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CC14E0-EA6A-2A2B-D196-0B4BF44F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94123"/>
              </p:ext>
            </p:extLst>
          </p:nvPr>
        </p:nvGraphicFramePr>
        <p:xfrm>
          <a:off x="513347" y="1387913"/>
          <a:ext cx="10714732" cy="42941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09327">
                  <a:extLst>
                    <a:ext uri="{9D8B030D-6E8A-4147-A177-3AD203B41FA5}">
                      <a16:colId xmlns:a16="http://schemas.microsoft.com/office/drawing/2014/main" val="3110872941"/>
                    </a:ext>
                  </a:extLst>
                </a:gridCol>
                <a:gridCol w="3651882">
                  <a:extLst>
                    <a:ext uri="{9D8B030D-6E8A-4147-A177-3AD203B41FA5}">
                      <a16:colId xmlns:a16="http://schemas.microsoft.com/office/drawing/2014/main" val="3041353304"/>
                    </a:ext>
                  </a:extLst>
                </a:gridCol>
                <a:gridCol w="3653523">
                  <a:extLst>
                    <a:ext uri="{9D8B030D-6E8A-4147-A177-3AD203B41FA5}">
                      <a16:colId xmlns:a16="http://schemas.microsoft.com/office/drawing/2014/main" val="1451990952"/>
                    </a:ext>
                  </a:extLst>
                </a:gridCol>
              </a:tblGrid>
              <a:tr h="955436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LMS  USERNAME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NAME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endParaRPr lang="en-IN" sz="2900" b="1" u="none" strike="noStrike" kern="1200" cap="none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 b="1"/>
                      </a:pPr>
                      <a:r>
                        <a:rPr lang="en-IN" sz="2900" b="1" u="none" strike="noStrike" kern="1200" cap="none" dirty="0">
                          <a:ln>
                            <a:noFill/>
                          </a:ln>
                        </a:rPr>
                        <a:t>BATCH</a:t>
                      </a:r>
                      <a:endParaRPr lang="en-IN" sz="2900" b="1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004328478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911920104301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Haris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kumar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TK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91316783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911920104302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Subburaj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              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2863061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911920104701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Siva Sakthi            M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204872186"/>
                  </a:ext>
                </a:extLst>
              </a:tr>
              <a:tr h="71292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>
                          <a:ln>
                            <a:noFill/>
                          </a:ln>
                        </a:rPr>
                        <a:t>911920104702</a:t>
                      </a:r>
                      <a:endParaRPr lang="en-IN" sz="22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Barath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Pandian     K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180669355"/>
                  </a:ext>
                </a:extLst>
              </a:tr>
              <a:tr h="714997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911920104703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Ragu </a:t>
                      </a:r>
                      <a:r>
                        <a:rPr lang="en-IN" sz="2200" b="0" u="none" strike="noStrike" kern="1200" cap="none" dirty="0" err="1">
                          <a:ln>
                            <a:noFill/>
                          </a:ln>
                        </a:rPr>
                        <a:t>Annjaneyar</a:t>
                      </a: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  TS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200" b="0" u="none" strike="noStrike" kern="1200" cap="none" dirty="0">
                          <a:ln>
                            <a:noFill/>
                          </a:ln>
                        </a:rPr>
                        <a:t>NM2.0_CC2</a:t>
                      </a:r>
                      <a:endParaRPr lang="en-IN" sz="22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Segoe UI" pitchFamily="2"/>
                        <a:cs typeface="Tahoma" pitchFamily="2"/>
                      </a:endParaRPr>
                    </a:p>
                  </a:txBody>
                  <a:tcPr marL="110588" marR="110588" marT="55294" marB="55294"/>
                </a:tc>
                <a:extLst>
                  <a:ext uri="{0D108BD9-81ED-4DB2-BD59-A6C34878D82A}">
                    <a16:rowId xmlns:a16="http://schemas.microsoft.com/office/drawing/2014/main" val="34157933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D319A64-4AB4-D4A4-650E-DEDE01A6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4EC-3D7E-D4B8-50B0-88FE2C58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298"/>
            <a:ext cx="10058400" cy="1371600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ptos" panose="020B0004020202020204" pitchFamily="34" charset="0"/>
                <a:cs typeface="Tahoma" pitchFamily="2"/>
              </a:rPr>
              <a:t>RECIPE  APP  (Full Stack)</a:t>
            </a:r>
            <a:endParaRPr lang="en-IN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BC984-06CE-83ED-1C3D-C5EA50EF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cs typeface="Tahoma" pitchFamily="2"/>
              </a:rPr>
              <a:t>TASK – 4</a:t>
            </a:r>
          </a:p>
          <a:p>
            <a:pPr marL="0" indent="0" algn="ctr">
              <a:buNone/>
            </a:pPr>
            <a:r>
              <a:rPr lang="en-IN" sz="2400" b="1" dirty="0" err="1">
                <a:cs typeface="Tahoma" pitchFamily="2"/>
              </a:rPr>
              <a:t>DataBase</a:t>
            </a:r>
            <a:r>
              <a:rPr lang="en-IN" sz="2400" b="1" dirty="0">
                <a:cs typeface="Tahoma" pitchFamily="2"/>
              </a:rPr>
              <a:t> Modelling and Creating various API’s</a:t>
            </a: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2400" b="1" dirty="0"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Project Name: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RECIPE  APP  (Full Stack)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Version:</a:t>
            </a:r>
            <a:r>
              <a:rPr lang="en-IN" sz="2400" b="0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1.0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0" u="none" strike="noStrike" kern="1200" cap="none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Date</a:t>
            </a:r>
            <a:r>
              <a:rPr lang="en-IN" sz="2400" b="1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:</a:t>
            </a:r>
            <a:r>
              <a:rPr lang="en-IN" sz="24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2023-11-13</a:t>
            </a:r>
            <a:endParaRPr lang="en-IN" sz="24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endParaRPr lang="en-IN" sz="3200" b="1" dirty="0">
              <a:cs typeface="Tahoma" pitchFamily="2"/>
            </a:endParaRPr>
          </a:p>
          <a:p>
            <a:pPr marL="0" indent="0">
              <a:buNone/>
            </a:pPr>
            <a:endParaRPr lang="en-IN" sz="3200" b="1" dirty="0">
              <a:cs typeface="Tahoma" pitchFamily="2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C7CFC-3158-0B33-938C-5F05E38F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92CAF94-3EB8-8818-8A26-9C6DAC58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  <a:hlinkClick r:id="rId4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  <a:hlinkClick r:id="rId4"/>
              </a:rPr>
              <a:t>Assignment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2125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</a:b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1D2125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107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DATABASE  Modelling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360948" y="671691"/>
            <a:ext cx="94728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Identify Data Entities:</a:t>
            </a:r>
          </a:p>
          <a:p>
            <a:pPr algn="l"/>
            <a:endParaRPr lang="en-US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Recipes: Represent individual culinary creations with details like name, description, preparation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time, cooking time, servings, cuisine, and image.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Ingredients: Represent the components of recipes, including ingredient name, quantity, and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measurement unit.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Users: Represent individuals who use the recipe app, including username, email, password, and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dietary restrictions (optional).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Define Relationships: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One-to-Many: A recipe can have many ingredients (a recipe can contain multiple ingredients).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Many-to-Many: An ingredient can be used in many recipes (an ingredient can be part of multiple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recipes).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One-to-Many: A user can save many recipes (a user can save multiple recipes to their collection).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Many-to-Many: A recipe can be saved by many users (multiple users can save the same recipe).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DATABASE  Modelling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510287" y="1465775"/>
            <a:ext cx="9472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002060"/>
                </a:solidFill>
                <a:effectLst/>
                <a:latin typeface="Google Sans"/>
              </a:rPr>
              <a:t>Create Tables:</a:t>
            </a:r>
          </a:p>
          <a:p>
            <a:pPr algn="l"/>
            <a:endParaRPr lang="en-IN" b="1" dirty="0">
              <a:solidFill>
                <a:srgbClr val="002060"/>
              </a:solidFill>
              <a:latin typeface="Google Sans"/>
            </a:endParaRPr>
          </a:p>
          <a:p>
            <a:pPr algn="l"/>
            <a:endParaRPr lang="en-IN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Recipes Table 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(primary key),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_n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ame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 description,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preparation_time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 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cooking_time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 servings, cuisine,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image_url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author_id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(foreign key).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Ingredients Table 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ingredient_id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(primary key),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ingredient_name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 quantity,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measurement_unit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Recipe_Ingredients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Table 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(foreign key),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ingredient_id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(foreign key), quantity,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  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preparation_step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(optional).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Users Table 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user_id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(primary key), username, email, password,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dietary_restrictions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(optional).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Saved_Recipes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Table 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user_id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(foreign key),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recipe_id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(foreign key).</a:t>
            </a:r>
          </a:p>
        </p:txBody>
      </p:sp>
    </p:spTree>
    <p:extLst>
      <p:ext uri="{BB962C8B-B14F-4D97-AF65-F5344CB8AC3E}">
        <p14:creationId xmlns:p14="http://schemas.microsoft.com/office/powerpoint/2010/main" val="36437471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DATABASE  Modelling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510287" y="1120676"/>
            <a:ext cx="9472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Normalize Relationships: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foreign keys to link tables and maintain data integrity.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junction tables like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Recipe_Ingredients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to represent many-to-many relationships.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Avoid data redundancy by normalizing data structures.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Implement Data Validation: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Define data types and constraints to ensure data accuracy and consistency.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Implement validation rules to prevent invalid data entry.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Sanitize user input to protect against malicious code injection.</a:t>
            </a:r>
          </a:p>
        </p:txBody>
      </p:sp>
    </p:spTree>
    <p:extLst>
      <p:ext uri="{BB962C8B-B14F-4D97-AF65-F5344CB8AC3E}">
        <p14:creationId xmlns:p14="http://schemas.microsoft.com/office/powerpoint/2010/main" val="41509115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DATABASE  Modelling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510287" y="1120676"/>
            <a:ext cx="9472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Optimize Database Performance: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Choose appropriate data types for efficient data storage and retrieval.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Use indexes to improve search performance on frequently queried columns.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Regularly defragment and optimize database tables to maintain efficiency.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Document Database Design:</a:t>
            </a: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Create detailed documentation of the database schema, including table structures, relationships,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and data constraints.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Document database design decisions and rationale behind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Maintain up-to-date documentation as the database evolves.</a:t>
            </a:r>
          </a:p>
        </p:txBody>
      </p:sp>
    </p:spTree>
    <p:extLst>
      <p:ext uri="{BB962C8B-B14F-4D97-AF65-F5344CB8AC3E}">
        <p14:creationId xmlns:p14="http://schemas.microsoft.com/office/powerpoint/2010/main" val="26757066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87" y="2967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Various  APIs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229E6-753E-6AE0-CD6E-A7E9EDAFD0A6}"/>
              </a:ext>
            </a:extLst>
          </p:cNvPr>
          <p:cNvSpPr txBox="1"/>
          <p:nvPr/>
        </p:nvSpPr>
        <p:spPr>
          <a:xfrm>
            <a:off x="510287" y="1120676"/>
            <a:ext cx="94728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2060"/>
                </a:solidFill>
                <a:effectLst/>
                <a:latin typeface="Google Sans"/>
              </a:rPr>
              <a:t>Spoonacular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Spoonacular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is a comprehensive recipe API that provides access to over 800,000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recipes, including ingredients, nutrition information, and instructions. It also offers a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variety of tools for recipe search, meal planning, and dietary restrictions.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2060"/>
                </a:solidFill>
                <a:effectLst/>
                <a:latin typeface="Google Sans"/>
              </a:rPr>
              <a:t>Edamam</a:t>
            </a: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: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Edamam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is another popular recipe API that provides access to over 1.5 million recipes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                     from around the world. It offers a variety of search filters, including cuisine, dietary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restrictions, and cooking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Yummly: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Yummly is a recipe search engine and social networking platform that offers a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personalized recipe recommendation engine. It also provides a variety of tools for recipe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sharing, saving, and organizing.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Food2Fork: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Food2Fork is a recipe API that provides access to over 500,000 recipes from a variety of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sources. It offers a variety of search filters, including cuisine, dietary restrictions, and   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cooking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Google Sans"/>
              </a:rPr>
              <a:t>Free to Meal Plan: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Free to Meal Plan is an API that provides access to over 100,000 free recipes. It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also offers a meal planning tool that helps users create weekly meal plans based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                           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on their dietary needs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6502819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92" y="39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 Sans"/>
              </a:rPr>
              <a:t>SOURCES – (index)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8622E-E48F-0B0A-931C-2DCE0EC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811" y="6009524"/>
            <a:ext cx="1972481" cy="437233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B7E7EB-40ED-2B88-4883-DC3C0767184B}"/>
              </a:ext>
            </a:extLst>
          </p:cNvPr>
          <p:cNvSpPr txBox="1"/>
          <p:nvPr/>
        </p:nvSpPr>
        <p:spPr>
          <a:xfrm>
            <a:off x="385708" y="504752"/>
            <a:ext cx="5221705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err="1">
                <a:solidFill>
                  <a:srgbClr val="002060"/>
                </a:solidFill>
                <a:latin typeface="Google Sans"/>
              </a:rPr>
              <a:t>index.ts</a:t>
            </a:r>
            <a:r>
              <a:rPr lang="en-US" sz="1000" b="1" dirty="0">
                <a:solidFill>
                  <a:srgbClr val="002060"/>
                </a:solidFill>
                <a:latin typeface="Google Sans"/>
              </a:rPr>
              <a:t> </a:t>
            </a:r>
            <a:r>
              <a:rPr lang="en-US" sz="1000" b="1" i="0" dirty="0">
                <a:solidFill>
                  <a:srgbClr val="002060"/>
                </a:solidFill>
                <a:effectLst/>
                <a:latin typeface="Google Sans"/>
              </a:rPr>
              <a:t>: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'/.env'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"./recipe-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/client"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/recipes/search"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searchTerm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/recipes/: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/summary"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getRecipeSummary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000" b="1" i="0" dirty="0">
              <a:solidFill>
                <a:srgbClr val="002060"/>
              </a:solidFill>
              <a:effectLst/>
              <a:latin typeface="Google Sans"/>
            </a:endParaRPr>
          </a:p>
          <a:p>
            <a:pPr algn="l"/>
            <a:endParaRPr lang="en-US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8ED6C-B700-7508-8F7A-442FF70954A4}"/>
              </a:ext>
            </a:extLst>
          </p:cNvPr>
          <p:cNvSpPr txBox="1"/>
          <p:nvPr/>
        </p:nvSpPr>
        <p:spPr>
          <a:xfrm>
            <a:off x="5943600" y="581695"/>
            <a:ext cx="52217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"Oops, something went wrong"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RecipeAPI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getFavouriteRecipesByIDs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favourites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"Oops, something went wrong"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/recipes/favourite"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favouriteRecipes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where: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recipeId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204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"Oops, something went wrong"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"server running on localhost:5000"</a:t>
            </a:r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553B26-A19D-796A-32BD-455D1CFE6F9D}"/>
              </a:ext>
            </a:extLst>
          </p:cNvPr>
          <p:cNvCxnSpPr>
            <a:cxnSpLocks/>
          </p:cNvCxnSpPr>
          <p:nvPr/>
        </p:nvCxnSpPr>
        <p:spPr>
          <a:xfrm>
            <a:off x="5694947" y="957179"/>
            <a:ext cx="0" cy="58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381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1796</Words>
  <Application>Microsoft Office PowerPoint</Application>
  <PresentationFormat>Widescreen</PresentationFormat>
  <Paragraphs>275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Aptos</vt:lpstr>
      <vt:lpstr>Arial</vt:lpstr>
      <vt:lpstr>Arial Black</vt:lpstr>
      <vt:lpstr>Arial Rounded MT Bold</vt:lpstr>
      <vt:lpstr>Calibri</vt:lpstr>
      <vt:lpstr>Consolas</vt:lpstr>
      <vt:lpstr>Google Sans</vt:lpstr>
      <vt:lpstr>Liberation Sans</vt:lpstr>
      <vt:lpstr>Trebuchet MS</vt:lpstr>
      <vt:lpstr>Wingdings 3</vt:lpstr>
      <vt:lpstr>Facet</vt:lpstr>
      <vt:lpstr>RECIPE  APP  (Full Stack)</vt:lpstr>
      <vt:lpstr>RECIPE  APP  (Full Stack)</vt:lpstr>
      <vt:lpstr>RECIPE  APP  (Full Stack)</vt:lpstr>
      <vt:lpstr>DATABASE  Modelling </vt:lpstr>
      <vt:lpstr>DATABASE  Modelling </vt:lpstr>
      <vt:lpstr>DATABASE  Modelling </vt:lpstr>
      <vt:lpstr>DATABASE  Modelling </vt:lpstr>
      <vt:lpstr>Various  APIs </vt:lpstr>
      <vt:lpstr>SOURCES – (index) </vt:lpstr>
      <vt:lpstr>SOURCES – (recipe-api) </vt:lpstr>
      <vt:lpstr>PRISMA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 APP  (Full Stack)</dc:title>
  <dc:creator>prince sk</dc:creator>
  <cp:lastModifiedBy>prince sk</cp:lastModifiedBy>
  <cp:revision>5</cp:revision>
  <dcterms:created xsi:type="dcterms:W3CDTF">2023-11-18T06:01:16Z</dcterms:created>
  <dcterms:modified xsi:type="dcterms:W3CDTF">2023-11-19T06:24:59Z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