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61" r:id="rId1"/>
  </p:sldMasterIdLst>
  <p:notesMasterIdLst>
    <p:notesMasterId r:id="rId14"/>
  </p:notesMasterIdLst>
  <p:sldIdLst>
    <p:sldId id="256" r:id="rId2"/>
    <p:sldId id="257" r:id="rId3"/>
    <p:sldId id="258" r:id="rId4"/>
    <p:sldId id="259" r:id="rId5"/>
    <p:sldId id="260" r:id="rId6"/>
    <p:sldId id="261" r:id="rId7"/>
    <p:sldId id="262" r:id="rId8"/>
    <p:sldId id="263" r:id="rId9"/>
    <p:sldId id="267" r:id="rId10"/>
    <p:sldId id="265" r:id="rId11"/>
    <p:sldId id="268" r:id="rId12"/>
    <p:sldId id="266" r:id="rId13"/>
  </p:sldIdLst>
  <p:sldSz cx="18288000" cy="10287000"/>
  <p:notesSz cx="6858000" cy="9144000"/>
  <p:embeddedFontLst>
    <p:embeddedFont>
      <p:font typeface="Century Gothic" panose="020B0502020202020204" pitchFamily="34" charset="0"/>
      <p:regular r:id="rId15"/>
      <p:bold r:id="rId16"/>
      <p:italic r:id="rId17"/>
      <p:boldItalic r:id="rId18"/>
    </p:embeddedFont>
    <p:embeddedFont>
      <p:font typeface="Calibri" panose="020F0502020204030204" pitchFamily="34" charset="0"/>
      <p:regular r:id="rId19"/>
      <p:bold r:id="rId20"/>
      <p:italic r:id="rId21"/>
      <p:boldItalic r:id="rId22"/>
    </p:embeddedFont>
    <p:embeddedFont>
      <p:font typeface="Clear Sans Regular Bold" panose="020B0604020202020204" charset="0"/>
      <p:regular r:id="rId23"/>
    </p:embeddedFont>
    <p:embeddedFont>
      <p:font typeface="Gadugi" panose="020B0502040204020203" pitchFamily="34" charset="0"/>
      <p:regular r:id="rId24"/>
      <p:bold r:id="rId25"/>
    </p:embeddedFont>
    <p:embeddedFont>
      <p:font typeface="Wingdings 3" panose="05040102010807070707" pitchFamily="18" charset="2"/>
      <p:regular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73146" autoAdjust="0"/>
  </p:normalViewPr>
  <p:slideViewPr>
    <p:cSldViewPr>
      <p:cViewPr varScale="1">
        <p:scale>
          <a:sx n="43" d="100"/>
          <a:sy n="43" d="100"/>
        </p:scale>
        <p:origin x="1243"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17.05.2023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Hello</a:t>
            </a:r>
            <a:r>
              <a:rPr lang="en-US" baseline="0" dirty="0" smtClean="0"/>
              <a:t> </a:t>
            </a:r>
            <a:r>
              <a:rPr lang="en-US" dirty="0" smtClean="0"/>
              <a:t>and welcome, my name is Prince</a:t>
            </a:r>
            <a:r>
              <a:rPr lang="en-US" baseline="0" dirty="0" smtClean="0"/>
              <a:t> Kumar Singh</a:t>
            </a:r>
            <a:r>
              <a:rPr lang="en-US" dirty="0" smtClean="0"/>
              <a:t> and today I will be presenting to you the results of the Data Analytics task.</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smtClean="0"/>
              <a:t>So to summarize:</a:t>
            </a:r>
          </a:p>
          <a:p>
            <a:pPr lvl="0"/>
            <a:endParaRPr lang="en-US" dirty="0" smtClean="0"/>
          </a:p>
          <a:p>
            <a:pPr lvl="0"/>
            <a:r>
              <a:rPr lang="en-US" dirty="0" smtClean="0"/>
              <a:t>We tackled this task and found the top 5 most popular categories as asked, but we also went one step further.</a:t>
            </a:r>
          </a:p>
          <a:p>
            <a:pPr lvl="0"/>
            <a:endParaRPr lang="en-US" dirty="0" smtClean="0"/>
          </a:p>
          <a:p>
            <a:pPr lvl="0"/>
            <a:r>
              <a:rPr lang="en-US" dirty="0" smtClean="0"/>
              <a:t>- We found that animals and science are the two most popular categories, suggesting that users like "real-life" and "factual" content</a:t>
            </a:r>
          </a:p>
          <a:p>
            <a:pPr lvl="0"/>
            <a:endParaRPr lang="en-US" dirty="0" smtClean="0"/>
          </a:p>
          <a:p>
            <a:pPr lvl="0"/>
            <a:r>
              <a:rPr lang="en-US" dirty="0" smtClean="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smtClean="0"/>
          </a:p>
          <a:p>
            <a:pPr lvl="0"/>
            <a:r>
              <a:rPr lang="en-US" dirty="0" smtClean="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smtClean="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smtClean="0"/>
              <a:t>So to summarize:</a:t>
            </a:r>
          </a:p>
          <a:p>
            <a:pPr lvl="0"/>
            <a:endParaRPr lang="en-US" dirty="0" smtClean="0"/>
          </a:p>
          <a:p>
            <a:pPr lvl="0"/>
            <a:r>
              <a:rPr lang="en-US" dirty="0" smtClean="0"/>
              <a:t>We tackled this task and found the top 5 most popular categories as asked, but we also went one step further.</a:t>
            </a:r>
          </a:p>
          <a:p>
            <a:pPr lvl="0"/>
            <a:endParaRPr lang="en-US" dirty="0" smtClean="0"/>
          </a:p>
          <a:p>
            <a:pPr lvl="0"/>
            <a:r>
              <a:rPr lang="en-US" dirty="0" smtClean="0"/>
              <a:t>- We found that animals and science are the two most popular categories, suggesting that users like "real-life" and "factual" content</a:t>
            </a:r>
          </a:p>
          <a:p>
            <a:pPr lvl="0"/>
            <a:endParaRPr lang="en-US" dirty="0" smtClean="0"/>
          </a:p>
          <a:p>
            <a:pPr lvl="0"/>
            <a:r>
              <a:rPr lang="en-US" dirty="0" smtClean="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smtClean="0"/>
          </a:p>
          <a:p>
            <a:pPr lvl="0"/>
            <a:r>
              <a:rPr lang="en-US" dirty="0" smtClean="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smtClean="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extLst>
      <p:ext uri="{BB962C8B-B14F-4D97-AF65-F5344CB8AC3E}">
        <p14:creationId xmlns:p14="http://schemas.microsoft.com/office/powerpoint/2010/main" val="724499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Thank you very much for listening, please feel free to ask any questions that you may have!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smtClean="0"/>
              <a:t>Today's agenda will be as follows:</a:t>
            </a:r>
          </a:p>
          <a:p>
            <a:pPr lvl="0"/>
            <a:endParaRPr lang="en-US" dirty="0" smtClean="0"/>
          </a:p>
          <a:p>
            <a:pPr lvl="0"/>
            <a:r>
              <a:rPr lang="en-US" dirty="0" smtClean="0"/>
              <a:t>1. We will recap the overall project to give a high level understanding of the business problem we're tackling and the specific requirements.</a:t>
            </a:r>
          </a:p>
          <a:p>
            <a:pPr lvl="0"/>
            <a:r>
              <a:rPr lang="en-US" dirty="0" smtClean="0"/>
              <a:t>2. We will dive into the specific problem that we, the Data Analytics team, have been focusing on and will give some background as to why this is such a big problem.</a:t>
            </a:r>
          </a:p>
          <a:p>
            <a:pPr lvl="0"/>
            <a:r>
              <a:rPr lang="en-US" dirty="0" smtClean="0"/>
              <a:t>3. After introducing the problem, I will go over the team responsible from our side in tackling this task.</a:t>
            </a:r>
          </a:p>
          <a:p>
            <a:pPr lvl="0"/>
            <a:r>
              <a:rPr lang="en-US" dirty="0" smtClean="0"/>
              <a:t>4. I will then go over the high-level process that we followed to complete this task, so that you have complete clarity in how we tackle these kinds of tasks.</a:t>
            </a:r>
          </a:p>
          <a:p>
            <a:pPr lvl="0"/>
            <a:r>
              <a:rPr lang="en-US" dirty="0" smtClean="0"/>
              <a:t>5. Finally, I will go over the all important results and I will present them as a series of insights and visualization's from our analysis.</a:t>
            </a:r>
          </a:p>
          <a:p>
            <a:pPr lvl="0"/>
            <a:endParaRPr lang="en-US" dirty="0" smtClean="0"/>
          </a:p>
          <a:p>
            <a:pPr lvl="0"/>
            <a:r>
              <a:rPr lang="en-US" dirty="0" smtClean="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smtClean="0"/>
              <a:t>To kick things off let me recap this engagement.</a:t>
            </a:r>
          </a:p>
          <a:p>
            <a:pPr lvl="0"/>
            <a:endParaRPr lang="en-US" dirty="0" smtClean="0"/>
          </a:p>
          <a:p>
            <a:pPr lvl="0"/>
            <a:r>
              <a:rPr lang="en-US" dirty="0" smtClean="0"/>
              <a:t>We, Accenture have embarked on a 3 month pilot with Social Buzz to focus on 3 main tasks, aligned with some of the biggest challenges that you're currently facing. </a:t>
            </a:r>
          </a:p>
          <a:p>
            <a:pPr lvl="0"/>
            <a:endParaRPr lang="en-US" dirty="0" smtClean="0"/>
          </a:p>
          <a:p>
            <a:pPr lvl="0"/>
            <a:r>
              <a:rPr lang="en-US" dirty="0" smtClean="0"/>
              <a:t>Social Buzz has reached huge scale in recent years to become recognized as a global unicorn company. We are here to help you manage this scale and to guide you in the right direction.</a:t>
            </a:r>
          </a:p>
          <a:p>
            <a:pPr lvl="0"/>
            <a:endParaRPr lang="en-US" dirty="0" smtClean="0"/>
          </a:p>
          <a:p>
            <a:pPr lvl="0"/>
            <a:r>
              <a:rPr lang="en-US" dirty="0" smtClean="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smtClean="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smtClean="0"/>
              <a:t>Focusing on the last point that I mentioned there, this is what the Data Analytics team has been specifically focused on.</a:t>
            </a:r>
          </a:p>
          <a:p>
            <a:pPr lvl="0"/>
            <a:endParaRPr lang="en-US" dirty="0" smtClean="0"/>
          </a:p>
          <a:p>
            <a:pPr lvl="0"/>
            <a:r>
              <a:rPr lang="en-US" dirty="0" smtClean="0"/>
              <a:t>Clearly with such grand scale, this comes with a lot of data and with such vast amounts of data comes challenges.</a:t>
            </a:r>
          </a:p>
          <a:p>
            <a:pPr lvl="0"/>
            <a:endParaRPr lang="en-US" dirty="0" smtClean="0"/>
          </a:p>
          <a:p>
            <a:pPr lvl="0"/>
            <a:r>
              <a:rPr lang="en-US" dirty="0" smtClean="0"/>
              <a:t>To give a background on how much data you've been creating:</a:t>
            </a:r>
          </a:p>
          <a:p>
            <a:pPr lvl="0"/>
            <a:r>
              <a:rPr lang="en-US" dirty="0" smtClean="0"/>
              <a:t>- You told us that your platform receives over 100000 posts per day which amounts to 36 500 000 posts every year, of which, this is all unstructured data making it very hard to make sense of.</a:t>
            </a:r>
          </a:p>
          <a:p>
            <a:pPr lvl="0"/>
            <a:endParaRPr lang="en-US" dirty="0" smtClean="0"/>
          </a:p>
          <a:p>
            <a:pPr lvl="0"/>
            <a:r>
              <a:rPr lang="en-US" dirty="0" smtClean="0"/>
              <a:t>In this day and age, content is king. Just look at some of the biggest platforms in the world, for example YouTube, Facebook and Netflix... they are all content businesses... </a:t>
            </a:r>
          </a:p>
          <a:p>
            <a:pPr lvl="0"/>
            <a:endParaRPr lang="en-US" dirty="0" smtClean="0"/>
          </a:p>
          <a:p>
            <a:pPr lvl="0"/>
            <a:r>
              <a:rPr lang="en-US" dirty="0" smtClean="0"/>
              <a:t>But how to capitalize on it when there is so much?</a:t>
            </a:r>
          </a:p>
          <a:p>
            <a:pPr lvl="0"/>
            <a:endParaRPr lang="en-US" dirty="0" smtClean="0"/>
          </a:p>
          <a:p>
            <a:pPr lvl="0"/>
            <a:r>
              <a:rPr lang="en-US" dirty="0" smtClean="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smtClean="0"/>
          </a:p>
          <a:p>
            <a:pPr lvl="0"/>
            <a:r>
              <a:rPr lang="en-US" dirty="0" smtClean="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smtClean="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smtClean="0"/>
          </a:p>
          <a:p>
            <a:pPr lvl="0"/>
            <a:r>
              <a:rPr lang="en-US" dirty="0" smtClean="0"/>
              <a:t>Marcus </a:t>
            </a:r>
            <a:r>
              <a:rPr lang="en-US" dirty="0" err="1" smtClean="0"/>
              <a:t>Rompton</a:t>
            </a:r>
            <a:r>
              <a:rPr lang="en-US" dirty="0" smtClean="0"/>
              <a:t>, a senior principal has worked with the worlds biggest clients on solving their data problems and was heavily involved in the data engineering side of this project.</a:t>
            </a:r>
          </a:p>
          <a:p>
            <a:pPr lvl="0"/>
            <a:endParaRPr lang="en-US" dirty="0" smtClean="0"/>
          </a:p>
          <a:p>
            <a:pPr lvl="0"/>
            <a:r>
              <a:rPr lang="en-US" dirty="0" smtClean="0"/>
              <a:t>And finally myself,  who was solely responsible for taking leadership guidance and delivering high quality insights from the raw datasets and turning these into business decisions.</a:t>
            </a:r>
          </a:p>
          <a:p>
            <a:pPr lvl="0"/>
            <a:endParaRPr lang="en-US" dirty="0" smtClean="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smtClean="0"/>
              <a:t>So, how did we tackle this problem? </a:t>
            </a:r>
          </a:p>
          <a:p>
            <a:pPr lvl="0"/>
            <a:endParaRPr lang="en-US" dirty="0" smtClean="0"/>
          </a:p>
          <a:p>
            <a:pPr lvl="0"/>
            <a:r>
              <a:rPr lang="en-US" dirty="0" smtClean="0"/>
              <a:t>Well we approached it in 5 steps:</a:t>
            </a:r>
          </a:p>
          <a:p>
            <a:pPr lvl="0"/>
            <a:endParaRPr lang="en-US" dirty="0" smtClean="0"/>
          </a:p>
          <a:p>
            <a:pPr lvl="0"/>
            <a:r>
              <a:rPr lang="en-US" dirty="0" smtClean="0"/>
              <a:t>1. Data understanding :- The key to success on any data project is to understand the data in detail. So we took the time to understand the data model and domain of your business.</a:t>
            </a:r>
          </a:p>
          <a:p>
            <a:pPr lvl="0"/>
            <a:r>
              <a:rPr lang="en-US" dirty="0" smtClean="0"/>
              <a:t>2. Data cleaning :- After understanding your business, we then cleaned the available datasets and thought about what an ideal dataset should look like for this problem.</a:t>
            </a:r>
          </a:p>
          <a:p>
            <a:pPr lvl="0"/>
            <a:r>
              <a:rPr lang="en-US" dirty="0" smtClean="0"/>
              <a:t>3. Data modelling :- After ensuring the data was clean for analysis, we needed to process and model this data into a dataset that can precisely answer the business questions and produce the results needed.</a:t>
            </a:r>
          </a:p>
          <a:p>
            <a:pPr lvl="0"/>
            <a:r>
              <a:rPr lang="en-US" dirty="0" smtClean="0"/>
              <a:t>4. Data analysis :- With our new dataset, we used our analytical expertise to uncover insights from this dataset and to produce visualizations to describe the insights.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5. </a:t>
            </a:r>
            <a:r>
              <a:rPr lang="en-US" sz="1200" dirty="0" smtClean="0"/>
              <a:t>Uncover Insights</a:t>
            </a:r>
            <a:r>
              <a:rPr lang="en-US" sz="1200" baseline="0" dirty="0" smtClean="0"/>
              <a:t> :- </a:t>
            </a:r>
            <a:r>
              <a:rPr lang="en-US" dirty="0" smtClean="0"/>
              <a:t>And finally we used these insights to unlock business decisions and to make recommendations on next steps.</a:t>
            </a:r>
          </a:p>
          <a:p>
            <a:pPr lvl="0"/>
            <a:endParaRPr lang="en-US" dirty="0" smtClean="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smtClean="0"/>
              <a:t>From your data we found that you had a total of 16 unique categories of posts across your sample dataset. This includes things such as Food, Culture and Sport.</a:t>
            </a:r>
          </a:p>
          <a:p>
            <a:pPr lvl="0"/>
            <a:endParaRPr lang="en-US" dirty="0" smtClean="0"/>
          </a:p>
          <a:p>
            <a:pPr lvl="0"/>
            <a:r>
              <a:rPr lang="en-US" dirty="0" smtClean="0"/>
              <a:t>As well as this, there were 1897 reactions from just the animal category alone! People obviously really like animals!</a:t>
            </a:r>
          </a:p>
          <a:p>
            <a:pPr lvl="0"/>
            <a:endParaRPr lang="en-US" dirty="0" smtClean="0"/>
          </a:p>
          <a:p>
            <a:pPr lvl="0"/>
            <a:r>
              <a:rPr lang="en-US" dirty="0" smtClean="0"/>
              <a:t>And also the most common month for users to post within was January. This aligns with seasonal trends of social media users that feel the need to reconnect with people after calendar events such as Christmas.</a:t>
            </a:r>
          </a:p>
          <a:p>
            <a:pPr lvl="0"/>
            <a:endParaRPr lang="en-US" dirty="0" smtClean="0"/>
          </a:p>
          <a:p>
            <a:pPr lvl="0"/>
            <a:r>
              <a:rPr lang="en-US" dirty="0" smtClean="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smtClean="0"/>
              <a:t>From our analysis, you can see that the top 5 most popular categories of posts were animals, science, healthy eating, technology and food in descending order.</a:t>
            </a:r>
          </a:p>
          <a:p>
            <a:pPr lvl="0"/>
            <a:endParaRPr lang="en-US" dirty="0" smtClean="0"/>
          </a:p>
          <a:p>
            <a:pPr lvl="0"/>
            <a:r>
              <a:rPr lang="en-US" dirty="0" smtClean="0"/>
              <a:t>Animals had an aggregate popularity score of around 75000.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smtClean="0"/>
          </a:p>
          <a:p>
            <a:pPr lvl="0"/>
            <a:r>
              <a:rPr lang="en-US" dirty="0" smtClean="0"/>
              <a:t>Finally, its also interesting to see science and technology too. This may suggest that people enjoy consuming factual content and snippets of content that they can learn something from.</a:t>
            </a:r>
          </a:p>
          <a:p>
            <a:pPr lvl="0"/>
            <a:endParaRPr lang="en-US" dirty="0" smtClean="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smtClean="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smtClean="0"/>
          </a:p>
          <a:p>
            <a:pPr lvl="0"/>
            <a:r>
              <a:rPr lang="en-US" dirty="0" smtClean="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smtClean="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6318" y="1028699"/>
            <a:ext cx="12001500" cy="4457702"/>
          </a:xfrm>
        </p:spPr>
        <p:txBody>
          <a:bodyPr anchor="b">
            <a:normAutofit/>
          </a:bodyPr>
          <a:lstStyle>
            <a:lvl1pPr algn="l">
              <a:defRPr sz="72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026318" y="5765801"/>
            <a:ext cx="9601200" cy="2921000"/>
          </a:xfrm>
        </p:spPr>
        <p:txBody>
          <a:bodyPr anchor="t">
            <a:normAutofit/>
          </a:bodyPr>
          <a:lstStyle>
            <a:lvl1pPr marL="0" indent="0" algn="l">
              <a:buNone/>
              <a:defRPr sz="3150">
                <a:solidFill>
                  <a:schemeClr val="bg2">
                    <a:lumMod val="75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17-May-23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flipH="1">
            <a:off x="12342018" y="12701"/>
            <a:ext cx="5715000" cy="5715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9162256" y="137318"/>
            <a:ext cx="9120983" cy="9120983"/>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10853738" y="342900"/>
            <a:ext cx="7429500" cy="7429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11003756" y="48418"/>
            <a:ext cx="7279484" cy="7279484"/>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11768140" y="914402"/>
            <a:ext cx="6515099" cy="65150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744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1028700" y="800100"/>
            <a:ext cx="16228218" cy="46863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16" name="Text Placeholder 9"/>
          <p:cNvSpPr>
            <a:spLocks noGrp="1"/>
          </p:cNvSpPr>
          <p:nvPr>
            <p:ph type="body" sz="quarter" idx="14"/>
          </p:nvPr>
        </p:nvSpPr>
        <p:spPr>
          <a:xfrm>
            <a:off x="1371603" y="5765801"/>
            <a:ext cx="12456315" cy="685800"/>
          </a:xfrm>
        </p:spPr>
        <p:txBody>
          <a:bodyPr anchor="t">
            <a:normAutofit/>
          </a:bodyPr>
          <a:lstStyle>
            <a:lvl1pPr marL="0" indent="0">
              <a:buFontTx/>
              <a:buNone/>
              <a:defRPr sz="2400"/>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17-May-23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79963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26320" y="1028700"/>
            <a:ext cx="15087600" cy="4114800"/>
          </a:xfrm>
        </p:spPr>
        <p:txBody>
          <a:bodyPr anchor="ctr">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026318" y="6172200"/>
            <a:ext cx="12803982" cy="2819400"/>
          </a:xfrm>
        </p:spPr>
        <p:txBody>
          <a:bodyPr anchor="ctr">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17-May-23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72173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7" y="1028700"/>
            <a:ext cx="13716002" cy="4114800"/>
          </a:xfrm>
        </p:spPr>
        <p:txBody>
          <a:bodyPr anchor="ctr">
            <a:normAutofit/>
          </a:bodyPr>
          <a:lstStyle>
            <a:lvl1pPr algn="l">
              <a:defRPr sz="4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169318" y="5143500"/>
            <a:ext cx="12801600" cy="571500"/>
          </a:xfrm>
        </p:spPr>
        <p:txBody>
          <a:bodyPr anchor="ctr"/>
          <a:lstStyle>
            <a:lvl1pPr marL="0" indent="0">
              <a:buFontTx/>
              <a:buNone/>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smtClean="0"/>
              <a:t>Edit Master text styles</a:t>
            </a:r>
          </a:p>
        </p:txBody>
      </p:sp>
      <p:sp>
        <p:nvSpPr>
          <p:cNvPr id="3" name="Text Placeholder 2"/>
          <p:cNvSpPr>
            <a:spLocks noGrp="1"/>
          </p:cNvSpPr>
          <p:nvPr>
            <p:ph type="body" idx="1"/>
          </p:nvPr>
        </p:nvSpPr>
        <p:spPr>
          <a:xfrm>
            <a:off x="1026320" y="6451601"/>
            <a:ext cx="12801600" cy="2527298"/>
          </a:xfrm>
        </p:spPr>
        <p:txBody>
          <a:bodyPr anchor="ctr">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17-May-23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797718" y="1218333"/>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5" name="TextBox 14"/>
          <p:cNvSpPr txBox="1"/>
          <p:nvPr/>
        </p:nvSpPr>
        <p:spPr>
          <a:xfrm>
            <a:off x="15428118" y="4152902"/>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spTree>
    <p:extLst>
      <p:ext uri="{BB962C8B-B14F-4D97-AF65-F5344CB8AC3E}">
        <p14:creationId xmlns:p14="http://schemas.microsoft.com/office/powerpoint/2010/main" val="2626758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26318" y="5143500"/>
            <a:ext cx="12801600" cy="2546100"/>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026317" y="7699472"/>
            <a:ext cx="12803985" cy="1290600"/>
          </a:xfrm>
        </p:spPr>
        <p:txBody>
          <a:bodyPr anchor="t">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17-May-23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88465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712120" y="1028700"/>
            <a:ext cx="13716000" cy="4114800"/>
          </a:xfrm>
        </p:spPr>
        <p:txBody>
          <a:bodyPr anchor="ctr">
            <a:normAutofit/>
          </a:bodyPr>
          <a:lstStyle>
            <a:lvl1pPr algn="l">
              <a:defRPr sz="4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26319" y="5892801"/>
            <a:ext cx="12801602" cy="1574799"/>
          </a:xfrm>
        </p:spPr>
        <p:txBody>
          <a:bodyPr vert="horz" lIns="91440" tIns="45720" rIns="91440" bIns="45720" rtlCol="0" anchor="b">
            <a:normAutofit/>
          </a:bodyPr>
          <a:lstStyle>
            <a:lvl1pPr>
              <a:buNone/>
              <a:defRPr lang="en-US" sz="36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026317" y="7467600"/>
            <a:ext cx="12801602" cy="1524000"/>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17-May-23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1" name="TextBox 10"/>
          <p:cNvSpPr txBox="1"/>
          <p:nvPr/>
        </p:nvSpPr>
        <p:spPr>
          <a:xfrm>
            <a:off x="797718" y="1218333"/>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2" name="TextBox 11"/>
          <p:cNvSpPr txBox="1"/>
          <p:nvPr/>
        </p:nvSpPr>
        <p:spPr>
          <a:xfrm>
            <a:off x="15428118" y="4152902"/>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spTree>
    <p:extLst>
      <p:ext uri="{BB962C8B-B14F-4D97-AF65-F5344CB8AC3E}">
        <p14:creationId xmlns:p14="http://schemas.microsoft.com/office/powerpoint/2010/main" val="1821657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26320" y="1028700"/>
            <a:ext cx="15087600" cy="41148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026318" y="5892801"/>
            <a:ext cx="12801600" cy="1257300"/>
          </a:xfrm>
        </p:spPr>
        <p:txBody>
          <a:bodyPr vert="horz" lIns="91440" tIns="45720" rIns="91440" bIns="45720" rtlCol="0" anchor="b">
            <a:normAutofit/>
          </a:bodyPr>
          <a:lstStyle>
            <a:lvl1pPr>
              <a:buNone/>
              <a:defRPr lang="en-US" sz="36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026317" y="7150098"/>
            <a:ext cx="12801602" cy="1841501"/>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17-May-23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75863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17-May-23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082805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27818" y="1028700"/>
            <a:ext cx="3086100" cy="6858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1028700"/>
            <a:ext cx="11734800" cy="79629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17-May-23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06439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17-May-23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9129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6317" y="3009900"/>
            <a:ext cx="12801602" cy="3422400"/>
          </a:xfrm>
        </p:spPr>
        <p:txBody>
          <a:bodyPr anchor="b">
            <a:normAutofit/>
          </a:bodyPr>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026320" y="6743700"/>
            <a:ext cx="12801600" cy="2247900"/>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17-May-23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15077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6317" y="1028701"/>
            <a:ext cx="7406483" cy="54229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712200" y="1028702"/>
            <a:ext cx="7401719" cy="542289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17-May-23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25401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58121" y="1028700"/>
            <a:ext cx="6974681" cy="864393"/>
          </a:xfrm>
        </p:spPr>
        <p:txBody>
          <a:bodyPr anchor="b">
            <a:noAutofit/>
          </a:bodyPr>
          <a:lstStyle>
            <a:lvl1pPr marL="0" indent="0">
              <a:buNone/>
              <a:defRPr sz="42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4" name="Content Placeholder 3"/>
          <p:cNvSpPr>
            <a:spLocks noGrp="1"/>
          </p:cNvSpPr>
          <p:nvPr>
            <p:ph sz="half" idx="2"/>
          </p:nvPr>
        </p:nvSpPr>
        <p:spPr>
          <a:xfrm>
            <a:off x="1026317" y="1905794"/>
            <a:ext cx="7406483" cy="4545807"/>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9118599" y="1028700"/>
            <a:ext cx="6997701" cy="864393"/>
          </a:xfrm>
        </p:spPr>
        <p:txBody>
          <a:bodyPr anchor="b">
            <a:noAutofit/>
          </a:bodyPr>
          <a:lstStyle>
            <a:lvl1pPr marL="0" indent="0">
              <a:buNone/>
              <a:defRPr sz="42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6" name="Content Placeholder 5"/>
          <p:cNvSpPr>
            <a:spLocks noGrp="1"/>
          </p:cNvSpPr>
          <p:nvPr>
            <p:ph sz="quarter" idx="4"/>
          </p:nvPr>
        </p:nvSpPr>
        <p:spPr>
          <a:xfrm>
            <a:off x="8709818" y="1893093"/>
            <a:ext cx="7393782" cy="4545807"/>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17-May-23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2753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17-May-23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3164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17-May-23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04432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27518" y="1028700"/>
            <a:ext cx="5486400" cy="2057400"/>
          </a:xfrm>
        </p:spPr>
        <p:txBody>
          <a:bodyPr anchor="b">
            <a:normAutofit/>
          </a:bodyPr>
          <a:lstStyle>
            <a:lvl1pPr algn="l">
              <a:defRPr sz="3600" b="0"/>
            </a:lvl1pPr>
          </a:lstStyle>
          <a:p>
            <a:r>
              <a:rPr lang="en-US" smtClean="0"/>
              <a:t>Click to edit Master title style</a:t>
            </a:r>
            <a:endParaRPr lang="en-US" dirty="0"/>
          </a:p>
        </p:txBody>
      </p:sp>
      <p:sp>
        <p:nvSpPr>
          <p:cNvPr id="3" name="Content Placeholder 2"/>
          <p:cNvSpPr>
            <a:spLocks noGrp="1"/>
          </p:cNvSpPr>
          <p:nvPr>
            <p:ph idx="1"/>
          </p:nvPr>
        </p:nvSpPr>
        <p:spPr>
          <a:xfrm>
            <a:off x="1026318" y="1028700"/>
            <a:ext cx="8915402" cy="79629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627518" y="3314699"/>
            <a:ext cx="5486400" cy="3136901"/>
          </a:xfrm>
        </p:spPr>
        <p:txBody>
          <a:bodyPr anchor="t">
            <a:normAutofit/>
          </a:bodyPr>
          <a:lstStyle>
            <a:lvl1pPr marL="0" indent="0">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61488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4218" y="2171700"/>
            <a:ext cx="9029700" cy="1714500"/>
          </a:xfrm>
        </p:spPr>
        <p:txBody>
          <a:bodyPr anchor="b">
            <a:normAutofit/>
          </a:bodyPr>
          <a:lstStyle>
            <a:lvl1pPr algn="l">
              <a:defRPr sz="42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1483518" y="1371600"/>
            <a:ext cx="4921461" cy="6858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7084218" y="4165600"/>
            <a:ext cx="9032082" cy="3073400"/>
          </a:xfrm>
        </p:spPr>
        <p:txBody>
          <a:bodyPr anchor="t">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69570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3810454" y="4445000"/>
            <a:ext cx="4472787" cy="4813301"/>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1026318" y="6730998"/>
            <a:ext cx="12801600" cy="2260601"/>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6318" y="1028701"/>
            <a:ext cx="12801600" cy="54229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4856618" y="9258301"/>
            <a:ext cx="2400300" cy="547688"/>
          </a:xfrm>
          <a:prstGeom prst="rect">
            <a:avLst/>
          </a:prstGeom>
        </p:spPr>
        <p:txBody>
          <a:bodyPr vert="horz" lIns="91440" tIns="45720" rIns="91440" bIns="45720" rtlCol="0" anchor="t"/>
          <a:lstStyle>
            <a:lvl1pPr algn="r">
              <a:defRPr sz="1500" b="0" i="0">
                <a:solidFill>
                  <a:schemeClr val="bg2">
                    <a:lumMod val="50000"/>
                  </a:schemeClr>
                </a:solidFill>
                <a:effectLst/>
                <a:latin typeface="+mn-lt"/>
              </a:defRPr>
            </a:lvl1pPr>
          </a:lstStyle>
          <a:p>
            <a:fld id="{1D8BD707-D9CF-40AE-B4C6-C98DA3205C09}" type="datetimeFigureOut">
              <a:rPr lang="en-US" smtClean="0"/>
              <a:pPr/>
              <a:t>17-May-23</a:t>
            </a:fld>
            <a:endParaRPr lang="en-US"/>
          </a:p>
        </p:txBody>
      </p:sp>
      <p:sp>
        <p:nvSpPr>
          <p:cNvPr id="5" name="Footer Placeholder 4"/>
          <p:cNvSpPr>
            <a:spLocks noGrp="1"/>
          </p:cNvSpPr>
          <p:nvPr>
            <p:ph type="ftr" sz="quarter" idx="3"/>
          </p:nvPr>
        </p:nvSpPr>
        <p:spPr>
          <a:xfrm>
            <a:off x="1026318" y="9258301"/>
            <a:ext cx="11315700" cy="547688"/>
          </a:xfrm>
          <a:prstGeom prst="rect">
            <a:avLst/>
          </a:prstGeom>
        </p:spPr>
        <p:txBody>
          <a:bodyPr vert="horz" lIns="91440" tIns="45720" rIns="91440" bIns="45720" rtlCol="0" anchor="t"/>
          <a:lstStyle>
            <a:lvl1pPr algn="l">
              <a:defRPr sz="15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5544801" y="8367713"/>
            <a:ext cx="1713368" cy="1004888"/>
          </a:xfrm>
          <a:prstGeom prst="rect">
            <a:avLst/>
          </a:prstGeom>
        </p:spPr>
        <p:txBody>
          <a:bodyPr vert="horz" lIns="91440" tIns="45720" rIns="91440" bIns="45720" rtlCol="0" anchor="b"/>
          <a:lstStyle>
            <a:lvl1pPr algn="r">
              <a:defRPr sz="4800" b="0" i="0">
                <a:solidFill>
                  <a:schemeClr val="bg2">
                    <a:lumMod val="50000"/>
                  </a:schemeClr>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980126633"/>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xStyles>
    <p:titleStyle>
      <a:lvl1pPr algn="l" defTabSz="685800" rtl="0" eaLnBrk="1" latinLnBrk="0" hangingPunct="1">
        <a:spcBef>
          <a:spcPct val="0"/>
        </a:spcBef>
        <a:buNone/>
        <a:defRPr sz="54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3000" kern="1200" cap="none">
          <a:solidFill>
            <a:schemeClr val="bg2">
              <a:lumMod val="75000"/>
            </a:schemeClr>
          </a:solidFill>
          <a:effectLst/>
          <a:latin typeface="+mn-lt"/>
          <a:ea typeface="+mn-ea"/>
          <a:cs typeface="+mn-cs"/>
        </a:defRPr>
      </a:lvl1pPr>
      <a:lvl2pPr marL="11144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2700" kern="1200" cap="none">
          <a:solidFill>
            <a:schemeClr val="bg2">
              <a:lumMod val="75000"/>
            </a:schemeClr>
          </a:solidFill>
          <a:effectLst/>
          <a:latin typeface="+mn-lt"/>
          <a:ea typeface="+mn-ea"/>
          <a:cs typeface="+mn-cs"/>
        </a:defRPr>
      </a:lvl2pPr>
      <a:lvl3pPr marL="18002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2400" kern="1200" cap="none">
          <a:solidFill>
            <a:schemeClr val="bg2">
              <a:lumMod val="75000"/>
            </a:schemeClr>
          </a:solidFill>
          <a:effectLst/>
          <a:latin typeface="+mn-lt"/>
          <a:ea typeface="+mn-ea"/>
          <a:cs typeface="+mn-cs"/>
        </a:defRPr>
      </a:lvl3pPr>
      <a:lvl4pPr marL="2314575" indent="-257175"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4pPr>
      <a:lvl5pPr marL="3000375" indent="-257175"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5pPr>
      <a:lvl6pPr marL="37719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6pPr>
      <a:lvl7pPr marL="44577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7pPr>
      <a:lvl8pPr marL="51435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8pPr>
      <a:lvl9pPr marL="58293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8.jpe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8.sv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8.jpeg"/><Relationship Id="rId4" Type="http://schemas.openxmlformats.org/officeDocument/2006/relationships/image" Target="../media/image18.sv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5.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6.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2.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14.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4270400"/>
          </a:xfrm>
          <a:prstGeom prst="rect">
            <a:avLst/>
          </a:prstGeom>
        </p:spPr>
        <p:txBody>
          <a:bodyPr lIns="0" tIns="0" rIns="0" bIns="0" rtlCol="0" anchor="t">
            <a:spAutoFit/>
          </a:bodyPr>
          <a:lstStyle/>
          <a:p>
            <a:pPr algn="ctr">
              <a:lnSpc>
                <a:spcPts val="11059"/>
              </a:lnSpc>
            </a:pPr>
            <a:r>
              <a:rPr lang="en-US" sz="10533" spc="-105" dirty="0" smtClean="0">
                <a:solidFill>
                  <a:srgbClr val="FFFFFF"/>
                </a:solidFill>
                <a:latin typeface="Graphik Regular" panose="020B0503030202060203" pitchFamily="34" charset="0"/>
              </a:rPr>
              <a:t>Data </a:t>
            </a:r>
          </a:p>
          <a:p>
            <a:pPr algn="ctr">
              <a:lnSpc>
                <a:spcPts val="11059"/>
              </a:lnSpc>
            </a:pPr>
            <a:r>
              <a:rPr lang="en-US" sz="10533" spc="-105" dirty="0" smtClean="0">
                <a:solidFill>
                  <a:srgbClr val="FFFFFF"/>
                </a:solidFill>
                <a:latin typeface="Graphik Regular" panose="020B0503030202060203" pitchFamily="34" charset="0"/>
              </a:rPr>
              <a:t>Analytics Task</a:t>
            </a:r>
            <a:endParaRPr lang="en-US" sz="10533" spc="-105" dirty="0">
              <a:solidFill>
                <a:srgbClr val="FFFFFF"/>
              </a:solidFill>
              <a:latin typeface="Graphik Regular" panose="020B050303020206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Rectangle 16"/>
          <p:cNvSpPr/>
          <p:nvPr/>
        </p:nvSpPr>
        <p:spPr>
          <a:xfrm>
            <a:off x="10972800" y="1161804"/>
            <a:ext cx="6877334" cy="270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19" dirty="0" smtClean="0">
              <a:latin typeface="Gadugi" panose="020B0502040204020203" pitchFamily="34" charset="0"/>
              <a:ea typeface="Gadugi" panose="020B0502040204020203" pitchFamily="34" charset="0"/>
            </a:endParaRPr>
          </a:p>
          <a:p>
            <a:pPr algn="ctr"/>
            <a:r>
              <a:rPr lang="en-US" sz="2000" spc="-19" dirty="0" smtClean="0">
                <a:latin typeface="Gadugi" panose="020B0502040204020203" pitchFamily="34" charset="0"/>
                <a:ea typeface="Gadugi" panose="020B0502040204020203" pitchFamily="34" charset="0"/>
              </a:rPr>
              <a:t>Animals </a:t>
            </a:r>
            <a:r>
              <a:rPr lang="en-US" sz="2000" spc="-19" dirty="0">
                <a:latin typeface="Gadugi" panose="020B0502040204020203" pitchFamily="34" charset="0"/>
                <a:ea typeface="Gadugi" panose="020B0502040204020203" pitchFamily="34" charset="0"/>
              </a:rPr>
              <a:t>and science are the two most popular categories of content, showing that people enjoy "real-life" and "factual" content the most.</a:t>
            </a:r>
          </a:p>
          <a:p>
            <a:pPr algn="ctr"/>
            <a:endParaRPr lang="en-US" dirty="0"/>
          </a:p>
        </p:txBody>
      </p:sp>
      <p:sp>
        <p:nvSpPr>
          <p:cNvPr id="18" name="Rectangle 17"/>
          <p:cNvSpPr/>
          <p:nvPr/>
        </p:nvSpPr>
        <p:spPr>
          <a:xfrm>
            <a:off x="11106497" y="1456008"/>
            <a:ext cx="2057400" cy="202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ANALYSIS</a:t>
            </a:r>
            <a:endParaRPr lang="en-US" sz="3200" dirty="0"/>
          </a:p>
        </p:txBody>
      </p:sp>
      <p:sp>
        <p:nvSpPr>
          <p:cNvPr id="26" name="Rectangle 25"/>
          <p:cNvSpPr/>
          <p:nvPr/>
        </p:nvSpPr>
        <p:spPr>
          <a:xfrm>
            <a:off x="10981899" y="4078470"/>
            <a:ext cx="6877334" cy="2879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19" dirty="0" smtClean="0">
              <a:latin typeface="Gadugi" panose="020B0502040204020203" pitchFamily="34" charset="0"/>
              <a:ea typeface="Gadugi" panose="020B0502040204020203" pitchFamily="34" charset="0"/>
            </a:endParaRPr>
          </a:p>
          <a:p>
            <a:pPr>
              <a:lnSpc>
                <a:spcPts val="2660"/>
              </a:lnSpc>
            </a:pPr>
            <a:endParaRPr lang="en-US" sz="2000" spc="-19" dirty="0" smtClean="0">
              <a:latin typeface="Gadugi" panose="020B0502040204020203" pitchFamily="34" charset="0"/>
              <a:ea typeface="Gadugi" panose="020B0502040204020203" pitchFamily="34" charset="0"/>
            </a:endParaRPr>
          </a:p>
          <a:p>
            <a:pPr algn="ctr">
              <a:lnSpc>
                <a:spcPts val="2660"/>
              </a:lnSpc>
            </a:pPr>
            <a:r>
              <a:rPr lang="en-US" sz="2000" spc="-19" dirty="0" smtClean="0">
                <a:latin typeface="Gadugi" panose="020B0502040204020203" pitchFamily="34" charset="0"/>
                <a:ea typeface="Gadugi" panose="020B0502040204020203" pitchFamily="34" charset="0"/>
              </a:rPr>
              <a:t>Food </a:t>
            </a:r>
            <a:r>
              <a:rPr lang="en-US" sz="2000" spc="-19" dirty="0">
                <a:latin typeface="Gadugi" panose="020B0502040204020203" pitchFamily="34" charset="0"/>
                <a:ea typeface="Gadugi" panose="020B0502040204020203" pitchFamily="34" charset="0"/>
              </a:rPr>
              <a:t>is a common theme with the top 5 categories with "Healthy Eating" ranking the highest. This may give an indication to the audience within your user base. You could use this insight to create a campaign and work with healthy eating brands to boost user engagement.</a:t>
            </a:r>
          </a:p>
          <a:p>
            <a:pPr algn="ctr"/>
            <a:endParaRPr lang="en-US" dirty="0"/>
          </a:p>
        </p:txBody>
      </p:sp>
      <p:sp>
        <p:nvSpPr>
          <p:cNvPr id="27" name="Rectangle 26"/>
          <p:cNvSpPr/>
          <p:nvPr/>
        </p:nvSpPr>
        <p:spPr>
          <a:xfrm>
            <a:off x="11106497" y="4336907"/>
            <a:ext cx="2057400" cy="202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INSIGHTS</a:t>
            </a:r>
            <a:endParaRPr lang="en-US" sz="3200" dirty="0"/>
          </a:p>
        </p:txBody>
      </p:sp>
      <p:sp>
        <p:nvSpPr>
          <p:cNvPr id="28" name="Rectangle 27"/>
          <p:cNvSpPr/>
          <p:nvPr/>
        </p:nvSpPr>
        <p:spPr>
          <a:xfrm>
            <a:off x="10972800" y="7110615"/>
            <a:ext cx="6877334" cy="2879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19" dirty="0" smtClean="0">
              <a:latin typeface="Gadugi" panose="020B0502040204020203" pitchFamily="34" charset="0"/>
              <a:ea typeface="Gadugi" panose="020B0502040204020203" pitchFamily="34" charset="0"/>
            </a:endParaRPr>
          </a:p>
          <a:p>
            <a:pPr>
              <a:lnSpc>
                <a:spcPts val="2660"/>
              </a:lnSpc>
            </a:pPr>
            <a:endParaRPr lang="en-US" sz="2000" spc="-19" dirty="0" smtClean="0">
              <a:latin typeface="Gadugi" panose="020B0502040204020203" pitchFamily="34" charset="0"/>
              <a:ea typeface="Gadugi" panose="020B0502040204020203" pitchFamily="34" charset="0"/>
            </a:endParaRPr>
          </a:p>
          <a:p>
            <a:pPr algn="ctr">
              <a:lnSpc>
                <a:spcPts val="2660"/>
              </a:lnSpc>
            </a:pPr>
            <a:r>
              <a:rPr lang="en-US" sz="20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a:p>
            <a:pPr algn="ctr"/>
            <a:endParaRPr lang="en-US" dirty="0"/>
          </a:p>
        </p:txBody>
      </p:sp>
      <p:sp>
        <p:nvSpPr>
          <p:cNvPr id="29" name="Rectangle 28"/>
          <p:cNvSpPr/>
          <p:nvPr/>
        </p:nvSpPr>
        <p:spPr>
          <a:xfrm>
            <a:off x="11084084" y="7519579"/>
            <a:ext cx="2479515" cy="138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NEXT STEPS</a:t>
            </a: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8205232" y="4854352"/>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8233186" y="2250643"/>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8258602" y="7785843"/>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3527866" y="1095252"/>
            <a:ext cx="5036754" cy="7963390"/>
          </a:xfrm>
          <a:prstGeom prst="rect">
            <a:avLst/>
          </a:prstGeom>
        </p:spPr>
      </p:pic>
      <p:sp>
        <p:nvSpPr>
          <p:cNvPr id="6" name="TextBox 6"/>
          <p:cNvSpPr txBox="1"/>
          <p:nvPr/>
        </p:nvSpPr>
        <p:spPr>
          <a:xfrm>
            <a:off x="327032" y="4522918"/>
            <a:ext cx="3248159"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Rectangle 25"/>
          <p:cNvSpPr/>
          <p:nvPr/>
        </p:nvSpPr>
        <p:spPr>
          <a:xfrm>
            <a:off x="9067800" y="1095252"/>
            <a:ext cx="9067800" cy="778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
            </a:pPr>
            <a:endParaRPr lang="en-US" sz="2400" spc="-19" dirty="0" smtClean="0">
              <a:latin typeface="Gadugi" panose="020B0502040204020203" pitchFamily="34" charset="0"/>
              <a:ea typeface="Gadugi" panose="020B0502040204020203" pitchFamily="34" charset="0"/>
            </a:endParaRPr>
          </a:p>
          <a:p>
            <a:pPr marL="285750" indent="-285750" algn="just">
              <a:buFont typeface="Wingdings" panose="05000000000000000000" pitchFamily="2" charset="2"/>
              <a:buChar char="§"/>
            </a:pPr>
            <a:endParaRPr lang="en-US" sz="2400" spc="-19" dirty="0">
              <a:latin typeface="Gadugi" panose="020B0502040204020203" pitchFamily="34" charset="0"/>
              <a:ea typeface="Gadugi" panose="020B0502040204020203" pitchFamily="34" charset="0"/>
            </a:endParaRPr>
          </a:p>
          <a:p>
            <a:pPr marL="285750" indent="-285750" algn="just">
              <a:buFont typeface="Wingdings" panose="05000000000000000000" pitchFamily="2" charset="2"/>
              <a:buChar char="§"/>
            </a:pPr>
            <a:endParaRPr lang="en-US" sz="2400" spc="-19" dirty="0" smtClean="0">
              <a:latin typeface="Gadugi" panose="020B0502040204020203" pitchFamily="34" charset="0"/>
              <a:ea typeface="Gadugi" panose="020B0502040204020203" pitchFamily="34" charset="0"/>
            </a:endParaRPr>
          </a:p>
          <a:p>
            <a:pPr marL="285750" indent="-285750" algn="just">
              <a:buFont typeface="Wingdings" panose="05000000000000000000" pitchFamily="2" charset="2"/>
              <a:buChar char="§"/>
            </a:pPr>
            <a:endParaRPr lang="en-US" sz="2400" spc="-19" dirty="0" smtClean="0">
              <a:latin typeface="Gadugi" panose="020B0502040204020203" pitchFamily="34" charset="0"/>
              <a:ea typeface="Gadugi" panose="020B0502040204020203" pitchFamily="34" charset="0"/>
            </a:endParaRPr>
          </a:p>
          <a:p>
            <a:pPr marL="285750" indent="-285750" algn="just">
              <a:buFont typeface="Wingdings" panose="05000000000000000000" pitchFamily="2" charset="2"/>
              <a:buChar char="§"/>
            </a:pPr>
            <a:r>
              <a:rPr lang="en-US" sz="2400" spc="-19" dirty="0" smtClean="0">
                <a:latin typeface="Gadugi" panose="020B0502040204020203" pitchFamily="34" charset="0"/>
                <a:ea typeface="Gadugi" panose="020B0502040204020203" pitchFamily="34" charset="0"/>
              </a:rPr>
              <a:t>There are a total of 16 distinct content categories.</a:t>
            </a:r>
          </a:p>
          <a:p>
            <a:pPr algn="just"/>
            <a:endParaRPr lang="en-US" sz="2400" spc="-19" dirty="0" smtClean="0">
              <a:latin typeface="Gadugi" panose="020B0502040204020203" pitchFamily="34" charset="0"/>
              <a:ea typeface="Gadugi" panose="020B0502040204020203" pitchFamily="34" charset="0"/>
            </a:endParaRPr>
          </a:p>
          <a:p>
            <a:pPr marL="285750" indent="-285750" algn="just">
              <a:buFont typeface="Wingdings" panose="05000000000000000000" pitchFamily="2" charset="2"/>
              <a:buChar char="§"/>
            </a:pPr>
            <a:r>
              <a:rPr lang="en-US" sz="2400" spc="-19" dirty="0" smtClean="0">
                <a:latin typeface="Gadugi" panose="020B0502040204020203" pitchFamily="34" charset="0"/>
                <a:ea typeface="Gadugi" panose="020B0502040204020203" pitchFamily="34" charset="0"/>
              </a:rPr>
              <a:t>There are a total  of 4 content type.</a:t>
            </a:r>
          </a:p>
          <a:p>
            <a:pPr algn="just"/>
            <a:endParaRPr lang="en-US" sz="2400" spc="-19" dirty="0" smtClean="0">
              <a:latin typeface="Gadugi" panose="020B0502040204020203" pitchFamily="34" charset="0"/>
              <a:ea typeface="Gadugi" panose="020B0502040204020203" pitchFamily="34" charset="0"/>
            </a:endParaRPr>
          </a:p>
          <a:p>
            <a:pPr marL="285750" indent="-285750" algn="just">
              <a:buFont typeface="Wingdings" panose="05000000000000000000" pitchFamily="2" charset="2"/>
              <a:buChar char="§"/>
            </a:pPr>
            <a:r>
              <a:rPr lang="en-US" sz="2400" spc="-19" dirty="0" smtClean="0">
                <a:latin typeface="Gadugi" panose="020B0502040204020203" pitchFamily="34" charset="0"/>
                <a:ea typeface="Gadugi" panose="020B0502040204020203" pitchFamily="34" charset="0"/>
              </a:rPr>
              <a:t>Animals and science are two of the most popular content categories, showing that people  enjoy “real-life” </a:t>
            </a:r>
            <a:r>
              <a:rPr lang="en-US" sz="2400" spc="-19" dirty="0" smtClean="0">
                <a:latin typeface="Gadugi" panose="020B0502040204020203" pitchFamily="34" charset="0"/>
                <a:ea typeface="Gadugi" panose="020B0502040204020203" pitchFamily="34" charset="0"/>
              </a:rPr>
              <a:t>and “factual” content the most.</a:t>
            </a:r>
          </a:p>
          <a:p>
            <a:pPr algn="just"/>
            <a:endParaRPr lang="en-US" sz="2400" spc="-19" dirty="0" smtClean="0">
              <a:latin typeface="Gadugi" panose="020B0502040204020203" pitchFamily="34" charset="0"/>
              <a:ea typeface="Gadugi" panose="020B0502040204020203" pitchFamily="34" charset="0"/>
            </a:endParaRPr>
          </a:p>
          <a:p>
            <a:pPr marL="285750" indent="-285750" algn="just">
              <a:buFont typeface="Wingdings" panose="05000000000000000000" pitchFamily="2" charset="2"/>
              <a:buChar char="§"/>
            </a:pPr>
            <a:r>
              <a:rPr lang="en-US" sz="2400" spc="-19" dirty="0">
                <a:latin typeface="Gadugi" panose="020B0502040204020203" pitchFamily="34" charset="0"/>
                <a:ea typeface="Gadugi" panose="020B0502040204020203" pitchFamily="34" charset="0"/>
              </a:rPr>
              <a:t>The month of January has highest number of posts with a total number of 2,218 posts, while February is the month with the lowest number of posts with 1,980 posts</a:t>
            </a:r>
            <a:r>
              <a:rPr lang="en-US" sz="2400" spc="-19" dirty="0" smtClean="0">
                <a:latin typeface="Gadugi" panose="020B0502040204020203" pitchFamily="34" charset="0"/>
                <a:ea typeface="Gadugi" panose="020B0502040204020203" pitchFamily="34" charset="0"/>
              </a:rPr>
              <a:t>.</a:t>
            </a:r>
            <a:endParaRPr lang="en-US" sz="2400" spc="-19" dirty="0" smtClean="0">
              <a:latin typeface="Gadugi" panose="020B0502040204020203" pitchFamily="34" charset="0"/>
              <a:ea typeface="Gadugi" panose="020B0502040204020203" pitchFamily="34" charset="0"/>
            </a:endParaRPr>
          </a:p>
          <a:p>
            <a:pPr marL="285750" indent="-285750" algn="just">
              <a:buFont typeface="Wingdings" panose="05000000000000000000" pitchFamily="2" charset="2"/>
              <a:buChar char="§"/>
            </a:pPr>
            <a:endParaRPr lang="en-US" sz="2400" spc="-19" dirty="0">
              <a:latin typeface="Gadugi" panose="020B0502040204020203" pitchFamily="34" charset="0"/>
              <a:ea typeface="Gadugi" panose="020B0502040204020203" pitchFamily="34" charset="0"/>
            </a:endParaRPr>
          </a:p>
          <a:p>
            <a:pPr marL="285750" indent="-285750" algn="just">
              <a:buFont typeface="Wingdings" panose="05000000000000000000" pitchFamily="2" charset="2"/>
              <a:buChar char="§"/>
            </a:pPr>
            <a:r>
              <a:rPr lang="en-US" sz="2400" spc="-19" dirty="0" smtClean="0">
                <a:latin typeface="Gadugi" panose="020B0502040204020203" pitchFamily="34" charset="0"/>
                <a:ea typeface="Gadugi" panose="020B0502040204020203" pitchFamily="34" charset="0"/>
              </a:rPr>
              <a:t>Food is a common theme within the top 5 categories with “Healthy Eating” ranking as one of the top categories. This may give you an indications to the audience within your user base. You could use this insights to create a campaign and work with healthy eating brands to boost your engagements.</a:t>
            </a:r>
            <a:endParaRPr lang="en-US" sz="2400" spc="-19" dirty="0" smtClean="0">
              <a:latin typeface="Gadugi" panose="020B0502040204020203" pitchFamily="34" charset="0"/>
              <a:ea typeface="Gadugi" panose="020B0502040204020203" pitchFamily="34" charset="0"/>
            </a:endParaRPr>
          </a:p>
          <a:p>
            <a:pPr algn="just">
              <a:lnSpc>
                <a:spcPts val="2660"/>
              </a:lnSpc>
            </a:pPr>
            <a:endParaRPr lang="en-US" sz="2400" spc="-19" dirty="0" smtClean="0">
              <a:latin typeface="Gadugi" panose="020B0502040204020203" pitchFamily="34" charset="0"/>
              <a:ea typeface="Gadugi" panose="020B0502040204020203" pitchFamily="34" charset="0"/>
            </a:endParaRPr>
          </a:p>
          <a:p>
            <a:pPr algn="just"/>
            <a:endParaRPr lang="en-US" sz="2400" dirty="0"/>
          </a:p>
        </p:txBody>
      </p:sp>
      <p:sp>
        <p:nvSpPr>
          <p:cNvPr id="27" name="Rectangle 26"/>
          <p:cNvSpPr/>
          <p:nvPr/>
        </p:nvSpPr>
        <p:spPr>
          <a:xfrm>
            <a:off x="9220200" y="1438385"/>
            <a:ext cx="2057400" cy="109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INSIGHTS</a:t>
            </a:r>
            <a:endParaRPr lang="en-US" sz="3200" dirty="0"/>
          </a:p>
        </p:txBody>
      </p:sp>
    </p:spTree>
    <p:extLst>
      <p:ext uri="{BB962C8B-B14F-4D97-AF65-F5344CB8AC3E}">
        <p14:creationId xmlns:p14="http://schemas.microsoft.com/office/powerpoint/2010/main" val="2222975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4"/>
            <a:ext cx="3940648" cy="3754075"/>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10205425" cy="3801117"/>
            <a:chOff x="0" y="0"/>
            <a:chExt cx="13607234" cy="5068156"/>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3607234" cy="2769989"/>
            </a:xfrm>
            <a:prstGeom prst="rect">
              <a:avLst/>
            </a:prstGeom>
          </p:spPr>
          <p:txBody>
            <a:bodyPr wrap="square" lIns="0" tIns="0" rIns="0" bIns="0" rtlCol="0" anchor="t">
              <a:spAutoFit/>
            </a:bodyPr>
            <a:lstStyle/>
            <a:p>
              <a:pPr>
                <a:lnSpc>
                  <a:spcPts val="2660"/>
                </a:lnSpc>
              </a:pPr>
              <a:r>
                <a:rPr lang="en-US" sz="2800" spc="-19" dirty="0">
                  <a:latin typeface="Graphik Regular" panose="020B0503030202060203" pitchFamily="34" charset="0"/>
                </a:rPr>
                <a:t>Project recap</a:t>
              </a:r>
            </a:p>
            <a:p>
              <a:pPr>
                <a:lnSpc>
                  <a:spcPts val="2660"/>
                </a:lnSpc>
              </a:pPr>
              <a:r>
                <a:rPr lang="en-US" sz="2800" spc="-19" dirty="0">
                  <a:latin typeface="Graphik Regular" panose="020B0503030202060203" pitchFamily="34" charset="0"/>
                </a:rPr>
                <a:t>Problem</a:t>
              </a:r>
            </a:p>
            <a:p>
              <a:pPr>
                <a:lnSpc>
                  <a:spcPts val="2660"/>
                </a:lnSpc>
              </a:pPr>
              <a:r>
                <a:rPr lang="en-US" sz="2800" spc="-19" dirty="0">
                  <a:latin typeface="Graphik Regular" panose="020B0503030202060203" pitchFamily="34" charset="0"/>
                </a:rPr>
                <a:t>The Analytics team</a:t>
              </a:r>
            </a:p>
            <a:p>
              <a:pPr>
                <a:lnSpc>
                  <a:spcPts val="2660"/>
                </a:lnSpc>
              </a:pPr>
              <a:r>
                <a:rPr lang="en-US" sz="2800" spc="-19" dirty="0">
                  <a:latin typeface="Graphik Regular" panose="020B0503030202060203" pitchFamily="34" charset="0"/>
                </a:rPr>
                <a:t>Process</a:t>
              </a:r>
            </a:p>
            <a:p>
              <a:pPr>
                <a:lnSpc>
                  <a:spcPts val="2660"/>
                </a:lnSpc>
              </a:pPr>
              <a:r>
                <a:rPr lang="en-US" sz="2800" spc="-19" dirty="0">
                  <a:latin typeface="Graphik Regular" panose="020B0503030202060203" pitchFamily="34" charset="0"/>
                </a:rPr>
                <a:t>Insights</a:t>
              </a:r>
            </a:p>
            <a:p>
              <a:pPr>
                <a:lnSpc>
                  <a:spcPts val="2660"/>
                </a:lnSpc>
              </a:pPr>
              <a:r>
                <a:rPr lang="en-US" sz="2800" spc="-19" dirty="0">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467626"/>
              <a:ext cx="2891870" cy="2689439"/>
            </a:xfrm>
            <a:prstGeom prst="rect">
              <a:avLst/>
            </a:prstGeom>
          </p:spPr>
        </p:pic>
      </p:grpSp>
      <p:sp>
        <p:nvSpPr>
          <p:cNvPr id="31" name="AutoShape 31"/>
          <p:cNvSpPr/>
          <p:nvPr/>
        </p:nvSpPr>
        <p:spPr>
          <a:xfrm>
            <a:off x="8499197" y="2171700"/>
            <a:ext cx="8722003" cy="5333999"/>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10799999">
            <a:off x="1676397" y="1562100"/>
            <a:ext cx="6760549" cy="6400800"/>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5" name="TextBox 34">
            <a:extLst>
              <a:ext uri="{FF2B5EF4-FFF2-40B4-BE49-F238E27FC236}">
                <a16:creationId xmlns:a16="http://schemas.microsoft.com/office/drawing/2014/main" id="{BA965198-9910-493B-BBC6-6E6D73A432EB}"/>
              </a:ext>
            </a:extLst>
          </p:cNvPr>
          <p:cNvSpPr txBox="1"/>
          <p:nvPr/>
        </p:nvSpPr>
        <p:spPr>
          <a:xfrm>
            <a:off x="9220200" y="3543299"/>
            <a:ext cx="7467600" cy="3139321"/>
          </a:xfrm>
          <a:prstGeom prst="rect">
            <a:avLst/>
          </a:prstGeom>
          <a:noFill/>
        </p:spPr>
        <p:txBody>
          <a:bodyPr wrap="square" rtlCol="0">
            <a:spAutoFit/>
          </a:bodyPr>
          <a:lstStyle/>
          <a:p>
            <a:pPr>
              <a:lnSpc>
                <a:spcPts val="2660"/>
              </a:lnSpc>
            </a:pPr>
            <a:r>
              <a:rPr lang="en-US" sz="1900"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2660"/>
              </a:lnSpc>
            </a:pPr>
            <a:endParaRPr lang="en-US" sz="1900" spc="-19" dirty="0">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1900" spc="-19" dirty="0">
                <a:latin typeface="Gadugi" panose="020B0502040204020203" pitchFamily="34" charset="0"/>
                <a:ea typeface="Gadugi" panose="020B0502040204020203" pitchFamily="34" charset="0"/>
              </a:rPr>
              <a:t>Analysis to find Social Buzz's top 5 most popular categories of content </a:t>
            </a:r>
          </a:p>
          <a:p>
            <a:endParaRPr lang="en-AU" dirty="0">
              <a:latin typeface="Gadugi" panose="020B0502040204020203" pitchFamily="34" charset="0"/>
              <a:ea typeface="Gadug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sp>
        <p:nvSpPr>
          <p:cNvPr id="6" name="AutoShape 6"/>
          <p:cNvSpPr/>
          <p:nvPr/>
        </p:nvSpPr>
        <p:spPr>
          <a:xfrm>
            <a:off x="27681" y="20171"/>
            <a:ext cx="9964482" cy="10266829"/>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3">
            <a:extLst>
              <a:ext uri="{FF2B5EF4-FFF2-40B4-BE49-F238E27FC236}">
                <a16:creationId xmlns:a16="http://schemas.microsoft.com/office/drawing/2014/main" id="{4B02D2F4-84C2-4AF8-81C2-4274DB8DF454}"/>
              </a:ext>
            </a:extLst>
          </p:cNvPr>
          <p:cNvSpPr txBox="1"/>
          <p:nvPr/>
        </p:nvSpPr>
        <p:spPr>
          <a:xfrm>
            <a:off x="2914718" y="5086350"/>
            <a:ext cx="5786869" cy="537327"/>
          </a:xfrm>
          <a:prstGeom prst="rect">
            <a:avLst/>
          </a:prstGeom>
        </p:spPr>
        <p:txBody>
          <a:bodyPr lIns="0" tIns="0" rIns="0" bIns="0" rtlCol="0" anchor="t">
            <a:spAutoFit/>
          </a:bodyPr>
          <a:lstStyle/>
          <a:p>
            <a:pPr>
              <a:lnSpc>
                <a:spcPts val="4480"/>
              </a:lnSpc>
            </a:pPr>
            <a:r>
              <a:rPr lang="en-US" sz="3600" spc="-32" dirty="0">
                <a:solidFill>
                  <a:srgbClr val="FFFFFF"/>
                </a:solidFill>
                <a:latin typeface="Gadugi" panose="020B0502040204020203" pitchFamily="34" charset="0"/>
                <a:ea typeface="Gadugi" panose="020B0502040204020203" pitchFamily="34" charset="0"/>
              </a:rPr>
              <a:t>Over </a:t>
            </a:r>
            <a:r>
              <a:rPr lang="en-US" sz="3600" u="sng" spc="-32" dirty="0">
                <a:solidFill>
                  <a:srgbClr val="FFFFFF"/>
                </a:solidFill>
                <a:latin typeface="Gadugi" panose="020B0502040204020203" pitchFamily="34" charset="0"/>
                <a:ea typeface="Gadugi" panose="020B0502040204020203" pitchFamily="34" charset="0"/>
              </a:rPr>
              <a:t>100000</a:t>
            </a:r>
            <a:r>
              <a:rPr lang="en-US" sz="3600" spc="-32" dirty="0">
                <a:solidFill>
                  <a:srgbClr val="FFFFFF"/>
                </a:solidFill>
                <a:latin typeface="Gadugi" panose="020B0502040204020203" pitchFamily="34" charset="0"/>
                <a:ea typeface="Gadugi" panose="020B0502040204020203" pitchFamily="34" charset="0"/>
              </a:rPr>
              <a:t> posts per day</a:t>
            </a:r>
          </a:p>
        </p:txBody>
      </p:sp>
      <p:sp>
        <p:nvSpPr>
          <p:cNvPr id="23" name="TextBox 24">
            <a:extLst>
              <a:ext uri="{FF2B5EF4-FFF2-40B4-BE49-F238E27FC236}">
                <a16:creationId xmlns:a16="http://schemas.microsoft.com/office/drawing/2014/main" id="{56D90644-7D4E-4882-8064-B20BF3463C9A}"/>
              </a:ext>
            </a:extLst>
          </p:cNvPr>
          <p:cNvSpPr txBox="1"/>
          <p:nvPr/>
        </p:nvSpPr>
        <p:spPr>
          <a:xfrm>
            <a:off x="2914718" y="6070890"/>
            <a:ext cx="6838882" cy="577081"/>
          </a:xfrm>
          <a:prstGeom prst="rect">
            <a:avLst/>
          </a:prstGeom>
        </p:spPr>
        <p:txBody>
          <a:bodyPr wrap="square"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a:t>
            </a:r>
            <a:r>
              <a:rPr lang="en-US" sz="3200" spc="-32" dirty="0" smtClean="0">
                <a:solidFill>
                  <a:srgbClr val="FFFFFF"/>
                </a:solidFill>
                <a:latin typeface="Gadugi" panose="020B0502040204020203" pitchFamily="34" charset="0"/>
                <a:ea typeface="Gadugi" panose="020B0502040204020203" pitchFamily="34" charset="0"/>
              </a:rPr>
              <a:t>content per </a:t>
            </a:r>
            <a:r>
              <a:rPr lang="en-US" sz="3200" spc="-32" dirty="0">
                <a:solidFill>
                  <a:srgbClr val="FFFFFF"/>
                </a:solidFill>
                <a:latin typeface="Gadugi" panose="020B0502040204020203" pitchFamily="34" charset="0"/>
                <a:ea typeface="Gadugi" panose="020B0502040204020203" pitchFamily="34" charset="0"/>
              </a:rPr>
              <a:t>year!</a:t>
            </a:r>
          </a:p>
        </p:txBody>
      </p:sp>
      <p:sp>
        <p:nvSpPr>
          <p:cNvPr id="25" name="TextBox 26">
            <a:extLst>
              <a:ext uri="{FF2B5EF4-FFF2-40B4-BE49-F238E27FC236}">
                <a16:creationId xmlns:a16="http://schemas.microsoft.com/office/drawing/2014/main" id="{00ADAC7B-814A-4ED6-8AB9-8D473ED0DCD5}"/>
              </a:ext>
            </a:extLst>
          </p:cNvPr>
          <p:cNvSpPr txBox="1"/>
          <p:nvPr/>
        </p:nvSpPr>
        <p:spPr>
          <a:xfrm>
            <a:off x="2914718" y="8920480"/>
            <a:ext cx="6838882" cy="692497"/>
          </a:xfrm>
          <a:prstGeom prst="rect">
            <a:avLst/>
          </a:prstGeom>
        </p:spPr>
        <p:txBody>
          <a:bodyPr wrap="square" lIns="0" tIns="0" rIns="0" bIns="0" rtlCol="0" anchor="t">
            <a:spAutoFit/>
          </a:bodyPr>
          <a:lstStyle/>
          <a:p>
            <a:pPr>
              <a:lnSpc>
                <a:spcPts val="2660"/>
              </a:lnSpc>
              <a:spcBef>
                <a:spcPct val="0"/>
              </a:spcBef>
            </a:pPr>
            <a:r>
              <a:rPr lang="en-US" sz="2800"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
        <p:nvSpPr>
          <p:cNvPr id="29" name="TextBox 22">
            <a:extLst>
              <a:ext uri="{FF2B5EF4-FFF2-40B4-BE49-F238E27FC236}">
                <a16:creationId xmlns:a16="http://schemas.microsoft.com/office/drawing/2014/main" id="{A4A3F31D-544A-4C23-9D85-378649215BE3}"/>
              </a:ext>
            </a:extLst>
          </p:cNvPr>
          <p:cNvSpPr txBox="1"/>
          <p:nvPr/>
        </p:nvSpPr>
        <p:spPr>
          <a:xfrm>
            <a:off x="2914718" y="8167121"/>
            <a:ext cx="6712336" cy="692497"/>
          </a:xfrm>
          <a:prstGeom prst="rect">
            <a:avLst/>
          </a:prstGeom>
        </p:spPr>
        <p:txBody>
          <a:bodyPr wrap="square" lIns="0" tIns="0" rIns="0" bIns="0" rtlCol="0" anchor="t">
            <a:spAutoFit/>
          </a:bodyPr>
          <a:lstStyle/>
          <a:p>
            <a:pPr>
              <a:lnSpc>
                <a:spcPts val="2660"/>
              </a:lnSpc>
            </a:pPr>
            <a:r>
              <a:rPr lang="en-US" sz="2800" spc="-19" dirty="0">
                <a:solidFill>
                  <a:srgbClr val="FFFFFF"/>
                </a:solidFill>
                <a:latin typeface="Gadugi" panose="020B0502040204020203" pitchFamily="34" charset="0"/>
                <a:ea typeface="Gadugi" panose="020B0502040204020203" pitchFamily="34" charset="0"/>
              </a:rPr>
              <a:t>But how to capitalize on it when there is so much</a:t>
            </a:r>
            <a:r>
              <a:rPr lang="en-US" sz="2800" spc="-19" dirty="0" smtClean="0">
                <a:solidFill>
                  <a:srgbClr val="FFFFFF"/>
                </a:solidFill>
                <a:latin typeface="Gadugi" panose="020B0502040204020203" pitchFamily="34" charset="0"/>
                <a:ea typeface="Gadugi" panose="020B0502040204020203" pitchFamily="34" charset="0"/>
              </a:rPr>
              <a:t>?</a:t>
            </a:r>
            <a:endParaRPr lang="en-US" sz="2800" spc="-19" dirty="0">
              <a:solidFill>
                <a:srgbClr val="FFFFFF"/>
              </a:solidFill>
              <a:latin typeface="Gadugi" panose="020B0502040204020203" pitchFamily="34" charset="0"/>
              <a:ea typeface="Gadugi"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781344" y="709275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14510148" y="1621508"/>
            <a:ext cx="2616047" cy="1151958"/>
            <a:chOff x="0" y="-47625"/>
            <a:chExt cx="3488063" cy="1535945"/>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4510148" y="4457700"/>
            <a:ext cx="2863452" cy="1089034"/>
            <a:chOff x="0" y="-47625"/>
            <a:chExt cx="3488063" cy="1074279"/>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YOU</a:t>
              </a:r>
            </a:p>
          </p:txBody>
        </p:sp>
      </p:grpSp>
      <p:pic>
        <p:nvPicPr>
          <p:cNvPr id="41" name="Picture 6" descr="Avatar, male, man, mature, old, person, user icon - Free downloa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 descr="Avatar Male Boy - Free vector graphic on Pixaba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Rectangle 38"/>
          <p:cNvSpPr/>
          <p:nvPr/>
        </p:nvSpPr>
        <p:spPr>
          <a:xfrm>
            <a:off x="6286542" y="2938264"/>
            <a:ext cx="3699385" cy="6582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Data Cleaning</a:t>
            </a:r>
            <a:endParaRPr lang="en-US" sz="2800" dirty="0"/>
          </a:p>
        </p:txBody>
      </p:sp>
      <p:sp>
        <p:nvSpPr>
          <p:cNvPr id="40" name="Rectangle 39"/>
          <p:cNvSpPr/>
          <p:nvPr/>
        </p:nvSpPr>
        <p:spPr>
          <a:xfrm>
            <a:off x="4687046" y="1437216"/>
            <a:ext cx="3699385" cy="6582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Data Understanding</a:t>
            </a:r>
            <a:endParaRPr lang="en-US" sz="2800" dirty="0"/>
          </a:p>
        </p:txBody>
      </p:sp>
      <p:sp>
        <p:nvSpPr>
          <p:cNvPr id="41" name="Rectangle 40"/>
          <p:cNvSpPr/>
          <p:nvPr/>
        </p:nvSpPr>
        <p:spPr>
          <a:xfrm>
            <a:off x="7994450" y="4478819"/>
            <a:ext cx="3699385" cy="6582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Data Modelling</a:t>
            </a:r>
            <a:endParaRPr lang="en-US" sz="2800" dirty="0"/>
          </a:p>
        </p:txBody>
      </p:sp>
      <p:sp>
        <p:nvSpPr>
          <p:cNvPr id="42" name="Rectangle 41"/>
          <p:cNvSpPr/>
          <p:nvPr/>
        </p:nvSpPr>
        <p:spPr>
          <a:xfrm>
            <a:off x="9835116" y="6103160"/>
            <a:ext cx="3699385" cy="6582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Data Analysis</a:t>
            </a:r>
            <a:endParaRPr lang="en-US" sz="2800" dirty="0"/>
          </a:p>
        </p:txBody>
      </p:sp>
      <p:sp>
        <p:nvSpPr>
          <p:cNvPr id="43" name="Rectangle 42"/>
          <p:cNvSpPr/>
          <p:nvPr/>
        </p:nvSpPr>
        <p:spPr>
          <a:xfrm>
            <a:off x="11578642" y="7836118"/>
            <a:ext cx="3699385" cy="6582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Uncover Insights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2670342" y="6480309"/>
            <a:ext cx="2972219" cy="881758"/>
          </a:xfrm>
          <a:prstGeom prst="rect">
            <a:avLst/>
          </a:prstGeom>
        </p:spPr>
      </p:pic>
      <p:sp>
        <p:nvSpPr>
          <p:cNvPr id="14" name="Rectangle 13"/>
          <p:cNvSpPr/>
          <p:nvPr/>
        </p:nvSpPr>
        <p:spPr>
          <a:xfrm>
            <a:off x="2127159" y="2781300"/>
            <a:ext cx="2444841"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smtClean="0"/>
              <a:t>16</a:t>
            </a:r>
            <a:endParaRPr lang="en-US" sz="8000" dirty="0"/>
          </a:p>
        </p:txBody>
      </p:sp>
      <p:sp>
        <p:nvSpPr>
          <p:cNvPr id="15" name="Rectangle 14"/>
          <p:cNvSpPr/>
          <p:nvPr/>
        </p:nvSpPr>
        <p:spPr>
          <a:xfrm>
            <a:off x="7086600" y="2781300"/>
            <a:ext cx="3157802"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smtClean="0"/>
              <a:t>1897</a:t>
            </a:r>
            <a:endParaRPr lang="en-US" sz="8000" dirty="0"/>
          </a:p>
        </p:txBody>
      </p:sp>
      <p:sp>
        <p:nvSpPr>
          <p:cNvPr id="16" name="Rectangle 15"/>
          <p:cNvSpPr/>
          <p:nvPr/>
        </p:nvSpPr>
        <p:spPr>
          <a:xfrm>
            <a:off x="12098940" y="2781300"/>
            <a:ext cx="496986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smtClean="0"/>
              <a:t>JANUARY</a:t>
            </a:r>
            <a:endParaRPr lang="en-US" sz="8000" dirty="0"/>
          </a:p>
        </p:txBody>
      </p:sp>
      <p:sp>
        <p:nvSpPr>
          <p:cNvPr id="17" name="Rectangle 16"/>
          <p:cNvSpPr/>
          <p:nvPr/>
        </p:nvSpPr>
        <p:spPr>
          <a:xfrm>
            <a:off x="6629400" y="4800927"/>
            <a:ext cx="3944294"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359"/>
              </a:lnSpc>
            </a:pPr>
            <a:r>
              <a:rPr lang="en-US" sz="3200" spc="-24" dirty="0">
                <a:latin typeface="Gadugi" panose="020B0502040204020203" pitchFamily="34" charset="0"/>
                <a:ea typeface="Gadugi" panose="020B0502040204020203" pitchFamily="34" charset="0"/>
              </a:rPr>
              <a:t>REACTIONS TO "ANIMAL" POSTS</a:t>
            </a:r>
          </a:p>
          <a:p>
            <a:pPr algn="ctr"/>
            <a:endParaRPr lang="en-US" sz="1100" b="1" dirty="0"/>
          </a:p>
        </p:txBody>
      </p:sp>
      <p:sp>
        <p:nvSpPr>
          <p:cNvPr id="18" name="Rectangle 17"/>
          <p:cNvSpPr/>
          <p:nvPr/>
        </p:nvSpPr>
        <p:spPr>
          <a:xfrm>
            <a:off x="2276743" y="4800927"/>
            <a:ext cx="2752457"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359"/>
              </a:lnSpc>
            </a:pPr>
            <a:r>
              <a:rPr lang="en-US" sz="3200" spc="-24" dirty="0" smtClean="0">
                <a:latin typeface="Gadugi" panose="020B0502040204020203" pitchFamily="34" charset="0"/>
                <a:ea typeface="Gadugi" panose="020B0502040204020203" pitchFamily="34" charset="0"/>
              </a:rPr>
              <a:t>UNIQUE  CATEGORIES</a:t>
            </a:r>
          </a:p>
          <a:p>
            <a:pPr algn="ctr"/>
            <a:endParaRPr lang="en-US" sz="1100" b="1" dirty="0"/>
          </a:p>
        </p:txBody>
      </p:sp>
      <p:sp>
        <p:nvSpPr>
          <p:cNvPr id="20" name="Rectangle 19"/>
          <p:cNvSpPr/>
          <p:nvPr/>
        </p:nvSpPr>
        <p:spPr>
          <a:xfrm>
            <a:off x="12098940" y="4630804"/>
            <a:ext cx="3944294"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Gadugi" panose="020B0502040204020203" pitchFamily="34" charset="0"/>
                <a:ea typeface="Gadugi" panose="020B0502040204020203" pitchFamily="34" charset="0"/>
              </a:rPr>
              <a:t>MONTH WITH MOST POST</a:t>
            </a:r>
            <a:endParaRPr lang="en-US" sz="3200" dirty="0">
              <a:latin typeface="Gadugi" panose="020B0502040204020203" pitchFamily="34" charset="0"/>
              <a:ea typeface="Gadugi" panose="020B0502040204020203"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pic>
        <p:nvPicPr>
          <p:cNvPr id="27" name="Picture 26"/>
          <p:cNvPicPr>
            <a:picLocks noChangeAspect="1"/>
          </p:cNvPicPr>
          <p:nvPr/>
        </p:nvPicPr>
        <p:blipFill>
          <a:blip r:embed="rId7"/>
          <a:stretch>
            <a:fillRect/>
          </a:stretch>
        </p:blipFill>
        <p:spPr>
          <a:xfrm>
            <a:off x="5356729" y="1551294"/>
            <a:ext cx="10274712" cy="761903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pic>
        <p:nvPicPr>
          <p:cNvPr id="28" name="Picture 27"/>
          <p:cNvPicPr>
            <a:picLocks noChangeAspect="1"/>
          </p:cNvPicPr>
          <p:nvPr/>
        </p:nvPicPr>
        <p:blipFill>
          <a:blip r:embed="rId7"/>
          <a:stretch>
            <a:fillRect/>
          </a:stretch>
        </p:blipFill>
        <p:spPr>
          <a:xfrm>
            <a:off x="4909400" y="1386073"/>
            <a:ext cx="11778399" cy="7880360"/>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566</TotalTime>
  <Words>2032</Words>
  <Application>Microsoft Office PowerPoint</Application>
  <PresentationFormat>Custom</PresentationFormat>
  <Paragraphs>177</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Century Gothic</vt:lpstr>
      <vt:lpstr>Calibri</vt:lpstr>
      <vt:lpstr>Arial</vt:lpstr>
      <vt:lpstr>Clear Sans Regular Bold</vt:lpstr>
      <vt:lpstr>Wingdings</vt:lpstr>
      <vt:lpstr>Gadugi</vt:lpstr>
      <vt:lpstr>Graphik Regular</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Prince Kumar Singh</cp:lastModifiedBy>
  <cp:revision>16</cp:revision>
  <dcterms:created xsi:type="dcterms:W3CDTF">2006-08-16T00:00:00Z</dcterms:created>
  <dcterms:modified xsi:type="dcterms:W3CDTF">2023-05-17T07:05:17Z</dcterms:modified>
  <dc:identifier>DAEhDyfaYKE</dc:identifier>
</cp:coreProperties>
</file>