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orient="horz" pos="1080">
          <p15:clr>
            <a:srgbClr val="A4A3A4"/>
          </p15:clr>
        </p15:guide>
        <p15:guide id="3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500" autoAdjust="0"/>
  </p:normalViewPr>
  <p:slideViewPr>
    <p:cSldViewPr snapToGrid="0">
      <p:cViewPr>
        <p:scale>
          <a:sx n="92" d="100"/>
          <a:sy n="92" d="100"/>
        </p:scale>
        <p:origin x="336" y="-192"/>
      </p:cViewPr>
      <p:guideLst>
        <p:guide orient="horz" pos="792"/>
        <p:guide orient="horz" pos="1080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96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146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657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" descr="A close up of a sign&#10;&#10;Description automatically generated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8" name="矩形"/>
          <p:cNvSpPr>
            <a:spLocks/>
          </p:cNvSpPr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</a:ln>
        </p:spPr>
      </p:sp>
      <p:sp>
        <p:nvSpPr>
          <p:cNvPr id="9" name="矩形"/>
          <p:cNvSpPr>
            <a:spLocks/>
          </p:cNvSpPr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 w="25400" cap="flat" cmpd="sng">
            <a:noFill/>
            <a:prstDash val="solid"/>
            <a:round/>
          </a:ln>
        </p:spPr>
      </p:sp>
      <p:pic>
        <p:nvPicPr>
          <p:cNvPr id="10" name="图片" descr="A blue and white background&#10;&#10;Description automatically generated with medium confidence"/>
          <p:cNvPicPr>
            <a:picLocks noChangeAspect="1"/>
          </p:cNvPicPr>
          <p:nvPr/>
        </p:nvPicPr>
        <p:blipFill>
          <a:blip r:embed="rId3" cstate="print"/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" name="矩形"/>
          <p:cNvSpPr>
            <a:spLocks/>
          </p:cNvSpPr>
          <p:nvPr/>
        </p:nvSpPr>
        <p:spPr>
          <a:xfrm>
            <a:off x="11925300" y="-419"/>
            <a:ext cx="266699" cy="732357"/>
          </a:xfrm>
          <a:prstGeom prst="rect">
            <a:avLst/>
          </a:prstGeom>
          <a:solidFill>
            <a:srgbClr val="FED500"/>
          </a:solidFill>
          <a:ln w="25400"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8796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 descr="A close up of a sign&#10;&#10;Description automatically generated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19" name="矩形"/>
          <p:cNvSpPr>
            <a:spLocks/>
          </p:cNvSpPr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</a:ln>
        </p:spPr>
      </p:sp>
      <p:sp>
        <p:nvSpPr>
          <p:cNvPr id="20" name="矩形"/>
          <p:cNvSpPr>
            <a:spLocks/>
          </p:cNvSpPr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 w="25400" cap="flat" cmpd="sng">
            <a:noFill/>
            <a:prstDash val="solid"/>
            <a:round/>
          </a:ln>
        </p:spPr>
      </p:sp>
      <p:pic>
        <p:nvPicPr>
          <p:cNvPr id="21" name="图片" descr="A blue and white background&#10;&#10;Description automatically generated with medium confidence"/>
          <p:cNvPicPr>
            <a:picLocks noChangeAspect="1"/>
          </p:cNvPicPr>
          <p:nvPr/>
        </p:nvPicPr>
        <p:blipFill>
          <a:blip r:embed="rId3" cstate="print"/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2" name="矩形"/>
          <p:cNvSpPr>
            <a:spLocks/>
          </p:cNvSpPr>
          <p:nvPr/>
        </p:nvSpPr>
        <p:spPr>
          <a:xfrm>
            <a:off x="11925300" y="-419"/>
            <a:ext cx="266699" cy="732357"/>
          </a:xfrm>
          <a:prstGeom prst="rect">
            <a:avLst/>
          </a:prstGeom>
          <a:solidFill>
            <a:srgbClr val="FED500"/>
          </a:solidFill>
          <a:ln w="25400"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7768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61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181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537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41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87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90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74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61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 descr="A close up of a sign&#10;&#10;Description automatically generated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3" name="矩形"/>
          <p:cNvSpPr>
            <a:spLocks/>
          </p:cNvSpPr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</a:ln>
        </p:spPr>
      </p:sp>
      <p:sp>
        <p:nvSpPr>
          <p:cNvPr id="4" name="矩形"/>
          <p:cNvSpPr>
            <a:spLocks/>
          </p:cNvSpPr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 w="25400" cap="flat" cmpd="sng">
            <a:noFill/>
            <a:prstDash val="solid"/>
            <a:round/>
          </a:ln>
        </p:spPr>
      </p:sp>
      <p:pic>
        <p:nvPicPr>
          <p:cNvPr id="5" name="图片" descr="A blue and white background&#10;&#10;Description automatically generated with medium confidence"/>
          <p:cNvPicPr>
            <a:picLocks noChangeAspect="1"/>
          </p:cNvPicPr>
          <p:nvPr/>
        </p:nvPicPr>
        <p:blipFill>
          <a:blip r:embed="rId16" cstate="print"/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6" name="矩形"/>
          <p:cNvSpPr>
            <a:spLocks/>
          </p:cNvSpPr>
          <p:nvPr/>
        </p:nvSpPr>
        <p:spPr>
          <a:xfrm>
            <a:off x="11925300" y="-419"/>
            <a:ext cx="266699" cy="732357"/>
          </a:xfrm>
          <a:prstGeom prst="rect">
            <a:avLst/>
          </a:prstGeom>
          <a:solidFill>
            <a:srgbClr val="FED500"/>
          </a:solidFill>
          <a:ln w="25400" cap="flat" cmpd="sng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7514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" name="圆角矩形"/>
          <p:cNvSpPr>
            <a:spLocks/>
          </p:cNvSpPr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6"/>
            </a:avLst>
          </a:prstGeom>
          <a:solidFill>
            <a:srgbClr val="EBEEF9"/>
          </a:solidFill>
          <a:ln w="25400" cap="flat" cmpd="sng">
            <a:solidFill>
              <a:srgbClr val="D8D8D8"/>
            </a:solidFill>
            <a:prstDash val="solid"/>
            <a:round/>
          </a:ln>
        </p:spPr>
      </p:sp>
      <p:sp>
        <p:nvSpPr>
          <p:cNvPr id="14" name="矩形"/>
          <p:cNvSpPr>
            <a:spLocks/>
          </p:cNvSpPr>
          <p:nvPr/>
        </p:nvSpPr>
        <p:spPr>
          <a:xfrm>
            <a:off x="4151586" y="3429000"/>
            <a:ext cx="6870861" cy="286232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 dirty="0">
                <a:solidFill>
                  <a:schemeClr val="bg1"/>
                </a:solidFill>
                <a:latin typeface="Calibri" pitchFamily="34" charset="0"/>
                <a:ea typeface="Arial" charset="0"/>
                <a:cs typeface="Times New Roman" pitchFamily="18" charset="0"/>
                <a:sym typeface="Arial" charset="0"/>
              </a:rPr>
              <a:t> </a:t>
            </a:r>
            <a:r>
              <a:rPr lang="en-US" altLang="zh-CN" sz="3600" b="1" i="0" u="none" strike="noStrike" kern="0" cap="none" spc="0" baseline="0" dirty="0">
                <a:solidFill>
                  <a:schemeClr val="bg1"/>
                </a:solidFill>
                <a:latin typeface="Calibri" pitchFamily="34" charset="0"/>
                <a:ea typeface="Arial" charset="0"/>
                <a:cs typeface="Times New Roman" pitchFamily="18" charset="0"/>
              </a:rPr>
              <a:t>EV Vehicle/Charging Demand Prediction</a:t>
            </a: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 dirty="0">
                <a:solidFill>
                  <a:schemeClr val="bg1"/>
                </a:solidFill>
                <a:latin typeface="Calibri" pitchFamily="34" charset="0"/>
                <a:ea typeface="Arial" charset="0"/>
                <a:cs typeface="Times New Roman" pitchFamily="18" charset="0"/>
              </a:rPr>
              <a:t>By: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Times New Roman" pitchFamily="18" charset="0"/>
              </a:rPr>
              <a:t> Prince Kothiwal</a:t>
            </a:r>
            <a:endParaRPr lang="en-US" altLang="zh-CN" sz="3600" b="1" i="0" u="none" strike="noStrike" kern="0" cap="none" spc="0" baseline="0" dirty="0">
              <a:solidFill>
                <a:schemeClr val="bg1"/>
              </a:solidFill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1" i="0" u="none" strike="noStrike" kern="0" cap="none" spc="0" baseline="0" dirty="0">
              <a:solidFill>
                <a:schemeClr val="bg1"/>
              </a:solidFill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 dirty="0">
                <a:solidFill>
                  <a:schemeClr val="bg1"/>
                </a:solidFill>
                <a:latin typeface="Calibri" pitchFamily="34" charset="0"/>
                <a:ea typeface="Arial" charset="0"/>
                <a:cs typeface="Times New Roman" pitchFamily="18" charset="0"/>
                <a:sym typeface="Arial" charset="0"/>
              </a:rPr>
              <a:t>  </a:t>
            </a:r>
            <a:endParaRPr lang="zh-CN" altLang="en-US" sz="3600" b="1" i="0" u="none" strike="noStrike" kern="0" cap="none" spc="0" baseline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grpSp>
        <p:nvGrpSpPr>
          <p:cNvPr id="17" name="组合"/>
          <p:cNvGrpSpPr>
            <a:grpSpLocks/>
          </p:cNvGrpSpPr>
          <p:nvPr/>
        </p:nvGrpSpPr>
        <p:grpSpPr>
          <a:xfrm>
            <a:off x="6890523" y="742091"/>
            <a:ext cx="2640052" cy="664377"/>
            <a:chOff x="6890523" y="742091"/>
            <a:chExt cx="2640052" cy="664377"/>
          </a:xfrm>
        </p:grpSpPr>
        <p:pic>
          <p:nvPicPr>
            <p:cNvPr id="15" name="图片" descr="A close up of a logo&#10;&#10;Description automatically generate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7419" y="868861"/>
              <a:ext cx="1263157" cy="41083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6" name="图片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0523" y="742091"/>
              <a:ext cx="790157" cy="6643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4730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>
            <a:off x="191911" y="972537"/>
            <a:ext cx="2652889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Learning Objectives</a:t>
            </a:r>
            <a:endParaRPr lang="zh-CN" altLang="en-US" sz="2000" b="0" i="0" u="none" strike="noStrike" kern="0" cap="none" spc="0" baseline="0">
              <a:solidFill>
                <a:srgbClr val="213163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>
            <a:off x="199809" y="6135328"/>
            <a:ext cx="795871" cy="2724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Source : </a:t>
            </a:r>
            <a:endParaRPr lang="zh-CN" altLang="en-US" sz="1200" b="1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>
            <a:off x="880528" y="6135328"/>
            <a:ext cx="1842350" cy="2724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  <a:hlinkClick r:id="rId2"/>
              </a:rPr>
              <a:t>www.freepik.com/</a:t>
            </a:r>
            <a:endParaRPr lang="zh-CN" altLang="en-US" sz="1200" b="0" i="0" u="none" strike="noStrike" kern="0" cap="none" spc="0" baseline="0">
              <a:solidFill>
                <a:srgbClr val="0000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6" name="直线"/>
          <p:cNvSpPr>
            <a:spLocks/>
          </p:cNvSpPr>
          <p:nvPr/>
        </p:nvSpPr>
        <p:spPr>
          <a:xfrm>
            <a:off x="0" y="6055360"/>
            <a:ext cx="12192000" cy="0"/>
          </a:xfrm>
          <a:prstGeom prst="line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</a:ln>
        </p:spPr>
      </p:sp>
      <p:pic>
        <p:nvPicPr>
          <p:cNvPr id="27" name="图片" descr="A ladder leading to a large yellow circle&#10;&#10;Description automatically generated"/>
          <p:cNvPicPr>
            <a:picLocks noChangeAspect="1"/>
          </p:cNvPicPr>
          <p:nvPr/>
        </p:nvPicPr>
        <p:blipFill>
          <a:blip r:embed="rId3" cstate="print"/>
          <a:srcRect l="13763" t="6135" r="13650"/>
          <a:stretch>
            <a:fillRect/>
          </a:stretch>
        </p:blipFill>
        <p:spPr>
          <a:xfrm>
            <a:off x="7345680" y="1442720"/>
            <a:ext cx="4500879" cy="46329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8" name="矩形"/>
          <p:cNvSpPr>
            <a:spLocks/>
          </p:cNvSpPr>
          <p:nvPr/>
        </p:nvSpPr>
        <p:spPr>
          <a:xfrm>
            <a:off x="8839200" y="3168609"/>
            <a:ext cx="1503681" cy="615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GO</a:t>
            </a: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AL</a:t>
            </a:r>
            <a:endParaRPr lang="zh-CN" altLang="en-US" sz="3500" b="1" i="0" u="none" strike="noStrike" kern="0" cap="none" spc="0" baseline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>
            <a:off x="426577" y="1971645"/>
            <a:ext cx="7031383" cy="2091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Understand trends in EV adoption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Predict future EV demand using historical data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Visualize EV growth for different counties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Build a Streamlit dashboard for forecast interaction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>
            <a:off x="419093" y="4400483"/>
            <a:ext cx="4762426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Build an interactive system to forecast EV growth and charging demand using machine learning.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>
            <a:spLocks/>
          </p:cNvSpPr>
          <p:nvPr/>
        </p:nvSpPr>
        <p:spPr>
          <a:xfrm>
            <a:off x="135834" y="1067664"/>
            <a:ext cx="6102626" cy="3867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</a:t>
            </a: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ools and Technology used </a:t>
            </a:r>
            <a:endParaRPr lang="zh-CN" altLang="en-US" sz="2000" b="1" i="0" u="none" strike="noStrike" kern="0" cap="none" spc="0" baseline="0">
              <a:solidFill>
                <a:srgbClr val="213163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>
            <a:off x="4037858" y="2047843"/>
            <a:ext cx="4105893" cy="38061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Python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Streamlit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scikit-learn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pandas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numpy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matplotlib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joblib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3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>
            <a:off x="268356" y="1014656"/>
            <a:ext cx="6102624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Methodology</a:t>
            </a:r>
            <a:r>
              <a:rPr lang="en-US" altLang="zh-CN" sz="18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 </a:t>
            </a:r>
            <a:endParaRPr lang="zh-CN" altLang="en-US" sz="1800" b="0" i="0" u="none" strike="noStrike" kern="0" cap="none" spc="0" baseline="0">
              <a:solidFill>
                <a:srgbClr val="213163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>
            <a:off x="4114737" y="2514560"/>
            <a:ext cx="4762427" cy="2091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Data Collection &amp; Preprocessing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Feature Engineering (lags, rolling mean, etc.)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Model Training (using past EV trends)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Deployment via Streamlit Dashboard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8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>
            <a:off x="255104" y="1054412"/>
            <a:ext cx="6102626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Problem Statement:  </a:t>
            </a:r>
            <a:endParaRPr lang="zh-CN" altLang="en-US" sz="2000" b="1" i="0" u="none" strike="noStrike" kern="0" cap="none" spc="0" baseline="0">
              <a:solidFill>
                <a:srgbClr val="213163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>
            <a:off x="2752683" y="3067003"/>
            <a:ext cx="5781964" cy="12344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Accurate forecasting of EV demand is essential for energy planning and infrastructure development.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Existing methods lack interactive and county-wise forecasting capabilities.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5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"/>
          <p:cNvSpPr>
            <a:spLocks/>
          </p:cNvSpPr>
          <p:nvPr/>
        </p:nvSpPr>
        <p:spPr>
          <a:xfrm>
            <a:off x="255104" y="1054412"/>
            <a:ext cx="6102626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Solution:  </a:t>
            </a:r>
            <a:endParaRPr lang="zh-CN" altLang="en-US" sz="2000" b="1" i="0" u="none" strike="noStrike" kern="0" cap="none" spc="0" baseline="0">
              <a:solidFill>
                <a:srgbClr val="213163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>
            <a:off x="2330754" y="2476462"/>
            <a:ext cx="6146367" cy="29655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ML-based forecasting using historical EV data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Predict next 3 years of EV growth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County-wise prediction using a trained model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Visual &amp; interactive forecasting via </a:t>
            </a:r>
            <a:r>
              <a:rPr lang="en-US" altLang="zh-CN" sz="1867" b="0" i="0" u="none" strike="noStrike" kern="0" cap="none" spc="0" baseline="0" dirty="0" err="1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Streamlit</a:t>
            </a:r>
            <a:endParaRPr lang="en-US" altLang="zh-CN" sz="1867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r>
              <a:rPr lang="en-US" altLang="zh-CN" sz="1867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GitHub Link: </a:t>
            </a:r>
            <a:r>
              <a:rPr lang="en-US" altLang="zh-CN" dirty="0">
                <a:cs typeface="Lucida Sans" charset="0"/>
              </a:rPr>
              <a:t>https://github.com/prince80000/EV-Vehicle_weeK-3.git</a:t>
            </a:r>
            <a:endParaRPr lang="zh-CN" altLang="en-US" sz="1867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40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"/>
          <p:cNvSpPr>
            <a:spLocks/>
          </p:cNvSpPr>
          <p:nvPr/>
        </p:nvSpPr>
        <p:spPr>
          <a:xfrm>
            <a:off x="255104" y="1054412"/>
            <a:ext cx="6102626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Screenshot of Output:  </a:t>
            </a:r>
            <a:endParaRPr lang="zh-CN" altLang="en-US" sz="2000" b="1" i="0" u="none" strike="noStrike" kern="0" cap="none" spc="0" baseline="0">
              <a:solidFill>
                <a:srgbClr val="213163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>
            <a:off x="6191155" y="2762208"/>
            <a:ext cx="4762426" cy="1234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EV car factory image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Forecast dashboard screenshot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pic>
        <p:nvPicPr>
          <p:cNvPr id="4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181" y="2538373"/>
            <a:ext cx="4733852" cy="32463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0615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"/>
          <p:cNvSpPr>
            <a:spLocks/>
          </p:cNvSpPr>
          <p:nvPr/>
        </p:nvSpPr>
        <p:spPr>
          <a:xfrm>
            <a:off x="149087" y="988151"/>
            <a:ext cx="6102626" cy="386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Conclusion:</a:t>
            </a:r>
            <a:r>
              <a:rPr lang="en-US" altLang="zh-CN" sz="1800" b="1" i="0" u="none" strike="noStrike" kern="0" cap="none" spc="0" baseline="0">
                <a:solidFill>
                  <a:srgbClr val="213163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  </a:t>
            </a:r>
            <a:endParaRPr lang="zh-CN" altLang="en-US" sz="1800" b="0" i="0" u="none" strike="noStrike" kern="0" cap="none" spc="0" baseline="0">
              <a:solidFill>
                <a:srgbClr val="213163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>
            <a:off x="2781257" y="2628859"/>
            <a:ext cx="6202360" cy="15201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Interactive tool simplifies forecasting EV trends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Supports strategic planning for energy and infrastructure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Scalable to multiple regions and real-time updates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4982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ession 01 Design Thinking &amp; Critical Thinking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ession 01 Design Thinking &amp; Critical Thinking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ession 01 Design Thinking &amp; Critical Thinking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32</TotalTime>
  <Words>203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Lucida Sans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Prince Kothiwal</cp:lastModifiedBy>
  <cp:revision>4</cp:revision>
  <dcterms:created xsi:type="dcterms:W3CDTF">2024-12-31T09:40:01Z</dcterms:created>
  <dcterms:modified xsi:type="dcterms:W3CDTF">2025-08-04T16:10:25Z</dcterms:modified>
</cp:coreProperties>
</file>