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roxima Nova"/>
      <p:regular r:id="rId21"/>
      <p:bold r:id="rId22"/>
      <p:italic r:id="rId23"/>
      <p:boldItalic r:id="rId24"/>
    </p:embeddedFont>
    <p:embeddedFont>
      <p:font typeface="Spectral"/>
      <p:regular r:id="rId25"/>
      <p:bold r:id="rId26"/>
      <p:italic r:id="rId27"/>
      <p:boldItalic r:id="rId28"/>
    </p:embeddedFont>
    <p:embeddedFont>
      <p:font typeface="Spectral Medium"/>
      <p:regular r:id="rId29"/>
      <p:bold r:id="rId30"/>
      <p:italic r:id="rId31"/>
      <p:boldItalic r:id="rId32"/>
    </p:embeddedFont>
    <p:embeddedFont>
      <p:font typeface="Alfa Slab One"/>
      <p:regular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pectral-bold.fntdata"/><Relationship Id="rId25" Type="http://schemas.openxmlformats.org/officeDocument/2006/relationships/font" Target="fonts/Spectral-regular.fntdata"/><Relationship Id="rId28" Type="http://schemas.openxmlformats.org/officeDocument/2006/relationships/font" Target="fonts/Spectral-boldItalic.fntdata"/><Relationship Id="rId27" Type="http://schemas.openxmlformats.org/officeDocument/2006/relationships/font" Target="fonts/Spectral-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pectralMediu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pectralMedium-italic.fntdata"/><Relationship Id="rId30" Type="http://schemas.openxmlformats.org/officeDocument/2006/relationships/font" Target="fonts/SpectralMedium-bold.fntdata"/><Relationship Id="rId11" Type="http://schemas.openxmlformats.org/officeDocument/2006/relationships/slide" Target="slides/slide6.xml"/><Relationship Id="rId33" Type="http://schemas.openxmlformats.org/officeDocument/2006/relationships/font" Target="fonts/AlfaSlabOne-regular.fntdata"/><Relationship Id="rId10" Type="http://schemas.openxmlformats.org/officeDocument/2006/relationships/slide" Target="slides/slide5.xml"/><Relationship Id="rId32" Type="http://schemas.openxmlformats.org/officeDocument/2006/relationships/font" Target="fonts/SpectralMedium-boldItalic.fntdata"/><Relationship Id="rId13" Type="http://schemas.openxmlformats.org/officeDocument/2006/relationships/slide" Target="slides/slide8.xml"/><Relationship Id="rId35" Type="http://schemas.openxmlformats.org/officeDocument/2006/relationships/font" Target="fonts/OpenSans-bold.fntdata"/><Relationship Id="rId12" Type="http://schemas.openxmlformats.org/officeDocument/2006/relationships/slide" Target="slides/slide7.xml"/><Relationship Id="rId34" Type="http://schemas.openxmlformats.org/officeDocument/2006/relationships/font" Target="fonts/OpenSans-regular.fntdata"/><Relationship Id="rId15" Type="http://schemas.openxmlformats.org/officeDocument/2006/relationships/slide" Target="slides/slide10.xml"/><Relationship Id="rId37" Type="http://schemas.openxmlformats.org/officeDocument/2006/relationships/font" Target="fonts/OpenSans-boldItalic.fntdata"/><Relationship Id="rId14" Type="http://schemas.openxmlformats.org/officeDocument/2006/relationships/slide" Target="slides/slide9.xml"/><Relationship Id="rId36" Type="http://schemas.openxmlformats.org/officeDocument/2006/relationships/font" Target="fonts/Open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f6fba99a4e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f6fba99a4e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a503c11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a503c11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ba259c39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ba259c39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9cbb9561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9cbb9561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9cbb9561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9cbb9561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6fba99a4e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6fba99a4e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6fba99a4e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6fba99a4e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1c8cedcb5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1c8cedcb5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6fba99a4e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6fba99a4e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1c8cedcb5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1c8cedcb5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99731cc24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99731cc24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6fba99a4e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6fba99a4e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9cbb9561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9cbb9561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9cbb9561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9cbb9561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ba259c39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ba259c3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4" name="Google Shape;14;p2"/>
          <p:cNvPicPr preferRelativeResize="0"/>
          <p:nvPr/>
        </p:nvPicPr>
        <p:blipFill>
          <a:blip r:embed="rId2">
            <a:alphaModFix/>
          </a:blip>
          <a:stretch>
            <a:fillRect/>
          </a:stretch>
        </p:blipFill>
        <p:spPr>
          <a:xfrm>
            <a:off x="7633850" y="3915375"/>
            <a:ext cx="1094500" cy="1094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9" name="Google Shape;49;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4160">
                <a:solidFill>
                  <a:srgbClr val="F57A53"/>
                </a:solidFill>
                <a:latin typeface="Spectral Medium"/>
                <a:ea typeface="Spectral Medium"/>
                <a:cs typeface="Spectral Medium"/>
                <a:sym typeface="Spectral Medium"/>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google.com/spreadsheets/d/1iMG16n99fP-HJ9bOfDyxXg9TdrTcnU8aMio3eWB1Geo/edit?usp=shar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sharkbanz.com/" TargetMode="External"/><Relationship Id="rId4" Type="http://schemas.openxmlformats.org/officeDocument/2006/relationships/hyperlink" Target="https://www.sharkattackfile.net/incidentlog.htm" TargetMode="External"/><Relationship Id="rId9" Type="http://schemas.openxmlformats.org/officeDocument/2006/relationships/hyperlink" Target="https://public.tableau.com/shared/8SP4K54DP?:display_count=n&amp;:origin=viz_share_link" TargetMode="External"/><Relationship Id="rId5" Type="http://schemas.openxmlformats.org/officeDocument/2006/relationships/hyperlink" Target="https://publicdomainvectors.org/" TargetMode="External"/><Relationship Id="rId6" Type="http://schemas.openxmlformats.org/officeDocument/2006/relationships/hyperlink" Target="https://colab.research.google.com/drive/1sDLFz_LxOW9jSECWGkAc9b3tjnqv9Njm?usp=sharing" TargetMode="External"/><Relationship Id="rId7" Type="http://schemas.openxmlformats.org/officeDocument/2006/relationships/hyperlink" Target="https://colab.research.google.com/drive/1sDLFz_LxOW9jSECWGkAc9b3tjnqv9Njm?usp=sharing" TargetMode="External"/><Relationship Id="rId8" Type="http://schemas.openxmlformats.org/officeDocument/2006/relationships/hyperlink" Target="https://docs.google.com/document/d/1K1otwPNXkCLyAajYLu0Rcln3HeVbef6_/edit?usp=sharing&amp;ouid=107343796146343360213&amp;rtpof=true&amp;sd=tru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sharkattackfile.net/incidentlog.htm" TargetMode="External"/><Relationship Id="rId4" Type="http://schemas.openxmlformats.org/officeDocument/2006/relationships/hyperlink" Target="http://app01.saeon.ac.za/sadcofunstuff/OceanTemperature.ht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160">
                <a:solidFill>
                  <a:srgbClr val="1155CC"/>
                </a:solidFill>
                <a:latin typeface="Spectral Medium"/>
                <a:ea typeface="Spectral Medium"/>
                <a:cs typeface="Spectral Medium"/>
                <a:sym typeface="Spectral Medium"/>
              </a:rPr>
              <a:t>Sharkbanz Case Study and Analysis</a:t>
            </a:r>
            <a:endParaRPr sz="4160">
              <a:solidFill>
                <a:srgbClr val="1155CC"/>
              </a:solidFill>
              <a:latin typeface="Spectral Medium"/>
              <a:ea typeface="Spectral Medium"/>
              <a:cs typeface="Spectral Medium"/>
              <a:sym typeface="Spectral Medium"/>
            </a:endParaRPr>
          </a:p>
        </p:txBody>
      </p:sp>
      <p:sp>
        <p:nvSpPr>
          <p:cNvPr id="58" name="Google Shape;58;p13"/>
          <p:cNvSpPr txBox="1"/>
          <p:nvPr>
            <p:ph idx="4294967295" type="subTitle"/>
          </p:nvPr>
        </p:nvSpPr>
        <p:spPr>
          <a:xfrm>
            <a:off x="311700" y="2264048"/>
            <a:ext cx="8520600" cy="733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190"/>
              <a:t>Kristy Johnsen, Prince Bhalawat, Gursharan Kaur Saini,  and Cornél Hanekom</a:t>
            </a:r>
            <a:endParaRPr sz="6190"/>
          </a:p>
          <a:p>
            <a:pPr indent="0" lvl="0" marL="0" rtl="0" algn="l">
              <a:spcBef>
                <a:spcPts val="1200"/>
              </a:spcBef>
              <a:spcAft>
                <a:spcPts val="0"/>
              </a:spcAft>
              <a:buNone/>
            </a:pPr>
            <a:r>
              <a:rPr lang="en" sz="6190"/>
              <a:t>November, 2021</a:t>
            </a:r>
            <a:endParaRPr sz="6190"/>
          </a:p>
          <a:p>
            <a:pPr indent="0" lvl="0" marL="0" rtl="0" algn="l">
              <a:spcBef>
                <a:spcPts val="1200"/>
              </a:spcBef>
              <a:spcAft>
                <a:spcPts val="1200"/>
              </a:spcAft>
              <a:buNone/>
            </a:pPr>
            <a:r>
              <a:t/>
            </a:r>
            <a:endParaRPr sz="6190"/>
          </a:p>
        </p:txBody>
      </p:sp>
      <p:sp>
        <p:nvSpPr>
          <p:cNvPr id="59" name="Google Shape;59;p13"/>
          <p:cNvSpPr txBox="1"/>
          <p:nvPr/>
        </p:nvSpPr>
        <p:spPr>
          <a:xfrm>
            <a:off x="3298650" y="336875"/>
            <a:ext cx="577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60" name="Google Shape;60;p13"/>
          <p:cNvPicPr preferRelativeResize="0"/>
          <p:nvPr/>
        </p:nvPicPr>
        <p:blipFill>
          <a:blip r:embed="rId3">
            <a:alphaModFix/>
          </a:blip>
          <a:stretch>
            <a:fillRect/>
          </a:stretch>
        </p:blipFill>
        <p:spPr>
          <a:xfrm>
            <a:off x="3625950" y="4294925"/>
            <a:ext cx="5305425" cy="561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44">
                <a:solidFill>
                  <a:srgbClr val="1155CC"/>
                </a:solidFill>
              </a:rPr>
              <a:t>Reported Shark Attacks Since 1900</a:t>
            </a:r>
            <a:endParaRPr sz="2844"/>
          </a:p>
        </p:txBody>
      </p:sp>
      <p:sp>
        <p:nvSpPr>
          <p:cNvPr id="122" name="Google Shape;12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3" name="Google Shape;123;p22"/>
          <p:cNvPicPr preferRelativeResize="0"/>
          <p:nvPr/>
        </p:nvPicPr>
        <p:blipFill rotWithShape="1">
          <a:blip r:embed="rId3">
            <a:alphaModFix/>
          </a:blip>
          <a:srcRect b="2435" l="0" r="0" t="2435"/>
          <a:stretch/>
        </p:blipFill>
        <p:spPr>
          <a:xfrm>
            <a:off x="311700" y="1152475"/>
            <a:ext cx="7085880" cy="3416401"/>
          </a:xfrm>
          <a:prstGeom prst="rect">
            <a:avLst/>
          </a:prstGeom>
          <a:noFill/>
          <a:ln>
            <a:noFill/>
          </a:ln>
        </p:spPr>
      </p:pic>
      <p:sp>
        <p:nvSpPr>
          <p:cNvPr id="124" name="Google Shape;124;p22"/>
          <p:cNvSpPr txBox="1"/>
          <p:nvPr/>
        </p:nvSpPr>
        <p:spPr>
          <a:xfrm>
            <a:off x="7089575" y="1213500"/>
            <a:ext cx="15609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Shark attacks </a:t>
            </a:r>
            <a:r>
              <a:rPr b="1" lang="en">
                <a:latin typeface="Proxima Nova"/>
                <a:ea typeface="Proxima Nova"/>
                <a:cs typeface="Proxima Nova"/>
                <a:sym typeface="Proxima Nova"/>
              </a:rPr>
              <a:t>peaked in the early 1960s and again in 2015.</a:t>
            </a:r>
            <a:endParaRPr b="1">
              <a:latin typeface="Proxima Nova"/>
              <a:ea typeface="Proxima Nova"/>
              <a:cs typeface="Proxima Nova"/>
              <a:sym typeface="Proxima Nova"/>
            </a:endParaRPr>
          </a:p>
          <a:p>
            <a:pPr indent="0" lvl="0" marL="0" rtl="0" algn="l">
              <a:spcBef>
                <a:spcPts val="0"/>
              </a:spcBef>
              <a:spcAft>
                <a:spcPts val="0"/>
              </a:spcAft>
              <a:buNone/>
            </a:pPr>
            <a:r>
              <a:t/>
            </a:r>
            <a:endParaRPr b="1">
              <a:latin typeface="Proxima Nova"/>
              <a:ea typeface="Proxima Nova"/>
              <a:cs typeface="Proxima Nova"/>
              <a:sym typeface="Proxima Nova"/>
            </a:endParaRPr>
          </a:p>
          <a:p>
            <a:pPr indent="0" lvl="0" marL="0" rtl="0" algn="l">
              <a:spcBef>
                <a:spcPts val="0"/>
              </a:spcBef>
              <a:spcAft>
                <a:spcPts val="0"/>
              </a:spcAft>
              <a:buNone/>
            </a:pPr>
            <a:r>
              <a:rPr b="1" lang="en">
                <a:latin typeface="Proxima Nova"/>
                <a:ea typeface="Proxima Nova"/>
                <a:cs typeface="Proxima Nova"/>
                <a:sym typeface="Proxima Nova"/>
              </a:rPr>
              <a:t>*</a:t>
            </a:r>
            <a:r>
              <a:rPr i="1" lang="en" sz="1200">
                <a:latin typeface="Proxima Nova"/>
                <a:ea typeface="Proxima Nova"/>
                <a:cs typeface="Proxima Nova"/>
                <a:sym typeface="Proxima Nova"/>
              </a:rPr>
              <a:t>Worldwide, many beaches were closed in the summer of 2020</a:t>
            </a:r>
            <a:endParaRPr i="1" sz="1200">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44">
                <a:solidFill>
                  <a:srgbClr val="1155CC"/>
                </a:solidFill>
              </a:rPr>
              <a:t>Time of Day </a:t>
            </a:r>
            <a:endParaRPr sz="2844"/>
          </a:p>
        </p:txBody>
      </p:sp>
      <p:sp>
        <p:nvSpPr>
          <p:cNvPr id="130" name="Google Shape;13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1" name="Google Shape;131;p23"/>
          <p:cNvPicPr preferRelativeResize="0"/>
          <p:nvPr/>
        </p:nvPicPr>
        <p:blipFill rotWithShape="1">
          <a:blip r:embed="rId3">
            <a:alphaModFix/>
          </a:blip>
          <a:srcRect b="2125" l="0" r="0" t="2125"/>
          <a:stretch/>
        </p:blipFill>
        <p:spPr>
          <a:xfrm>
            <a:off x="311700" y="1308175"/>
            <a:ext cx="7775201" cy="3260700"/>
          </a:xfrm>
          <a:prstGeom prst="rect">
            <a:avLst/>
          </a:prstGeom>
          <a:noFill/>
          <a:ln>
            <a:noFill/>
          </a:ln>
        </p:spPr>
      </p:pic>
      <p:sp>
        <p:nvSpPr>
          <p:cNvPr id="132" name="Google Shape;132;p23"/>
          <p:cNvSpPr txBox="1"/>
          <p:nvPr/>
        </p:nvSpPr>
        <p:spPr>
          <a:xfrm>
            <a:off x="4119250" y="684700"/>
            <a:ext cx="443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Shark attacks </a:t>
            </a:r>
            <a:r>
              <a:rPr b="1" lang="en">
                <a:latin typeface="Proxima Nova"/>
                <a:ea typeface="Proxima Nova"/>
                <a:cs typeface="Proxima Nova"/>
                <a:sym typeface="Proxima Nova"/>
              </a:rPr>
              <a:t>peaked in the morning and afternoon.</a:t>
            </a:r>
            <a:endParaRPr b="1">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79">
                <a:solidFill>
                  <a:srgbClr val="1155CC"/>
                </a:solidFill>
              </a:rPr>
              <a:t>Highest Risk Activities</a:t>
            </a:r>
            <a:endParaRPr sz="2179">
              <a:solidFill>
                <a:srgbClr val="1155CC"/>
              </a:solidFill>
            </a:endParaRPr>
          </a:p>
        </p:txBody>
      </p:sp>
      <p:sp>
        <p:nvSpPr>
          <p:cNvPr id="138" name="Google Shape;13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9" name="Google Shape;139;p24"/>
          <p:cNvPicPr preferRelativeResize="0"/>
          <p:nvPr/>
        </p:nvPicPr>
        <p:blipFill rotWithShape="1">
          <a:blip r:embed="rId3">
            <a:alphaModFix/>
          </a:blip>
          <a:srcRect b="238" l="0" r="0" t="248"/>
          <a:stretch/>
        </p:blipFill>
        <p:spPr>
          <a:xfrm>
            <a:off x="370250" y="1152475"/>
            <a:ext cx="6888550" cy="3162300"/>
          </a:xfrm>
          <a:prstGeom prst="rect">
            <a:avLst/>
          </a:prstGeom>
          <a:noFill/>
          <a:ln>
            <a:noFill/>
          </a:ln>
        </p:spPr>
      </p:pic>
      <p:sp>
        <p:nvSpPr>
          <p:cNvPr id="140" name="Google Shape;140;p24"/>
          <p:cNvSpPr txBox="1"/>
          <p:nvPr/>
        </p:nvSpPr>
        <p:spPr>
          <a:xfrm>
            <a:off x="6402000" y="1976325"/>
            <a:ext cx="2430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Surfing, Swimming, and Fishing</a:t>
            </a:r>
            <a:r>
              <a:rPr lang="en">
                <a:latin typeface="Proxima Nova"/>
                <a:ea typeface="Proxima Nova"/>
                <a:cs typeface="Proxima Nova"/>
                <a:sym typeface="Proxima Nova"/>
              </a:rPr>
              <a:t> are the highest risk activities.</a:t>
            </a:r>
            <a:endParaRPr>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sz="2644">
                <a:solidFill>
                  <a:srgbClr val="1155CC"/>
                </a:solidFill>
              </a:rPr>
              <a:t>Attacks by Age and Sex of Victim</a:t>
            </a:r>
            <a:endParaRPr sz="2644">
              <a:solidFill>
                <a:srgbClr val="1155CC"/>
              </a:solidFill>
            </a:endParaRPr>
          </a:p>
          <a:p>
            <a:pPr indent="0" lvl="0" marL="0" marR="0" rtl="0" algn="l">
              <a:lnSpc>
                <a:spcPct val="100000"/>
              </a:lnSpc>
              <a:spcBef>
                <a:spcPts val="0"/>
              </a:spcBef>
              <a:spcAft>
                <a:spcPts val="0"/>
              </a:spcAft>
              <a:buNone/>
            </a:pPr>
            <a:r>
              <a:t/>
            </a:r>
            <a:endParaRPr sz="2644">
              <a:solidFill>
                <a:srgbClr val="1155CC"/>
              </a:solidFill>
            </a:endParaRPr>
          </a:p>
        </p:txBody>
      </p:sp>
      <p:sp>
        <p:nvSpPr>
          <p:cNvPr id="146" name="Google Shape;14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7" name="Google Shape;147;p25"/>
          <p:cNvSpPr txBox="1"/>
          <p:nvPr/>
        </p:nvSpPr>
        <p:spPr>
          <a:xfrm>
            <a:off x="6317800" y="373150"/>
            <a:ext cx="182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48" name="Google Shape;148;p25"/>
          <p:cNvPicPr preferRelativeResize="0"/>
          <p:nvPr/>
        </p:nvPicPr>
        <p:blipFill>
          <a:blip r:embed="rId3">
            <a:alphaModFix/>
          </a:blip>
          <a:stretch>
            <a:fillRect/>
          </a:stretch>
        </p:blipFill>
        <p:spPr>
          <a:xfrm>
            <a:off x="404525" y="1221400"/>
            <a:ext cx="8312699" cy="3298651"/>
          </a:xfrm>
          <a:prstGeom prst="rect">
            <a:avLst/>
          </a:prstGeom>
          <a:noFill/>
          <a:ln>
            <a:noFill/>
          </a:ln>
        </p:spPr>
      </p:pic>
      <p:sp>
        <p:nvSpPr>
          <p:cNvPr id="149" name="Google Shape;149;p25"/>
          <p:cNvSpPr txBox="1"/>
          <p:nvPr/>
        </p:nvSpPr>
        <p:spPr>
          <a:xfrm>
            <a:off x="5455225" y="2171550"/>
            <a:ext cx="1879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The average age </a:t>
            </a:r>
            <a:r>
              <a:rPr b="1" lang="en">
                <a:latin typeface="Proxima Nova"/>
                <a:ea typeface="Proxima Nova"/>
                <a:cs typeface="Proxima Nova"/>
                <a:sym typeface="Proxima Nova"/>
              </a:rPr>
              <a:t>is 27 years old.</a:t>
            </a:r>
            <a:r>
              <a:rPr lang="en">
                <a:latin typeface="Proxima Nova"/>
                <a:ea typeface="Proxima Nova"/>
                <a:cs typeface="Proxima Nova"/>
                <a:sym typeface="Proxima Nova"/>
              </a:rPr>
              <a:t> The standard deviation is from 14 to 41 years of age.  </a:t>
            </a:r>
            <a:r>
              <a:rPr b="1" lang="en">
                <a:latin typeface="Proxima Nova"/>
                <a:ea typeface="Proxima Nova"/>
                <a:cs typeface="Proxima Nova"/>
                <a:sym typeface="Proxima Nova"/>
              </a:rPr>
              <a:t>Most are male</a:t>
            </a:r>
            <a:r>
              <a:rPr lang="en">
                <a:latin typeface="Proxima Nova"/>
                <a:ea typeface="Proxima Nova"/>
                <a:cs typeface="Proxima Nova"/>
                <a:sym typeface="Proxima Nova"/>
              </a:rPr>
              <a:t>.</a:t>
            </a:r>
            <a:endParaRPr>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26">
                <a:solidFill>
                  <a:srgbClr val="1155CC"/>
                </a:solidFill>
              </a:rPr>
              <a:t>The top three recommendations based on the analysis</a:t>
            </a:r>
            <a:endParaRPr sz="2604">
              <a:solidFill>
                <a:srgbClr val="1155CC"/>
              </a:solidFill>
            </a:endParaRPr>
          </a:p>
          <a:p>
            <a:pPr indent="0" lvl="0" marL="0" rtl="0" algn="l">
              <a:spcBef>
                <a:spcPts val="0"/>
              </a:spcBef>
              <a:spcAft>
                <a:spcPts val="0"/>
              </a:spcAft>
              <a:buNone/>
            </a:pPr>
            <a:r>
              <a:t/>
            </a:r>
            <a:endParaRPr/>
          </a:p>
        </p:txBody>
      </p:sp>
      <p:sp>
        <p:nvSpPr>
          <p:cNvPr id="155" name="Google Shape;15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AutoNum type="arabicPeriod"/>
            </a:pPr>
            <a:r>
              <a:rPr lang="en"/>
              <a:t>Since most shark attack victims are young men who are surfing, swimming, or fishing, marketing </a:t>
            </a:r>
            <a:r>
              <a:rPr lang="en"/>
              <a:t>strategies</a:t>
            </a:r>
            <a:r>
              <a:rPr lang="en"/>
              <a:t> should be targeted towards this group.  These marketing strategies should include social media and music streaming services to reach this </a:t>
            </a:r>
            <a:r>
              <a:rPr lang="en"/>
              <a:t>audience</a:t>
            </a:r>
            <a:r>
              <a:rPr lang="en"/>
              <a:t>.  The parents and guardians of the younger members of this cohort should also be targeted, since they are the ones most likely to purchase the Sharkbanz product.</a:t>
            </a:r>
            <a:endParaRPr/>
          </a:p>
          <a:p>
            <a:pPr indent="0" lvl="0" marL="457200" rtl="0" algn="l">
              <a:spcBef>
                <a:spcPts val="1200"/>
              </a:spcBef>
              <a:spcAft>
                <a:spcPts val="0"/>
              </a:spcAft>
              <a:buNone/>
            </a:pPr>
            <a:r>
              <a:t/>
            </a:r>
            <a:endParaRPr/>
          </a:p>
          <a:p>
            <a:pPr indent="-308610" lvl="0" marL="457200" rtl="0" algn="l">
              <a:spcBef>
                <a:spcPts val="1200"/>
              </a:spcBef>
              <a:spcAft>
                <a:spcPts val="0"/>
              </a:spcAft>
              <a:buSzPct val="100000"/>
              <a:buAutoNum type="arabicPeriod"/>
            </a:pPr>
            <a:r>
              <a:rPr lang="en"/>
              <a:t>Corporate partnerships should be investigated </a:t>
            </a:r>
            <a:r>
              <a:rPr lang="en"/>
              <a:t>with</a:t>
            </a:r>
            <a:r>
              <a:rPr lang="en"/>
              <a:t> national hotels and AirBNB to focus on families traveling to beaches and who may be interested in purchasing or renting Sharkbanz for their vacation.  A break down of beaches that have a history of attacks can be found </a:t>
            </a:r>
            <a:r>
              <a:rPr lang="en" u="sng">
                <a:solidFill>
                  <a:schemeClr val="hlink"/>
                </a:solidFill>
                <a:hlinkClick r:id="rId3"/>
              </a:rPr>
              <a:t>here</a:t>
            </a:r>
            <a:r>
              <a:rPr lang="en"/>
              <a:t>.</a:t>
            </a:r>
            <a:endParaRPr/>
          </a:p>
          <a:p>
            <a:pPr indent="0" lvl="0" marL="0" rtl="0" algn="l">
              <a:spcBef>
                <a:spcPts val="1200"/>
              </a:spcBef>
              <a:spcAft>
                <a:spcPts val="0"/>
              </a:spcAft>
              <a:buNone/>
            </a:pPr>
            <a:r>
              <a:t/>
            </a:r>
            <a:endParaRPr/>
          </a:p>
          <a:p>
            <a:pPr indent="-308610" lvl="0" marL="457200" rtl="0" algn="l">
              <a:spcBef>
                <a:spcPts val="1200"/>
              </a:spcBef>
              <a:spcAft>
                <a:spcPts val="0"/>
              </a:spcAft>
              <a:buSzPct val="100000"/>
              <a:buAutoNum type="arabicPeriod"/>
            </a:pPr>
            <a:r>
              <a:rPr lang="en"/>
              <a:t>Local retailers can be partnered with to create beach gear rental packages that include Sharkbanz with the rental of a surfboard, boogie board, fishing gear, or other equipment.  This will target families visiting the area and </a:t>
            </a:r>
            <a:r>
              <a:rPr lang="en"/>
              <a:t>looking</a:t>
            </a:r>
            <a:r>
              <a:rPr lang="en"/>
              <a:t> for package deals to save money.</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88">
                <a:solidFill>
                  <a:srgbClr val="1155CC"/>
                </a:solidFill>
              </a:rPr>
              <a:t>Notes and citations</a:t>
            </a:r>
            <a:endParaRPr>
              <a:solidFill>
                <a:srgbClr val="1155CC"/>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p:txBody>
      </p:sp>
      <p:sp>
        <p:nvSpPr>
          <p:cNvPr id="161" name="Google Shape;16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1" rtl="0" algn="l">
              <a:lnSpc>
                <a:spcPct val="100000"/>
              </a:lnSpc>
              <a:spcBef>
                <a:spcPts val="0"/>
              </a:spcBef>
              <a:spcAft>
                <a:spcPts val="0"/>
              </a:spcAft>
              <a:buNone/>
            </a:pPr>
            <a:r>
              <a:rPr lang="en" sz="1100">
                <a:solidFill>
                  <a:srgbClr val="000000"/>
                </a:solidFill>
                <a:latin typeface="Open Sans"/>
                <a:ea typeface="Open Sans"/>
                <a:cs typeface="Open Sans"/>
                <a:sym typeface="Open Sans"/>
              </a:rPr>
              <a:t>This fictional case study was inspired by other case studies in the Google Data Analytics Capstone Project.</a:t>
            </a:r>
            <a:endParaRPr sz="11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rPr lang="en" sz="1100">
                <a:solidFill>
                  <a:srgbClr val="000000"/>
                </a:solidFill>
                <a:latin typeface="Open Sans"/>
                <a:ea typeface="Open Sans"/>
                <a:cs typeface="Open Sans"/>
                <a:sym typeface="Open Sans"/>
              </a:rPr>
              <a:t> </a:t>
            </a:r>
            <a:endParaRPr sz="11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rPr lang="en" sz="1100">
                <a:solidFill>
                  <a:srgbClr val="000000"/>
                </a:solidFill>
                <a:latin typeface="Open Sans"/>
                <a:ea typeface="Open Sans"/>
                <a:cs typeface="Open Sans"/>
                <a:sym typeface="Open Sans"/>
              </a:rPr>
              <a:t>Sharkbanz logo is from their company website </a:t>
            </a:r>
            <a:r>
              <a:rPr lang="en" sz="1100" u="sng">
                <a:solidFill>
                  <a:schemeClr val="hlink"/>
                </a:solidFill>
                <a:latin typeface="Open Sans"/>
                <a:ea typeface="Open Sans"/>
                <a:cs typeface="Open Sans"/>
                <a:sym typeface="Open Sans"/>
                <a:hlinkClick r:id="rId3"/>
              </a:rPr>
              <a:t>https://www.sharkbanz.com/</a:t>
            </a:r>
            <a:endParaRPr sz="11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11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rPr lang="en" sz="1100">
                <a:solidFill>
                  <a:srgbClr val="000000"/>
                </a:solidFill>
                <a:latin typeface="Open Sans"/>
                <a:ea typeface="Open Sans"/>
                <a:cs typeface="Open Sans"/>
                <a:sym typeface="Open Sans"/>
              </a:rPr>
              <a:t>The data source for this fictional case study is from Global Shark Attack File Incident Report </a:t>
            </a:r>
            <a:r>
              <a:rPr lang="en" sz="1100" u="sng">
                <a:solidFill>
                  <a:schemeClr val="hlink"/>
                </a:solidFill>
                <a:latin typeface="Open Sans"/>
                <a:ea typeface="Open Sans"/>
                <a:cs typeface="Open Sans"/>
                <a:sym typeface="Open Sans"/>
                <a:hlinkClick r:id="rId4"/>
              </a:rPr>
              <a:t>https://www.sharkattackfile.net/incidentlog.htm</a:t>
            </a:r>
            <a:endParaRPr sz="11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11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rPr lang="en" sz="1100">
                <a:solidFill>
                  <a:srgbClr val="000000"/>
                </a:solidFill>
                <a:latin typeface="Open Sans"/>
                <a:ea typeface="Open Sans"/>
                <a:cs typeface="Open Sans"/>
                <a:sym typeface="Open Sans"/>
              </a:rPr>
              <a:t>Clipart is from </a:t>
            </a:r>
            <a:r>
              <a:rPr lang="en" sz="1100" u="sng">
                <a:solidFill>
                  <a:schemeClr val="hlink"/>
                </a:solidFill>
                <a:latin typeface="Open Sans"/>
                <a:ea typeface="Open Sans"/>
                <a:cs typeface="Open Sans"/>
                <a:sym typeface="Open Sans"/>
                <a:hlinkClick r:id="rId5"/>
              </a:rPr>
              <a:t>publicdomainvectors.org</a:t>
            </a:r>
            <a:endParaRPr sz="11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11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rPr lang="en" sz="1100">
                <a:solidFill>
                  <a:srgbClr val="000000"/>
                </a:solidFill>
                <a:latin typeface="Open Sans"/>
                <a:ea typeface="Open Sans"/>
                <a:cs typeface="Open Sans"/>
                <a:sym typeface="Open Sans"/>
              </a:rPr>
              <a:t>Data cleaning, transformation, calculations, and visualizations in Python by </a:t>
            </a:r>
            <a:r>
              <a:rPr lang="en" sz="1100" u="sng">
                <a:solidFill>
                  <a:schemeClr val="hlink"/>
                </a:solidFill>
                <a:latin typeface="Open Sans"/>
                <a:ea typeface="Open Sans"/>
                <a:cs typeface="Open Sans"/>
                <a:sym typeface="Open Sans"/>
                <a:hlinkClick r:id="rId6"/>
              </a:rPr>
              <a:t>Prince Bhalawat</a:t>
            </a:r>
            <a:r>
              <a:rPr lang="en" sz="1100">
                <a:solidFill>
                  <a:srgbClr val="000000"/>
                </a:solidFill>
                <a:latin typeface="Open Sans"/>
                <a:ea typeface="Open Sans"/>
                <a:cs typeface="Open Sans"/>
                <a:sym typeface="Open Sans"/>
              </a:rPr>
              <a:t> </a:t>
            </a:r>
            <a:endParaRPr sz="11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11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rPr lang="en" sz="1100">
                <a:solidFill>
                  <a:srgbClr val="000000"/>
                </a:solidFill>
                <a:latin typeface="Open Sans"/>
                <a:ea typeface="Open Sans"/>
                <a:cs typeface="Open Sans"/>
                <a:sym typeface="Open Sans"/>
              </a:rPr>
              <a:t>Data  transformation, calculations, and visualizations in Python by </a:t>
            </a:r>
            <a:r>
              <a:rPr lang="en" sz="1100" u="sng">
                <a:solidFill>
                  <a:schemeClr val="hlink"/>
                </a:solidFill>
                <a:latin typeface="Open Sans"/>
                <a:ea typeface="Open Sans"/>
                <a:cs typeface="Open Sans"/>
                <a:sym typeface="Open Sans"/>
                <a:hlinkClick r:id="rId7"/>
              </a:rPr>
              <a:t>Gursharan Kaur Saini.</a:t>
            </a:r>
            <a:endParaRPr sz="11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11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rPr lang="en" sz="1100">
                <a:solidFill>
                  <a:srgbClr val="000000"/>
                </a:solidFill>
                <a:latin typeface="Open Sans"/>
                <a:ea typeface="Open Sans"/>
                <a:cs typeface="Open Sans"/>
                <a:sym typeface="Open Sans"/>
              </a:rPr>
              <a:t>Data cleaning, transformation, calculations, visualizations, and reports in R and Excel by </a:t>
            </a:r>
            <a:r>
              <a:rPr lang="en" sz="1100" u="sng">
                <a:solidFill>
                  <a:schemeClr val="hlink"/>
                </a:solidFill>
                <a:latin typeface="Open Sans"/>
                <a:ea typeface="Open Sans"/>
                <a:cs typeface="Open Sans"/>
                <a:sym typeface="Open Sans"/>
                <a:hlinkClick r:id="rId8"/>
              </a:rPr>
              <a:t>Cornél Hanekom</a:t>
            </a:r>
            <a:r>
              <a:rPr lang="en" sz="1100">
                <a:solidFill>
                  <a:srgbClr val="000000"/>
                </a:solidFill>
                <a:latin typeface="Open Sans"/>
                <a:ea typeface="Open Sans"/>
                <a:cs typeface="Open Sans"/>
                <a:sym typeface="Open Sans"/>
              </a:rPr>
              <a:t>.</a:t>
            </a:r>
            <a:endParaRPr sz="11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11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rPr lang="en" sz="1100">
                <a:solidFill>
                  <a:srgbClr val="000000"/>
                </a:solidFill>
                <a:latin typeface="Open Sans"/>
                <a:ea typeface="Open Sans"/>
                <a:cs typeface="Open Sans"/>
                <a:sym typeface="Open Sans"/>
              </a:rPr>
              <a:t>Data cleaning, transformation, calculations, and visualtitions in Sheets and Tableau by </a:t>
            </a:r>
            <a:r>
              <a:rPr lang="en" sz="1100" u="sng">
                <a:solidFill>
                  <a:schemeClr val="hlink"/>
                </a:solidFill>
                <a:latin typeface="Open Sans"/>
                <a:ea typeface="Open Sans"/>
                <a:cs typeface="Open Sans"/>
                <a:sym typeface="Open Sans"/>
                <a:hlinkClick r:id="rId9"/>
              </a:rPr>
              <a:t>Kristy Johnsen</a:t>
            </a:r>
            <a:r>
              <a:rPr lang="en" sz="1100">
                <a:solidFill>
                  <a:srgbClr val="000000"/>
                </a:solidFill>
                <a:latin typeface="Open Sans"/>
                <a:ea typeface="Open Sans"/>
                <a:cs typeface="Open Sans"/>
                <a:sym typeface="Open Sans"/>
              </a:rPr>
              <a:t>.</a:t>
            </a:r>
            <a:endParaRPr sz="11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1100">
              <a:solidFill>
                <a:srgbClr val="000000"/>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1"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1" rtl="0" algn="l">
              <a:lnSpc>
                <a:spcPct val="100000"/>
              </a:lnSpc>
              <a:spcBef>
                <a:spcPts val="0"/>
              </a:spcBef>
              <a:spcAft>
                <a:spcPts val="0"/>
              </a:spcAft>
              <a:buClr>
                <a:schemeClr val="dk1"/>
              </a:buClr>
              <a:buSzPts val="1100"/>
              <a:buFont typeface="Arial"/>
              <a:buNone/>
            </a:pPr>
            <a:r>
              <a:t/>
            </a:r>
            <a:endParaRPr sz="1100">
              <a:solidFill>
                <a:srgbClr val="000000"/>
              </a:solidFill>
            </a:endParaRPr>
          </a:p>
          <a:p>
            <a:pPr indent="0" lvl="0" marL="0" rtl="0" algn="l">
              <a:spcBef>
                <a:spcPts val="0"/>
              </a:spcBef>
              <a:spcAft>
                <a:spcPts val="1200"/>
              </a:spcAft>
              <a:buNone/>
            </a:pPr>
            <a:r>
              <a:t/>
            </a:r>
            <a:endParaRPr sz="11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ctr">
              <a:lnSpc>
                <a:spcPct val="100000"/>
              </a:lnSpc>
              <a:spcBef>
                <a:spcPts val="0"/>
              </a:spcBef>
              <a:spcAft>
                <a:spcPts val="0"/>
              </a:spcAft>
              <a:buClr>
                <a:srgbClr val="000000"/>
              </a:buClr>
              <a:buSzPts val="891"/>
              <a:buFont typeface="Arial"/>
              <a:buNone/>
            </a:pPr>
            <a:r>
              <a:rPr lang="en" sz="4160">
                <a:solidFill>
                  <a:srgbClr val="1155CC"/>
                </a:solidFill>
                <a:latin typeface="Spectral Medium"/>
                <a:ea typeface="Spectral Medium"/>
                <a:cs typeface="Spectral Medium"/>
                <a:sym typeface="Spectral Medium"/>
              </a:rPr>
              <a:t>Table of Contents</a:t>
            </a:r>
            <a:endParaRPr sz="4160">
              <a:solidFill>
                <a:srgbClr val="1155CC"/>
              </a:solidFill>
              <a:latin typeface="Spectral Medium"/>
              <a:ea typeface="Spectral Medium"/>
              <a:cs typeface="Spectral Medium"/>
              <a:sym typeface="Spectral Medium"/>
            </a:endParaRPr>
          </a:p>
        </p:txBody>
      </p:sp>
      <p:sp>
        <p:nvSpPr>
          <p:cNvPr id="66" name="Google Shape;66;p1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241731" rtl="0" algn="l">
              <a:lnSpc>
                <a:spcPct val="100000"/>
              </a:lnSpc>
              <a:spcBef>
                <a:spcPts val="0"/>
              </a:spcBef>
              <a:spcAft>
                <a:spcPts val="0"/>
              </a:spcAft>
              <a:buNone/>
            </a:pPr>
            <a:r>
              <a:rPr lang="en">
                <a:solidFill>
                  <a:srgbClr val="000000"/>
                </a:solidFill>
              </a:rPr>
              <a:t>Slide 3:  </a:t>
            </a:r>
            <a:r>
              <a:rPr lang="en" sz="1400">
                <a:solidFill>
                  <a:srgbClr val="000000"/>
                </a:solidFill>
                <a:latin typeface="Open Sans"/>
                <a:ea typeface="Open Sans"/>
                <a:cs typeface="Open Sans"/>
                <a:sym typeface="Open Sans"/>
              </a:rPr>
              <a:t> The business task </a:t>
            </a:r>
            <a:endParaRPr sz="1400">
              <a:solidFill>
                <a:srgbClr val="000000"/>
              </a:solidFill>
              <a:latin typeface="Open Sans"/>
              <a:ea typeface="Open Sans"/>
              <a:cs typeface="Open Sans"/>
              <a:sym typeface="Open Sans"/>
            </a:endParaRPr>
          </a:p>
          <a:p>
            <a:pPr indent="0" lvl="0" marL="1311395" rtl="0" algn="l">
              <a:lnSpc>
                <a:spcPct val="100000"/>
              </a:lnSpc>
              <a:spcBef>
                <a:spcPts val="439"/>
              </a:spcBef>
              <a:spcAft>
                <a:spcPts val="0"/>
              </a:spcAft>
              <a:buNone/>
            </a:pPr>
            <a:r>
              <a:rPr lang="en" sz="1400">
                <a:solidFill>
                  <a:srgbClr val="000000"/>
                </a:solidFill>
                <a:latin typeface="Open Sans"/>
                <a:ea typeface="Open Sans"/>
                <a:cs typeface="Open Sans"/>
                <a:sym typeface="Open Sans"/>
              </a:rPr>
              <a:t>  </a:t>
            </a:r>
            <a:endParaRPr sz="1400">
              <a:solidFill>
                <a:srgbClr val="000000"/>
              </a:solidFill>
              <a:latin typeface="Open Sans"/>
              <a:ea typeface="Open Sans"/>
              <a:cs typeface="Open Sans"/>
              <a:sym typeface="Open Sans"/>
            </a:endParaRPr>
          </a:p>
          <a:p>
            <a:pPr indent="0" lvl="0" marL="235724" rtl="0" algn="l">
              <a:lnSpc>
                <a:spcPct val="100000"/>
              </a:lnSpc>
              <a:spcBef>
                <a:spcPts val="0"/>
              </a:spcBef>
              <a:spcAft>
                <a:spcPts val="0"/>
              </a:spcAft>
              <a:buNone/>
            </a:pPr>
            <a:r>
              <a:rPr lang="en">
                <a:solidFill>
                  <a:srgbClr val="000000"/>
                </a:solidFill>
              </a:rPr>
              <a:t>Slide 4:  </a:t>
            </a:r>
            <a:r>
              <a:rPr lang="en" sz="1400">
                <a:solidFill>
                  <a:srgbClr val="000000"/>
                </a:solidFill>
                <a:latin typeface="Open Sans"/>
                <a:ea typeface="Open Sans"/>
                <a:cs typeface="Open Sans"/>
                <a:sym typeface="Open Sans"/>
              </a:rPr>
              <a:t> A description of all data sources used </a:t>
            </a:r>
            <a:endParaRPr sz="1400">
              <a:solidFill>
                <a:srgbClr val="000000"/>
              </a:solidFill>
              <a:latin typeface="Open Sans"/>
              <a:ea typeface="Open Sans"/>
              <a:cs typeface="Open Sans"/>
              <a:sym typeface="Open Sans"/>
            </a:endParaRPr>
          </a:p>
          <a:p>
            <a:pPr indent="0" lvl="0" marL="1471072" rtl="0" algn="l">
              <a:lnSpc>
                <a:spcPct val="100000"/>
              </a:lnSpc>
              <a:spcBef>
                <a:spcPts val="438"/>
              </a:spcBef>
              <a:spcAft>
                <a:spcPts val="0"/>
              </a:spcAft>
              <a:buNone/>
            </a:pPr>
            <a:r>
              <a:rPr lang="en" sz="1400">
                <a:solidFill>
                  <a:srgbClr val="000000"/>
                </a:solidFill>
                <a:latin typeface="Open Sans"/>
                <a:ea typeface="Open Sans"/>
                <a:cs typeface="Open Sans"/>
                <a:sym typeface="Open Sans"/>
              </a:rPr>
              <a:t>  </a:t>
            </a:r>
            <a:endParaRPr sz="1400">
              <a:solidFill>
                <a:srgbClr val="000000"/>
              </a:solidFill>
              <a:latin typeface="Open Sans"/>
              <a:ea typeface="Open Sans"/>
              <a:cs typeface="Open Sans"/>
              <a:sym typeface="Open Sans"/>
            </a:endParaRPr>
          </a:p>
          <a:p>
            <a:pPr indent="0" lvl="0" marL="235305" rtl="0" algn="l">
              <a:lnSpc>
                <a:spcPct val="100000"/>
              </a:lnSpc>
              <a:spcBef>
                <a:spcPts val="0"/>
              </a:spcBef>
              <a:spcAft>
                <a:spcPts val="0"/>
              </a:spcAft>
              <a:buNone/>
            </a:pPr>
            <a:r>
              <a:rPr lang="en">
                <a:solidFill>
                  <a:srgbClr val="000000"/>
                </a:solidFill>
              </a:rPr>
              <a:t>Slide 5:  </a:t>
            </a:r>
            <a:r>
              <a:rPr lang="en" sz="1400">
                <a:solidFill>
                  <a:srgbClr val="000000"/>
                </a:solidFill>
                <a:latin typeface="Open Sans"/>
                <a:ea typeface="Open Sans"/>
                <a:cs typeface="Open Sans"/>
                <a:sym typeface="Open Sans"/>
              </a:rPr>
              <a:t> Documentation of any cleaning or manipulation of data </a:t>
            </a:r>
            <a:endParaRPr sz="1400">
              <a:solidFill>
                <a:srgbClr val="000000"/>
              </a:solidFill>
              <a:latin typeface="Open Sans"/>
              <a:ea typeface="Open Sans"/>
              <a:cs typeface="Open Sans"/>
              <a:sym typeface="Open Sans"/>
            </a:endParaRPr>
          </a:p>
          <a:p>
            <a:pPr indent="0" lvl="0" marL="545839" rtl="0" algn="l">
              <a:lnSpc>
                <a:spcPct val="100000"/>
              </a:lnSpc>
              <a:spcBef>
                <a:spcPts val="438"/>
              </a:spcBef>
              <a:spcAft>
                <a:spcPts val="0"/>
              </a:spcAft>
              <a:buNone/>
            </a:pPr>
            <a:r>
              <a:rPr lang="en" sz="1400">
                <a:solidFill>
                  <a:srgbClr val="000000"/>
                </a:solidFill>
                <a:latin typeface="Open Sans"/>
                <a:ea typeface="Open Sans"/>
                <a:cs typeface="Open Sans"/>
                <a:sym typeface="Open Sans"/>
              </a:rPr>
              <a:t>  </a:t>
            </a:r>
            <a:endParaRPr sz="1400">
              <a:solidFill>
                <a:srgbClr val="000000"/>
              </a:solidFill>
              <a:latin typeface="Open Sans"/>
              <a:ea typeface="Open Sans"/>
              <a:cs typeface="Open Sans"/>
              <a:sym typeface="Open Sans"/>
            </a:endParaRPr>
          </a:p>
          <a:p>
            <a:pPr indent="0" lvl="0" marL="231813" rtl="0" algn="l">
              <a:lnSpc>
                <a:spcPct val="100000"/>
              </a:lnSpc>
              <a:spcBef>
                <a:spcPts val="0"/>
              </a:spcBef>
              <a:spcAft>
                <a:spcPts val="0"/>
              </a:spcAft>
              <a:buNone/>
            </a:pPr>
            <a:r>
              <a:rPr lang="en">
                <a:solidFill>
                  <a:srgbClr val="000000"/>
                </a:solidFill>
              </a:rPr>
              <a:t>Slide 6:  </a:t>
            </a:r>
            <a:r>
              <a:rPr lang="en" sz="1400">
                <a:solidFill>
                  <a:srgbClr val="000000"/>
                </a:solidFill>
                <a:latin typeface="Open Sans"/>
                <a:ea typeface="Open Sans"/>
                <a:cs typeface="Open Sans"/>
                <a:sym typeface="Open Sans"/>
              </a:rPr>
              <a:t>A summary of the analysis </a:t>
            </a:r>
            <a:endParaRPr sz="1400">
              <a:solidFill>
                <a:srgbClr val="000000"/>
              </a:solidFill>
              <a:latin typeface="Open Sans"/>
              <a:ea typeface="Open Sans"/>
              <a:cs typeface="Open Sans"/>
              <a:sym typeface="Open Sans"/>
            </a:endParaRPr>
          </a:p>
          <a:p>
            <a:pPr indent="0" lvl="0" marL="231813" rtl="0" algn="l">
              <a:lnSpc>
                <a:spcPct val="100000"/>
              </a:lnSpc>
              <a:spcBef>
                <a:spcPts val="0"/>
              </a:spcBef>
              <a:spcAft>
                <a:spcPts val="0"/>
              </a:spcAft>
              <a:buNone/>
            </a:pPr>
            <a:r>
              <a:t/>
            </a:r>
            <a:endParaRPr>
              <a:solidFill>
                <a:srgbClr val="000000"/>
              </a:solidFill>
              <a:latin typeface="Open Sans"/>
              <a:ea typeface="Open Sans"/>
              <a:cs typeface="Open Sans"/>
              <a:sym typeface="Open Sans"/>
            </a:endParaRPr>
          </a:p>
          <a:p>
            <a:pPr indent="0" lvl="0" marL="231813" rtl="0" algn="l">
              <a:lnSpc>
                <a:spcPct val="100000"/>
              </a:lnSpc>
              <a:spcBef>
                <a:spcPts val="0"/>
              </a:spcBef>
              <a:spcAft>
                <a:spcPts val="0"/>
              </a:spcAft>
              <a:buNone/>
            </a:pPr>
            <a:r>
              <a:rPr lang="en">
                <a:solidFill>
                  <a:srgbClr val="000000"/>
                </a:solidFill>
                <a:latin typeface="Open Sans"/>
                <a:ea typeface="Open Sans"/>
                <a:cs typeface="Open Sans"/>
                <a:sym typeface="Open Sans"/>
              </a:rPr>
              <a:t>Slide 7:  Limitations of the data</a:t>
            </a:r>
            <a:endParaRPr>
              <a:solidFill>
                <a:srgbClr val="000000"/>
              </a:solidFill>
              <a:latin typeface="Open Sans"/>
              <a:ea typeface="Open Sans"/>
              <a:cs typeface="Open Sans"/>
              <a:sym typeface="Open Sans"/>
            </a:endParaRPr>
          </a:p>
          <a:p>
            <a:pPr indent="0" lvl="0" marL="2085194" rtl="0" algn="l">
              <a:lnSpc>
                <a:spcPct val="100000"/>
              </a:lnSpc>
              <a:spcBef>
                <a:spcPts val="438"/>
              </a:spcBef>
              <a:spcAft>
                <a:spcPts val="0"/>
              </a:spcAft>
              <a:buNone/>
            </a:pPr>
            <a:r>
              <a:rPr lang="en" sz="1400">
                <a:solidFill>
                  <a:srgbClr val="000000"/>
                </a:solidFill>
                <a:latin typeface="Open Sans"/>
                <a:ea typeface="Open Sans"/>
                <a:cs typeface="Open Sans"/>
                <a:sym typeface="Open Sans"/>
              </a:rPr>
              <a:t>  </a:t>
            </a:r>
            <a:endParaRPr sz="1400">
              <a:solidFill>
                <a:srgbClr val="000000"/>
              </a:solidFill>
              <a:latin typeface="Open Sans"/>
              <a:ea typeface="Open Sans"/>
              <a:cs typeface="Open Sans"/>
              <a:sym typeface="Open Sans"/>
            </a:endParaRPr>
          </a:p>
          <a:p>
            <a:pPr indent="0" lvl="0" marL="237959" rtl="0" algn="l">
              <a:lnSpc>
                <a:spcPct val="100000"/>
              </a:lnSpc>
              <a:spcBef>
                <a:spcPts val="0"/>
              </a:spcBef>
              <a:spcAft>
                <a:spcPts val="0"/>
              </a:spcAft>
              <a:buNone/>
            </a:pPr>
            <a:r>
              <a:rPr lang="en">
                <a:solidFill>
                  <a:srgbClr val="000000"/>
                </a:solidFill>
              </a:rPr>
              <a:t>Slides 8 - 13:  </a:t>
            </a:r>
            <a:r>
              <a:rPr lang="en" sz="1400">
                <a:solidFill>
                  <a:srgbClr val="000000"/>
                </a:solidFill>
                <a:latin typeface="Open Sans"/>
                <a:ea typeface="Open Sans"/>
                <a:cs typeface="Open Sans"/>
                <a:sym typeface="Open Sans"/>
              </a:rPr>
              <a:t> Supporting visualizations and key findings </a:t>
            </a:r>
            <a:endParaRPr sz="1400">
              <a:solidFill>
                <a:srgbClr val="000000"/>
              </a:solidFill>
              <a:latin typeface="Open Sans"/>
              <a:ea typeface="Open Sans"/>
              <a:cs typeface="Open Sans"/>
              <a:sym typeface="Open Sans"/>
            </a:endParaRPr>
          </a:p>
          <a:p>
            <a:pPr indent="0" lvl="0" marL="762793" rtl="0" algn="l">
              <a:lnSpc>
                <a:spcPct val="100000"/>
              </a:lnSpc>
              <a:spcBef>
                <a:spcPts val="438"/>
              </a:spcBef>
              <a:spcAft>
                <a:spcPts val="0"/>
              </a:spcAft>
              <a:buNone/>
            </a:pPr>
            <a:r>
              <a:rPr lang="en" sz="1400">
                <a:solidFill>
                  <a:srgbClr val="000000"/>
                </a:solidFill>
                <a:latin typeface="Open Sans"/>
                <a:ea typeface="Open Sans"/>
                <a:cs typeface="Open Sans"/>
                <a:sym typeface="Open Sans"/>
              </a:rPr>
              <a:t>  </a:t>
            </a:r>
            <a:endParaRPr sz="1400">
              <a:solidFill>
                <a:srgbClr val="000000"/>
              </a:solidFill>
              <a:latin typeface="Open Sans"/>
              <a:ea typeface="Open Sans"/>
              <a:cs typeface="Open Sans"/>
              <a:sym typeface="Open Sans"/>
            </a:endParaRPr>
          </a:p>
          <a:p>
            <a:pPr indent="0" lvl="0" marL="0" rtl="0" algn="l">
              <a:spcBef>
                <a:spcPts val="0"/>
              </a:spcBef>
              <a:spcAft>
                <a:spcPts val="1200"/>
              </a:spcAft>
              <a:buNone/>
            </a:pPr>
            <a:r>
              <a:t/>
            </a:r>
            <a:endParaRPr/>
          </a:p>
        </p:txBody>
      </p:sp>
      <p:sp>
        <p:nvSpPr>
          <p:cNvPr id="67" name="Google Shape;67;p1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rgbClr val="000000"/>
                </a:solidFill>
              </a:rPr>
              <a:t>Slide 14:  </a:t>
            </a:r>
            <a:r>
              <a:rPr lang="en">
                <a:solidFill>
                  <a:srgbClr val="000000"/>
                </a:solidFill>
              </a:rPr>
              <a:t> The top three recommendations based on the analysis</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rPr lang="en">
                <a:solidFill>
                  <a:srgbClr val="000000"/>
                </a:solidFill>
              </a:rPr>
              <a:t>Slide 15:  Notes and citations</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155CC"/>
                </a:solidFill>
              </a:rPr>
              <a:t>The business task</a:t>
            </a:r>
            <a:endParaRPr>
              <a:solidFill>
                <a:srgbClr val="1155CC"/>
              </a:solidFill>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marR="322380" rtl="0" algn="just">
              <a:lnSpc>
                <a:spcPct val="130447"/>
              </a:lnSpc>
              <a:spcBef>
                <a:spcPts val="0"/>
              </a:spcBef>
              <a:spcAft>
                <a:spcPts val="0"/>
              </a:spcAft>
              <a:buNone/>
            </a:pPr>
            <a:r>
              <a:rPr lang="en" sz="2600">
                <a:solidFill>
                  <a:srgbClr val="666666"/>
                </a:solidFill>
              </a:rPr>
              <a:t>Sharkbanz, a world leader in scientifically proven and tested shark repellent technology, has hired our team to analyze the Global Shark Attack Files to see what insights we can gain to help inform their 2022 marketing strategy.  Sharkbanz wants to expand its marketing and needs our insights to make data-driven marketing decisions about potential Sharkbanz customers.</a:t>
            </a:r>
            <a:endParaRPr sz="2600">
              <a:solidFill>
                <a:srgbClr val="666666"/>
              </a:solidFill>
            </a:endParaRPr>
          </a:p>
          <a:p>
            <a:pPr indent="0" lvl="0" marL="0" marR="322380" rtl="0" algn="just">
              <a:lnSpc>
                <a:spcPct val="130447"/>
              </a:lnSpc>
              <a:spcBef>
                <a:spcPts val="0"/>
              </a:spcBef>
              <a:spcAft>
                <a:spcPts val="0"/>
              </a:spcAft>
              <a:buNone/>
            </a:pPr>
            <a:r>
              <a:t/>
            </a:r>
            <a:endParaRPr sz="2600">
              <a:solidFill>
                <a:srgbClr val="666666"/>
              </a:solidFill>
            </a:endParaRPr>
          </a:p>
          <a:p>
            <a:pPr indent="0" lvl="0" marL="0" marR="322380" rtl="0" algn="just">
              <a:lnSpc>
                <a:spcPct val="130447"/>
              </a:lnSpc>
              <a:spcBef>
                <a:spcPts val="0"/>
              </a:spcBef>
              <a:spcAft>
                <a:spcPts val="0"/>
              </a:spcAft>
              <a:buNone/>
            </a:pPr>
            <a:r>
              <a:rPr lang="en" sz="2600">
                <a:solidFill>
                  <a:srgbClr val="666666"/>
                </a:solidFill>
              </a:rPr>
              <a:t>What trends do you see with shark attacks?  Is there a group that is more at risk?</a:t>
            </a:r>
            <a:endParaRPr sz="2600">
              <a:solidFill>
                <a:srgbClr val="666666"/>
              </a:solidFill>
            </a:endParaRPr>
          </a:p>
          <a:p>
            <a:pPr indent="0" lvl="0" marL="0" marR="322380" rtl="0" algn="just">
              <a:lnSpc>
                <a:spcPct val="130447"/>
              </a:lnSpc>
              <a:spcBef>
                <a:spcPts val="0"/>
              </a:spcBef>
              <a:spcAft>
                <a:spcPts val="0"/>
              </a:spcAft>
              <a:buNone/>
            </a:pPr>
            <a:r>
              <a:t/>
            </a:r>
            <a:endParaRPr sz="2600">
              <a:solidFill>
                <a:srgbClr val="666666"/>
              </a:solidFill>
            </a:endParaRPr>
          </a:p>
          <a:p>
            <a:pPr indent="0" lvl="0" marL="0" marR="322380" rtl="0" algn="just">
              <a:lnSpc>
                <a:spcPct val="130447"/>
              </a:lnSpc>
              <a:spcBef>
                <a:spcPts val="0"/>
              </a:spcBef>
              <a:spcAft>
                <a:spcPts val="0"/>
              </a:spcAft>
              <a:buNone/>
            </a:pPr>
            <a:r>
              <a:t/>
            </a:r>
            <a:endParaRPr sz="2600">
              <a:solidFill>
                <a:srgbClr val="666666"/>
              </a:solidFill>
            </a:endParaRPr>
          </a:p>
          <a:p>
            <a:pPr indent="-5285" lvl="0" marL="7978" marR="322380" rtl="0" algn="just">
              <a:lnSpc>
                <a:spcPct val="130447"/>
              </a:lnSpc>
              <a:spcBef>
                <a:spcPts val="0"/>
              </a:spcBef>
              <a:spcAft>
                <a:spcPts val="0"/>
              </a:spcAft>
              <a:buNone/>
            </a:pPr>
            <a:r>
              <a:t/>
            </a:r>
            <a:endParaRPr sz="1700">
              <a:solidFill>
                <a:srgbClr val="000000"/>
              </a:solidFill>
              <a:latin typeface="Open Sans"/>
              <a:ea typeface="Open Sans"/>
              <a:cs typeface="Open Sans"/>
              <a:sym typeface="Open Sans"/>
            </a:endParaRPr>
          </a:p>
          <a:p>
            <a:pPr indent="-5285" lvl="0" marL="7978" marR="322380" rtl="0" algn="just">
              <a:lnSpc>
                <a:spcPct val="130447"/>
              </a:lnSpc>
              <a:spcBef>
                <a:spcPts val="0"/>
              </a:spcBef>
              <a:spcAft>
                <a:spcPts val="0"/>
              </a:spcAft>
              <a:buNone/>
            </a:pPr>
            <a:r>
              <a:t/>
            </a:r>
            <a:endParaRPr sz="1700">
              <a:solidFill>
                <a:srgbClr val="000000"/>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155CC"/>
                </a:solidFill>
              </a:rPr>
              <a:t>A description of all data sources used</a:t>
            </a:r>
            <a:endParaRPr>
              <a:solidFill>
                <a:srgbClr val="1155CC"/>
              </a:solidFill>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sz="3350"/>
              <a:t>The data for this case study and analysis is a </a:t>
            </a:r>
            <a:r>
              <a:rPr lang="en" sz="3350"/>
              <a:t>publicly</a:t>
            </a:r>
            <a:r>
              <a:rPr lang="en" sz="3350"/>
              <a:t> available data set that was downloaded from the Global Shark Attack File, located here:</a:t>
            </a:r>
            <a:endParaRPr sz="3350"/>
          </a:p>
          <a:p>
            <a:pPr indent="0" lvl="0" marL="0" rtl="0" algn="l">
              <a:spcBef>
                <a:spcPts val="1200"/>
              </a:spcBef>
              <a:spcAft>
                <a:spcPts val="0"/>
              </a:spcAft>
              <a:buNone/>
            </a:pPr>
            <a:r>
              <a:rPr lang="en" sz="3350" u="sng">
                <a:solidFill>
                  <a:schemeClr val="hlink"/>
                </a:solidFill>
                <a:hlinkClick r:id="rId3"/>
              </a:rPr>
              <a:t>https://www.sharkattackfile.net/incidentlog.htm</a:t>
            </a:r>
            <a:endParaRPr sz="3350"/>
          </a:p>
          <a:p>
            <a:pPr indent="0" lvl="0" marL="0" rtl="0" algn="l">
              <a:spcBef>
                <a:spcPts val="1200"/>
              </a:spcBef>
              <a:spcAft>
                <a:spcPts val="0"/>
              </a:spcAft>
              <a:buNone/>
            </a:pPr>
            <a:r>
              <a:t/>
            </a:r>
            <a:endParaRPr sz="3350"/>
          </a:p>
          <a:p>
            <a:pPr indent="0" lvl="0" marL="0" rtl="0" algn="l">
              <a:spcBef>
                <a:spcPts val="1200"/>
              </a:spcBef>
              <a:spcAft>
                <a:spcPts val="0"/>
              </a:spcAft>
              <a:buNone/>
            </a:pPr>
            <a:r>
              <a:rPr lang="en" sz="3350"/>
              <a:t>Ocean temperatures were also explored with this dataset:</a:t>
            </a:r>
            <a:endParaRPr sz="3350"/>
          </a:p>
          <a:p>
            <a:pPr indent="0" lvl="0" marL="0" rtl="0" algn="l">
              <a:spcBef>
                <a:spcPts val="1200"/>
              </a:spcBef>
              <a:spcAft>
                <a:spcPts val="0"/>
              </a:spcAft>
              <a:buNone/>
            </a:pPr>
            <a:r>
              <a:rPr lang="en" sz="3350" u="sng">
                <a:solidFill>
                  <a:schemeClr val="hlink"/>
                </a:solidFill>
                <a:hlinkClick r:id="rId4"/>
              </a:rPr>
              <a:t>http://app01.saeon.ac.za/sadcofunstuff/OceanTemperature.htm</a:t>
            </a:r>
            <a:endParaRPr sz="3350"/>
          </a:p>
          <a:p>
            <a:pPr indent="0" lvl="0" marL="0" rtl="0" algn="l">
              <a:spcBef>
                <a:spcPts val="1200"/>
              </a:spcBef>
              <a:spcAft>
                <a:spcPts val="0"/>
              </a:spcAft>
              <a:buNone/>
            </a:pPr>
            <a:r>
              <a:t/>
            </a:r>
            <a:endParaRPr sz="335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 sz="2600">
                <a:solidFill>
                  <a:srgbClr val="0B5394"/>
                </a:solidFill>
                <a:latin typeface="Spectral"/>
                <a:ea typeface="Spectral"/>
                <a:cs typeface="Spectral"/>
                <a:sym typeface="Spectral"/>
              </a:rPr>
              <a:t>Documentation of any cleaning or manipulation of data </a:t>
            </a:r>
            <a:endParaRPr sz="2600">
              <a:solidFill>
                <a:srgbClr val="0B5394"/>
              </a:solidFill>
              <a:latin typeface="Spectral"/>
              <a:ea typeface="Spectral"/>
              <a:cs typeface="Spectral"/>
              <a:sym typeface="Spectral"/>
            </a:endParaRPr>
          </a:p>
        </p:txBody>
      </p:sp>
      <p:sp>
        <p:nvSpPr>
          <p:cNvPr id="85" name="Google Shape;85;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sz="2100"/>
              <a:t>In RStudio, a script was written that performed the following tasks:</a:t>
            </a:r>
            <a:endParaRPr sz="2100"/>
          </a:p>
          <a:p>
            <a:pPr indent="-311943" lvl="0" marL="457200" rtl="0" algn="l">
              <a:spcBef>
                <a:spcPts val="1200"/>
              </a:spcBef>
              <a:spcAft>
                <a:spcPts val="0"/>
              </a:spcAft>
              <a:buSzPct val="100000"/>
              <a:buChar char="●"/>
            </a:pPr>
            <a:r>
              <a:rPr lang="en" sz="2100"/>
              <a:t>Imported the data and created a dataframe</a:t>
            </a:r>
            <a:endParaRPr sz="2100"/>
          </a:p>
          <a:p>
            <a:pPr indent="-311943" lvl="0" marL="457200" rtl="0" algn="just">
              <a:lnSpc>
                <a:spcPct val="107916"/>
              </a:lnSpc>
              <a:spcBef>
                <a:spcPts val="0"/>
              </a:spcBef>
              <a:spcAft>
                <a:spcPts val="0"/>
              </a:spcAft>
              <a:buSzPct val="100000"/>
              <a:buChar char="●"/>
            </a:pPr>
            <a:r>
              <a:rPr lang="en" sz="2100"/>
              <a:t>Country, Area, and Location were combined into one column and all rows missing an entry were removed</a:t>
            </a:r>
            <a:endParaRPr sz="2100"/>
          </a:p>
          <a:p>
            <a:pPr indent="-311943" lvl="0" marL="457200" rtl="0" algn="just">
              <a:lnSpc>
                <a:spcPct val="107916"/>
              </a:lnSpc>
              <a:spcBef>
                <a:spcPts val="800"/>
              </a:spcBef>
              <a:spcAft>
                <a:spcPts val="0"/>
              </a:spcAft>
              <a:buSzPct val="100000"/>
              <a:buChar char="●"/>
            </a:pPr>
            <a:r>
              <a:rPr lang="en" sz="2100"/>
              <a:t>Created visualizations</a:t>
            </a:r>
            <a:endParaRPr sz="2100"/>
          </a:p>
          <a:p>
            <a:pPr indent="0" lvl="0" marL="0" rtl="0" algn="l">
              <a:spcBef>
                <a:spcPts val="800"/>
              </a:spcBef>
              <a:spcAft>
                <a:spcPts val="0"/>
              </a:spcAft>
              <a:buNone/>
            </a:pPr>
            <a:r>
              <a:rPr lang="en" sz="2100"/>
              <a:t>In Python, a script was written that performed the following tasks:</a:t>
            </a:r>
            <a:endParaRPr sz="2100"/>
          </a:p>
          <a:p>
            <a:pPr indent="-311943" lvl="0" marL="457200" rtl="0" algn="l">
              <a:spcBef>
                <a:spcPts val="1200"/>
              </a:spcBef>
              <a:spcAft>
                <a:spcPts val="0"/>
              </a:spcAft>
              <a:buSzPct val="100000"/>
              <a:buChar char="●"/>
            </a:pPr>
            <a:r>
              <a:rPr lang="en" sz="2100"/>
              <a:t>Imported the data and created a dataframe</a:t>
            </a:r>
            <a:endParaRPr sz="2100"/>
          </a:p>
          <a:p>
            <a:pPr indent="-311943" lvl="0" marL="457200" rtl="0" algn="l">
              <a:spcBef>
                <a:spcPts val="0"/>
              </a:spcBef>
              <a:spcAft>
                <a:spcPts val="0"/>
              </a:spcAft>
              <a:buSzPct val="100000"/>
              <a:buChar char="●"/>
            </a:pPr>
            <a:r>
              <a:rPr lang="en" sz="2100"/>
              <a:t>Cleaned the data by removing duplicates and special character cells </a:t>
            </a:r>
            <a:endParaRPr sz="2100"/>
          </a:p>
          <a:p>
            <a:pPr indent="-311943" lvl="0" marL="457200" rtl="0" algn="l">
              <a:spcBef>
                <a:spcPts val="0"/>
              </a:spcBef>
              <a:spcAft>
                <a:spcPts val="0"/>
              </a:spcAft>
              <a:buSzPct val="100000"/>
              <a:buChar char="●"/>
            </a:pPr>
            <a:r>
              <a:rPr lang="en" sz="2100"/>
              <a:t>Created visualizations</a:t>
            </a:r>
            <a:endParaRPr sz="2100"/>
          </a:p>
        </p:txBody>
      </p:sp>
      <p:sp>
        <p:nvSpPr>
          <p:cNvPr id="86" name="Google Shape;86;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Excel, the </a:t>
            </a:r>
            <a:r>
              <a:rPr lang="en"/>
              <a:t>following</a:t>
            </a:r>
            <a:r>
              <a:rPr lang="en"/>
              <a:t> tasks were </a:t>
            </a:r>
            <a:r>
              <a:rPr lang="en"/>
              <a:t>performed</a:t>
            </a:r>
            <a:r>
              <a:rPr lang="en"/>
              <a:t>:</a:t>
            </a:r>
            <a:endParaRPr/>
          </a:p>
          <a:p>
            <a:pPr indent="-317500" lvl="0" marL="457200" rtl="0" algn="l">
              <a:spcBef>
                <a:spcPts val="1200"/>
              </a:spcBef>
              <a:spcAft>
                <a:spcPts val="0"/>
              </a:spcAft>
              <a:buSzPts val="1400"/>
              <a:buChar char="●"/>
            </a:pPr>
            <a:r>
              <a:rPr lang="en"/>
              <a:t>Data was imported</a:t>
            </a:r>
            <a:endParaRPr/>
          </a:p>
          <a:p>
            <a:pPr indent="-317500" lvl="0" marL="457200" rtl="0" algn="l">
              <a:spcBef>
                <a:spcPts val="0"/>
              </a:spcBef>
              <a:spcAft>
                <a:spcPts val="0"/>
              </a:spcAft>
              <a:buSzPts val="1400"/>
              <a:buChar char="●"/>
            </a:pPr>
            <a:r>
              <a:rPr lang="en"/>
              <a:t>Dates before 1900 were removed</a:t>
            </a:r>
            <a:endParaRPr/>
          </a:p>
          <a:p>
            <a:pPr indent="-317500" lvl="0" marL="457200" rtl="0" algn="l">
              <a:spcBef>
                <a:spcPts val="0"/>
              </a:spcBef>
              <a:spcAft>
                <a:spcPts val="0"/>
              </a:spcAft>
              <a:buSzPts val="1400"/>
              <a:buChar char="●"/>
            </a:pPr>
            <a:r>
              <a:rPr lang="en"/>
              <a:t>Calculations were performed for standard deviation and average</a:t>
            </a:r>
            <a:endParaRPr/>
          </a:p>
          <a:p>
            <a:pPr indent="0" lvl="0" marL="0" rtl="0" algn="l">
              <a:spcBef>
                <a:spcPts val="1200"/>
              </a:spcBef>
              <a:spcAft>
                <a:spcPts val="0"/>
              </a:spcAft>
              <a:buNone/>
            </a:pPr>
            <a:r>
              <a:rPr lang="en"/>
              <a:t>In Tableau, the following tasks were performed:</a:t>
            </a:r>
            <a:endParaRPr/>
          </a:p>
          <a:p>
            <a:pPr indent="-317500" lvl="0" marL="457200" rtl="0" algn="l">
              <a:spcBef>
                <a:spcPts val="1200"/>
              </a:spcBef>
              <a:spcAft>
                <a:spcPts val="0"/>
              </a:spcAft>
              <a:buSzPts val="1400"/>
              <a:buChar char="●"/>
            </a:pPr>
            <a:r>
              <a:rPr lang="en"/>
              <a:t>Cleaned data was imported</a:t>
            </a:r>
            <a:endParaRPr/>
          </a:p>
          <a:p>
            <a:pPr indent="-317500" lvl="0" marL="457200" rtl="0" algn="l">
              <a:spcBef>
                <a:spcPts val="0"/>
              </a:spcBef>
              <a:spcAft>
                <a:spcPts val="0"/>
              </a:spcAft>
              <a:buSzPts val="1400"/>
              <a:buChar char="●"/>
            </a:pPr>
            <a:r>
              <a:rPr lang="en"/>
              <a:t>Data was further cleaned to remove null values</a:t>
            </a:r>
            <a:endParaRPr/>
          </a:p>
          <a:p>
            <a:pPr indent="-317500" lvl="0" marL="457200" rtl="0" algn="l">
              <a:spcBef>
                <a:spcPts val="0"/>
              </a:spcBef>
              <a:spcAft>
                <a:spcPts val="0"/>
              </a:spcAft>
              <a:buSzPts val="1400"/>
              <a:buChar char="●"/>
            </a:pPr>
            <a:r>
              <a:rPr lang="en"/>
              <a:t>Species was filtered to look at only </a:t>
            </a:r>
            <a:r>
              <a:rPr lang="en"/>
              <a:t>confirmed</a:t>
            </a:r>
            <a:r>
              <a:rPr lang="en"/>
              <a:t> </a:t>
            </a:r>
            <a:r>
              <a:rPr lang="en"/>
              <a:t>species</a:t>
            </a:r>
            <a:r>
              <a:rPr lang="en"/>
              <a:t> identification cases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44">
                <a:solidFill>
                  <a:srgbClr val="1155CC"/>
                </a:solidFill>
                <a:latin typeface="Spectral Medium"/>
                <a:ea typeface="Spectral Medium"/>
                <a:cs typeface="Spectral Medium"/>
                <a:sym typeface="Spectral Medium"/>
              </a:rPr>
              <a:t>Summary of the analysis</a:t>
            </a:r>
            <a:endParaRPr sz="2644">
              <a:solidFill>
                <a:srgbClr val="1155CC"/>
              </a:solidFill>
              <a:latin typeface="Spectral Medium"/>
              <a:ea typeface="Spectral Medium"/>
              <a:cs typeface="Spectral Medium"/>
              <a:sym typeface="Spectral Medium"/>
            </a:endParaRPr>
          </a:p>
        </p:txBody>
      </p:sp>
      <p:sp>
        <p:nvSpPr>
          <p:cNvPr id="92" name="Google Shape;92;p18"/>
          <p:cNvSpPr txBox="1"/>
          <p:nvPr/>
        </p:nvSpPr>
        <p:spPr>
          <a:xfrm>
            <a:off x="5864700" y="1455000"/>
            <a:ext cx="228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rgbClr val="FF0000"/>
              </a:solidFill>
              <a:latin typeface="Open Sans"/>
              <a:ea typeface="Open Sans"/>
              <a:cs typeface="Open Sans"/>
              <a:sym typeface="Open Sans"/>
            </a:endParaRPr>
          </a:p>
        </p:txBody>
      </p:sp>
      <p:sp>
        <p:nvSpPr>
          <p:cNvPr id="93" name="Google Shape;93;p18"/>
          <p:cNvSpPr txBox="1"/>
          <p:nvPr/>
        </p:nvSpPr>
        <p:spPr>
          <a:xfrm>
            <a:off x="5734825" y="2077075"/>
            <a:ext cx="28773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latin typeface="Open Sans"/>
              <a:ea typeface="Open Sans"/>
              <a:cs typeface="Open Sans"/>
              <a:sym typeface="Open Sans"/>
            </a:endParaRPr>
          </a:p>
        </p:txBody>
      </p:sp>
      <p:sp>
        <p:nvSpPr>
          <p:cNvPr id="94" name="Google Shape;94;p18"/>
          <p:cNvSpPr txBox="1"/>
          <p:nvPr/>
        </p:nvSpPr>
        <p:spPr>
          <a:xfrm>
            <a:off x="846125" y="1455000"/>
            <a:ext cx="68913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Open Sans"/>
                <a:ea typeface="Open Sans"/>
                <a:cs typeface="Open Sans"/>
                <a:sym typeface="Open Sans"/>
              </a:rPr>
              <a:t>The average shark attack victim is:</a:t>
            </a:r>
            <a:endParaRPr sz="2100">
              <a:latin typeface="Open Sans"/>
              <a:ea typeface="Open Sans"/>
              <a:cs typeface="Open Sans"/>
              <a:sym typeface="Open Sans"/>
            </a:endParaRPr>
          </a:p>
          <a:p>
            <a:pPr indent="-361950" lvl="0" marL="457200" rtl="0" algn="l">
              <a:spcBef>
                <a:spcPts val="0"/>
              </a:spcBef>
              <a:spcAft>
                <a:spcPts val="0"/>
              </a:spcAft>
              <a:buSzPts val="2100"/>
              <a:buFont typeface="Open Sans"/>
              <a:buChar char="●"/>
            </a:pPr>
            <a:r>
              <a:rPr lang="en" sz="2100">
                <a:latin typeface="Open Sans"/>
                <a:ea typeface="Open Sans"/>
                <a:cs typeface="Open Sans"/>
                <a:sym typeface="Open Sans"/>
              </a:rPr>
              <a:t>Male</a:t>
            </a:r>
            <a:endParaRPr sz="2100">
              <a:latin typeface="Open Sans"/>
              <a:ea typeface="Open Sans"/>
              <a:cs typeface="Open Sans"/>
              <a:sym typeface="Open Sans"/>
            </a:endParaRPr>
          </a:p>
          <a:p>
            <a:pPr indent="-361950" lvl="0" marL="457200" rtl="0" algn="l">
              <a:spcBef>
                <a:spcPts val="0"/>
              </a:spcBef>
              <a:spcAft>
                <a:spcPts val="0"/>
              </a:spcAft>
              <a:buSzPts val="2100"/>
              <a:buFont typeface="Open Sans"/>
              <a:buChar char="●"/>
            </a:pPr>
            <a:r>
              <a:rPr lang="en" sz="2100">
                <a:latin typeface="Open Sans"/>
                <a:ea typeface="Open Sans"/>
                <a:cs typeface="Open Sans"/>
                <a:sym typeface="Open Sans"/>
              </a:rPr>
              <a:t>Is an average of 27 years old, and looking at standard deviation we can include ages 14 to 41 in the high risk category</a:t>
            </a:r>
            <a:endParaRPr sz="2100">
              <a:latin typeface="Open Sans"/>
              <a:ea typeface="Open Sans"/>
              <a:cs typeface="Open Sans"/>
              <a:sym typeface="Open Sans"/>
            </a:endParaRPr>
          </a:p>
          <a:p>
            <a:pPr indent="-361950" lvl="0" marL="457200" rtl="0" algn="l">
              <a:spcBef>
                <a:spcPts val="0"/>
              </a:spcBef>
              <a:spcAft>
                <a:spcPts val="0"/>
              </a:spcAft>
              <a:buSzPts val="2100"/>
              <a:buFont typeface="Open Sans"/>
              <a:buChar char="●"/>
            </a:pPr>
            <a:r>
              <a:rPr lang="en" sz="2100">
                <a:latin typeface="Open Sans"/>
                <a:ea typeface="Open Sans"/>
                <a:cs typeface="Open Sans"/>
                <a:sym typeface="Open Sans"/>
              </a:rPr>
              <a:t>Lives in South Africa, Australia, or the US</a:t>
            </a:r>
            <a:endParaRPr sz="2100">
              <a:latin typeface="Open Sans"/>
              <a:ea typeface="Open Sans"/>
              <a:cs typeface="Open Sans"/>
              <a:sym typeface="Open Sans"/>
            </a:endParaRPr>
          </a:p>
          <a:p>
            <a:pPr indent="-361950" lvl="0" marL="457200" rtl="0" algn="l">
              <a:spcBef>
                <a:spcPts val="0"/>
              </a:spcBef>
              <a:spcAft>
                <a:spcPts val="0"/>
              </a:spcAft>
              <a:buSzPts val="2100"/>
              <a:buFont typeface="Open Sans"/>
              <a:buChar char="●"/>
            </a:pPr>
            <a:r>
              <a:rPr lang="en" sz="2100">
                <a:latin typeface="Open Sans"/>
                <a:ea typeface="Open Sans"/>
                <a:cs typeface="Open Sans"/>
                <a:sym typeface="Open Sans"/>
              </a:rPr>
              <a:t>Is surfing, swimming, or fishing</a:t>
            </a:r>
            <a:endParaRPr sz="2100">
              <a:latin typeface="Open Sans"/>
              <a:ea typeface="Open Sans"/>
              <a:cs typeface="Open Sans"/>
              <a:sym typeface="Open Sans"/>
            </a:endParaRPr>
          </a:p>
          <a:p>
            <a:pPr indent="0" lvl="0" marL="914400" rtl="0" algn="l">
              <a:spcBef>
                <a:spcPts val="0"/>
              </a:spcBef>
              <a:spcAft>
                <a:spcPts val="0"/>
              </a:spcAft>
              <a:buNone/>
            </a:pPr>
            <a:r>
              <a:t/>
            </a:r>
            <a:endParaRPr sz="2100">
              <a:latin typeface="Open Sans"/>
              <a:ea typeface="Open Sans"/>
              <a:cs typeface="Open Sans"/>
              <a:sym typeface="Open Sans"/>
            </a:endParaRPr>
          </a:p>
        </p:txBody>
      </p:sp>
      <p:sp>
        <p:nvSpPr>
          <p:cNvPr id="95" name="Google Shape;95;p18"/>
          <p:cNvSpPr txBox="1"/>
          <p:nvPr/>
        </p:nvSpPr>
        <p:spPr>
          <a:xfrm>
            <a:off x="3184513" y="1239600"/>
            <a:ext cx="196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6AA84F"/>
              </a:solidFill>
              <a:latin typeface="Proxima Nova"/>
              <a:ea typeface="Proxima Nova"/>
              <a:cs typeface="Proxima Nova"/>
              <a:sym typeface="Proxima Nova"/>
            </a:endParaRPr>
          </a:p>
        </p:txBody>
      </p:sp>
      <p:pic>
        <p:nvPicPr>
          <p:cNvPr id="96" name="Google Shape;96;p18"/>
          <p:cNvPicPr preferRelativeResize="0"/>
          <p:nvPr/>
        </p:nvPicPr>
        <p:blipFill>
          <a:blip r:embed="rId3">
            <a:alphaModFix/>
          </a:blip>
          <a:stretch>
            <a:fillRect/>
          </a:stretch>
        </p:blipFill>
        <p:spPr>
          <a:xfrm>
            <a:off x="6753250" y="273350"/>
            <a:ext cx="1962300" cy="1962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44">
                <a:solidFill>
                  <a:srgbClr val="1155CC"/>
                </a:solidFill>
              </a:rPr>
              <a:t>Limitations of the data</a:t>
            </a:r>
            <a:endParaRPr sz="2644">
              <a:solidFill>
                <a:srgbClr val="1155CC"/>
              </a:solidFill>
            </a:endParaRPr>
          </a:p>
        </p:txBody>
      </p:sp>
      <p:sp>
        <p:nvSpPr>
          <p:cNvPr id="102" name="Google Shape;10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E101A"/>
              </a:buClr>
              <a:buSzPts val="1800"/>
              <a:buFont typeface="Arial"/>
              <a:buChar char="●"/>
            </a:pPr>
            <a:r>
              <a:rPr lang="en">
                <a:solidFill>
                  <a:srgbClr val="0E101A"/>
                </a:solidFill>
                <a:latin typeface="Arial"/>
                <a:ea typeface="Arial"/>
                <a:cs typeface="Arial"/>
                <a:sym typeface="Arial"/>
              </a:rPr>
              <a:t>The dataset does not tell us if the victims were residents or tourists.  </a:t>
            </a:r>
            <a:endParaRPr>
              <a:solidFill>
                <a:srgbClr val="0E101A"/>
              </a:solidFill>
              <a:latin typeface="Arial"/>
              <a:ea typeface="Arial"/>
              <a:cs typeface="Arial"/>
              <a:sym typeface="Arial"/>
            </a:endParaRPr>
          </a:p>
          <a:p>
            <a:pPr indent="-342900" lvl="0" marL="457200" rtl="0" algn="l">
              <a:spcBef>
                <a:spcPts val="0"/>
              </a:spcBef>
              <a:spcAft>
                <a:spcPts val="0"/>
              </a:spcAft>
              <a:buClr>
                <a:srgbClr val="0E101A"/>
              </a:buClr>
              <a:buSzPts val="1800"/>
              <a:buFont typeface="Arial"/>
              <a:buChar char="●"/>
            </a:pPr>
            <a:r>
              <a:rPr lang="en">
                <a:solidFill>
                  <a:srgbClr val="0E101A"/>
                </a:solidFill>
                <a:latin typeface="Arial"/>
                <a:ea typeface="Arial"/>
                <a:cs typeface="Arial"/>
                <a:sym typeface="Arial"/>
              </a:rPr>
              <a:t>Sharks were identified inconsistently, not at all, or possibly incorrectly in many of the reports.</a:t>
            </a:r>
            <a:endParaRPr>
              <a:solidFill>
                <a:srgbClr val="0E101A"/>
              </a:solidFill>
              <a:latin typeface="Arial"/>
              <a:ea typeface="Arial"/>
              <a:cs typeface="Arial"/>
              <a:sym typeface="Arial"/>
            </a:endParaRPr>
          </a:p>
          <a:p>
            <a:pPr indent="-342900" lvl="0" marL="457200" rtl="0" algn="l">
              <a:spcBef>
                <a:spcPts val="0"/>
              </a:spcBef>
              <a:spcAft>
                <a:spcPts val="0"/>
              </a:spcAft>
              <a:buClr>
                <a:srgbClr val="0E101A"/>
              </a:buClr>
              <a:buSzPts val="1800"/>
              <a:buFont typeface="Arial"/>
              <a:buChar char="●"/>
            </a:pPr>
            <a:r>
              <a:rPr lang="en">
                <a:solidFill>
                  <a:srgbClr val="0E101A"/>
                </a:solidFill>
                <a:latin typeface="Arial"/>
                <a:ea typeface="Arial"/>
                <a:cs typeface="Arial"/>
                <a:sym typeface="Arial"/>
              </a:rPr>
              <a:t>Reports earlier than 1900 were inconsistent with the details of the attack and did not reflect modern-day recreational use.</a:t>
            </a:r>
            <a:endParaRPr>
              <a:solidFill>
                <a:srgbClr val="0E101A"/>
              </a:solidFill>
              <a:latin typeface="Arial"/>
              <a:ea typeface="Arial"/>
              <a:cs typeface="Arial"/>
              <a:sym typeface="Arial"/>
            </a:endParaRPr>
          </a:p>
          <a:p>
            <a:pPr indent="-342900" lvl="0" marL="457200" rtl="0" algn="l">
              <a:spcBef>
                <a:spcPts val="0"/>
              </a:spcBef>
              <a:spcAft>
                <a:spcPts val="0"/>
              </a:spcAft>
              <a:buClr>
                <a:srgbClr val="0E101A"/>
              </a:buClr>
              <a:buSzPts val="1800"/>
              <a:buFont typeface="Arial"/>
              <a:buChar char="●"/>
            </a:pPr>
            <a:r>
              <a:rPr lang="en">
                <a:solidFill>
                  <a:srgbClr val="0E101A"/>
                </a:solidFill>
                <a:latin typeface="Arial"/>
                <a:ea typeface="Arial"/>
                <a:cs typeface="Arial"/>
                <a:sym typeface="Arial"/>
              </a:rPr>
              <a:t>Many beaches world wide were shut down during the summer of 2020 due to COVID-19 restrictions, which we feel was directly correlated with the decreased numbers of attacks during that year.</a:t>
            </a:r>
            <a:endParaRPr>
              <a:solidFill>
                <a:srgbClr val="0E101A"/>
              </a:solidFill>
              <a:latin typeface="Arial"/>
              <a:ea typeface="Arial"/>
              <a:cs typeface="Arial"/>
              <a:sym typeface="Arial"/>
            </a:endParaRPr>
          </a:p>
          <a:p>
            <a:pPr indent="0" lvl="0" marL="457200" rtl="0" algn="l">
              <a:spcBef>
                <a:spcPts val="0"/>
              </a:spcBef>
              <a:spcAft>
                <a:spcPts val="0"/>
              </a:spcAft>
              <a:buNone/>
            </a:pPr>
            <a:r>
              <a:t/>
            </a:r>
            <a:endParaRPr>
              <a:solidFill>
                <a:srgbClr val="0E101A"/>
              </a:solidFill>
              <a:latin typeface="Arial"/>
              <a:ea typeface="Arial"/>
              <a:cs typeface="Arial"/>
              <a:sym typeface="Arial"/>
            </a:endParaRPr>
          </a:p>
          <a:p>
            <a:pPr indent="0" lvl="0" marL="457200" rtl="0" algn="l">
              <a:spcBef>
                <a:spcPts val="0"/>
              </a:spcBef>
              <a:spcAft>
                <a:spcPts val="1200"/>
              </a:spcAft>
              <a:buNone/>
            </a:pPr>
            <a:r>
              <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44">
                <a:solidFill>
                  <a:srgbClr val="1155CC"/>
                </a:solidFill>
              </a:rPr>
              <a:t>Reported Attacks by Country</a:t>
            </a:r>
            <a:endParaRPr sz="2644">
              <a:solidFill>
                <a:srgbClr val="1155CC"/>
              </a:solidFill>
            </a:endParaRPr>
          </a:p>
          <a:p>
            <a:pPr indent="0" lvl="0" marL="0" rtl="0" algn="l">
              <a:spcBef>
                <a:spcPts val="0"/>
              </a:spcBef>
              <a:spcAft>
                <a:spcPts val="0"/>
              </a:spcAft>
              <a:buNone/>
            </a:pPr>
            <a:r>
              <a:rPr lang="en" sz="2644"/>
              <a:t> </a:t>
            </a:r>
            <a:endParaRPr sz="2644"/>
          </a:p>
        </p:txBody>
      </p:sp>
      <p:sp>
        <p:nvSpPr>
          <p:cNvPr id="108" name="Google Shape;108;p20"/>
          <p:cNvSpPr txBox="1"/>
          <p:nvPr>
            <p:ph idx="1" type="body"/>
          </p:nvPr>
        </p:nvSpPr>
        <p:spPr>
          <a:xfrm>
            <a:off x="4865175" y="389075"/>
            <a:ext cx="3818700" cy="80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88"/>
              <a:buNone/>
            </a:pPr>
            <a:r>
              <a:rPr lang="en" sz="1525"/>
              <a:t>The </a:t>
            </a:r>
            <a:r>
              <a:rPr b="1" lang="en" sz="1525"/>
              <a:t>US, Australia, and South Africa</a:t>
            </a:r>
            <a:r>
              <a:rPr lang="en" sz="1525"/>
              <a:t> have the most reported attacks.  </a:t>
            </a:r>
            <a:endParaRPr sz="1525"/>
          </a:p>
          <a:p>
            <a:pPr indent="0" lvl="0" marL="0" rtl="0" algn="l">
              <a:spcBef>
                <a:spcPts val="1200"/>
              </a:spcBef>
              <a:spcAft>
                <a:spcPts val="1200"/>
              </a:spcAft>
              <a:buSzPts val="688"/>
              <a:buNone/>
            </a:pPr>
            <a:r>
              <a:t/>
            </a:r>
            <a:endParaRPr sz="1125"/>
          </a:p>
        </p:txBody>
      </p:sp>
      <p:pic>
        <p:nvPicPr>
          <p:cNvPr id="109" name="Google Shape;109;p20"/>
          <p:cNvPicPr preferRelativeResize="0"/>
          <p:nvPr/>
        </p:nvPicPr>
        <p:blipFill rotWithShape="1">
          <a:blip r:embed="rId3">
            <a:alphaModFix/>
          </a:blip>
          <a:srcRect b="-576" l="-3891" r="12766" t="-576"/>
          <a:stretch/>
        </p:blipFill>
        <p:spPr>
          <a:xfrm>
            <a:off x="311700" y="1017725"/>
            <a:ext cx="7377802" cy="3591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44">
                <a:solidFill>
                  <a:srgbClr val="1155CC"/>
                </a:solidFill>
              </a:rPr>
              <a:t>Beach and Recreational Area Attacks</a:t>
            </a:r>
            <a:endParaRPr sz="2644">
              <a:solidFill>
                <a:srgbClr val="1155CC"/>
              </a:solidFill>
            </a:endParaRPr>
          </a:p>
          <a:p>
            <a:pPr indent="0" lvl="0" marL="0" rtl="0" algn="l">
              <a:spcBef>
                <a:spcPts val="0"/>
              </a:spcBef>
              <a:spcAft>
                <a:spcPts val="0"/>
              </a:spcAft>
              <a:buNone/>
            </a:pPr>
            <a:r>
              <a:rPr lang="en" sz="2644"/>
              <a:t> </a:t>
            </a:r>
            <a:endParaRPr sz="2644"/>
          </a:p>
        </p:txBody>
      </p:sp>
      <p:sp>
        <p:nvSpPr>
          <p:cNvPr id="115" name="Google Shape;115;p21"/>
          <p:cNvSpPr txBox="1"/>
          <p:nvPr>
            <p:ph idx="1" type="body"/>
          </p:nvPr>
        </p:nvSpPr>
        <p:spPr>
          <a:xfrm>
            <a:off x="6203925" y="1343675"/>
            <a:ext cx="2757300" cy="177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88"/>
              <a:buNone/>
            </a:pPr>
            <a:r>
              <a:rPr lang="en" sz="1500">
                <a:solidFill>
                  <a:srgbClr val="000000"/>
                </a:solidFill>
                <a:latin typeface="Arial"/>
                <a:ea typeface="Arial"/>
                <a:cs typeface="Arial"/>
                <a:sym typeface="Arial"/>
              </a:rPr>
              <a:t>The </a:t>
            </a:r>
            <a:r>
              <a:rPr b="1" lang="en" sz="1500">
                <a:solidFill>
                  <a:srgbClr val="000000"/>
                </a:solidFill>
                <a:latin typeface="Arial"/>
                <a:ea typeface="Arial"/>
                <a:cs typeface="Arial"/>
                <a:sym typeface="Arial"/>
              </a:rPr>
              <a:t>east and west coast of North America,</a:t>
            </a:r>
            <a:r>
              <a:rPr lang="en" sz="1500">
                <a:solidFill>
                  <a:srgbClr val="000000"/>
                </a:solidFill>
                <a:latin typeface="Arial"/>
                <a:ea typeface="Arial"/>
                <a:cs typeface="Arial"/>
                <a:sym typeface="Arial"/>
              </a:rPr>
              <a:t> the </a:t>
            </a:r>
            <a:r>
              <a:rPr b="1" lang="en" sz="1500">
                <a:solidFill>
                  <a:srgbClr val="000000"/>
                </a:solidFill>
                <a:latin typeface="Arial"/>
                <a:ea typeface="Arial"/>
                <a:cs typeface="Arial"/>
                <a:sym typeface="Arial"/>
              </a:rPr>
              <a:t>east coast of South Africa</a:t>
            </a:r>
            <a:r>
              <a:rPr lang="en" sz="1500">
                <a:solidFill>
                  <a:srgbClr val="000000"/>
                </a:solidFill>
                <a:latin typeface="Arial"/>
                <a:ea typeface="Arial"/>
                <a:cs typeface="Arial"/>
                <a:sym typeface="Arial"/>
              </a:rPr>
              <a:t> and the </a:t>
            </a:r>
            <a:r>
              <a:rPr b="1" lang="en" sz="1500">
                <a:solidFill>
                  <a:srgbClr val="000000"/>
                </a:solidFill>
                <a:latin typeface="Arial"/>
                <a:ea typeface="Arial"/>
                <a:cs typeface="Arial"/>
                <a:sym typeface="Arial"/>
              </a:rPr>
              <a:t>east and west coast of Australia</a:t>
            </a:r>
            <a:r>
              <a:rPr lang="en" sz="1500">
                <a:solidFill>
                  <a:srgbClr val="000000"/>
                </a:solidFill>
                <a:latin typeface="Arial"/>
                <a:ea typeface="Arial"/>
                <a:cs typeface="Arial"/>
                <a:sym typeface="Arial"/>
              </a:rPr>
              <a:t> have the greatest reports of attacks.</a:t>
            </a:r>
            <a:endParaRPr sz="1825"/>
          </a:p>
          <a:p>
            <a:pPr indent="0" lvl="0" marL="0" rtl="0" algn="l">
              <a:spcBef>
                <a:spcPts val="1200"/>
              </a:spcBef>
              <a:spcAft>
                <a:spcPts val="1200"/>
              </a:spcAft>
              <a:buSzPts val="688"/>
              <a:buNone/>
            </a:pPr>
            <a:r>
              <a:t/>
            </a:r>
            <a:endParaRPr sz="1125"/>
          </a:p>
        </p:txBody>
      </p:sp>
      <p:pic>
        <p:nvPicPr>
          <p:cNvPr descr="Map&#10;&#10;Description automatically generated" id="116" name="Google Shape;116;p21"/>
          <p:cNvPicPr preferRelativeResize="0"/>
          <p:nvPr/>
        </p:nvPicPr>
        <p:blipFill>
          <a:blip r:embed="rId3">
            <a:alphaModFix/>
          </a:blip>
          <a:stretch>
            <a:fillRect/>
          </a:stretch>
        </p:blipFill>
        <p:spPr>
          <a:xfrm>
            <a:off x="152400" y="1343675"/>
            <a:ext cx="5733028" cy="3647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