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72" r:id="rId4"/>
    <p:sldId id="318" r:id="rId5"/>
    <p:sldId id="380" r:id="rId6"/>
    <p:sldId id="322" r:id="rId7"/>
    <p:sldId id="300" r:id="rId8"/>
    <p:sldId id="378" r:id="rId9"/>
    <p:sldId id="377" r:id="rId10"/>
    <p:sldId id="359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54" d="100"/>
          <a:sy n="54" d="100"/>
        </p:scale>
        <p:origin x="10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7828-3D88-498B-9D1F-E2944CFCDCD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56F7-ABB1-47C6-98B2-0D5DFDD4E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6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8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D21EB5-88A5-46C8-865D-E87D984874EF}"/>
              </a:ext>
            </a:extLst>
          </p:cNvPr>
          <p:cNvSpPr txBox="1"/>
          <p:nvPr/>
        </p:nvSpPr>
        <p:spPr>
          <a:xfrm>
            <a:off x="7553203" y="5352561"/>
            <a:ext cx="4497236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cs typeface="Calibri"/>
              </a:rPr>
              <a:t>PRESENTED BY:</a:t>
            </a:r>
          </a:p>
          <a:p>
            <a:r>
              <a:rPr lang="en-GB" sz="2000" b="1" dirty="0">
                <a:solidFill>
                  <a:srgbClr val="000000"/>
                </a:solidFill>
                <a:cs typeface="Calibri"/>
              </a:rPr>
              <a:t>Rajat Gupta       -1809731131</a:t>
            </a:r>
          </a:p>
          <a:p>
            <a:r>
              <a:rPr lang="en-GB" sz="2000" b="1" dirty="0" err="1">
                <a:solidFill>
                  <a:srgbClr val="000000"/>
                </a:solidFill>
                <a:cs typeface="Calibri"/>
              </a:rPr>
              <a:t>Sumit</a:t>
            </a:r>
            <a:r>
              <a:rPr lang="en-GB" sz="20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cs typeface="Calibri"/>
              </a:rPr>
              <a:t>Gangwar</a:t>
            </a:r>
            <a:r>
              <a:rPr lang="en-GB" sz="2000" b="1" dirty="0">
                <a:solidFill>
                  <a:srgbClr val="000000"/>
                </a:solidFill>
                <a:cs typeface="Calibri"/>
              </a:rPr>
              <a:t> -1809731168</a:t>
            </a:r>
          </a:p>
          <a:p>
            <a:r>
              <a:rPr lang="en-GB" sz="2000" b="1" dirty="0">
                <a:solidFill>
                  <a:srgbClr val="000000"/>
                </a:solidFill>
                <a:cs typeface="Calibri"/>
              </a:rPr>
              <a:t>Yashwardhan    -1809731188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E466-CD09-4209-8587-76B80981BD6A}"/>
              </a:ext>
            </a:extLst>
          </p:cNvPr>
          <p:cNvSpPr txBox="1"/>
          <p:nvPr/>
        </p:nvSpPr>
        <p:spPr>
          <a:xfrm>
            <a:off x="280899" y="2078068"/>
            <a:ext cx="11915955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400" b="1" u="sng" dirty="0">
              <a:solidFill>
                <a:srgbClr val="002F4A"/>
              </a:solidFill>
              <a:latin typeface="Merriweather"/>
            </a:endParaRPr>
          </a:p>
          <a:p>
            <a:pPr algn="ctr"/>
            <a:endParaRPr lang="en-GB" sz="2800" b="1" dirty="0">
              <a:solidFill>
                <a:srgbClr val="002F4A"/>
              </a:solidFill>
              <a:latin typeface="Merriweather"/>
              <a:ea typeface="Merriweather"/>
              <a:cs typeface="Merriweather"/>
            </a:endParaRPr>
          </a:p>
          <a:p>
            <a:pPr algn="ctr"/>
            <a:r>
              <a:rPr lang="en-GB" sz="3200" b="1" dirty="0">
                <a:solidFill>
                  <a:srgbClr val="002F4A"/>
                </a:solidFill>
                <a:latin typeface="Merriweather"/>
                <a:ea typeface="Merriweather"/>
                <a:cs typeface="Merriweather"/>
              </a:rPr>
              <a:t>Performance Analysis Of Mixture  Gamma and Double Generalized Gamma Distribution Dual-Hop RF/FSO Transmission Systems</a:t>
            </a:r>
            <a:r>
              <a:rPr lang="en-GB" sz="3600" b="1" dirty="0">
                <a:solidFill>
                  <a:srgbClr val="002F4A"/>
                </a:solidFill>
                <a:latin typeface="Merriweather"/>
                <a:ea typeface="Merriweather"/>
                <a:cs typeface="Merriweather"/>
              </a:rPr>
              <a:t> </a:t>
            </a:r>
            <a:endParaRPr lang="en-GB" dirty="0">
              <a:cs typeface="Calibri"/>
            </a:endParaRPr>
          </a:p>
        </p:txBody>
      </p:sp>
      <p:pic>
        <p:nvPicPr>
          <p:cNvPr id="5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5B08A58-651C-4A41-86EE-FB7F6E59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9" y="121220"/>
            <a:ext cx="1494437" cy="1309645"/>
          </a:xfrm>
          <a:prstGeom prst="rect">
            <a:avLst/>
          </a:prstGeom>
        </p:spPr>
      </p:pic>
      <p:pic>
        <p:nvPicPr>
          <p:cNvPr id="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467223-5C48-4339-B5BA-7212C7BA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496" y="121219"/>
            <a:ext cx="1353762" cy="1303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51A3FA-4B38-4EA4-ACA7-06D5C99FFE0B}"/>
              </a:ext>
            </a:extLst>
          </p:cNvPr>
          <p:cNvSpPr txBox="1"/>
          <p:nvPr/>
        </p:nvSpPr>
        <p:spPr>
          <a:xfrm>
            <a:off x="2264976" y="510936"/>
            <a:ext cx="75308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Calibri"/>
              </a:rPr>
              <a:t>DEPARTMENT OF ELECTRONICS AND COMMUNICATION ENGINEERING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E3037-AF16-4EA4-B3A9-01B57EBDEF7B}"/>
              </a:ext>
            </a:extLst>
          </p:cNvPr>
          <p:cNvSpPr txBox="1"/>
          <p:nvPr/>
        </p:nvSpPr>
        <p:spPr>
          <a:xfrm>
            <a:off x="310552" y="5357004"/>
            <a:ext cx="39221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Under the Mentorship of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600"/>
              </a:spcBef>
              <a:defRPr sz="2400" b="1"/>
            </a:pPr>
            <a:r>
              <a:rPr lang="en-IN" sz="3200" dirty="0" err="1">
                <a:solidFill>
                  <a:schemeClr val="bg1"/>
                </a:solidFill>
              </a:rPr>
              <a:t>Dr.</a:t>
            </a:r>
            <a:r>
              <a:rPr lang="en-IN" sz="3200" dirty="0">
                <a:solidFill>
                  <a:schemeClr val="bg1"/>
                </a:solidFill>
              </a:rPr>
              <a:t> Ruchi Agarwal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B5FE5-AF8E-418F-B4A1-C18D895BCE5F}"/>
              </a:ext>
            </a:extLst>
          </p:cNvPr>
          <p:cNvSpPr txBox="1"/>
          <p:nvPr/>
        </p:nvSpPr>
        <p:spPr>
          <a:xfrm>
            <a:off x="2423849" y="1339937"/>
            <a:ext cx="77526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Galgotia's</a:t>
            </a:r>
            <a:r>
              <a:rPr lang="en-US"/>
              <a:t> college of Engineering and Technology, Gr. Noida(U.P.)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5D2F-EB50-4DB3-9DD6-DAE455BD8362}"/>
              </a:ext>
            </a:extLst>
          </p:cNvPr>
          <p:cNvSpPr txBox="1"/>
          <p:nvPr/>
        </p:nvSpPr>
        <p:spPr>
          <a:xfrm>
            <a:off x="7629974" y="4948232"/>
            <a:ext cx="450400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              Group No. - 02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1495" y="2518117"/>
            <a:ext cx="3794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026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A296C-CAD6-4E9C-8810-84DEBABC04C5}"/>
              </a:ext>
            </a:extLst>
          </p:cNvPr>
          <p:cNvSpPr txBox="1"/>
          <p:nvPr/>
        </p:nvSpPr>
        <p:spPr>
          <a:xfrm>
            <a:off x="2050212" y="-5751"/>
            <a:ext cx="71139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3200" b="1" u="sng">
                <a:cs typeface="Calibri" panose="020F0502020204030204"/>
              </a:rPr>
              <a:t>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BCA6D-E83E-4168-BFC5-87CA08C9BBCD}"/>
              </a:ext>
            </a:extLst>
          </p:cNvPr>
          <p:cNvSpPr txBox="1"/>
          <p:nvPr/>
        </p:nvSpPr>
        <p:spPr>
          <a:xfrm>
            <a:off x="636526" y="366794"/>
            <a:ext cx="11306945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Introduction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Calibri"/>
              </a:rPr>
              <a:t>Motivation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Calibri"/>
              </a:rPr>
              <a:t>Problem Identification</a:t>
            </a:r>
          </a:p>
          <a:p>
            <a:endParaRPr lang="en-US" b="1" dirty="0"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Calibri"/>
              </a:rPr>
              <a:t>Objective</a:t>
            </a:r>
          </a:p>
          <a:p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</a:rPr>
              <a:t>Methodology/ Flow chart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</a:rPr>
              <a:t>Tool Used(Hardware/ Software)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</a:rPr>
              <a:t>Plan of Action</a:t>
            </a:r>
          </a:p>
          <a:p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References</a:t>
            </a:r>
          </a:p>
          <a:p>
            <a:endParaRPr lang="en-US" b="1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86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A0B0E6-F828-4E9C-B8C7-0078E0FA038B}"/>
              </a:ext>
            </a:extLst>
          </p:cNvPr>
          <p:cNvSpPr txBox="1"/>
          <p:nvPr/>
        </p:nvSpPr>
        <p:spPr>
          <a:xfrm>
            <a:off x="221891" y="782598"/>
            <a:ext cx="11748217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lang="en-IN" dirty="0"/>
              <a:t>Consider a Dual-Hop RF/FSO Transmission Systems.</a:t>
            </a:r>
          </a:p>
          <a:p>
            <a:pPr algn="just">
              <a:defRPr sz="2400">
                <a:solidFill>
                  <a:srgbClr val="FFFFFF"/>
                </a:solidFill>
              </a:defRPr>
            </a:pPr>
            <a:endParaRPr lang="en-IN" dirty="0"/>
          </a:p>
          <a:p>
            <a:pPr marL="342900" indent="-342900" algn="just">
              <a:buSzPct val="100000"/>
              <a:buFont typeface="Arial"/>
              <a:buChar char="•"/>
              <a:defRPr sz="2400" b="1" i="1" u="sng">
                <a:solidFill>
                  <a:srgbClr val="FFFFFF"/>
                </a:solidFill>
              </a:defRPr>
            </a:pPr>
            <a:r>
              <a:rPr lang="en-IN" dirty="0"/>
              <a:t>Why dual hop wireless transmission system?</a:t>
            </a:r>
          </a:p>
          <a:p>
            <a:pPr algn="just">
              <a:defRPr sz="2400">
                <a:solidFill>
                  <a:srgbClr val="FFFFFF"/>
                </a:solidFill>
              </a:defRPr>
            </a:pPr>
            <a:endParaRPr lang="en-IN" dirty="0"/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lang="en-IN" dirty="0"/>
              <a:t>Compared to networks with single wireless links, dual-hop wire-less networks can extend the coverage of a network and improve connectivity. </a:t>
            </a: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endParaRPr lang="en-IN" dirty="0"/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lang="en-IN" dirty="0"/>
              <a:t>Dual-hop wireless networks avoid wide deployment of cables and can be deployed in a cost-efficient way. </a:t>
            </a: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endParaRPr lang="en-IN" dirty="0"/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lang="en-IN" dirty="0"/>
              <a:t>In case of dense dual-hop networks several paths might become available that can be used to increase robustness of the network.</a:t>
            </a: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endParaRPr lang="en-IN" dirty="0"/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lang="en-IN" dirty="0"/>
              <a:t>We consider Mixture Gamma distribution in RF (transmitter to relay) link and Double Generalized Gamma distribution in FSO (relay to destination) link.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7F782-6106-4E11-B086-7EFC6D97BDD2}"/>
              </a:ext>
            </a:extLst>
          </p:cNvPr>
          <p:cNvSpPr txBox="1"/>
          <p:nvPr/>
        </p:nvSpPr>
        <p:spPr>
          <a:xfrm>
            <a:off x="4479985" y="-1757"/>
            <a:ext cx="32320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u="sng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1683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BAD94-55FE-435E-8FDD-BC3A7CF1EDE9}"/>
              </a:ext>
            </a:extLst>
          </p:cNvPr>
          <p:cNvSpPr txBox="1"/>
          <p:nvPr/>
        </p:nvSpPr>
        <p:spPr>
          <a:xfrm>
            <a:off x="4724400" y="22428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u="sng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17F20-34F6-41DD-9222-EED025CECAEC}"/>
              </a:ext>
            </a:extLst>
          </p:cNvPr>
          <p:cNvSpPr txBox="1"/>
          <p:nvPr/>
        </p:nvSpPr>
        <p:spPr>
          <a:xfrm>
            <a:off x="497457" y="1245080"/>
            <a:ext cx="1106769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/>
              <a:t>• Now-a-days , People face the need for higher Data Rates and Higher Bandwidth for fast   Communications.</a:t>
            </a:r>
            <a:endParaRPr lang="en-US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• As FSO can transmit large bandwidth of data but it can be used for  transmission over short range so we decided to use dual hop RF/FSO where we will use RF for long range transmission and FSO link for higher data transmission.</a:t>
            </a:r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• If perfectly analyzed it will drastically improve the condition of Data transfer and related Internet services which will in turn be very fruitful for the development of our nation. </a:t>
            </a:r>
          </a:p>
        </p:txBody>
      </p:sp>
    </p:spTree>
    <p:extLst>
      <p:ext uri="{BB962C8B-B14F-4D97-AF65-F5344CB8AC3E}">
        <p14:creationId xmlns:p14="http://schemas.microsoft.com/office/powerpoint/2010/main" val="29417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BAD94-55FE-435E-8FDD-BC3A7CF1EDE9}"/>
              </a:ext>
            </a:extLst>
          </p:cNvPr>
          <p:cNvSpPr txBox="1"/>
          <p:nvPr/>
        </p:nvSpPr>
        <p:spPr>
          <a:xfrm>
            <a:off x="4724399" y="224287"/>
            <a:ext cx="45502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u="sng" dirty="0"/>
              <a:t>Problem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17F20-34F6-41DD-9222-EED025CECAEC}"/>
              </a:ext>
            </a:extLst>
          </p:cNvPr>
          <p:cNvSpPr txBox="1"/>
          <p:nvPr/>
        </p:nvSpPr>
        <p:spPr>
          <a:xfrm>
            <a:off x="497457" y="1245080"/>
            <a:ext cx="1106769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/>
              <a:t>• Now-a-days , People face the need for higher Data Rates and Higher Bandwidth for fast   Communications.</a:t>
            </a:r>
            <a:endParaRPr lang="en-US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• As FSO can transmit large bandwidth of data but it can be used for  transmission over short range so we decided to use dual hop RF/FSO where we will use RF for long range transmission and FSO link for higher data transmission.</a:t>
            </a:r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• If perfectly analyzed it will drastically improve the condition of Data transfer and related Internet services which will in turn be very fruitful for the development of our nation. </a:t>
            </a:r>
          </a:p>
        </p:txBody>
      </p:sp>
    </p:spTree>
    <p:extLst>
      <p:ext uri="{BB962C8B-B14F-4D97-AF65-F5344CB8AC3E}">
        <p14:creationId xmlns:p14="http://schemas.microsoft.com/office/powerpoint/2010/main" val="279640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7F9E8-D6CC-47FD-A5C6-2DCEF7CE3878}"/>
              </a:ext>
            </a:extLst>
          </p:cNvPr>
          <p:cNvSpPr txBox="1"/>
          <p:nvPr/>
        </p:nvSpPr>
        <p:spPr>
          <a:xfrm>
            <a:off x="137858" y="1344589"/>
            <a:ext cx="11934324" cy="39087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defRPr sz="2400">
                <a:solidFill>
                  <a:srgbClr val="FFFFFF"/>
                </a:solidFill>
              </a:defRPr>
            </a:pPr>
            <a:r>
              <a:rPr lang="en-US" sz="2400" dirty="0"/>
              <a:t>• </a:t>
            </a:r>
            <a:r>
              <a:rPr lang="en-IN" sz="3200" dirty="0"/>
              <a:t> </a:t>
            </a:r>
            <a:r>
              <a:rPr lang="en-IN" sz="2400" dirty="0"/>
              <a:t>To use mixture gamma and Double GG in RF and FSO links respectively in Dual-Hop RF/FSO Transmission Systems and derive various performance parameters mathematically.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• To analyze the system performance in terms of Outage capacity, Average BER, Average Capacity.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04AFDD8-3001-49A7-8525-DA90BBF0A721}"/>
              </a:ext>
            </a:extLst>
          </p:cNvPr>
          <p:cNvSpPr txBox="1"/>
          <p:nvPr/>
        </p:nvSpPr>
        <p:spPr>
          <a:xfrm>
            <a:off x="4896927" y="238664"/>
            <a:ext cx="274320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u="sng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8981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3A89A8-7942-4602-9F90-135BF4D5190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5DBC0-F181-8BA8-2D01-7F0BFEC28DF1}"/>
              </a:ext>
            </a:extLst>
          </p:cNvPr>
          <p:cNvSpPr txBox="1"/>
          <p:nvPr/>
        </p:nvSpPr>
        <p:spPr>
          <a:xfrm>
            <a:off x="3524003" y="444726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latin typeface="+mj-lt"/>
                <a:cs typeface="Times New Roman" panose="02020603050405020304" pitchFamily="18" charset="0"/>
              </a:rPr>
              <a:t>METHODOLOGY / FLOWCHART 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69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7AB09CF-D829-922E-CB7C-07AA79952DAC}"/>
              </a:ext>
            </a:extLst>
          </p:cNvPr>
          <p:cNvSpPr txBox="1">
            <a:spLocks/>
          </p:cNvSpPr>
          <p:nvPr/>
        </p:nvSpPr>
        <p:spPr>
          <a:xfrm>
            <a:off x="1498133" y="261249"/>
            <a:ext cx="10214928" cy="661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u="sng">
                <a:cs typeface="Times New Roman" panose="02020603050405020304" pitchFamily="18" charset="0"/>
              </a:rPr>
              <a:t>TOOL USED</a:t>
            </a:r>
            <a:r>
              <a:rPr lang="en-US" altLang="ko-KR" sz="2800" u="sng">
                <a:ln w="3175">
                  <a:noFill/>
                </a:ln>
                <a:cs typeface="Times New Roman" panose="02020603050405020304" pitchFamily="18" charset="0"/>
              </a:rPr>
              <a:t> (HARDWARE / SOFTWARE)</a:t>
            </a:r>
            <a:endParaRPr lang="en-IN" sz="2800" u="sng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1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786297C-4D8F-D459-3486-034D2E235774}"/>
              </a:ext>
            </a:extLst>
          </p:cNvPr>
          <p:cNvSpPr txBox="1">
            <a:spLocks/>
          </p:cNvSpPr>
          <p:nvPr/>
        </p:nvSpPr>
        <p:spPr>
          <a:xfrm>
            <a:off x="3873198" y="380002"/>
            <a:ext cx="10214928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u="sng">
                <a:cs typeface="Times New Roman" panose="02020603050405020304" pitchFamily="18" charset="0"/>
              </a:rPr>
              <a:t>PLAN OF ACTION</a:t>
            </a:r>
            <a:endParaRPr lang="en-IN" sz="2800" u="sng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8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449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Merriweather</vt:lpstr>
      <vt:lpstr>Times New Roman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gaurav verma</cp:lastModifiedBy>
  <cp:revision>122</cp:revision>
  <dcterms:created xsi:type="dcterms:W3CDTF">2020-08-31T06:25:31Z</dcterms:created>
  <dcterms:modified xsi:type="dcterms:W3CDTF">2024-05-03T09:29:59Z</dcterms:modified>
</cp:coreProperties>
</file>