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FCD0D0-8883-42A1-8BA7-1D29FA3796EF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2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Excel_projects\Insurance_policies_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Excel_projects\Insurance_policies_Dashboar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Excel_projects\Insurance_policies_Dashboar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Excel_projects\Insurance_policies_Dashboar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[Insurance_policies_Dashboard.xlsx]Pivot Table!PivotTable7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TOTAL</a:t>
            </a:r>
            <a:r>
              <a:rPr lang="en-US" baseline="0" dirty="0">
                <a:solidFill>
                  <a:schemeClr val="bg1"/>
                </a:solidFill>
              </a:rPr>
              <a:t> CLAIM AMOUNT BY COVERAGE ZONE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Table'!$F$10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numFmt formatCode="&quot;$&quot;0.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Table'!$E$11:$E$15</c:f>
              <c:strCache>
                <c:ptCount val="5"/>
                <c:pt idx="0">
                  <c:v>Highly Rural</c:v>
                </c:pt>
                <c:pt idx="1">
                  <c:v>Suburban</c:v>
                </c:pt>
                <c:pt idx="2">
                  <c:v>Rural</c:v>
                </c:pt>
                <c:pt idx="3">
                  <c:v>Highly Urban</c:v>
                </c:pt>
                <c:pt idx="4">
                  <c:v>Urban</c:v>
                </c:pt>
              </c:strCache>
            </c:strRef>
          </c:cat>
          <c:val>
            <c:numRef>
              <c:f>'Pivot Table'!$F$11:$F$15</c:f>
              <c:numCache>
                <c:formatCode>_("$"* #,##0_);_("$"* \(#,##0\);_("$"* "-"??_);_(@_)</c:formatCode>
                <c:ptCount val="5"/>
                <c:pt idx="0">
                  <c:v>372586080.99000001</c:v>
                </c:pt>
                <c:pt idx="1">
                  <c:v>374232079.22000003</c:v>
                </c:pt>
                <c:pt idx="2">
                  <c:v>374430268.30000001</c:v>
                </c:pt>
                <c:pt idx="3">
                  <c:v>374655829.5</c:v>
                </c:pt>
                <c:pt idx="4">
                  <c:v>382266218.19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CF-4688-A81C-C8D6EE3CAE4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00580640"/>
        <c:axId val="100581120"/>
      </c:barChart>
      <c:catAx>
        <c:axId val="100580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581120"/>
        <c:crosses val="autoZero"/>
        <c:auto val="1"/>
        <c:lblAlgn val="ctr"/>
        <c:lblOffset val="100"/>
        <c:noMultiLvlLbl val="0"/>
      </c:catAx>
      <c:valAx>
        <c:axId val="100581120"/>
        <c:scaling>
          <c:orientation val="minMax"/>
        </c:scaling>
        <c:delete val="1"/>
        <c:axPos val="b"/>
        <c:numFmt formatCode="_(&quot;$&quot;* #,##0_);_(&quot;$&quot;* \(#,##0\);_(&quot;$&quot;* &quot;-&quot;??_);_(@_)" sourceLinked="1"/>
        <c:majorTickMark val="none"/>
        <c:minorTickMark val="none"/>
        <c:tickLblPos val="nextTo"/>
        <c:crossAx val="10058064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[Insurance_policies_Dashboard.xlsx]Pivot Table!PivotTable14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chemeClr val="bg1"/>
                </a:solidFill>
              </a:rPr>
              <a:t>TOTAL</a:t>
            </a:r>
            <a:r>
              <a:rPr lang="en-US" sz="1400" baseline="0" dirty="0">
                <a:solidFill>
                  <a:schemeClr val="bg1"/>
                </a:solidFill>
              </a:rPr>
              <a:t> INCOME AND CLAIM BY EDUCATION AND CAR USE</a:t>
            </a:r>
            <a:endParaRPr lang="en-US" sz="1400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Table'!$K$31</c:f>
              <c:strCache>
                <c:ptCount val="1"/>
                <c:pt idx="0">
                  <c:v>Sum of household_income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multiLvlStrRef>
              <c:f>'Pivot Table'!$J$32:$J$41</c:f>
              <c:multiLvlStrCache>
                <c:ptCount val="8"/>
                <c:lvl>
                  <c:pt idx="0">
                    <c:v>Bachelors</c:v>
                  </c:pt>
                  <c:pt idx="1">
                    <c:v>High School</c:v>
                  </c:pt>
                  <c:pt idx="2">
                    <c:v>Masters</c:v>
                  </c:pt>
                  <c:pt idx="3">
                    <c:v>PhD</c:v>
                  </c:pt>
                  <c:pt idx="4">
                    <c:v>Bachelors</c:v>
                  </c:pt>
                  <c:pt idx="5">
                    <c:v>High School</c:v>
                  </c:pt>
                  <c:pt idx="6">
                    <c:v>Masters</c:v>
                  </c:pt>
                  <c:pt idx="7">
                    <c:v>PhD</c:v>
                  </c:pt>
                </c:lvl>
                <c:lvl>
                  <c:pt idx="0">
                    <c:v>Commercial</c:v>
                  </c:pt>
                  <c:pt idx="4">
                    <c:v>Private</c:v>
                  </c:pt>
                </c:lvl>
              </c:multiLvlStrCache>
            </c:multiLvlStrRef>
          </c:cat>
          <c:val>
            <c:numRef>
              <c:f>'Pivot Table'!$K$32:$K$41</c:f>
              <c:numCache>
                <c:formatCode>_("$"* #,##0_);_("$"* \(#,##0\);_("$"* "-"??_);_(@_)</c:formatCode>
                <c:ptCount val="8"/>
                <c:pt idx="0">
                  <c:v>547748077.10000002</c:v>
                </c:pt>
                <c:pt idx="1">
                  <c:v>302774643.63</c:v>
                </c:pt>
                <c:pt idx="2">
                  <c:v>157397067.34</c:v>
                </c:pt>
                <c:pt idx="3">
                  <c:v>87818758</c:v>
                </c:pt>
                <c:pt idx="4">
                  <c:v>2208626164.46</c:v>
                </c:pt>
                <c:pt idx="5">
                  <c:v>1236114832.26</c:v>
                </c:pt>
                <c:pt idx="6">
                  <c:v>666621866.02999997</c:v>
                </c:pt>
                <c:pt idx="7">
                  <c:v>320860772.92000002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72-4900-AE04-3E2F62C69586}"/>
            </c:ext>
          </c:extLst>
        </c:ser>
        <c:ser>
          <c:idx val="1"/>
          <c:order val="1"/>
          <c:tx>
            <c:strRef>
              <c:f>'Pivot Table'!$L$31</c:f>
              <c:strCache>
                <c:ptCount val="1"/>
                <c:pt idx="0">
                  <c:v>Sum of claim_amt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'Pivot Table'!$J$32:$J$41</c:f>
              <c:multiLvlStrCache>
                <c:ptCount val="8"/>
                <c:lvl>
                  <c:pt idx="0">
                    <c:v>Bachelors</c:v>
                  </c:pt>
                  <c:pt idx="1">
                    <c:v>High School</c:v>
                  </c:pt>
                  <c:pt idx="2">
                    <c:v>Masters</c:v>
                  </c:pt>
                  <c:pt idx="3">
                    <c:v>PhD</c:v>
                  </c:pt>
                  <c:pt idx="4">
                    <c:v>Bachelors</c:v>
                  </c:pt>
                  <c:pt idx="5">
                    <c:v>High School</c:v>
                  </c:pt>
                  <c:pt idx="6">
                    <c:v>Masters</c:v>
                  </c:pt>
                  <c:pt idx="7">
                    <c:v>PhD</c:v>
                  </c:pt>
                </c:lvl>
                <c:lvl>
                  <c:pt idx="0">
                    <c:v>Commercial</c:v>
                  </c:pt>
                  <c:pt idx="4">
                    <c:v>Private</c:v>
                  </c:pt>
                </c:lvl>
              </c:multiLvlStrCache>
            </c:multiLvlStrRef>
          </c:cat>
          <c:val>
            <c:numRef>
              <c:f>'Pivot Table'!$L$32:$L$41</c:f>
              <c:numCache>
                <c:formatCode>_("$"* #,##0_);_("$"* \(#,##0\);_("$"* "-"??_);_(@_)</c:formatCode>
                <c:ptCount val="8"/>
                <c:pt idx="0">
                  <c:v>188830233.61000001</c:v>
                </c:pt>
                <c:pt idx="1">
                  <c:v>100940833.56999999</c:v>
                </c:pt>
                <c:pt idx="2">
                  <c:v>55250390.289999999</c:v>
                </c:pt>
                <c:pt idx="3">
                  <c:v>29117807.120000001</c:v>
                </c:pt>
                <c:pt idx="4">
                  <c:v>751372558.65999997</c:v>
                </c:pt>
                <c:pt idx="5">
                  <c:v>417058409.97000003</c:v>
                </c:pt>
                <c:pt idx="6">
                  <c:v>227843612.63</c:v>
                </c:pt>
                <c:pt idx="7">
                  <c:v>107756630.34999999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72-4900-AE04-3E2F62C69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791200"/>
        <c:axId val="110781600"/>
      </c:barChart>
      <c:catAx>
        <c:axId val="11079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781600"/>
        <c:crosses val="autoZero"/>
        <c:auto val="1"/>
        <c:lblAlgn val="ctr"/>
        <c:lblOffset val="100"/>
        <c:noMultiLvlLbl val="0"/>
      </c:catAx>
      <c:valAx>
        <c:axId val="110781600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791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95000"/>
        <a:lumOff val="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[Insurance_policies_Dashboard.xlsx]Pivot Table!PivotTable2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chemeClr val="bg1"/>
                </a:solidFill>
              </a:rPr>
              <a:t>HOUSEHOLD</a:t>
            </a:r>
            <a:r>
              <a:rPr lang="en-US" sz="1400" baseline="0" dirty="0">
                <a:solidFill>
                  <a:schemeClr val="bg1"/>
                </a:solidFill>
              </a:rPr>
              <a:t> INCOME </a:t>
            </a:r>
            <a:r>
              <a:rPr lang="en-US" sz="1400" dirty="0">
                <a:solidFill>
                  <a:schemeClr val="bg1"/>
                </a:solidFill>
              </a:rPr>
              <a:t>VS CLAIM</a:t>
            </a:r>
            <a:r>
              <a:rPr lang="en-US" sz="1400" baseline="0" dirty="0">
                <a:solidFill>
                  <a:schemeClr val="bg1"/>
                </a:solidFill>
              </a:rPr>
              <a:t> AMOUNT</a:t>
            </a:r>
            <a:endParaRPr lang="en-US" sz="1400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Table'!$K$22</c:f>
              <c:strCache>
                <c:ptCount val="1"/>
                <c:pt idx="0">
                  <c:v>Sum of household_income</c:v>
                </c:pt>
              </c:strCache>
            </c:strRef>
          </c:tx>
          <c:spPr>
            <a:solidFill>
              <a:schemeClr val="bg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numFmt formatCode="&quot;$&quot;0.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Table'!$J$23:$J$27</c:f>
              <c:strCache>
                <c:ptCount val="5"/>
                <c:pt idx="0">
                  <c:v>Toyota</c:v>
                </c:pt>
                <c:pt idx="1">
                  <c:v>GMC</c:v>
                </c:pt>
                <c:pt idx="2">
                  <c:v>Dodge</c:v>
                </c:pt>
                <c:pt idx="3">
                  <c:v>Ford</c:v>
                </c:pt>
                <c:pt idx="4">
                  <c:v>Chevrolet</c:v>
                </c:pt>
              </c:strCache>
            </c:strRef>
          </c:cat>
          <c:val>
            <c:numRef>
              <c:f>'Pivot Table'!$K$23:$K$27</c:f>
              <c:numCache>
                <c:formatCode>_("$"* #,##0_);_("$"* \(#,##0\);_("$"* "-"??_);_(@_)</c:formatCode>
                <c:ptCount val="5"/>
                <c:pt idx="0">
                  <c:v>266819357.91999999</c:v>
                </c:pt>
                <c:pt idx="1">
                  <c:v>255774896.18000001</c:v>
                </c:pt>
                <c:pt idx="2">
                  <c:v>272232616.76999998</c:v>
                </c:pt>
                <c:pt idx="3">
                  <c:v>491688807.5</c:v>
                </c:pt>
                <c:pt idx="4">
                  <c:v>437515454.44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DB-4337-8A9A-D33575683C78}"/>
            </c:ext>
          </c:extLst>
        </c:ser>
        <c:ser>
          <c:idx val="1"/>
          <c:order val="1"/>
          <c:tx>
            <c:strRef>
              <c:f>'Pivot Table'!$L$22</c:f>
              <c:strCache>
                <c:ptCount val="1"/>
                <c:pt idx="0">
                  <c:v>Sum of claim_amt</c:v>
                </c:pt>
              </c:strCache>
            </c:strRef>
          </c:tx>
          <c:spPr>
            <a:solidFill>
              <a:schemeClr val="tx1">
                <a:lumMod val="50000"/>
                <a:lumOff val="5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numFmt formatCode="&quot;$&quot;0.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Table'!$J$23:$J$27</c:f>
              <c:strCache>
                <c:ptCount val="5"/>
                <c:pt idx="0">
                  <c:v>Toyota</c:v>
                </c:pt>
                <c:pt idx="1">
                  <c:v>GMC</c:v>
                </c:pt>
                <c:pt idx="2">
                  <c:v>Dodge</c:v>
                </c:pt>
                <c:pt idx="3">
                  <c:v>Ford</c:v>
                </c:pt>
                <c:pt idx="4">
                  <c:v>Chevrolet</c:v>
                </c:pt>
              </c:strCache>
            </c:strRef>
          </c:cat>
          <c:val>
            <c:numRef>
              <c:f>'Pivot Table'!$L$23:$L$27</c:f>
              <c:numCache>
                <c:formatCode>_("$"* #,##0_);_("$"* \(#,##0\);_("$"* "-"??_);_(@_)</c:formatCode>
                <c:ptCount val="5"/>
                <c:pt idx="0">
                  <c:v>90161715.569999993</c:v>
                </c:pt>
                <c:pt idx="1">
                  <c:v>87396330.150000006</c:v>
                </c:pt>
                <c:pt idx="2">
                  <c:v>92912361.159999996</c:v>
                </c:pt>
                <c:pt idx="3">
                  <c:v>165583317.03</c:v>
                </c:pt>
                <c:pt idx="4">
                  <c:v>147856359.24000001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DB-4337-8A9A-D33575683C7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560022304"/>
        <c:axId val="1560025184"/>
      </c:barChart>
      <c:catAx>
        <c:axId val="1560022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025184"/>
        <c:crosses val="autoZero"/>
        <c:auto val="1"/>
        <c:lblAlgn val="ctr"/>
        <c:lblOffset val="100"/>
        <c:noMultiLvlLbl val="0"/>
      </c:catAx>
      <c:valAx>
        <c:axId val="1560025184"/>
        <c:scaling>
          <c:orientation val="minMax"/>
        </c:scaling>
        <c:delete val="1"/>
        <c:axPos val="b"/>
        <c:numFmt formatCode="_(&quot;$&quot;* #,##0_);_(&quot;$&quot;* \(#,##0\);_(&quot;$&quot;* &quot;-&quot;??_);_(@_)" sourceLinked="1"/>
        <c:majorTickMark val="none"/>
        <c:minorTickMark val="none"/>
        <c:tickLblPos val="nextTo"/>
        <c:crossAx val="1560022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solidFill>
          <a:schemeClr val="tx1"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95000"/>
        <a:lumOff val="5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[Insurance_policies_Dashboard.xlsx]Pivot Table!PivotTable6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TOTAL</a:t>
            </a:r>
            <a:r>
              <a:rPr lang="en-US" baseline="0" dirty="0">
                <a:solidFill>
                  <a:schemeClr val="bg1"/>
                </a:solidFill>
              </a:rPr>
              <a:t> CLAIMS BY MARITAL STATUS</a:t>
            </a:r>
            <a:endParaRPr lang="en-US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Table'!$F$3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Table'!$E$4:$E$7</c:f>
              <c:strCache>
                <c:ptCount val="4"/>
                <c:pt idx="0">
                  <c:v>Seperated</c:v>
                </c:pt>
                <c:pt idx="1">
                  <c:v>Divorced</c:v>
                </c:pt>
                <c:pt idx="2">
                  <c:v>Married</c:v>
                </c:pt>
                <c:pt idx="3">
                  <c:v>Single</c:v>
                </c:pt>
              </c:strCache>
            </c:strRef>
          </c:cat>
          <c:val>
            <c:numRef>
              <c:f>'Pivot Table'!$F$4:$F$7</c:f>
              <c:numCache>
                <c:formatCode>"$"0.00,,"M"</c:formatCode>
                <c:ptCount val="4"/>
                <c:pt idx="0">
                  <c:v>152211617.13999999</c:v>
                </c:pt>
                <c:pt idx="1">
                  <c:v>318416818.63999999</c:v>
                </c:pt>
                <c:pt idx="2">
                  <c:v>632746382.58000004</c:v>
                </c:pt>
                <c:pt idx="3">
                  <c:v>774795657.84000003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3B-4626-8EF6-1DECE5DB5F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2443312"/>
        <c:axId val="142444272"/>
      </c:barChart>
      <c:catAx>
        <c:axId val="142443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44272"/>
        <c:crosses val="autoZero"/>
        <c:auto val="1"/>
        <c:lblAlgn val="ctr"/>
        <c:lblOffset val="100"/>
        <c:noMultiLvlLbl val="0"/>
      </c:catAx>
      <c:valAx>
        <c:axId val="142444272"/>
        <c:scaling>
          <c:orientation val="minMax"/>
        </c:scaling>
        <c:delete val="1"/>
        <c:axPos val="b"/>
        <c:numFmt formatCode="&quot;$&quot;0.00,,&quot;M&quot;" sourceLinked="1"/>
        <c:majorTickMark val="none"/>
        <c:minorTickMark val="none"/>
        <c:tickLblPos val="nextTo"/>
        <c:crossAx val="14244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1329848978224182"/>
          <c:y val="0.12734130963045548"/>
          <c:w val="0.16234496247492922"/>
          <c:h val="0.102679072203184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95000"/>
        <a:lumOff val="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845DA-338A-5C3B-C760-8B06BAC99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55B7F-EB8F-4280-828D-E360A3133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B0FE5-BF26-2C55-EC4C-0A9CD4B1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EDBE-22B9-460D-B189-405C7EE8374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7792A-D2CC-CEA9-95E6-0965015A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BA44C-45F6-10EE-0537-31792052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CE29-182E-4972-8C65-7A8A8248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51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910B-56EF-18C9-49FC-10098D91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FE0AE-FAA7-62B4-EF9C-F6AED932B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01A4C-7F56-0877-D253-A729F344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EDBE-22B9-460D-B189-405C7EE8374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715FF-D944-CD46-7F08-9DF90AE3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AFD99-B3F2-4182-AF24-67ECFB88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CE29-182E-4972-8C65-7A8A8248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9411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CF619-BC22-AC55-45AB-43F9C7F32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A3371-F8B1-10AB-AF3D-1AC3B5BEB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21051-895E-B869-2323-BB35399C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EDBE-22B9-460D-B189-405C7EE8374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93113-95E7-0F43-CB5B-42B4B0EC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CABA7-0BB6-22C1-74A5-7ECF0112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CE29-182E-4972-8C65-7A8A8248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7271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038B-CD71-6392-DA1B-80290C9A5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39BF0-6449-FA90-B93E-4FF89DCCA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E39E7-E1DD-7470-6179-9F4E8A86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3003-3270-4474-8755-F91FC8F7BD3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6CD84-006A-99AB-9EA3-B0EDE7C6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3D828-6DA3-66C2-7F73-4578DF27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BDE3-BB14-4EDD-8DEB-C0212FFE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2163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A165-DA48-BB36-3615-75A715D61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E66CC-12BF-327C-2602-DA18D9DBA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9F55-9F7F-823F-F65F-6A24FE70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3003-3270-4474-8755-F91FC8F7BD3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AA1B3-72E3-9882-B593-64DCF486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B9DF6-9243-6C80-E7C3-5FCFC6FE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BDE3-BB14-4EDD-8DEB-C0212FFE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62589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165B-022E-BA14-DA6A-3A073AAA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DFED8-D417-AD8E-10B3-860403B3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19908-E196-32A2-B64C-0E6D28B6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3003-3270-4474-8755-F91FC8F7BD3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A4888-11B1-B95F-3E2B-F15B938C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00BB8-E8E4-293B-6BBC-83975D53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BDE3-BB14-4EDD-8DEB-C0212FFE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76424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BBB4-13B6-8C37-1E2F-9B9AE6119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12E2-199D-C8AB-B900-681CA2FA5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830AE-EE04-9635-7A4A-8B78C1844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0F342-B5D3-30CE-E609-4683C82F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3003-3270-4474-8755-F91FC8F7BD3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7EC52-C1C2-4A8B-531D-E6C2A4F8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3FCF1-0CC9-F039-0A06-2ACEB5B3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BDE3-BB14-4EDD-8DEB-C0212FFE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96222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32B4-D942-5F3B-92D4-53BA0D672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64823-5E9C-330E-CE37-F9894DF8A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D4F04-FBF4-CD2D-011A-3D8A21035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3BA84-3FEE-25A0-8AE6-F0E53C062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F5AF8-752E-A247-C078-910DFA05D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917F2-B039-E2EB-6913-07C79227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3003-3270-4474-8755-F91FC8F7BD3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37F52A-5CFC-59EB-193B-9D8B429B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94579-BD31-F6CC-0A47-8E7CB60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BDE3-BB14-4EDD-8DEB-C0212FFE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06784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A236-1154-CE58-181A-1BAA1992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864E65-E4D2-0167-86EA-652A8317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3003-3270-4474-8755-F91FC8F7BD3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6B506-1412-5502-46E5-B38623F4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80CA8-ACBC-EFD3-3B48-868FA88C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BDE3-BB14-4EDD-8DEB-C0212FFE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39905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5647A-7FDB-CB1C-82FA-718BED6E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3003-3270-4474-8755-F91FC8F7BD3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A74D4-C646-47FC-A0A1-F2CFD190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3D5DD-9841-BAB9-AED2-090DDCB8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BDE3-BB14-4EDD-8DEB-C0212FFE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39723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DAB7-91FC-675D-2D73-E01E4D65A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33B09-BA7B-E81F-8C6A-6E088AF3D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1E358-A0A2-AF7A-187C-8E617D87A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BE8BB-DB99-CC03-832B-31C6AD0B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3003-3270-4474-8755-F91FC8F7BD3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407FD-13F4-1719-7982-EFC7FA83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5D6FD-5C86-12A6-5A12-F58144EC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BDE3-BB14-4EDD-8DEB-C0212FFE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7178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8CBA-111D-ED52-FC13-69B182FD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52B10-0E81-C088-B9FC-14E8CAC34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63C03-A985-A359-3826-7CDD26A7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EDBE-22B9-460D-B189-405C7EE8374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E7B2D-AAE2-51D6-887C-87EC5E11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AA357-252E-ABAA-3249-FAEE537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CE29-182E-4972-8C65-7A8A8248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51071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D443-0F8C-045D-2BF0-D710CF39C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9014B-F593-6DF3-F6CA-86879A172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C0413-625D-EDAE-AEB2-E8982530F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BBDCB-08F2-A926-73E3-F3BA61BB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3003-3270-4474-8755-F91FC8F7BD3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58FFA-8D04-1BA8-A3D9-46082FC0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12094-80DC-4385-D592-9F113840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BDE3-BB14-4EDD-8DEB-C0212FFE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50838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13D3-AC02-9844-E7B7-5337FF2E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91304-76E5-1547-AC9B-58C091A94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130BA-7167-79EA-B916-457F0C88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3003-3270-4474-8755-F91FC8F7BD3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5A04C-FE11-180B-C7E2-92AB9FD7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41A5-BE95-00B9-79EC-0BA2522A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BDE3-BB14-4EDD-8DEB-C0212FFE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37665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9FAC42-9B5F-59B8-C525-FAD8178D5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4ED19-0CB7-C73B-0401-66EEDB7BB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DA110-4481-59B5-1727-2E292954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3003-3270-4474-8755-F91FC8F7BD3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9A658-36B9-1F1B-AFEB-7025434C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D4D83-BAF5-E133-ACEC-7705E852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BDE3-BB14-4EDD-8DEB-C0212FFE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1316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8716-A48E-6B64-23CB-4E19CEFD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63B20-4521-49A6-F2CE-BF125A3FC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754B6-7E0B-707B-2F32-EF4CF1A7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EDBE-22B9-460D-B189-405C7EE8374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37A26-4EE3-B871-A566-1A44207D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EC231-44F8-DE5A-2F8B-45DE84D2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CE29-182E-4972-8C65-7A8A8248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351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914EF-D0BB-8338-A5F5-8767C149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09CDC-8C18-580C-E654-FEA138058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86DD0-6F74-B8F0-F71B-91CA2C0CD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ED7F4-E8C5-97F8-146F-B4CCFDD1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EDBE-22B9-460D-B189-405C7EE8374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4E36-74A2-F072-6432-68B30879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807BC-6B98-6A99-B60C-696DE7CE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CE29-182E-4972-8C65-7A8A8248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2300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8BD4-765C-EA8D-01A5-EB42A179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826D6-5C09-639A-FF88-B03AA2DE5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6092F-0FA5-D15C-23D6-25F2712EE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AA4B5-AE03-43EB-0AA6-4E1E8D009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8E20CD-A692-770D-82DC-4CB2665B5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539C8-A72E-3DFF-7A1C-8BBDD98F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EDBE-22B9-460D-B189-405C7EE8374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27298E-F0AA-8CD9-C689-D710FB1E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23442-5B0D-D961-C40A-8F15B7AE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CE29-182E-4972-8C65-7A8A8248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4116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851A9-7F86-2E19-8258-E551D043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3C486-3FA3-7098-9776-518F3D2B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EDBE-22B9-460D-B189-405C7EE8374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876A4-76AE-A264-05CA-4B9B7AC9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FF1F2-57C9-3BFF-D353-685D65A8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CE29-182E-4972-8C65-7A8A8248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7897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561A53-E6EC-C153-D7E7-1026B063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EDBE-22B9-460D-B189-405C7EE8374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4CDC78-E3A5-FD8E-195B-22886240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62EBF-2255-721B-994F-7FC5C6FB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CE29-182E-4972-8C65-7A8A8248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0906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71DA-889B-1EE1-71C4-B70DBAC7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2BFCB-7E94-8D54-6E4E-2E088BC1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CD458-3348-1E7B-CA30-954478C5E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9C1DA-EA2E-0F08-D566-622A99E4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EDBE-22B9-460D-B189-405C7EE8374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269D9-2ADA-31AF-02C3-0A5797C0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3BB1D-BFC4-ED91-3928-CD3F2835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CE29-182E-4972-8C65-7A8A8248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5582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C83F-9D5B-1ADC-3184-5CD99DC58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FD1375-23EE-F651-D717-74CD26AE3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AE353-F473-7F02-9D81-C58DF14FC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0F851-F252-70DC-D94B-FF70133D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EDBE-22B9-460D-B189-405C7EE8374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06D16-D022-AEC1-E4B8-90327A9D7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477AA-8F92-27F9-99E4-30CEBDEB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CE29-182E-4972-8C65-7A8A8248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1262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8E6251-6C74-BD5A-0770-AA4B580B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0FA0C-E1D2-A18E-EDAE-C4962D20E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E9E1B-3482-3F55-A63D-DC88C0F12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6EDBE-22B9-460D-B189-405C7EE8374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458FD-1BDD-DDCC-B7F4-0F32A0D11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6A8EE-7305-979F-FFC8-0CA9D0D76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FCE29-182E-4972-8C65-7A8A8248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7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BD8B2-9BAF-A259-0BA5-74DB8081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B371A-5D3F-F285-C831-7CA29E516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20E22-A980-6830-5FC8-0D4CCB85A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33003-3270-4474-8755-F91FC8F7BD3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085D5-082F-0E5D-ACC8-F0C0DB9A0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237F3-DD2A-E1E7-9812-D153FB71D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6BDE3-BB14-4EDD-8DEB-C0212FFE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6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hotography-of-gray-sports-car-91907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hotography-of-gray-sports-car-91907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173F-49B9-EA41-8447-91FA128BA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latin typeface="+mn-lt"/>
                <a:ea typeface="+mn-ea"/>
                <a:cs typeface="+mn-cs"/>
              </a:rPr>
              <a:t>Title:</a:t>
            </a:r>
            <a:r>
              <a:rPr lang="en-US" sz="3200" b="1" dirty="0"/>
              <a:t> </a:t>
            </a:r>
            <a:r>
              <a:rPr lang="en-US" sz="3600" b="1" dirty="0"/>
              <a:t>Insurance Policies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6A30C-5C1D-5427-9BB8-8CFC1BDF3F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1" dirty="0"/>
              <a:t>Subtitle: </a:t>
            </a:r>
            <a:r>
              <a:rPr lang="en-US" sz="1600" dirty="0"/>
              <a:t>Insights and Data–Driven Recommendation</a:t>
            </a:r>
          </a:p>
          <a:p>
            <a:pPr algn="l"/>
            <a:r>
              <a:rPr lang="en-US" sz="1800" b="1" dirty="0"/>
              <a:t>Presented by: </a:t>
            </a:r>
            <a:r>
              <a:rPr lang="en-US" sz="1600" dirty="0"/>
              <a:t>Prince Chigozie Aguguo</a:t>
            </a:r>
          </a:p>
          <a:p>
            <a:pPr algn="l"/>
            <a:r>
              <a:rPr lang="en-US" sz="1800" b="1" dirty="0"/>
              <a:t>Date:</a:t>
            </a:r>
            <a:r>
              <a:rPr lang="en-US" sz="1600" dirty="0"/>
              <a:t> 13-11-24</a:t>
            </a:r>
          </a:p>
          <a:p>
            <a:pPr algn="l"/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7C2BB-C627-4215-1EE2-7B787B774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40244" y="4400983"/>
            <a:ext cx="8351756" cy="245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9969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6EEB-4EA5-8C9E-5186-89EBFC01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Data-Driven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1CD0E-EE5C-AB76-6267-1AAE36A51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46" y="1426573"/>
            <a:ext cx="10515600" cy="5431427"/>
          </a:xfrm>
        </p:spPr>
        <p:txBody>
          <a:bodyPr/>
          <a:lstStyle/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</a:rPr>
              <a:t>Claim Behavior Overview</a:t>
            </a:r>
            <a:r>
              <a:rPr lang="en-US" sz="2400" b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  <a:p>
            <a:r>
              <a:rPr lang="en-US" sz="1800" b="1" dirty="0"/>
              <a:t>Claim Amount Trends: </a:t>
            </a:r>
            <a:r>
              <a:rPr lang="en-US" sz="1600" dirty="0"/>
              <a:t>The insurance policyholder total amount claim is generating </a:t>
            </a:r>
            <a:r>
              <a:rPr lang="en-US" sz="1600" b="1" dirty="0"/>
              <a:t>$ 1.88B. </a:t>
            </a:r>
            <a:r>
              <a:rPr lang="en-US" sz="1600" dirty="0"/>
              <a:t>Indicating a very high demand of insurance claim and this contribute significantly to high payouts.</a:t>
            </a:r>
            <a:endParaRPr lang="en-US" sz="1600" b="1" dirty="0"/>
          </a:p>
          <a:p>
            <a:r>
              <a:rPr lang="en-US" sz="1800" b="1" dirty="0"/>
              <a:t>Coverage Zone Reach: </a:t>
            </a:r>
            <a:r>
              <a:rPr lang="en-US" sz="1600" dirty="0"/>
              <a:t>Only </a:t>
            </a:r>
            <a:r>
              <a:rPr lang="en-US" sz="1600" b="1" dirty="0"/>
              <a:t>5</a:t>
            </a:r>
            <a:r>
              <a:rPr lang="en-US" sz="1600" dirty="0"/>
              <a:t> zone is being covered with high frequency of </a:t>
            </a:r>
            <a:r>
              <a:rPr lang="en-US" sz="1600" b="1" dirty="0"/>
              <a:t>4</a:t>
            </a:r>
            <a:r>
              <a:rPr lang="en-US" sz="1600" dirty="0"/>
              <a:t> may need to have a further coverage opportunities to balance frequency claim .</a:t>
            </a:r>
          </a:p>
          <a:p>
            <a:r>
              <a:rPr lang="en-US" sz="1800" b="1" dirty="0"/>
              <a:t>Frequency Trends: </a:t>
            </a:r>
            <a:r>
              <a:rPr lang="en-US" sz="1600" dirty="0"/>
              <a:t>Higher claim frequency observed in Urban zone demonstrating a consistent flow of claims. </a:t>
            </a:r>
          </a:p>
          <a:p>
            <a:endParaRPr lang="en-US" sz="1800" b="1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E41D17B-207B-45A1-4DE2-5F7A27C613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9722846"/>
              </p:ext>
            </p:extLst>
          </p:nvPr>
        </p:nvGraphicFramePr>
        <p:xfrm>
          <a:off x="1989056" y="3945117"/>
          <a:ext cx="699468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239395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F301-61CB-1BC3-857B-A25915C8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02"/>
            <a:ext cx="10515600" cy="1325563"/>
          </a:xfrm>
        </p:spPr>
        <p:txBody>
          <a:bodyPr/>
          <a:lstStyle/>
          <a:p>
            <a:r>
              <a:rPr lang="en-US" b="1" u="sng" dirty="0"/>
              <a:t>Data-Driven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44DBB-8D8F-0B89-01BF-A172A2FEB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619"/>
            <a:ext cx="10515600" cy="5531996"/>
          </a:xfrm>
        </p:spPr>
        <p:txBody>
          <a:bodyPr/>
          <a:lstStyle/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Claim Behavior Overview</a:t>
            </a:r>
            <a:r>
              <a:rPr lang="en-US" sz="2800" b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  <a:p>
            <a:r>
              <a:rPr lang="en-US" sz="1800" b="1" dirty="0"/>
              <a:t>Household Income: </a:t>
            </a:r>
            <a:r>
              <a:rPr lang="en-US" sz="1600" dirty="0"/>
              <a:t>Higher incomes often correlate with more from the </a:t>
            </a:r>
            <a:r>
              <a:rPr lang="en-US" sz="1800" b="1" dirty="0"/>
              <a:t>Bachelors and Private Car Users. </a:t>
            </a:r>
            <a:r>
              <a:rPr lang="en-US" sz="1600" dirty="0"/>
              <a:t>And is resulting to higher claims frequency.</a:t>
            </a:r>
          </a:p>
          <a:p>
            <a:r>
              <a:rPr lang="en-US" sz="1800" b="1" dirty="0"/>
              <a:t>Household Income Vs Claim Amount: </a:t>
            </a:r>
            <a:r>
              <a:rPr lang="en-US" sz="1600" dirty="0"/>
              <a:t>Lower-income groups tend to have smaller claims but files more frequently. While Higher-income groups file fewer claims but for larger amounts, likely due to luxury vehicle or high-value assets.</a:t>
            </a:r>
          </a:p>
          <a:p>
            <a:endParaRPr lang="en-US" sz="16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C4D2D66-3F6B-1832-35A7-1AC7BBD0E9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9704128"/>
              </p:ext>
            </p:extLst>
          </p:nvPr>
        </p:nvGraphicFramePr>
        <p:xfrm>
          <a:off x="838200" y="3428999"/>
          <a:ext cx="5257800" cy="3358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AD19EB5-BE82-DDC8-D0A2-4CB94BB886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3166877"/>
              </p:ext>
            </p:extLst>
          </p:nvPr>
        </p:nvGraphicFramePr>
        <p:xfrm>
          <a:off x="6438900" y="3428998"/>
          <a:ext cx="4914900" cy="3358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193041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5C11-6FD9-4858-4E74-AA0C63BE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09BDA-F38F-4C6F-2F00-CD623087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106"/>
            <a:ext cx="10515600" cy="5032375"/>
          </a:xfrm>
        </p:spPr>
        <p:txBody>
          <a:bodyPr/>
          <a:lstStyle/>
          <a:p>
            <a:r>
              <a:rPr lang="en-US" sz="1800" dirty="0"/>
              <a:t>Urban and Suburban zones show higher claim activities.</a:t>
            </a:r>
          </a:p>
          <a:p>
            <a:r>
              <a:rPr lang="en-US" sz="1800" dirty="0"/>
              <a:t>Frequent claimant are a small group but to high payout.</a:t>
            </a:r>
          </a:p>
          <a:p>
            <a:r>
              <a:rPr lang="en-US" sz="1800" dirty="0"/>
              <a:t>Higher-income leads to high claims.</a:t>
            </a:r>
          </a:p>
          <a:p>
            <a:r>
              <a:rPr lang="en-US" sz="1800" dirty="0"/>
              <a:t>Lower-income groups may benefit from tailored plans to reduce claims frequency.</a:t>
            </a:r>
          </a:p>
          <a:p>
            <a:r>
              <a:rPr lang="en-US" sz="1800" dirty="0"/>
              <a:t>Single and Married leads the claim, with </a:t>
            </a:r>
            <a:r>
              <a:rPr lang="en-US" sz="1800" b="1" dirty="0"/>
              <a:t>$774.80M</a:t>
            </a:r>
            <a:r>
              <a:rPr lang="en-US" sz="1800" dirty="0"/>
              <a:t> and </a:t>
            </a:r>
            <a:r>
              <a:rPr lang="en-US" sz="1800" b="1" dirty="0"/>
              <a:t>$632.75M </a:t>
            </a:r>
            <a:r>
              <a:rPr lang="en-US" sz="1800" dirty="0"/>
              <a:t>respectively. These two marital status dominate overall claims.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A507A08-DFD9-E9CE-82FA-1406D65CF8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0481167"/>
              </p:ext>
            </p:extLst>
          </p:nvPr>
        </p:nvGraphicFramePr>
        <p:xfrm>
          <a:off x="1866507" y="3582185"/>
          <a:ext cx="6890993" cy="3200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878350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AD98-468B-6E75-85B2-55B20C47E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5B237-801B-F018-3348-82083F9A7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Implement predictive modeling to flag potential high-cost claims.</a:t>
            </a:r>
          </a:p>
          <a:p>
            <a:r>
              <a:rPr lang="en-US" sz="1800" dirty="0"/>
              <a:t>Promote deductibles to reduce small frequent claims.</a:t>
            </a:r>
          </a:p>
          <a:p>
            <a:r>
              <a:rPr lang="en-US" sz="1800" dirty="0"/>
              <a:t>Introduce safe driving rewards.</a:t>
            </a:r>
          </a:p>
          <a:p>
            <a:r>
              <a:rPr lang="en-US" sz="1800" dirty="0"/>
              <a:t>We try and set discounts for no claims over time.</a:t>
            </a:r>
          </a:p>
          <a:p>
            <a:r>
              <a:rPr lang="en-US" sz="1800" dirty="0"/>
              <a:t>Design intensive insurance tailored to urban areas where claims are high.</a:t>
            </a:r>
          </a:p>
          <a:p>
            <a:r>
              <a:rPr lang="en-US" sz="1800" dirty="0"/>
              <a:t>Set up a system for urban customers to monitor driving habits.</a:t>
            </a:r>
          </a:p>
          <a:p>
            <a:r>
              <a:rPr lang="en-US" sz="1800" dirty="0"/>
              <a:t>Deploy technical measure for claims risk prediction.</a:t>
            </a:r>
          </a:p>
        </p:txBody>
      </p:sp>
    </p:spTree>
    <p:extLst>
      <p:ext uri="{BB962C8B-B14F-4D97-AF65-F5344CB8AC3E}">
        <p14:creationId xmlns:p14="http://schemas.microsoft.com/office/powerpoint/2010/main" val="372121753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BD231-EA10-44D0-1767-2EE6DDC707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986A588-3C87-8381-717B-2C3AA4A35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Linkedin: Prince Chigozie Aguguo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0BFD4B-AE40-389A-B960-6DF23EE5F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40244" y="4400983"/>
            <a:ext cx="8351756" cy="245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3318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333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Custom Design</vt:lpstr>
      <vt:lpstr>Title: Insurance Policies Analysis</vt:lpstr>
      <vt:lpstr>Data-Driven Insights</vt:lpstr>
      <vt:lpstr>Data-Driven Insights</vt:lpstr>
      <vt:lpstr>Key Findings</vt:lpstr>
      <vt:lpstr>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prince chigozie</dc:creator>
  <cp:lastModifiedBy>prince chigozie</cp:lastModifiedBy>
  <cp:revision>3</cp:revision>
  <dcterms:created xsi:type="dcterms:W3CDTF">2024-11-13T19:38:08Z</dcterms:created>
  <dcterms:modified xsi:type="dcterms:W3CDTF">2024-11-15T01:15:06Z</dcterms:modified>
</cp:coreProperties>
</file>