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57ea2c885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57ea2c885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57ea2c885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57ea2c885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57ea2c885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57ea2c885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5af533d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5af533d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57ea2c8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57ea2c8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5af533d7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5af533d7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57ea2c88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57ea2c88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57ea2c88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57ea2c88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57ea2c885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57ea2c885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57ea2c885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57ea2c885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57ea2c885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57ea2c885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57ea2c885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57ea2c885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E3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3101938" y="841413"/>
            <a:ext cx="3201822" cy="1208400"/>
            <a:chOff x="2043311" y="933650"/>
            <a:chExt cx="3015466" cy="1208400"/>
          </a:xfrm>
        </p:grpSpPr>
        <p:sp>
          <p:nvSpPr>
            <p:cNvPr id="56" name="Google Shape;56;p13"/>
            <p:cNvSpPr txBox="1"/>
            <p:nvPr/>
          </p:nvSpPr>
          <p:spPr>
            <a:xfrm>
              <a:off x="2043311" y="933650"/>
              <a:ext cx="2769000" cy="10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rgbClr val="F5F5EA"/>
                  </a:solidFill>
                </a:rPr>
                <a:t>HTML</a:t>
              </a:r>
              <a:endParaRPr b="1" sz="5000"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4349278" y="1079150"/>
              <a:ext cx="709500" cy="10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200">
                  <a:solidFill>
                    <a:srgbClr val="FFFFFF"/>
                  </a:solidFill>
                </a:rPr>
                <a:t>5</a:t>
              </a:r>
              <a:endParaRPr b="1" sz="7200">
                <a:solidFill>
                  <a:srgbClr val="FFFFFF"/>
                </a:solidFill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685788" y="2049815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5F5EA"/>
                </a:solidFill>
              </a:rPr>
              <a:t>(</a:t>
            </a:r>
            <a:r>
              <a:rPr b="1" lang="en" sz="3300">
                <a:solidFill>
                  <a:srgbClr val="F5F5EA"/>
                </a:solidFill>
              </a:rPr>
              <a:t>H</a:t>
            </a:r>
            <a:r>
              <a:rPr lang="en" sz="3000">
                <a:solidFill>
                  <a:srgbClr val="F5F5EA"/>
                </a:solidFill>
              </a:rPr>
              <a:t>yperText </a:t>
            </a:r>
            <a:r>
              <a:rPr b="1" lang="en" sz="3300">
                <a:solidFill>
                  <a:srgbClr val="F5F5EA"/>
                </a:solidFill>
              </a:rPr>
              <a:t>M</a:t>
            </a:r>
            <a:r>
              <a:rPr lang="en" sz="3000">
                <a:solidFill>
                  <a:srgbClr val="F5F5EA"/>
                </a:solidFill>
              </a:rPr>
              <a:t>arkup </a:t>
            </a:r>
            <a:r>
              <a:rPr b="1" lang="en" sz="3300">
                <a:solidFill>
                  <a:srgbClr val="F5F5EA"/>
                </a:solidFill>
              </a:rPr>
              <a:t>L</a:t>
            </a:r>
            <a:r>
              <a:rPr lang="en" sz="3000">
                <a:solidFill>
                  <a:srgbClr val="F5F5EA"/>
                </a:solidFill>
              </a:rPr>
              <a:t>anguage 5)</a:t>
            </a:r>
            <a:endParaRPr sz="3000">
              <a:solidFill>
                <a:srgbClr val="F5F5EA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0" y="4097100"/>
            <a:ext cx="1449544" cy="1046401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60" name="Google Shape;60;p13"/>
          <p:cNvSpPr txBox="1"/>
          <p:nvPr/>
        </p:nvSpPr>
        <p:spPr>
          <a:xfrm>
            <a:off x="685788" y="3255690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5F5EA"/>
                </a:solidFill>
              </a:rPr>
              <a:t>Instructor:	Prince Ita</a:t>
            </a:r>
            <a:endParaRPr b="1" sz="3000">
              <a:solidFill>
                <a:srgbClr val="F5F5E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/>
          <p:nvPr/>
        </p:nvSpPr>
        <p:spPr>
          <a:xfrm>
            <a:off x="-123375" y="-125725"/>
            <a:ext cx="9480300" cy="7180800"/>
          </a:xfrm>
          <a:prstGeom prst="rect">
            <a:avLst/>
          </a:prstGeom>
          <a:solidFill>
            <a:srgbClr val="B1C9EE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-325075" y="-183563"/>
            <a:ext cx="9903900" cy="1896000"/>
          </a:xfrm>
          <a:prstGeom prst="rect">
            <a:avLst/>
          </a:prstGeom>
          <a:solidFill>
            <a:srgbClr val="2E3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-123375" y="6008675"/>
            <a:ext cx="1449544" cy="104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1507650" y="2386425"/>
            <a:ext cx="8719500" cy="41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solidFill>
                  <a:srgbClr val="2E3D6F"/>
                </a:solidFill>
              </a:rPr>
              <a:t>&lt;!DOCTYPE html&gt;</a:t>
            </a:r>
            <a:endParaRPr i="1" sz="2500">
              <a:solidFill>
                <a:srgbClr val="2E3D6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solidFill>
                  <a:srgbClr val="2E3D6F"/>
                </a:solidFill>
              </a:rPr>
              <a:t>&lt;html&gt;</a:t>
            </a:r>
            <a:endParaRPr i="1" sz="2500">
              <a:solidFill>
                <a:srgbClr val="2E3D6F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solidFill>
                  <a:srgbClr val="2E3D6F"/>
                </a:solidFill>
              </a:rPr>
              <a:t>&lt;head&gt;</a:t>
            </a:r>
            <a:endParaRPr i="1" sz="2500">
              <a:solidFill>
                <a:srgbClr val="2E3D6F"/>
              </a:solidFill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solidFill>
                  <a:srgbClr val="2E3D6F"/>
                </a:solidFill>
              </a:rPr>
              <a:t>&lt;title&gt; Page Title&lt;/title&gt;</a:t>
            </a:r>
            <a:endParaRPr i="1" sz="2500">
              <a:solidFill>
                <a:srgbClr val="2E3D6F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solidFill>
                  <a:srgbClr val="2E3D6F"/>
                </a:solidFill>
              </a:rPr>
              <a:t>&lt;/head&gt;</a:t>
            </a:r>
            <a:endParaRPr i="1" sz="2500">
              <a:solidFill>
                <a:srgbClr val="2E3D6F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solidFill>
                  <a:srgbClr val="2E3D6F"/>
                </a:solidFill>
              </a:rPr>
              <a:t>&lt;body&gt;</a:t>
            </a:r>
            <a:endParaRPr i="1" sz="2500">
              <a:solidFill>
                <a:srgbClr val="2E3D6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solidFill>
                  <a:srgbClr val="2E3D6F"/>
                </a:solidFill>
              </a:rPr>
              <a:t>			&lt;h3&gt; Header Level 3 &lt;/h3&gt;</a:t>
            </a:r>
            <a:endParaRPr i="1" sz="2500">
              <a:solidFill>
                <a:srgbClr val="2E3D6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solidFill>
                  <a:srgbClr val="2E3D6F"/>
                </a:solidFill>
              </a:rPr>
              <a:t>			&lt;p&gt; This is a paragraph &lt;/p&gt;</a:t>
            </a:r>
            <a:endParaRPr i="1" sz="2500">
              <a:solidFill>
                <a:srgbClr val="2E3D6F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solidFill>
                  <a:srgbClr val="2E3D6F"/>
                </a:solidFill>
              </a:rPr>
              <a:t>&lt;/body&gt;</a:t>
            </a:r>
            <a:endParaRPr i="1" sz="2500">
              <a:solidFill>
                <a:srgbClr val="2E3D6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solidFill>
                  <a:srgbClr val="2E3D6F"/>
                </a:solidFill>
              </a:rPr>
              <a:t>&lt;/html&gt;</a:t>
            </a:r>
            <a:endParaRPr i="1" sz="2500">
              <a:solidFill>
                <a:srgbClr val="2E3D6F"/>
              </a:solidFill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354075" y="241225"/>
            <a:ext cx="8525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5F5EA"/>
                </a:solidFill>
              </a:rPr>
              <a:t>HTML Page Structure</a:t>
            </a:r>
            <a:endParaRPr b="1" sz="6000">
              <a:solidFill>
                <a:srgbClr val="F5F5EA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/>
          <p:nvPr/>
        </p:nvSpPr>
        <p:spPr>
          <a:xfrm>
            <a:off x="-123375" y="-125725"/>
            <a:ext cx="9480300" cy="7180800"/>
          </a:xfrm>
          <a:prstGeom prst="rect">
            <a:avLst/>
          </a:prstGeom>
          <a:solidFill>
            <a:srgbClr val="B1C9EE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-167700" y="-125713"/>
            <a:ext cx="9903900" cy="1896000"/>
          </a:xfrm>
          <a:prstGeom prst="rect">
            <a:avLst/>
          </a:prstGeom>
          <a:solidFill>
            <a:srgbClr val="2E3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-123375" y="6008675"/>
            <a:ext cx="1449544" cy="104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354075" y="241225"/>
            <a:ext cx="8525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5F5EA"/>
                </a:solidFill>
              </a:rPr>
              <a:t>Inline .vs Block Level Elements</a:t>
            </a:r>
            <a:endParaRPr b="1" sz="6000">
              <a:solidFill>
                <a:srgbClr val="F5F5EA"/>
              </a:solidFill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424500" y="2180975"/>
            <a:ext cx="8719500" cy="4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E3D6F"/>
                </a:solidFill>
              </a:rPr>
              <a:t>Inline Elements:</a:t>
            </a:r>
            <a:endParaRPr b="1" sz="3000">
              <a:solidFill>
                <a:srgbClr val="2E3D6F"/>
              </a:solidFill>
            </a:endParaRPr>
          </a:p>
          <a:p>
            <a:pPr indent="-419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3000"/>
              <a:buChar char="-"/>
            </a:pPr>
            <a:r>
              <a:rPr lang="en" sz="3000">
                <a:solidFill>
                  <a:srgbClr val="2E3D6F"/>
                </a:solidFill>
              </a:rPr>
              <a:t>Do not start on a new line</a:t>
            </a:r>
            <a:endParaRPr sz="3000">
              <a:solidFill>
                <a:srgbClr val="2E3D6F"/>
              </a:solidFill>
            </a:endParaRPr>
          </a:p>
          <a:p>
            <a:pPr indent="-419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3000"/>
              <a:buChar char="-"/>
            </a:pPr>
            <a:r>
              <a:rPr lang="en" sz="3000">
                <a:solidFill>
                  <a:srgbClr val="2E3D6F"/>
                </a:solidFill>
              </a:rPr>
              <a:t>Take only the necessary width</a:t>
            </a:r>
            <a:endParaRPr sz="3000">
              <a:solidFill>
                <a:srgbClr val="2E3D6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E3D6F"/>
                </a:solidFill>
              </a:rPr>
              <a:t>Block Elements:</a:t>
            </a:r>
            <a:endParaRPr b="1" sz="3000">
              <a:solidFill>
                <a:srgbClr val="2E3D6F"/>
              </a:solidFill>
            </a:endParaRPr>
          </a:p>
          <a:p>
            <a:pPr indent="-419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3000"/>
              <a:buChar char="-"/>
            </a:pPr>
            <a:r>
              <a:rPr lang="en" sz="3000">
                <a:solidFill>
                  <a:srgbClr val="2E3D6F"/>
                </a:solidFill>
              </a:rPr>
              <a:t>Start on a new line</a:t>
            </a:r>
            <a:endParaRPr sz="3000">
              <a:solidFill>
                <a:srgbClr val="2E3D6F"/>
              </a:solidFill>
            </a:endParaRPr>
          </a:p>
          <a:p>
            <a:pPr indent="-419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3000"/>
              <a:buChar char="-"/>
            </a:pPr>
            <a:r>
              <a:rPr lang="en" sz="3000">
                <a:solidFill>
                  <a:srgbClr val="2E3D6F"/>
                </a:solidFill>
              </a:rPr>
              <a:t>Take full width available</a:t>
            </a:r>
            <a:endParaRPr sz="3000">
              <a:solidFill>
                <a:srgbClr val="2E3D6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/>
          <p:nvPr/>
        </p:nvSpPr>
        <p:spPr>
          <a:xfrm>
            <a:off x="-123375" y="-125725"/>
            <a:ext cx="9480300" cy="7180800"/>
          </a:xfrm>
          <a:prstGeom prst="rect">
            <a:avLst/>
          </a:prstGeom>
          <a:solidFill>
            <a:srgbClr val="B1C9EE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-325075" y="-183563"/>
            <a:ext cx="9903900" cy="1896000"/>
          </a:xfrm>
          <a:prstGeom prst="rect">
            <a:avLst/>
          </a:prstGeom>
          <a:solidFill>
            <a:srgbClr val="2E3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-123375" y="6008675"/>
            <a:ext cx="1449544" cy="104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>
            <a:off x="354075" y="241225"/>
            <a:ext cx="8525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5F5EA"/>
                </a:solidFill>
              </a:rPr>
              <a:t>Tag Attributes</a:t>
            </a:r>
            <a:endParaRPr b="1" sz="6000">
              <a:solidFill>
                <a:srgbClr val="F5F5EA"/>
              </a:solidFill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212250" y="1875900"/>
            <a:ext cx="9047700" cy="45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2E3D6F"/>
                </a:solidFill>
              </a:rPr>
              <a:t>&lt;tagname attributename=”attributevalue”&gt;</a:t>
            </a:r>
            <a:endParaRPr i="1" sz="2000">
              <a:solidFill>
                <a:srgbClr val="2E3D6F"/>
              </a:solidFill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2E3D6F"/>
                </a:solidFill>
              </a:rPr>
              <a:t>content </a:t>
            </a:r>
            <a:endParaRPr i="1" sz="2000">
              <a:solidFill>
                <a:srgbClr val="2E3D6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2E3D6F"/>
                </a:solidFill>
              </a:rPr>
              <a:t>&lt;/tagname&gt;</a:t>
            </a:r>
            <a:endParaRPr i="1" sz="2000">
              <a:solidFill>
                <a:srgbClr val="2E3D6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2E3D6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2E3D6F"/>
                </a:solidFill>
              </a:rPr>
              <a:t>&lt;h1 title=”My Company”&gt; About us &lt;/h1&gt;</a:t>
            </a:r>
            <a:endParaRPr b="1" i="1" sz="2000">
              <a:solidFill>
                <a:srgbClr val="2E3D6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E3D6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2000"/>
              <a:buChar char="●"/>
            </a:pPr>
            <a:r>
              <a:rPr lang="en" sz="2000">
                <a:solidFill>
                  <a:srgbClr val="2E3D6F"/>
                </a:solidFill>
              </a:rPr>
              <a:t>All tags can have attributes</a:t>
            </a:r>
            <a:endParaRPr sz="2000">
              <a:solidFill>
                <a:srgbClr val="2E3D6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2000"/>
              <a:buChar char="●"/>
            </a:pPr>
            <a:r>
              <a:rPr lang="en" sz="2000">
                <a:solidFill>
                  <a:srgbClr val="2E3D6F"/>
                </a:solidFill>
              </a:rPr>
              <a:t>Attributes Provide information about an element</a:t>
            </a:r>
            <a:endParaRPr sz="2000">
              <a:solidFill>
                <a:srgbClr val="2E3D6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2000"/>
              <a:buChar char="●"/>
            </a:pPr>
            <a:r>
              <a:rPr lang="en" sz="2000">
                <a:solidFill>
                  <a:srgbClr val="2E3D6F"/>
                </a:solidFill>
              </a:rPr>
              <a:t>Attributes are placed within the start tag</a:t>
            </a:r>
            <a:endParaRPr sz="2000">
              <a:solidFill>
                <a:srgbClr val="2E3D6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2000"/>
              <a:buChar char="●"/>
            </a:pPr>
            <a:r>
              <a:rPr lang="en" sz="2000">
                <a:solidFill>
                  <a:srgbClr val="2E3D6F"/>
                </a:solidFill>
              </a:rPr>
              <a:t>Key/value pairs (e.g id=”someid”)</a:t>
            </a:r>
            <a:endParaRPr sz="2000">
              <a:solidFill>
                <a:srgbClr val="2E3D6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/>
          <p:nvPr/>
        </p:nvSpPr>
        <p:spPr>
          <a:xfrm>
            <a:off x="-123375" y="-125725"/>
            <a:ext cx="9480300" cy="7180800"/>
          </a:xfrm>
          <a:prstGeom prst="rect">
            <a:avLst/>
          </a:prstGeom>
          <a:solidFill>
            <a:srgbClr val="B1C9EE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-325075" y="-183563"/>
            <a:ext cx="9903900" cy="1896000"/>
          </a:xfrm>
          <a:prstGeom prst="rect">
            <a:avLst/>
          </a:prstGeom>
          <a:solidFill>
            <a:srgbClr val="2E3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-123375" y="6008675"/>
            <a:ext cx="1449544" cy="104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/>
        </p:nvSpPr>
        <p:spPr>
          <a:xfrm>
            <a:off x="354075" y="241225"/>
            <a:ext cx="8525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5F5EA"/>
                </a:solidFill>
              </a:rPr>
              <a:t>Basic HTML tags</a:t>
            </a:r>
            <a:endParaRPr b="1" sz="6000">
              <a:solidFill>
                <a:srgbClr val="F5F5EA"/>
              </a:solidFill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212250" y="1875900"/>
            <a:ext cx="2770200" cy="50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2000"/>
              <a:buChar char="●"/>
            </a:pPr>
            <a:r>
              <a:rPr lang="en" sz="2000">
                <a:solidFill>
                  <a:srgbClr val="2E3D6F"/>
                </a:solidFill>
              </a:rPr>
              <a:t>Comments</a:t>
            </a:r>
            <a:endParaRPr sz="2000">
              <a:solidFill>
                <a:srgbClr val="2E3D6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2000"/>
              <a:buChar char="●"/>
            </a:pPr>
            <a:r>
              <a:rPr lang="en" sz="2000">
                <a:solidFill>
                  <a:srgbClr val="2E3D6F"/>
                </a:solidFill>
              </a:rPr>
              <a:t>Headers </a:t>
            </a:r>
            <a:endParaRPr sz="2000">
              <a:solidFill>
                <a:srgbClr val="2E3D6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2000"/>
              <a:buChar char="●"/>
            </a:pPr>
            <a:r>
              <a:rPr lang="en" sz="2000">
                <a:solidFill>
                  <a:srgbClr val="2E3D6F"/>
                </a:solidFill>
              </a:rPr>
              <a:t>Paragraphs</a:t>
            </a:r>
            <a:endParaRPr sz="2000">
              <a:solidFill>
                <a:srgbClr val="2E3D6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2000"/>
              <a:buChar char="●"/>
            </a:pPr>
            <a:r>
              <a:rPr lang="en" sz="2000">
                <a:solidFill>
                  <a:srgbClr val="2E3D6F"/>
                </a:solidFill>
              </a:rPr>
              <a:t>Anchors</a:t>
            </a:r>
            <a:endParaRPr sz="2000">
              <a:solidFill>
                <a:srgbClr val="2E3D6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2000"/>
              <a:buChar char="●"/>
            </a:pPr>
            <a:r>
              <a:rPr lang="en" sz="2000">
                <a:solidFill>
                  <a:srgbClr val="2E3D6F"/>
                </a:solidFill>
              </a:rPr>
              <a:t>Strong</a:t>
            </a:r>
            <a:endParaRPr sz="2000">
              <a:solidFill>
                <a:srgbClr val="2E3D6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2000"/>
              <a:buChar char="●"/>
            </a:pPr>
            <a:r>
              <a:rPr lang="en" sz="2000">
                <a:solidFill>
                  <a:srgbClr val="2E3D6F"/>
                </a:solidFill>
              </a:rPr>
              <a:t>Em</a:t>
            </a:r>
            <a:endParaRPr sz="2000">
              <a:solidFill>
                <a:srgbClr val="2E3D6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2000"/>
              <a:buChar char="●"/>
            </a:pPr>
            <a:r>
              <a:rPr lang="en" sz="2000">
                <a:solidFill>
                  <a:srgbClr val="2E3D6F"/>
                </a:solidFill>
              </a:rPr>
              <a:t>Lists</a:t>
            </a:r>
            <a:endParaRPr sz="2000">
              <a:solidFill>
                <a:srgbClr val="2E3D6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2000"/>
              <a:buChar char="●"/>
            </a:pPr>
            <a:r>
              <a:rPr lang="en" sz="2000">
                <a:solidFill>
                  <a:srgbClr val="2E3D6F"/>
                </a:solidFill>
              </a:rPr>
              <a:t>Table</a:t>
            </a:r>
            <a:endParaRPr sz="2000">
              <a:solidFill>
                <a:srgbClr val="2E3D6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2000"/>
              <a:buChar char="●"/>
            </a:pPr>
            <a:r>
              <a:rPr lang="en" sz="2000">
                <a:solidFill>
                  <a:srgbClr val="2E3D6F"/>
                </a:solidFill>
              </a:rPr>
              <a:t>Divs and spans</a:t>
            </a:r>
            <a:endParaRPr sz="2000">
              <a:solidFill>
                <a:srgbClr val="2E3D6F"/>
              </a:solidFill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6241525" y="1875900"/>
            <a:ext cx="2770200" cy="50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2000"/>
              <a:buChar char="●"/>
            </a:pPr>
            <a:r>
              <a:rPr lang="en" sz="2000">
                <a:solidFill>
                  <a:srgbClr val="2E3D6F"/>
                </a:solidFill>
              </a:rPr>
              <a:t>Form</a:t>
            </a:r>
            <a:endParaRPr sz="2000">
              <a:solidFill>
                <a:srgbClr val="2E3D6F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2000"/>
              <a:buChar char="○"/>
            </a:pPr>
            <a:r>
              <a:rPr lang="en" sz="2000">
                <a:solidFill>
                  <a:srgbClr val="2E3D6F"/>
                </a:solidFill>
              </a:rPr>
              <a:t>Label</a:t>
            </a:r>
            <a:endParaRPr sz="2000">
              <a:solidFill>
                <a:srgbClr val="2E3D6F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2000"/>
              <a:buChar char="○"/>
            </a:pPr>
            <a:r>
              <a:rPr lang="en" sz="2000">
                <a:solidFill>
                  <a:srgbClr val="2E3D6F"/>
                </a:solidFill>
              </a:rPr>
              <a:t>Input</a:t>
            </a:r>
            <a:endParaRPr sz="2000">
              <a:solidFill>
                <a:srgbClr val="2E3D6F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2000"/>
              <a:buChar char="○"/>
            </a:pPr>
            <a:r>
              <a:rPr lang="en" sz="2000">
                <a:solidFill>
                  <a:srgbClr val="2E3D6F"/>
                </a:solidFill>
              </a:rPr>
              <a:t>Br</a:t>
            </a:r>
            <a:endParaRPr sz="2000">
              <a:solidFill>
                <a:srgbClr val="2E3D6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2000"/>
              <a:buChar char="●"/>
            </a:pPr>
            <a:r>
              <a:rPr lang="en" sz="2000">
                <a:solidFill>
                  <a:srgbClr val="2E3D6F"/>
                </a:solidFill>
              </a:rPr>
              <a:t>Hr</a:t>
            </a:r>
            <a:endParaRPr sz="2000">
              <a:solidFill>
                <a:srgbClr val="2E3D6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2000"/>
              <a:buChar char="●"/>
            </a:pPr>
            <a:r>
              <a:rPr lang="en" sz="2000">
                <a:solidFill>
                  <a:srgbClr val="2E3D6F"/>
                </a:solidFill>
              </a:rPr>
              <a:t>Textarea</a:t>
            </a:r>
            <a:endParaRPr sz="2000">
              <a:solidFill>
                <a:srgbClr val="2E3D6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2000"/>
              <a:buChar char="●"/>
            </a:pPr>
            <a:r>
              <a:rPr lang="en" sz="2000">
                <a:solidFill>
                  <a:srgbClr val="2E3D6F"/>
                </a:solidFill>
              </a:rPr>
              <a:t>Select	</a:t>
            </a:r>
            <a:endParaRPr sz="2000">
              <a:solidFill>
                <a:srgbClr val="2E3D6F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2000"/>
              <a:buChar char="○"/>
            </a:pPr>
            <a:r>
              <a:rPr lang="en" sz="2000">
                <a:solidFill>
                  <a:srgbClr val="2E3D6F"/>
                </a:solidFill>
              </a:rPr>
              <a:t>Option</a:t>
            </a:r>
            <a:endParaRPr sz="2000">
              <a:solidFill>
                <a:srgbClr val="2E3D6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2000"/>
              <a:buChar char="●"/>
            </a:pPr>
            <a:r>
              <a:rPr lang="en" sz="2000">
                <a:solidFill>
                  <a:srgbClr val="2E3D6F"/>
                </a:solidFill>
              </a:rPr>
              <a:t>Button</a:t>
            </a:r>
            <a:endParaRPr sz="2000">
              <a:solidFill>
                <a:srgbClr val="2E3D6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2000"/>
              <a:buChar char="●"/>
            </a:pPr>
            <a:r>
              <a:rPr lang="en" sz="2000">
                <a:solidFill>
                  <a:srgbClr val="2E3D6F"/>
                </a:solidFill>
              </a:rPr>
              <a:t>Img</a:t>
            </a:r>
            <a:endParaRPr sz="2000">
              <a:solidFill>
                <a:srgbClr val="2E3D6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2000"/>
              <a:buChar char="●"/>
            </a:pPr>
            <a:r>
              <a:rPr lang="en" sz="2000">
                <a:solidFill>
                  <a:srgbClr val="2E3D6F"/>
                </a:solidFill>
              </a:rPr>
              <a:t>blockquotes</a:t>
            </a:r>
            <a:endParaRPr sz="2000">
              <a:solidFill>
                <a:srgbClr val="2E3D6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-123375" y="-125725"/>
            <a:ext cx="9480300" cy="7180800"/>
          </a:xfrm>
          <a:prstGeom prst="rect">
            <a:avLst/>
          </a:prstGeom>
          <a:solidFill>
            <a:srgbClr val="B1C9EE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-325075" y="-183563"/>
            <a:ext cx="9903900" cy="1896000"/>
          </a:xfrm>
          <a:prstGeom prst="rect">
            <a:avLst/>
          </a:prstGeom>
          <a:solidFill>
            <a:srgbClr val="2E3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740675" y="-183575"/>
            <a:ext cx="7772400" cy="18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5F5EA"/>
                </a:solidFill>
              </a:rPr>
              <a:t>Objective</a:t>
            </a:r>
            <a:endParaRPr b="1" sz="6000">
              <a:solidFill>
                <a:srgbClr val="F5F5EA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24550" y="2048550"/>
            <a:ext cx="8519700" cy="5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D6F"/>
                </a:solidFill>
              </a:rPr>
              <a:t>At the end of the class you should:</a:t>
            </a:r>
            <a:endParaRPr sz="3000">
              <a:solidFill>
                <a:srgbClr val="2E3D6F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3000"/>
              <a:buChar char="●"/>
            </a:pPr>
            <a:r>
              <a:rPr lang="en" sz="3000">
                <a:solidFill>
                  <a:srgbClr val="2E3D6F"/>
                </a:solidFill>
              </a:rPr>
              <a:t>Explain what is meant by HTML being a markup language and not a programming language</a:t>
            </a:r>
            <a:endParaRPr sz="3000">
              <a:solidFill>
                <a:srgbClr val="2E3D6F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3000"/>
              <a:buChar char="●"/>
            </a:pPr>
            <a:r>
              <a:rPr lang="en" sz="3000">
                <a:solidFill>
                  <a:srgbClr val="2E3D6F"/>
                </a:solidFill>
              </a:rPr>
              <a:t>Be able to create and view a simple webpage</a:t>
            </a:r>
            <a:endParaRPr sz="3000">
              <a:solidFill>
                <a:srgbClr val="2E3D6F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3000"/>
              <a:buChar char="●"/>
            </a:pPr>
            <a:r>
              <a:rPr lang="en" sz="3000">
                <a:solidFill>
                  <a:srgbClr val="2E3D6F"/>
                </a:solidFill>
              </a:rPr>
              <a:t>Know the basic structure of a webpage</a:t>
            </a:r>
            <a:endParaRPr sz="3000">
              <a:solidFill>
                <a:srgbClr val="2E3D6F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3000"/>
              <a:buChar char="●"/>
            </a:pPr>
            <a:r>
              <a:rPr lang="en" sz="3000">
                <a:solidFill>
                  <a:srgbClr val="2E3D6F"/>
                </a:solidFill>
              </a:rPr>
              <a:t>Be familiar with Basic HTML tags</a:t>
            </a:r>
            <a:endParaRPr sz="3000">
              <a:solidFill>
                <a:srgbClr val="2E3D6F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-123375" y="6008675"/>
            <a:ext cx="1449544" cy="104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-123375" y="-125725"/>
            <a:ext cx="9480300" cy="7180800"/>
          </a:xfrm>
          <a:prstGeom prst="rect">
            <a:avLst/>
          </a:prstGeom>
          <a:solidFill>
            <a:srgbClr val="B1C9EE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-325075" y="-183563"/>
            <a:ext cx="9903900" cy="1896000"/>
          </a:xfrm>
          <a:prstGeom prst="rect">
            <a:avLst/>
          </a:prstGeom>
          <a:solidFill>
            <a:srgbClr val="2E3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740675" y="-183575"/>
            <a:ext cx="7772400" cy="18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5F5EA"/>
                </a:solidFill>
              </a:rPr>
              <a:t>What is HTML</a:t>
            </a:r>
            <a:endParaRPr b="1" sz="6000">
              <a:solidFill>
                <a:srgbClr val="F5F5EA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24550" y="2048550"/>
            <a:ext cx="8278500" cy="5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3000"/>
              <a:buChar char="●"/>
            </a:pPr>
            <a:r>
              <a:rPr lang="en" sz="3000">
                <a:solidFill>
                  <a:srgbClr val="2E3D6F"/>
                </a:solidFill>
              </a:rPr>
              <a:t>HyperText Markup Language</a:t>
            </a:r>
            <a:endParaRPr sz="3000">
              <a:solidFill>
                <a:srgbClr val="2E3D6F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3000"/>
              <a:buChar char="●"/>
            </a:pPr>
            <a:r>
              <a:rPr lang="en" sz="3000">
                <a:solidFill>
                  <a:srgbClr val="2E3D6F"/>
                </a:solidFill>
              </a:rPr>
              <a:t>It’s a Declarative Language</a:t>
            </a:r>
            <a:endParaRPr sz="3000">
              <a:solidFill>
                <a:srgbClr val="2E3D6F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3000"/>
              <a:buChar char="●"/>
            </a:pPr>
            <a:r>
              <a:rPr lang="en" sz="3000">
                <a:solidFill>
                  <a:srgbClr val="2E3D6F"/>
                </a:solidFill>
              </a:rPr>
              <a:t>It’s not a programming language</a:t>
            </a:r>
            <a:endParaRPr sz="3000">
              <a:solidFill>
                <a:srgbClr val="2E3D6F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3000"/>
              <a:buChar char="●"/>
            </a:pPr>
            <a:r>
              <a:rPr lang="en" sz="3000">
                <a:solidFill>
                  <a:srgbClr val="2E3D6F"/>
                </a:solidFill>
              </a:rPr>
              <a:t>It’s strictly presentational, there is no logic</a:t>
            </a:r>
            <a:endParaRPr sz="3000">
              <a:solidFill>
                <a:srgbClr val="2E3D6F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3000"/>
              <a:buChar char="●"/>
            </a:pPr>
            <a:r>
              <a:rPr lang="en" sz="3000">
                <a:solidFill>
                  <a:srgbClr val="2E3D6F"/>
                </a:solidFill>
              </a:rPr>
              <a:t>Annotate text so that the computer can manipulate that text</a:t>
            </a:r>
            <a:endParaRPr sz="3000">
              <a:solidFill>
                <a:srgbClr val="2E3D6F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-123375" y="6008675"/>
            <a:ext cx="1449544" cy="104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-123375" y="-125725"/>
            <a:ext cx="9480300" cy="7180800"/>
          </a:xfrm>
          <a:prstGeom prst="rect">
            <a:avLst/>
          </a:prstGeom>
          <a:solidFill>
            <a:srgbClr val="B1C9EE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-325075" y="-183563"/>
            <a:ext cx="9903900" cy="1896000"/>
          </a:xfrm>
          <a:prstGeom prst="rect">
            <a:avLst/>
          </a:prstGeom>
          <a:solidFill>
            <a:srgbClr val="2E3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-123375" y="6008675"/>
            <a:ext cx="1449544" cy="10464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364175" y="-183575"/>
            <a:ext cx="8525400" cy="18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5F5EA"/>
                </a:solidFill>
              </a:rPr>
              <a:t>What We Need To start</a:t>
            </a:r>
            <a:endParaRPr b="1" sz="6000">
              <a:solidFill>
                <a:srgbClr val="F5F5EA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24550" y="2048546"/>
            <a:ext cx="7772400" cy="27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3000"/>
              <a:buChar char="●"/>
            </a:pPr>
            <a:r>
              <a:rPr lang="en" sz="3000">
                <a:solidFill>
                  <a:srgbClr val="2E3D6F"/>
                </a:solidFill>
              </a:rPr>
              <a:t>A web browser </a:t>
            </a:r>
            <a:r>
              <a:rPr i="1" lang="en" sz="3000">
                <a:solidFill>
                  <a:srgbClr val="2E3D6F"/>
                </a:solidFill>
              </a:rPr>
              <a:t>(</a:t>
            </a:r>
            <a:r>
              <a:rPr i="1" lang="en" sz="3000">
                <a:solidFill>
                  <a:srgbClr val="2E3D6F"/>
                </a:solidFill>
              </a:rPr>
              <a:t>Pick one)</a:t>
            </a:r>
            <a:endParaRPr i="1" sz="3000">
              <a:solidFill>
                <a:srgbClr val="2E3D6F"/>
              </a:solidFill>
            </a:endParaRPr>
          </a:p>
          <a:p>
            <a:pPr indent="-4191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3000"/>
              <a:buChar char="○"/>
            </a:pPr>
            <a:r>
              <a:rPr lang="en" sz="3000">
                <a:solidFill>
                  <a:srgbClr val="2E3D6F"/>
                </a:solidFill>
              </a:rPr>
              <a:t>Google Chrome</a:t>
            </a:r>
            <a:endParaRPr sz="3000">
              <a:solidFill>
                <a:srgbClr val="2E3D6F"/>
              </a:solidFill>
            </a:endParaRPr>
          </a:p>
          <a:p>
            <a:pPr indent="-4191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3000"/>
              <a:buChar char="○"/>
            </a:pPr>
            <a:r>
              <a:rPr lang="en" sz="3000">
                <a:solidFill>
                  <a:srgbClr val="2E3D6F"/>
                </a:solidFill>
              </a:rPr>
              <a:t>Mozilla Firefox</a:t>
            </a:r>
            <a:endParaRPr sz="3000">
              <a:solidFill>
                <a:srgbClr val="2E3D6F"/>
              </a:solidFill>
            </a:endParaRPr>
          </a:p>
          <a:p>
            <a:pPr indent="-4191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3000"/>
              <a:buChar char="○"/>
            </a:pPr>
            <a:r>
              <a:rPr lang="en" sz="3000">
                <a:solidFill>
                  <a:srgbClr val="2E3D6F"/>
                </a:solidFill>
              </a:rPr>
              <a:t>Safari</a:t>
            </a:r>
            <a:endParaRPr sz="3000">
              <a:solidFill>
                <a:srgbClr val="2E3D6F"/>
              </a:solidFill>
            </a:endParaRPr>
          </a:p>
          <a:p>
            <a:pPr indent="-4191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3000"/>
              <a:buChar char="○"/>
            </a:pPr>
            <a:r>
              <a:rPr lang="en" sz="3000">
                <a:solidFill>
                  <a:srgbClr val="2E3D6F"/>
                </a:solidFill>
              </a:rPr>
              <a:t>Edge</a:t>
            </a:r>
            <a:endParaRPr sz="3000">
              <a:solidFill>
                <a:srgbClr val="2E3D6F"/>
              </a:solidFill>
            </a:endParaRPr>
          </a:p>
          <a:p>
            <a:pPr indent="-4191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3000"/>
              <a:buChar char="○"/>
            </a:pPr>
            <a:r>
              <a:rPr lang="en" sz="3000">
                <a:solidFill>
                  <a:srgbClr val="2E3D6F"/>
                </a:solidFill>
              </a:rPr>
              <a:t>IE (please don’t)</a:t>
            </a:r>
            <a:endParaRPr sz="3000">
              <a:solidFill>
                <a:srgbClr val="2E3D6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-123375" y="-125725"/>
            <a:ext cx="9480300" cy="7180800"/>
          </a:xfrm>
          <a:prstGeom prst="rect">
            <a:avLst/>
          </a:prstGeom>
          <a:solidFill>
            <a:srgbClr val="B1C9EE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-325075" y="-183563"/>
            <a:ext cx="9903900" cy="1896000"/>
          </a:xfrm>
          <a:prstGeom prst="rect">
            <a:avLst/>
          </a:prstGeom>
          <a:solidFill>
            <a:srgbClr val="2E3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-123375" y="6008675"/>
            <a:ext cx="1449544" cy="10464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364175" y="-183575"/>
            <a:ext cx="8525400" cy="18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5F5EA"/>
                </a:solidFill>
              </a:rPr>
              <a:t>What We Need To start</a:t>
            </a:r>
            <a:endParaRPr b="1" sz="6000">
              <a:solidFill>
                <a:srgbClr val="F5F5EA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24550" y="2048551"/>
            <a:ext cx="7772400" cy="3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3000"/>
              <a:buChar char="●"/>
            </a:pPr>
            <a:r>
              <a:rPr lang="en" sz="3000">
                <a:solidFill>
                  <a:srgbClr val="2E3D6F"/>
                </a:solidFill>
              </a:rPr>
              <a:t>A Text Editor </a:t>
            </a:r>
            <a:r>
              <a:rPr i="1" lang="en" sz="3000">
                <a:solidFill>
                  <a:srgbClr val="2E3D6F"/>
                </a:solidFill>
              </a:rPr>
              <a:t>(Pick One)</a:t>
            </a:r>
            <a:endParaRPr i="1" sz="3000">
              <a:solidFill>
                <a:srgbClr val="2E3D6F"/>
              </a:solidFill>
            </a:endParaRPr>
          </a:p>
          <a:p>
            <a:pPr indent="-4191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3000"/>
              <a:buChar char="○"/>
            </a:pPr>
            <a:r>
              <a:rPr lang="en" sz="3000">
                <a:solidFill>
                  <a:srgbClr val="2E3D6F"/>
                </a:solidFill>
              </a:rPr>
              <a:t>Sublime Text</a:t>
            </a:r>
            <a:endParaRPr sz="3000">
              <a:solidFill>
                <a:srgbClr val="2E3D6F"/>
              </a:solidFill>
            </a:endParaRPr>
          </a:p>
          <a:p>
            <a:pPr indent="-4191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3000"/>
              <a:buChar char="○"/>
            </a:pPr>
            <a:r>
              <a:rPr lang="en" sz="3000">
                <a:solidFill>
                  <a:srgbClr val="2E3D6F"/>
                </a:solidFill>
              </a:rPr>
              <a:t>Atom.io</a:t>
            </a:r>
            <a:endParaRPr sz="3000">
              <a:solidFill>
                <a:srgbClr val="2E3D6F"/>
              </a:solidFill>
            </a:endParaRPr>
          </a:p>
          <a:p>
            <a:pPr indent="-4191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3000"/>
              <a:buChar char="○"/>
            </a:pPr>
            <a:r>
              <a:rPr lang="en" sz="3000">
                <a:solidFill>
                  <a:srgbClr val="2E3D6F"/>
                </a:solidFill>
              </a:rPr>
              <a:t>Visual Studio Code</a:t>
            </a:r>
            <a:endParaRPr sz="3000">
              <a:solidFill>
                <a:srgbClr val="2E3D6F"/>
              </a:solidFill>
            </a:endParaRPr>
          </a:p>
          <a:p>
            <a:pPr indent="-4191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3000"/>
              <a:buChar char="○"/>
            </a:pPr>
            <a:r>
              <a:rPr lang="en" sz="3000">
                <a:solidFill>
                  <a:srgbClr val="2E3D6F"/>
                </a:solidFill>
              </a:rPr>
              <a:t>Brackets</a:t>
            </a:r>
            <a:endParaRPr sz="3000">
              <a:solidFill>
                <a:srgbClr val="2E3D6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123375" y="-125725"/>
            <a:ext cx="9480300" cy="7180800"/>
          </a:xfrm>
          <a:prstGeom prst="rect">
            <a:avLst/>
          </a:prstGeom>
          <a:solidFill>
            <a:srgbClr val="B1C9EE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-325075" y="-183563"/>
            <a:ext cx="9903900" cy="1896000"/>
          </a:xfrm>
          <a:prstGeom prst="rect">
            <a:avLst/>
          </a:prstGeom>
          <a:solidFill>
            <a:srgbClr val="2E3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-123375" y="6008675"/>
            <a:ext cx="1449544" cy="104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364175" y="-183575"/>
            <a:ext cx="8525400" cy="18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5F5EA"/>
                </a:solidFill>
              </a:rPr>
              <a:t>Creating an HTML file</a:t>
            </a:r>
            <a:endParaRPr b="1" sz="6000">
              <a:solidFill>
                <a:srgbClr val="F5F5EA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24550" y="2048551"/>
            <a:ext cx="7772400" cy="3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3000"/>
              <a:buChar char="●"/>
            </a:pPr>
            <a:r>
              <a:rPr lang="en" sz="3000">
                <a:solidFill>
                  <a:srgbClr val="2E3D6F"/>
                </a:solidFill>
              </a:rPr>
              <a:t>Does NOT need a server</a:t>
            </a:r>
            <a:endParaRPr sz="3000">
              <a:solidFill>
                <a:srgbClr val="2E3D6F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3000"/>
              <a:buChar char="●"/>
            </a:pPr>
            <a:r>
              <a:rPr lang="en" sz="3000">
                <a:solidFill>
                  <a:srgbClr val="2E3D6F"/>
                </a:solidFill>
              </a:rPr>
              <a:t>Files must end with the </a:t>
            </a:r>
            <a:r>
              <a:rPr b="1" lang="en" sz="3000">
                <a:solidFill>
                  <a:srgbClr val="2E3D6F"/>
                </a:solidFill>
              </a:rPr>
              <a:t>.html </a:t>
            </a:r>
            <a:r>
              <a:rPr lang="en" sz="3000">
                <a:solidFill>
                  <a:srgbClr val="2E3D6F"/>
                </a:solidFill>
              </a:rPr>
              <a:t>extension</a:t>
            </a:r>
            <a:endParaRPr sz="3000">
              <a:solidFill>
                <a:srgbClr val="2E3D6F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3000"/>
              <a:buChar char="●"/>
            </a:pPr>
            <a:r>
              <a:rPr lang="en" sz="3000">
                <a:solidFill>
                  <a:srgbClr val="2E3D6F"/>
                </a:solidFill>
              </a:rPr>
              <a:t>Runs in a web browser</a:t>
            </a:r>
            <a:endParaRPr sz="3000">
              <a:solidFill>
                <a:srgbClr val="2E3D6F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3000"/>
              <a:buChar char="●"/>
            </a:pPr>
            <a:r>
              <a:rPr b="1" lang="en" sz="3000">
                <a:solidFill>
                  <a:srgbClr val="2E3D6F"/>
                </a:solidFill>
              </a:rPr>
              <a:t>Index.html </a:t>
            </a:r>
            <a:r>
              <a:rPr lang="en" sz="3000">
                <a:solidFill>
                  <a:srgbClr val="2E3D6F"/>
                </a:solidFill>
              </a:rPr>
              <a:t>is the root/home page of a website</a:t>
            </a:r>
            <a:endParaRPr sz="3000">
              <a:solidFill>
                <a:srgbClr val="2E3D6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-123375" y="-125725"/>
            <a:ext cx="9480300" cy="7180800"/>
          </a:xfrm>
          <a:prstGeom prst="rect">
            <a:avLst/>
          </a:prstGeom>
          <a:solidFill>
            <a:srgbClr val="B1C9EE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-325075" y="-183563"/>
            <a:ext cx="9903900" cy="1896000"/>
          </a:xfrm>
          <a:prstGeom prst="rect">
            <a:avLst/>
          </a:prstGeom>
          <a:solidFill>
            <a:srgbClr val="2E3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-123375" y="6008675"/>
            <a:ext cx="1449544" cy="104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364175" y="-183575"/>
            <a:ext cx="8525400" cy="18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5F5EA"/>
                </a:solidFill>
              </a:rPr>
              <a:t>HTML Tags</a:t>
            </a:r>
            <a:endParaRPr b="1" sz="6000">
              <a:solidFill>
                <a:srgbClr val="F5F5EA"/>
              </a:solidFill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424550" y="2048550"/>
            <a:ext cx="8719500" cy="3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3000"/>
              <a:buChar char="●"/>
            </a:pPr>
            <a:r>
              <a:rPr lang="en" sz="3000">
                <a:solidFill>
                  <a:srgbClr val="2E3D6F"/>
                </a:solidFill>
              </a:rPr>
              <a:t>Element names surrounded by angle brackets</a:t>
            </a:r>
            <a:endParaRPr sz="3000">
              <a:solidFill>
                <a:srgbClr val="2E3D6F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3000"/>
              <a:buChar char="●"/>
            </a:pPr>
            <a:r>
              <a:rPr lang="en" sz="3000">
                <a:solidFill>
                  <a:srgbClr val="2E3D6F"/>
                </a:solidFill>
              </a:rPr>
              <a:t>Normally comes in pairs (start tag and end tag)</a:t>
            </a:r>
            <a:endParaRPr sz="3000">
              <a:solidFill>
                <a:srgbClr val="2E3D6F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3000"/>
              <a:buChar char="●"/>
            </a:pPr>
            <a:r>
              <a:rPr lang="en" sz="3000">
                <a:solidFill>
                  <a:srgbClr val="2E3D6F"/>
                </a:solidFill>
              </a:rPr>
              <a:t>End tag is usually the same but with a forward slash</a:t>
            </a:r>
            <a:endParaRPr sz="3000">
              <a:solidFill>
                <a:srgbClr val="2E3D6F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6F"/>
              </a:buClr>
              <a:buSzPts val="3000"/>
              <a:buChar char="●"/>
            </a:pPr>
            <a:r>
              <a:rPr lang="en" sz="3000">
                <a:solidFill>
                  <a:srgbClr val="2E3D6F"/>
                </a:solidFill>
              </a:rPr>
              <a:t>Some tags close themselves</a:t>
            </a:r>
            <a:endParaRPr sz="3000">
              <a:solidFill>
                <a:srgbClr val="2E3D6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/>
          <p:nvPr/>
        </p:nvSpPr>
        <p:spPr>
          <a:xfrm>
            <a:off x="-123375" y="-125725"/>
            <a:ext cx="9480300" cy="7180800"/>
          </a:xfrm>
          <a:prstGeom prst="rect">
            <a:avLst/>
          </a:prstGeom>
          <a:solidFill>
            <a:srgbClr val="B1C9EE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-325075" y="-183563"/>
            <a:ext cx="9903900" cy="1896000"/>
          </a:xfrm>
          <a:prstGeom prst="rect">
            <a:avLst/>
          </a:prstGeom>
          <a:solidFill>
            <a:srgbClr val="2E3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-123375" y="6008675"/>
            <a:ext cx="1449544" cy="104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364175" y="-189950"/>
            <a:ext cx="8525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5F5EA"/>
                </a:solidFill>
              </a:rPr>
              <a:t>HTML Tags</a:t>
            </a:r>
            <a:endParaRPr b="1" sz="6000">
              <a:solidFill>
                <a:srgbClr val="F5F5EA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424500" y="2942975"/>
            <a:ext cx="8719500" cy="41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E3D6F"/>
                </a:solidFill>
              </a:rPr>
              <a:t>&lt;tagname&gt; content &lt;/tagname&gt;</a:t>
            </a:r>
            <a:endParaRPr sz="3000">
              <a:solidFill>
                <a:srgbClr val="2E3D6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E3D6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E3D6F"/>
                </a:solidFill>
              </a:rPr>
              <a:t>&lt;h1&gt; Header Level One &lt;/h1&gt;</a:t>
            </a:r>
            <a:endParaRPr b="1" sz="3000">
              <a:solidFill>
                <a:srgbClr val="2E3D6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E3D6F"/>
                </a:solidFill>
              </a:rPr>
              <a:t>&lt;div&gt; Generic Container &lt;/div&gt;</a:t>
            </a:r>
            <a:endParaRPr b="1" sz="3000">
              <a:solidFill>
                <a:srgbClr val="2E3D6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E3D6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E3D6F"/>
                </a:solidFill>
              </a:rPr>
              <a:t>&lt;br/&gt;</a:t>
            </a:r>
            <a:r>
              <a:rPr lang="en" sz="3000">
                <a:solidFill>
                  <a:srgbClr val="2E3D6F"/>
                </a:solidFill>
              </a:rPr>
              <a:t> </a:t>
            </a:r>
            <a:r>
              <a:rPr i="1" lang="en" sz="3000">
                <a:solidFill>
                  <a:srgbClr val="2E3D6F"/>
                </a:solidFill>
              </a:rPr>
              <a:t>(self closing)</a:t>
            </a:r>
            <a:endParaRPr i="1" sz="3000">
              <a:solidFill>
                <a:srgbClr val="2E3D6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E3D6F"/>
                </a:solidFill>
              </a:rPr>
              <a:t>&lt;br&gt; </a:t>
            </a:r>
            <a:r>
              <a:rPr i="1" lang="en" sz="3000">
                <a:solidFill>
                  <a:srgbClr val="2E3D6F"/>
                </a:solidFill>
              </a:rPr>
              <a:t>(fine in HTML5)</a:t>
            </a:r>
            <a:endParaRPr i="1" sz="3000">
              <a:solidFill>
                <a:srgbClr val="2E3D6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E3D6F"/>
              </a:solidFill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2451425" y="945975"/>
            <a:ext cx="4350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Tag Syntax</a:t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/>
          <p:nvPr/>
        </p:nvSpPr>
        <p:spPr>
          <a:xfrm>
            <a:off x="-334425" y="0"/>
            <a:ext cx="9480300" cy="7180800"/>
          </a:xfrm>
          <a:prstGeom prst="rect">
            <a:avLst/>
          </a:prstGeom>
          <a:solidFill>
            <a:srgbClr val="B1C9EE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-334425" y="6008675"/>
            <a:ext cx="1449544" cy="1046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21"/>
          <p:cNvGrpSpPr/>
          <p:nvPr/>
        </p:nvGrpSpPr>
        <p:grpSpPr>
          <a:xfrm>
            <a:off x="958725" y="2280000"/>
            <a:ext cx="6894000" cy="4397025"/>
            <a:chOff x="958725" y="2280000"/>
            <a:chExt cx="6894000" cy="4397025"/>
          </a:xfrm>
        </p:grpSpPr>
        <p:sp>
          <p:nvSpPr>
            <p:cNvPr id="132" name="Google Shape;132;p21"/>
            <p:cNvSpPr/>
            <p:nvPr/>
          </p:nvSpPr>
          <p:spPr>
            <a:xfrm>
              <a:off x="958725" y="2298350"/>
              <a:ext cx="6894000" cy="4356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1241975" y="2716450"/>
              <a:ext cx="5738400" cy="1170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1241975" y="4193525"/>
              <a:ext cx="5721000" cy="1962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1546775" y="4596100"/>
              <a:ext cx="4983600" cy="1167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1"/>
            <p:cNvSpPr txBox="1"/>
            <p:nvPr/>
          </p:nvSpPr>
          <p:spPr>
            <a:xfrm>
              <a:off x="969500" y="2280000"/>
              <a:ext cx="11010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&lt;html&gt;</a:t>
              </a:r>
              <a:endParaRPr/>
            </a:p>
          </p:txBody>
        </p:sp>
        <p:sp>
          <p:nvSpPr>
            <p:cNvPr id="137" name="Google Shape;137;p21"/>
            <p:cNvSpPr txBox="1"/>
            <p:nvPr/>
          </p:nvSpPr>
          <p:spPr>
            <a:xfrm>
              <a:off x="969500" y="6304425"/>
              <a:ext cx="11010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&lt;/html&gt;</a:t>
              </a:r>
              <a:endParaRPr/>
            </a:p>
          </p:txBody>
        </p:sp>
        <p:sp>
          <p:nvSpPr>
            <p:cNvPr id="138" name="Google Shape;138;p21"/>
            <p:cNvSpPr txBox="1"/>
            <p:nvPr/>
          </p:nvSpPr>
          <p:spPr>
            <a:xfrm>
              <a:off x="1241975" y="2640250"/>
              <a:ext cx="11010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&lt;head&gt;</a:t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1546775" y="3073125"/>
              <a:ext cx="4983600" cy="441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1"/>
            <p:cNvSpPr txBox="1"/>
            <p:nvPr/>
          </p:nvSpPr>
          <p:spPr>
            <a:xfrm>
              <a:off x="1241975" y="3514450"/>
              <a:ext cx="11010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&lt;/head&gt;</a:t>
              </a:r>
              <a:endParaRPr/>
            </a:p>
          </p:txBody>
        </p:sp>
        <p:sp>
          <p:nvSpPr>
            <p:cNvPr id="141" name="Google Shape;141;p21"/>
            <p:cNvSpPr txBox="1"/>
            <p:nvPr/>
          </p:nvSpPr>
          <p:spPr>
            <a:xfrm>
              <a:off x="1546775" y="3097450"/>
              <a:ext cx="26673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&lt;title&gt; Page Title &lt;/title&gt;</a:t>
              </a:r>
              <a:endParaRPr/>
            </a:p>
          </p:txBody>
        </p:sp>
        <p:sp>
          <p:nvSpPr>
            <p:cNvPr id="142" name="Google Shape;142;p21"/>
            <p:cNvSpPr txBox="1"/>
            <p:nvPr/>
          </p:nvSpPr>
          <p:spPr>
            <a:xfrm>
              <a:off x="1241975" y="4193525"/>
              <a:ext cx="11010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&lt;body&gt;</a:t>
              </a:r>
              <a:endParaRPr/>
            </a:p>
          </p:txBody>
        </p:sp>
        <p:sp>
          <p:nvSpPr>
            <p:cNvPr id="143" name="Google Shape;143;p21"/>
            <p:cNvSpPr txBox="1"/>
            <p:nvPr/>
          </p:nvSpPr>
          <p:spPr>
            <a:xfrm>
              <a:off x="1241975" y="5763613"/>
              <a:ext cx="11010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&lt;/body&gt;</a:t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1775375" y="4680900"/>
              <a:ext cx="4046100" cy="441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 txBox="1"/>
            <p:nvPr/>
          </p:nvSpPr>
          <p:spPr>
            <a:xfrm>
              <a:off x="1853175" y="4700950"/>
              <a:ext cx="28971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&lt;h3&gt; Header Level 3 &lt;/h3&gt;</a:t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1775375" y="5223338"/>
              <a:ext cx="4046100" cy="441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 txBox="1"/>
            <p:nvPr/>
          </p:nvSpPr>
          <p:spPr>
            <a:xfrm>
              <a:off x="1853175" y="5243375"/>
              <a:ext cx="32418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&lt;p&gt; This is a Paragraph &lt;/p&gt;</a:t>
              </a:r>
              <a:endParaRPr/>
            </a:p>
          </p:txBody>
        </p:sp>
      </p:grpSp>
      <p:sp>
        <p:nvSpPr>
          <p:cNvPr id="148" name="Google Shape;148;p21"/>
          <p:cNvSpPr/>
          <p:nvPr/>
        </p:nvSpPr>
        <p:spPr>
          <a:xfrm>
            <a:off x="-546225" y="-99138"/>
            <a:ext cx="9903900" cy="1896000"/>
          </a:xfrm>
          <a:prstGeom prst="rect">
            <a:avLst/>
          </a:prstGeom>
          <a:solidFill>
            <a:srgbClr val="2E3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354075" y="241225"/>
            <a:ext cx="8525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5F5EA"/>
                </a:solidFill>
              </a:rPr>
              <a:t>HTML Page Structure</a:t>
            </a:r>
            <a:endParaRPr b="1" sz="6000">
              <a:solidFill>
                <a:srgbClr val="F5F5EA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