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646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5F9CE-5385-411A-8666-E2ADDE99F56C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16218-8705-4B51-AED9-471F68C13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20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16218-8705-4B51-AED9-471F68C133D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11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25142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2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2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25142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2895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42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199882"/>
            <a:ext cx="150749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1,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2,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10" dirty="0"/>
              <a:t> </a:t>
            </a:r>
            <a:r>
              <a:rPr dirty="0"/>
              <a:t>3,</a:t>
            </a:r>
            <a:r>
              <a:rPr spc="5" dirty="0"/>
              <a:t> </a:t>
            </a:r>
            <a:r>
              <a:rPr spc="-50" dirty="0"/>
              <a:t>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1,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2,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10" dirty="0"/>
              <a:t> </a:t>
            </a:r>
            <a:r>
              <a:rPr dirty="0"/>
              <a:t>3,</a:t>
            </a:r>
            <a:r>
              <a:rPr spc="5" dirty="0"/>
              <a:t> </a:t>
            </a:r>
            <a:r>
              <a:rPr spc="-50" dirty="0"/>
              <a:t>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1,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2,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10" dirty="0"/>
              <a:t> </a:t>
            </a:r>
            <a:r>
              <a:rPr dirty="0"/>
              <a:t>3,</a:t>
            </a:r>
            <a:r>
              <a:rPr spc="5" dirty="0"/>
              <a:t> </a:t>
            </a:r>
            <a:r>
              <a:rPr spc="-50" dirty="0"/>
              <a:t>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25142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2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2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25142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2895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42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1,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2,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10" dirty="0"/>
              <a:t> </a:t>
            </a:r>
            <a:r>
              <a:rPr dirty="0"/>
              <a:t>3,</a:t>
            </a:r>
            <a:r>
              <a:rPr spc="5" dirty="0"/>
              <a:t> </a:t>
            </a:r>
            <a:r>
              <a:rPr spc="-50" dirty="0"/>
              <a:t>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25142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2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2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25142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2895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42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1,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2,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10" dirty="0"/>
              <a:t> </a:t>
            </a:r>
            <a:r>
              <a:rPr dirty="0"/>
              <a:t>3,</a:t>
            </a:r>
            <a:r>
              <a:rPr spc="5" dirty="0"/>
              <a:t> </a:t>
            </a:r>
            <a:r>
              <a:rPr spc="-50" dirty="0"/>
              <a:t>Y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25142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2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2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25142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2895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42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932" y="1369642"/>
            <a:ext cx="1674495" cy="655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1048827"/>
            <a:ext cx="3873500" cy="145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67099" y="3322038"/>
            <a:ext cx="319404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-12700" y="3322038"/>
            <a:ext cx="156591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1,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2,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10" dirty="0"/>
              <a:t> </a:t>
            </a:r>
            <a:r>
              <a:rPr dirty="0"/>
              <a:t>3,</a:t>
            </a:r>
            <a:r>
              <a:rPr spc="5" dirty="0"/>
              <a:t> </a:t>
            </a:r>
            <a:r>
              <a:rPr spc="-50" dirty="0"/>
              <a:t>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5.14165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slide" Target="slide11.xml"/><Relationship Id="rId4" Type="http://schemas.openxmlformats.org/officeDocument/2006/relationships/hyperlink" Target="https://business.linkedin.com/talent-solution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slide" Target="slide1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604500"/>
            <a:ext cx="4483735" cy="505459"/>
            <a:chOff x="87743" y="604500"/>
            <a:chExt cx="4483735" cy="505459"/>
          </a:xfrm>
        </p:grpSpPr>
        <p:sp>
          <p:nvSpPr>
            <p:cNvPr id="3" name="object 3"/>
            <p:cNvSpPr/>
            <p:nvPr/>
          </p:nvSpPr>
          <p:spPr>
            <a:xfrm>
              <a:off x="138544" y="623337"/>
              <a:ext cx="4432935" cy="486409"/>
            </a:xfrm>
            <a:custGeom>
              <a:avLst/>
              <a:gdLst/>
              <a:ahLst/>
              <a:cxnLst/>
              <a:rect l="l" t="t" r="r" b="b"/>
              <a:pathLst>
                <a:path w="4432935" h="486409">
                  <a:moveTo>
                    <a:pt x="4432567" y="0"/>
                  </a:moveTo>
                  <a:lnTo>
                    <a:pt x="0" y="0"/>
                  </a:lnTo>
                  <a:lnTo>
                    <a:pt x="0" y="486338"/>
                  </a:lnTo>
                  <a:lnTo>
                    <a:pt x="4432567" y="486338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743" y="604500"/>
              <a:ext cx="4432935" cy="454659"/>
            </a:xfrm>
            <a:custGeom>
              <a:avLst/>
              <a:gdLst/>
              <a:ahLst/>
              <a:cxnLst/>
              <a:rect l="l" t="t" r="r" b="b"/>
              <a:pathLst>
                <a:path w="4432935" h="454659">
                  <a:moveTo>
                    <a:pt x="4432567" y="0"/>
                  </a:moveTo>
                  <a:lnTo>
                    <a:pt x="0" y="0"/>
                  </a:lnTo>
                  <a:lnTo>
                    <a:pt x="0" y="403574"/>
                  </a:lnTo>
                  <a:lnTo>
                    <a:pt x="4008" y="423298"/>
                  </a:lnTo>
                  <a:lnTo>
                    <a:pt x="14922" y="439451"/>
                  </a:lnTo>
                  <a:lnTo>
                    <a:pt x="31075" y="450366"/>
                  </a:lnTo>
                  <a:lnTo>
                    <a:pt x="50800" y="454374"/>
                  </a:lnTo>
                  <a:lnTo>
                    <a:pt x="4381766" y="454374"/>
                  </a:lnTo>
                  <a:lnTo>
                    <a:pt x="4401491" y="450366"/>
                  </a:lnTo>
                  <a:lnTo>
                    <a:pt x="4417644" y="439451"/>
                  </a:lnTo>
                  <a:lnTo>
                    <a:pt x="4428558" y="423298"/>
                  </a:lnTo>
                  <a:lnTo>
                    <a:pt x="4432567" y="403574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8544" y="623337"/>
            <a:ext cx="4432935" cy="28212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38885">
              <a:lnSpc>
                <a:spcPct val="100000"/>
              </a:lnSpc>
              <a:spcBef>
                <a:spcPts val="520"/>
              </a:spcBef>
            </a:pPr>
            <a:r>
              <a:rPr sz="1400" spc="-25" dirty="0">
                <a:solidFill>
                  <a:srgbClr val="CC0000"/>
                </a:solidFill>
              </a:rPr>
              <a:t>[</a:t>
            </a:r>
            <a:r>
              <a:rPr lang="en-IN" sz="1400" spc="-25" dirty="0">
                <a:solidFill>
                  <a:srgbClr val="CC0000"/>
                </a:solidFill>
              </a:rPr>
              <a:t>Resume Builder AI</a:t>
            </a:r>
            <a:r>
              <a:rPr sz="1400" spc="-10" dirty="0">
                <a:solidFill>
                  <a:srgbClr val="CC0000"/>
                </a:solidFill>
              </a:rPr>
              <a:t>]</a:t>
            </a:r>
            <a:endParaRPr sz="1400" dirty="0"/>
          </a:p>
        </p:txBody>
      </p:sp>
      <p:sp>
        <p:nvSpPr>
          <p:cNvPr id="6" name="object 6"/>
          <p:cNvSpPr txBox="1"/>
          <p:nvPr/>
        </p:nvSpPr>
        <p:spPr>
          <a:xfrm>
            <a:off x="323850" y="1268893"/>
            <a:ext cx="3886199" cy="10143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IN" sz="1100" spc="-40" dirty="0">
                <a:latin typeface="Arial MT"/>
                <a:cs typeface="Arial MT"/>
              </a:rPr>
              <a:t>PRINCE SINGH, ADITYA KUMAR SINGH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800" dirty="0">
                <a:latin typeface="Arial MT"/>
                <a:cs typeface="Arial MT"/>
              </a:rPr>
              <a:t>Under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Supervison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of</a:t>
            </a:r>
            <a:endParaRPr sz="8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200" spc="-25" dirty="0">
                <a:latin typeface="Arial MT"/>
                <a:cs typeface="Arial MT"/>
              </a:rPr>
              <a:t>Internal: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lang="en-IN" sz="1200" spc="-75" dirty="0">
                <a:latin typeface="Arial MT"/>
                <a:cs typeface="Arial MT"/>
              </a:rPr>
              <a:t>Dr Yogita mam </a:t>
            </a:r>
            <a:r>
              <a:rPr sz="1200" spc="-70" dirty="0">
                <a:latin typeface="Arial MT"/>
                <a:cs typeface="Arial MT"/>
              </a:rPr>
              <a:t>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External:</a:t>
            </a:r>
            <a:r>
              <a:rPr lang="en-IN" sz="1200" spc="-75" dirty="0">
                <a:latin typeface="Arial MT"/>
                <a:cs typeface="Arial MT"/>
              </a:rPr>
              <a:t> Dr Monika </a:t>
            </a:r>
            <a:r>
              <a:rPr lang="en-IN" sz="1200" spc="-75" dirty="0" err="1">
                <a:latin typeface="Arial MT"/>
                <a:cs typeface="Arial MT"/>
              </a:rPr>
              <a:t>Khatkar</a:t>
            </a:r>
            <a:r>
              <a:rPr lang="en-IN" sz="1200" spc="-75" dirty="0">
                <a:latin typeface="Arial MT"/>
                <a:cs typeface="Arial MT"/>
              </a:rPr>
              <a:t> mam</a:t>
            </a:r>
            <a:endParaRPr sz="12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z="1400" spc="-50" dirty="0">
                <a:latin typeface="Arial MT"/>
                <a:cs typeface="Arial MT"/>
              </a:rPr>
              <a:t>School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5" dirty="0">
                <a:latin typeface="Arial MT"/>
                <a:cs typeface="Arial MT"/>
              </a:rPr>
              <a:t>Engineering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4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Technology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9550" y="2483464"/>
            <a:ext cx="1948900" cy="36354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33341" y="3247132"/>
            <a:ext cx="1567180" cy="2077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30" dirty="0">
                <a:solidFill>
                  <a:srgbClr val="F2F2F2"/>
                </a:solidFill>
                <a:latin typeface="Arial MT"/>
                <a:cs typeface="Arial MT"/>
              </a:rPr>
              <a:t>n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71850" y="2738917"/>
            <a:ext cx="1531620" cy="2077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130" dirty="0">
                <a:solidFill>
                  <a:srgbClr val="F2F2F2"/>
                </a:solidFill>
                <a:latin typeface="Arial MT"/>
                <a:cs typeface="Arial MT"/>
              </a:rPr>
              <a:t>: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-12700" y="3322038"/>
            <a:ext cx="156591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0" dirty="0"/>
              <a:t>PRINCE SINGH , ADITYA  KUMAR SINGH</a:t>
            </a:r>
            <a:endParaRPr spc="-50" dirty="0"/>
          </a:p>
        </p:txBody>
      </p:sp>
      <p:sp>
        <p:nvSpPr>
          <p:cNvPr id="15" name="object 15"/>
          <p:cNvSpPr txBox="1"/>
          <p:nvPr/>
        </p:nvSpPr>
        <p:spPr>
          <a:xfrm>
            <a:off x="1871040" y="3322038"/>
            <a:ext cx="86614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8E0000"/>
                </a:solidFill>
                <a:latin typeface="Arial MT"/>
                <a:cs typeface="Arial MT"/>
                <a:hlinkClick r:id="rId3" action="ppaction://hlinksldjump"/>
              </a:rPr>
              <a:t>[</a:t>
            </a:r>
            <a:r>
              <a:rPr lang="en-IN" sz="600" spc="-20" dirty="0">
                <a:solidFill>
                  <a:srgbClr val="8E0000"/>
                </a:solidFill>
                <a:latin typeface="Arial MT"/>
                <a:cs typeface="Arial MT"/>
                <a:hlinkClick r:id="rId3" action="ppaction://hlinksldjump"/>
              </a:rPr>
              <a:t>RESUME BUILDER AI</a:t>
            </a:r>
            <a:r>
              <a:rPr sz="600" spc="-20" dirty="0">
                <a:solidFill>
                  <a:srgbClr val="8E0000"/>
                </a:solidFill>
                <a:latin typeface="Arial MT"/>
                <a:cs typeface="Arial MT"/>
                <a:hlinkClick r:id="rId3" action="ppaction://hlinksldjump"/>
              </a:rPr>
              <a:t>]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99882"/>
            <a:ext cx="1676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95" dirty="0">
                <a:solidFill>
                  <a:srgbClr val="CC0000"/>
                </a:solidFill>
                <a:latin typeface="Arial MT"/>
                <a:cs typeface="Arial MT"/>
              </a:rPr>
              <a:t>References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65008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1006" y="543725"/>
            <a:ext cx="3926003" cy="26302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spc="-10" dirty="0">
                <a:latin typeface="Arial MT"/>
                <a:cs typeface="Arial MT"/>
              </a:rPr>
              <a:t>Research Papers &amp; Articles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10" dirty="0">
                <a:latin typeface="Arial MT"/>
                <a:cs typeface="Arial MT"/>
              </a:rPr>
              <a:t>Brown, T. et al. (2020). "Language Models are Few-Shot Learners.”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3"/>
              </a:rPr>
              <a:t>https://arxiv.org/abs/2005.14165</a:t>
            </a:r>
            <a:endParaRPr lang="en-US" sz="1000" spc="-10" dirty="0">
              <a:solidFill>
                <a:schemeClr val="tx2">
                  <a:lumMod val="60000"/>
                  <a:lumOff val="40000"/>
                </a:schemeClr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000" spc="-10" dirty="0">
              <a:solidFill>
                <a:schemeClr val="tx2">
                  <a:lumMod val="60000"/>
                  <a:lumOff val="40000"/>
                </a:schemeClr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100" spc="-1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dirty="0">
                <a:solidFill>
                  <a:schemeClr val="tx1"/>
                </a:solidFill>
                <a:latin typeface="Arial MT"/>
                <a:cs typeface="Arial MT"/>
              </a:rPr>
              <a:t>Industry Reports &amp; Guidelines. 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dirty="0">
                <a:solidFill>
                  <a:schemeClr val="tx1"/>
                </a:solidFill>
                <a:latin typeface="Arial MT"/>
                <a:cs typeface="Arial MT"/>
              </a:rPr>
              <a:t>LinkedIn Talent Solutions. (2023). "How AI is Transforming Resume Writing and Hiring.” 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/>
              </a:rPr>
              <a:t>https://business.linkedin.com/talent-solutions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dirty="0">
                <a:solidFill>
                  <a:schemeClr val="tx1"/>
                </a:solidFill>
                <a:latin typeface="Arial MT"/>
                <a:cs typeface="Arial MT"/>
              </a:rPr>
              <a:t>AI Tools &amp; Technologies 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dirty="0">
                <a:solidFill>
                  <a:schemeClr val="tx1"/>
                </a:solidFill>
                <a:latin typeface="Arial MT"/>
                <a:cs typeface="Arial MT"/>
              </a:rPr>
              <a:t>OpenAI API Documentation – AI-Powered Resume Writing.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1000" u="sng" dirty="0">
                <a:solidFill>
                  <a:srgbClr val="0070C0"/>
                </a:solidFill>
                <a:latin typeface="Arial MT"/>
                <a:cs typeface="Arial MT"/>
              </a:rPr>
              <a:t>https://platform.openai.com/docs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sz="1100" dirty="0">
              <a:solidFill>
                <a:schemeClr val="tx2">
                  <a:lumMod val="60000"/>
                  <a:lumOff val="40000"/>
                </a:schemeClr>
              </a:solidFill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-12700" y="3322038"/>
            <a:ext cx="156591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10" dirty="0"/>
              <a:t>PRINCE SINGH , ADITYA KUMAR SINGH</a:t>
            </a:r>
            <a:endParaRPr spc="-50" dirty="0"/>
          </a:p>
        </p:txBody>
      </p:sp>
      <p:sp>
        <p:nvSpPr>
          <p:cNvPr id="12" name="object 12"/>
          <p:cNvSpPr txBox="1"/>
          <p:nvPr/>
        </p:nvSpPr>
        <p:spPr>
          <a:xfrm>
            <a:off x="1871040" y="3322038"/>
            <a:ext cx="86614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8E0000"/>
                </a:solidFill>
                <a:latin typeface="Arial MT"/>
                <a:cs typeface="Arial MT"/>
                <a:hlinkClick r:id="rId5" action="ppaction://hlinksldjump"/>
              </a:rPr>
              <a:t>[</a:t>
            </a:r>
            <a:r>
              <a:rPr lang="en-IN" sz="600" dirty="0">
                <a:solidFill>
                  <a:srgbClr val="8E0000"/>
                </a:solidFill>
                <a:latin typeface="Arial MT"/>
                <a:cs typeface="Arial MT"/>
                <a:hlinkClick r:id="rId5" action="ppaction://hlinksldjump"/>
              </a:rPr>
              <a:t>RESUME BUILDER AI</a:t>
            </a:r>
            <a:r>
              <a:rPr sz="600" spc="-20" dirty="0">
                <a:solidFill>
                  <a:srgbClr val="8E0000"/>
                </a:solidFill>
                <a:latin typeface="Arial MT"/>
                <a:cs typeface="Arial MT"/>
                <a:hlinkClick r:id="rId5" action="ppaction://hlinksldjump"/>
              </a:rPr>
              <a:t>]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pic>
        <p:nvPicPr>
          <p:cNvPr id="15" name="object 3">
            <a:extLst>
              <a:ext uri="{FF2B5EF4-FFF2-40B4-BE49-F238E27FC236}">
                <a16:creationId xmlns:a16="http://schemas.microsoft.com/office/drawing/2014/main" id="{54F683E6-387B-7FC0-6025-69C439BF67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210" y="2499491"/>
            <a:ext cx="65201" cy="65201"/>
          </a:xfrm>
          <a:prstGeom prst="rect">
            <a:avLst/>
          </a:prstGeom>
        </p:spPr>
      </p:pic>
      <p:pic>
        <p:nvPicPr>
          <p:cNvPr id="16" name="object 3">
            <a:extLst>
              <a:ext uri="{FF2B5EF4-FFF2-40B4-BE49-F238E27FC236}">
                <a16:creationId xmlns:a16="http://schemas.microsoft.com/office/drawing/2014/main" id="{A5CB1786-ED3F-D4A1-B95B-ECF5BA108DC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810" y="604841"/>
            <a:ext cx="65201" cy="6520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99882"/>
            <a:ext cx="41020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CC0000"/>
                </a:solidFill>
                <a:latin typeface="Arial MT"/>
                <a:cs typeface="Arial MT"/>
              </a:rPr>
              <a:t>Q&amp;A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650" y="663575"/>
            <a:ext cx="4306035" cy="211981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dirty="0">
                <a:latin typeface="+mj-lt"/>
                <a:cs typeface="Arial Black"/>
              </a:rPr>
              <a:t>How does the AI generate a resume?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dirty="0">
                <a:latin typeface="+mj-lt"/>
                <a:cs typeface="Arial Black"/>
              </a:rPr>
              <a:t>The AI takes user inputs (skills, experience, education) and suggests pre-written job-specific content, ensuring an ATS-friendly format.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100" dirty="0">
              <a:latin typeface="+mj-lt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dirty="0">
                <a:latin typeface="+mj-lt"/>
                <a:cs typeface="Arial Black"/>
              </a:rPr>
              <a:t>What makes this project unique?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dirty="0">
                <a:latin typeface="+mj-lt"/>
                <a:cs typeface="Arial Black"/>
              </a:rPr>
              <a:t>Unlike traditional resume builders, our AI system customizes content dynamically, provides real-time suggestions, and ensures compliance with industry standards.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100" b="1" dirty="0">
              <a:latin typeface="+mj-lt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dirty="0">
                <a:latin typeface="+mj-lt"/>
                <a:cs typeface="Arial Black"/>
              </a:rPr>
              <a:t>How does it improve a resume’s effectiveness?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dirty="0">
                <a:latin typeface="+mj-lt"/>
                <a:cs typeface="Arial Black"/>
              </a:rPr>
              <a:t>It suggests powerful action words, removes grammatical errors, ensures proper formatting, and adds job-relevant skills.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-12700" y="3322038"/>
            <a:ext cx="156591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0" dirty="0"/>
              <a:t>PRINCE SINGH, ADITYA KUMAR SINGH</a:t>
            </a:r>
            <a:endParaRPr spc="-50" dirty="0"/>
          </a:p>
        </p:txBody>
      </p:sp>
      <p:sp>
        <p:nvSpPr>
          <p:cNvPr id="11" name="object 11"/>
          <p:cNvSpPr txBox="1"/>
          <p:nvPr/>
        </p:nvSpPr>
        <p:spPr>
          <a:xfrm>
            <a:off x="1871040" y="3322038"/>
            <a:ext cx="86614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8E0000"/>
                </a:solidFill>
                <a:latin typeface="Arial MT"/>
                <a:cs typeface="Arial MT"/>
                <a:hlinkClick r:id="rId2" action="ppaction://hlinksldjump"/>
              </a:rPr>
              <a:t>[</a:t>
            </a:r>
            <a:r>
              <a:rPr lang="en-IN" sz="600" spc="-20" dirty="0">
                <a:solidFill>
                  <a:srgbClr val="8E0000"/>
                </a:solidFill>
                <a:latin typeface="Arial MT"/>
                <a:cs typeface="Arial MT"/>
                <a:hlinkClick r:id="rId2" action="ppaction://hlinksldjump"/>
              </a:rPr>
              <a:t>RESUME BUILDER AI</a:t>
            </a:r>
            <a:r>
              <a:rPr sz="600" spc="-20" dirty="0">
                <a:solidFill>
                  <a:srgbClr val="8E0000"/>
                </a:solidFill>
                <a:latin typeface="Arial MT"/>
                <a:cs typeface="Arial MT"/>
                <a:hlinkClick r:id="rId2" action="ppaction://hlinksldjump"/>
              </a:rPr>
              <a:t>]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pic>
        <p:nvPicPr>
          <p:cNvPr id="14" name="object 3">
            <a:extLst>
              <a:ext uri="{FF2B5EF4-FFF2-40B4-BE49-F238E27FC236}">
                <a16:creationId xmlns:a16="http://schemas.microsoft.com/office/drawing/2014/main" id="{2C0EA1A0-5796-4985-0AA4-D8E37E72950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449" y="739775"/>
            <a:ext cx="65201" cy="65201"/>
          </a:xfrm>
          <a:prstGeom prst="rect">
            <a:avLst/>
          </a:prstGeom>
        </p:spPr>
      </p:pic>
      <p:pic>
        <p:nvPicPr>
          <p:cNvPr id="15" name="object 3">
            <a:extLst>
              <a:ext uri="{FF2B5EF4-FFF2-40B4-BE49-F238E27FC236}">
                <a16:creationId xmlns:a16="http://schemas.microsoft.com/office/drawing/2014/main" id="{2896B8F9-43F7-6C19-CF40-E6DFC0B1377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858" y="1425575"/>
            <a:ext cx="65201" cy="65201"/>
          </a:xfrm>
          <a:prstGeom prst="rect">
            <a:avLst/>
          </a:prstGeom>
        </p:spPr>
      </p:pic>
      <p:pic>
        <p:nvPicPr>
          <p:cNvPr id="16" name="object 3">
            <a:extLst>
              <a:ext uri="{FF2B5EF4-FFF2-40B4-BE49-F238E27FC236}">
                <a16:creationId xmlns:a16="http://schemas.microsoft.com/office/drawing/2014/main" id="{347A0F9D-B085-33A2-A2DF-4308BEB4FED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138" y="2341205"/>
            <a:ext cx="65201" cy="6520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99882"/>
            <a:ext cx="12191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 err="1">
                <a:solidFill>
                  <a:srgbClr val="CC0000"/>
                </a:solidFill>
              </a:rPr>
              <a:t>Introductio</a:t>
            </a:r>
            <a:r>
              <a:rPr lang="en-IN" sz="1400" spc="-10" dirty="0">
                <a:solidFill>
                  <a:srgbClr val="CC0000"/>
                </a:solidFill>
              </a:rPr>
              <a:t>n</a:t>
            </a:r>
            <a:endParaRPr sz="1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863" y="776105"/>
            <a:ext cx="65201" cy="652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119430" y="663575"/>
            <a:ext cx="4236606" cy="195373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434"/>
              </a:spcBef>
            </a:pPr>
            <a:r>
              <a:rPr lang="en-US" spc="-10" dirty="0"/>
              <a:t>A Resume Builder AI is an intelligent system that helps users create professional resumes using Artificial Intelligence (AI) and Natural Language Processing (NLP).</a:t>
            </a:r>
          </a:p>
          <a:p>
            <a:pPr marL="289560">
              <a:lnSpc>
                <a:spcPct val="100000"/>
              </a:lnSpc>
              <a:spcBef>
                <a:spcPts val="434"/>
              </a:spcBef>
            </a:pPr>
            <a:endParaRPr lang="en-US" spc="-10" dirty="0"/>
          </a:p>
          <a:p>
            <a:pPr marL="289560">
              <a:lnSpc>
                <a:spcPct val="100000"/>
              </a:lnSpc>
              <a:spcBef>
                <a:spcPts val="434"/>
              </a:spcBef>
            </a:pPr>
            <a:r>
              <a:rPr lang="en-US" spc="-10" dirty="0"/>
              <a:t>It automates the process of writing, formatting, and optimizing resumes for different job roles.</a:t>
            </a:r>
          </a:p>
          <a:p>
            <a:pPr marL="289560">
              <a:lnSpc>
                <a:spcPct val="100000"/>
              </a:lnSpc>
              <a:spcBef>
                <a:spcPts val="434"/>
              </a:spcBef>
            </a:pPr>
            <a:endParaRPr lang="en-US" spc="-10" dirty="0"/>
          </a:p>
          <a:p>
            <a:pPr marL="289560">
              <a:lnSpc>
                <a:spcPct val="100000"/>
              </a:lnSpc>
              <a:spcBef>
                <a:spcPts val="434"/>
              </a:spcBef>
            </a:pPr>
            <a:r>
              <a:rPr lang="en-US" spc="-10" dirty="0"/>
              <a:t>The system suggests job-specific keywords, industry-standard templates, and content improvements to make resumes ATS (Applicant Tracking System)-friendly.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-12700" y="3322038"/>
            <a:ext cx="156591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0" dirty="0"/>
              <a:t>PRINCE SINGH, ADITYA KUMAR SINGH</a:t>
            </a:r>
            <a:endParaRPr spc="-50" dirty="0"/>
          </a:p>
        </p:txBody>
      </p:sp>
      <p:sp>
        <p:nvSpPr>
          <p:cNvPr id="17" name="object 17"/>
          <p:cNvSpPr txBox="1"/>
          <p:nvPr/>
        </p:nvSpPr>
        <p:spPr>
          <a:xfrm>
            <a:off x="1871040" y="3322038"/>
            <a:ext cx="86614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8E0000"/>
                </a:solidFill>
                <a:latin typeface="Arial MT"/>
                <a:cs typeface="Arial MT"/>
                <a:hlinkClick r:id="rId3" action="ppaction://hlinksldjump"/>
              </a:rPr>
              <a:t>[</a:t>
            </a:r>
            <a:r>
              <a:rPr lang="en-IN" sz="600" dirty="0">
                <a:solidFill>
                  <a:srgbClr val="8E0000"/>
                </a:solidFill>
                <a:latin typeface="Arial MT"/>
                <a:cs typeface="Arial MT"/>
                <a:hlinkClick r:id="rId3" action="ppaction://hlinksldjump"/>
              </a:rPr>
              <a:t>RESUME BUILDER AI</a:t>
            </a:r>
            <a:r>
              <a:rPr sz="600" spc="-20" dirty="0">
                <a:solidFill>
                  <a:srgbClr val="8E0000"/>
                </a:solidFill>
                <a:latin typeface="Arial MT"/>
                <a:cs typeface="Arial MT"/>
                <a:hlinkClick r:id="rId3" action="ppaction://hlinksldjump"/>
              </a:rPr>
              <a:t>]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pic>
        <p:nvPicPr>
          <p:cNvPr id="23" name="object 3">
            <a:extLst>
              <a:ext uri="{FF2B5EF4-FFF2-40B4-BE49-F238E27FC236}">
                <a16:creationId xmlns:a16="http://schemas.microsoft.com/office/drawing/2014/main" id="{1B5ED514-1F2C-369D-1826-6C7C203EEAE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545" y="1546030"/>
            <a:ext cx="69519" cy="65201"/>
          </a:xfrm>
          <a:prstGeom prst="rect">
            <a:avLst/>
          </a:prstGeom>
        </p:spPr>
      </p:pic>
      <p:pic>
        <p:nvPicPr>
          <p:cNvPr id="24" name="object 3">
            <a:extLst>
              <a:ext uri="{FF2B5EF4-FFF2-40B4-BE49-F238E27FC236}">
                <a16:creationId xmlns:a16="http://schemas.microsoft.com/office/drawing/2014/main" id="{0D253D76-0AF1-98E7-AA33-4D5700BEA9B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 flipV="1">
            <a:off x="184545" y="2154974"/>
            <a:ext cx="69519" cy="6520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CC0000"/>
                </a:solidFill>
              </a:rPr>
              <a:t>Objectives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848" y="1477454"/>
            <a:ext cx="69519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369642"/>
            <a:ext cx="3959518" cy="1079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lang="en-US" sz="1100" b="1" spc="-40" dirty="0">
                <a:latin typeface="Arial MT"/>
                <a:cs typeface="Arial MT"/>
              </a:rPr>
              <a:t>ATS Compliance: </a:t>
            </a:r>
            <a:r>
              <a:rPr lang="en-US" sz="1100" spc="-40" dirty="0">
                <a:latin typeface="Arial MT"/>
                <a:cs typeface="Arial MT"/>
              </a:rPr>
              <a:t>Ensures resumes pass company screening software.</a:t>
            </a:r>
            <a:endParaRPr lang="en-IN" sz="1100" spc="-40" dirty="0">
              <a:latin typeface="Arial MT"/>
              <a:cs typeface="Arial MT"/>
            </a:endParaRP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lang="en-US" sz="1100" b="1" dirty="0">
                <a:latin typeface="Arial MT"/>
                <a:cs typeface="Arial MT"/>
              </a:rPr>
              <a:t>Personalized Suggestions: </a:t>
            </a:r>
            <a:r>
              <a:rPr lang="en-US" sz="1100" dirty="0">
                <a:latin typeface="Arial MT"/>
                <a:cs typeface="Arial MT"/>
              </a:rPr>
              <a:t>AI tailors content based on job role.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US" sz="1100" b="1" dirty="0">
                <a:latin typeface="Arial MT"/>
                <a:cs typeface="Arial MT"/>
              </a:rPr>
              <a:t>Time-Saving: </a:t>
            </a:r>
            <a:r>
              <a:rPr lang="en-US" sz="1100" dirty="0">
                <a:latin typeface="Arial MT"/>
                <a:cs typeface="Arial MT"/>
              </a:rPr>
              <a:t>Automates resume creation in minutes.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848" y="1898614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330887"/>
            <a:ext cx="65201" cy="6520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-12700" y="3322038"/>
            <a:ext cx="156591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0" dirty="0"/>
              <a:t>PRINCE SINGH, ADITYA KUMAR SINGH</a:t>
            </a:r>
            <a:endParaRPr spc="-5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pic>
        <p:nvPicPr>
          <p:cNvPr id="18" name="object 3">
            <a:extLst>
              <a:ext uri="{FF2B5EF4-FFF2-40B4-BE49-F238E27FC236}">
                <a16:creationId xmlns:a16="http://schemas.microsoft.com/office/drawing/2014/main" id="{AEE0F813-4578-BB89-BEA7-E9D820ECF1B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848" y="1040096"/>
            <a:ext cx="69519" cy="652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47EC9E-0D63-748D-C51E-FAF6ECCBA759}"/>
              </a:ext>
            </a:extLst>
          </p:cNvPr>
          <p:cNvSpPr txBox="1"/>
          <p:nvPr/>
        </p:nvSpPr>
        <p:spPr>
          <a:xfrm>
            <a:off x="366102" y="931059"/>
            <a:ext cx="35477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Offer </a:t>
            </a:r>
            <a:r>
              <a:rPr lang="en-IN" sz="1100" b="1" dirty="0"/>
              <a:t>AI based </a:t>
            </a:r>
            <a:r>
              <a:rPr lang="en-IN" sz="1100" dirty="0"/>
              <a:t>formatting and design improvements.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300" y="199882"/>
            <a:ext cx="27431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CC0000"/>
                </a:solidFill>
              </a:rPr>
              <a:t>Problem</a:t>
            </a:r>
            <a:r>
              <a:rPr sz="1400" spc="-45" dirty="0">
                <a:solidFill>
                  <a:srgbClr val="CC0000"/>
                </a:solidFill>
              </a:rPr>
              <a:t> </a:t>
            </a:r>
            <a:r>
              <a:rPr sz="1400" spc="-35" dirty="0">
                <a:solidFill>
                  <a:srgbClr val="CC0000"/>
                </a:solidFill>
              </a:rPr>
              <a:t>Stat</a:t>
            </a:r>
            <a:r>
              <a:rPr lang="en-IN" sz="1400" spc="-35" dirty="0" err="1">
                <a:solidFill>
                  <a:srgbClr val="CC0000"/>
                </a:solidFill>
              </a:rPr>
              <a:t>ement</a:t>
            </a:r>
            <a:endParaRPr sz="1400" dirty="0"/>
          </a:p>
        </p:txBody>
      </p:sp>
      <p:grpSp>
        <p:nvGrpSpPr>
          <p:cNvPr id="6" name="object 6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-12700" y="3322038"/>
            <a:ext cx="156591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,</a:t>
            </a:r>
            <a:r>
              <a:rPr lang="en-IN" spc="5" dirty="0"/>
              <a:t>PRINCE SINGH, ADITYA KUMAR SINGH</a:t>
            </a:r>
            <a:endParaRPr spc="-50" dirty="0"/>
          </a:p>
        </p:txBody>
      </p:sp>
      <p:sp>
        <p:nvSpPr>
          <p:cNvPr id="13" name="object 13"/>
          <p:cNvSpPr txBox="1"/>
          <p:nvPr/>
        </p:nvSpPr>
        <p:spPr>
          <a:xfrm>
            <a:off x="1871040" y="3322038"/>
            <a:ext cx="86614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8E0000"/>
                </a:solidFill>
                <a:latin typeface="Arial MT"/>
                <a:cs typeface="Arial MT"/>
                <a:hlinkClick r:id="rId2" action="ppaction://hlinksldjump"/>
              </a:rPr>
              <a:t>[</a:t>
            </a:r>
            <a:r>
              <a:rPr lang="en-IN" sz="600" dirty="0">
                <a:solidFill>
                  <a:srgbClr val="8E0000"/>
                </a:solidFill>
                <a:latin typeface="Arial MT"/>
                <a:cs typeface="Arial MT"/>
                <a:hlinkClick r:id="rId2" action="ppaction://hlinksldjump"/>
              </a:rPr>
              <a:t>RESUME BUILDER AI</a:t>
            </a:r>
            <a:r>
              <a:rPr sz="600" spc="-20" dirty="0">
                <a:solidFill>
                  <a:srgbClr val="8E0000"/>
                </a:solidFill>
                <a:latin typeface="Arial MT"/>
                <a:cs typeface="Arial MT"/>
                <a:hlinkClick r:id="rId2" action="ppaction://hlinksldjump"/>
              </a:rPr>
              <a:t>]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6E72A0-CE8E-13D9-50DB-6506A4CCC068}"/>
              </a:ext>
            </a:extLst>
          </p:cNvPr>
          <p:cNvSpPr txBox="1"/>
          <p:nvPr/>
        </p:nvSpPr>
        <p:spPr>
          <a:xfrm>
            <a:off x="171450" y="815975"/>
            <a:ext cx="447527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Many job seekers struggle to create well-structured, professional </a:t>
            </a:r>
          </a:p>
          <a:p>
            <a:r>
              <a:rPr lang="en-US" sz="1100" dirty="0"/>
              <a:t>resumes.</a:t>
            </a:r>
          </a:p>
          <a:p>
            <a:endParaRPr lang="en-US" sz="1100" dirty="0"/>
          </a:p>
          <a:p>
            <a:r>
              <a:rPr lang="en-US" sz="1100" dirty="0"/>
              <a:t>Recruiters use ATS software to filter resumes, but many candidates don’t use the right format or keywords to pass initial screenings.</a:t>
            </a:r>
          </a:p>
          <a:p>
            <a:endParaRPr lang="en-US" sz="1100" dirty="0"/>
          </a:p>
          <a:p>
            <a:r>
              <a:rPr lang="en-US" sz="1100" dirty="0"/>
              <a:t>Manual resume writing is time-consuming and inconsistent.</a:t>
            </a:r>
          </a:p>
          <a:p>
            <a:endParaRPr lang="en-US" sz="1100" dirty="0"/>
          </a:p>
          <a:p>
            <a:endParaRPr lang="en-US" sz="1100" dirty="0"/>
          </a:p>
          <a:p>
            <a:pPr algn="l"/>
            <a:r>
              <a:rPr lang="en-US" sz="1100" dirty="0"/>
              <a:t>An </a:t>
            </a:r>
            <a:r>
              <a:rPr lang="en-US" sz="1100" b="1" dirty="0"/>
              <a:t>AI-based Resume Builder </a:t>
            </a:r>
            <a:r>
              <a:rPr lang="en-US" sz="1100" dirty="0"/>
              <a:t>can solve these challenges by </a:t>
            </a:r>
            <a:r>
              <a:rPr lang="en-US" sz="1100" b="1" dirty="0"/>
              <a:t>generating, analyzing, and optimizing resumes </a:t>
            </a:r>
            <a:r>
              <a:rPr lang="en-US" sz="1100" dirty="0"/>
              <a:t>automatically.</a:t>
            </a:r>
            <a:endParaRPr lang="en-IN" sz="1100" dirty="0"/>
          </a:p>
        </p:txBody>
      </p:sp>
      <p:pic>
        <p:nvPicPr>
          <p:cNvPr id="19" name="object 3">
            <a:extLst>
              <a:ext uri="{FF2B5EF4-FFF2-40B4-BE49-F238E27FC236}">
                <a16:creationId xmlns:a16="http://schemas.microsoft.com/office/drawing/2014/main" id="{F2C55705-553C-8AA7-4543-8A54A03DEC4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690" y="934246"/>
            <a:ext cx="69519" cy="65201"/>
          </a:xfrm>
          <a:prstGeom prst="rect">
            <a:avLst/>
          </a:prstGeom>
        </p:spPr>
      </p:pic>
      <p:pic>
        <p:nvPicPr>
          <p:cNvPr id="20" name="object 3">
            <a:extLst>
              <a:ext uri="{FF2B5EF4-FFF2-40B4-BE49-F238E27FC236}">
                <a16:creationId xmlns:a16="http://schemas.microsoft.com/office/drawing/2014/main" id="{5D5221B1-D903-A940-65E2-DA9313AF00A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577" y="1422010"/>
            <a:ext cx="69519" cy="65201"/>
          </a:xfrm>
          <a:prstGeom prst="rect">
            <a:avLst/>
          </a:prstGeom>
        </p:spPr>
      </p:pic>
      <p:pic>
        <p:nvPicPr>
          <p:cNvPr id="21" name="object 3">
            <a:extLst>
              <a:ext uri="{FF2B5EF4-FFF2-40B4-BE49-F238E27FC236}">
                <a16:creationId xmlns:a16="http://schemas.microsoft.com/office/drawing/2014/main" id="{C35C2D33-A331-D957-B753-01FE1E72A76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927" y="1940939"/>
            <a:ext cx="69519" cy="65201"/>
          </a:xfrm>
          <a:prstGeom prst="rect">
            <a:avLst/>
          </a:prstGeom>
        </p:spPr>
      </p:pic>
      <p:pic>
        <p:nvPicPr>
          <p:cNvPr id="22" name="object 3">
            <a:extLst>
              <a:ext uri="{FF2B5EF4-FFF2-40B4-BE49-F238E27FC236}">
                <a16:creationId xmlns:a16="http://schemas.microsoft.com/office/drawing/2014/main" id="{CD3F1A36-AC2D-C616-FE14-DE755434F88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flipV="1">
            <a:off x="122262" y="2428703"/>
            <a:ext cx="78397" cy="6519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99882"/>
            <a:ext cx="1523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 err="1">
                <a:solidFill>
                  <a:srgbClr val="CC0000"/>
                </a:solidFill>
              </a:rPr>
              <a:t>Methodolo</a:t>
            </a:r>
            <a:r>
              <a:rPr lang="en-IN" sz="1400" spc="-35" dirty="0">
                <a:solidFill>
                  <a:srgbClr val="CC0000"/>
                </a:solidFill>
              </a:rPr>
              <a:t>g</a:t>
            </a:r>
            <a:r>
              <a:rPr sz="1400" spc="-35" dirty="0">
                <a:solidFill>
                  <a:srgbClr val="CC0000"/>
                </a:solidFill>
              </a:rPr>
              <a:t>y</a:t>
            </a:r>
            <a:endParaRPr sz="1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879" y="780658"/>
            <a:ext cx="66040" cy="1371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1102" y="682646"/>
            <a:ext cx="3507740" cy="244720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b="1" dirty="0">
                <a:latin typeface="Arial MT"/>
                <a:cs typeface="Arial MT"/>
              </a:rPr>
              <a:t>Data</a:t>
            </a:r>
            <a:r>
              <a:rPr sz="1100" b="1" spc="-55" dirty="0">
                <a:latin typeface="Arial MT"/>
                <a:cs typeface="Arial MT"/>
              </a:rPr>
              <a:t> </a:t>
            </a:r>
            <a:r>
              <a:rPr sz="1100" b="1" spc="-25" dirty="0">
                <a:latin typeface="Arial MT"/>
                <a:cs typeface="Arial MT"/>
              </a:rPr>
              <a:t>Collection:</a:t>
            </a:r>
            <a:r>
              <a:rPr lang="en-IN" sz="1100" b="1" spc="70" dirty="0">
                <a:latin typeface="Arial MT"/>
                <a:cs typeface="Arial MT"/>
              </a:rPr>
              <a:t> </a:t>
            </a:r>
            <a:r>
              <a:rPr lang="en-US" sz="1100" spc="70" dirty="0">
                <a:latin typeface="Arial MT"/>
                <a:cs typeface="Arial MT"/>
              </a:rPr>
              <a:t>Gather existing resume templates, job descriptions, and industry </a:t>
            </a:r>
            <a:r>
              <a:rPr lang="en-US" sz="1100" spc="70" dirty="0" err="1">
                <a:latin typeface="Arial MT"/>
                <a:cs typeface="Arial MT"/>
              </a:rPr>
              <a:t>standards.Use</a:t>
            </a:r>
            <a:r>
              <a:rPr lang="en-US" sz="1100" spc="70" dirty="0">
                <a:latin typeface="Arial MT"/>
                <a:cs typeface="Arial MT"/>
              </a:rPr>
              <a:t> web scraping to extract job-specific keywords.</a:t>
            </a:r>
          </a:p>
          <a:p>
            <a:pPr marL="12700" marR="5080">
              <a:lnSpc>
                <a:spcPct val="125299"/>
              </a:lnSpc>
            </a:pPr>
            <a:endParaRPr lang="en-IN" sz="1100" dirty="0">
              <a:latin typeface="Arial MT"/>
              <a:cs typeface="Arial MT"/>
            </a:endParaRPr>
          </a:p>
          <a:p>
            <a:pPr marL="12700" marR="5080">
              <a:lnSpc>
                <a:spcPct val="125299"/>
              </a:lnSpc>
            </a:pPr>
            <a:r>
              <a:rPr sz="1100" b="1" spc="-20" dirty="0">
                <a:latin typeface="Arial MT"/>
                <a:cs typeface="Arial MT"/>
              </a:rPr>
              <a:t>Model</a:t>
            </a:r>
            <a:r>
              <a:rPr sz="1100" b="1" spc="-5" dirty="0">
                <a:latin typeface="Arial MT"/>
                <a:cs typeface="Arial MT"/>
              </a:rPr>
              <a:t> </a:t>
            </a:r>
            <a:r>
              <a:rPr sz="1100" b="1" spc="-10" dirty="0">
                <a:latin typeface="Arial MT"/>
                <a:cs typeface="Arial MT"/>
              </a:rPr>
              <a:t>Training:</a:t>
            </a:r>
            <a:r>
              <a:rPr lang="en-IN" sz="1100" b="1" spc="-10" dirty="0">
                <a:latin typeface="Arial MT"/>
                <a:cs typeface="Arial MT"/>
              </a:rPr>
              <a:t> </a:t>
            </a:r>
            <a:r>
              <a:rPr lang="en-US" sz="1100" spc="-10" dirty="0">
                <a:latin typeface="Arial MT"/>
                <a:cs typeface="Arial MT"/>
              </a:rPr>
              <a:t>Use NLP algorithms (like GPT, BERT) to generate resume </a:t>
            </a:r>
            <a:r>
              <a:rPr lang="en-US" sz="1100" spc="-10" dirty="0" err="1">
                <a:latin typeface="Arial MT"/>
                <a:cs typeface="Arial MT"/>
              </a:rPr>
              <a:t>content.Train</a:t>
            </a:r>
            <a:r>
              <a:rPr lang="en-US" sz="1100" spc="-10" dirty="0">
                <a:latin typeface="Arial MT"/>
                <a:cs typeface="Arial MT"/>
              </a:rPr>
              <a:t> a machine learning model to classify resumes based on job </a:t>
            </a:r>
            <a:r>
              <a:rPr lang="en-US" sz="1100" spc="-10" dirty="0" err="1">
                <a:latin typeface="Arial MT"/>
                <a:cs typeface="Arial MT"/>
              </a:rPr>
              <a:t>types.Implement</a:t>
            </a:r>
            <a:r>
              <a:rPr lang="en-US" sz="1100" spc="-10" dirty="0">
                <a:latin typeface="Arial MT"/>
                <a:cs typeface="Arial MT"/>
              </a:rPr>
              <a:t> AI-based formatting to structure resumes properly.</a:t>
            </a:r>
            <a:endParaRPr lang="en-IN" sz="1100" spc="-10" dirty="0">
              <a:latin typeface="Arial MT"/>
              <a:cs typeface="Arial MT"/>
            </a:endParaRPr>
          </a:p>
          <a:p>
            <a:pPr marL="12700" marR="5080">
              <a:lnSpc>
                <a:spcPct val="125299"/>
              </a:lnSpc>
            </a:pPr>
            <a:endParaRPr lang="en-IN" sz="1100" spc="-10" dirty="0">
              <a:latin typeface="Arial MT"/>
              <a:cs typeface="Arial MT"/>
            </a:endParaRPr>
          </a:p>
          <a:p>
            <a:pPr marL="12700" marR="5080">
              <a:lnSpc>
                <a:spcPct val="125299"/>
              </a:lnSpc>
            </a:pPr>
            <a:r>
              <a:rPr lang="en-US" sz="1100" b="1" spc="-10" dirty="0">
                <a:latin typeface="Arial MT"/>
                <a:cs typeface="Arial MT"/>
              </a:rPr>
              <a:t>Testing &amp; Deployment :</a:t>
            </a:r>
            <a:r>
              <a:rPr lang="en-US" sz="1100" spc="-10" dirty="0">
                <a:latin typeface="Arial MT"/>
                <a:cs typeface="Arial MT"/>
              </a:rPr>
              <a:t>Test resume quality with real-world job applications. Deploy as a web app or mobile app</a:t>
            </a:r>
            <a:r>
              <a:rPr lang="en-IN" sz="1100" spc="-10" dirty="0">
                <a:latin typeface="Arial MT"/>
                <a:cs typeface="Arial MT"/>
              </a:rPr>
              <a:t>.</a:t>
            </a:r>
            <a:endParaRPr lang="en-US" sz="1100" spc="-10"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4971" y="1510883"/>
            <a:ext cx="114103" cy="1141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51993" y="1455425"/>
            <a:ext cx="66040" cy="327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 dirty="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7516" y="2565989"/>
            <a:ext cx="114103" cy="11410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1993" y="1874703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33341" y="3247132"/>
            <a:ext cx="1567180" cy="2077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30" dirty="0">
                <a:solidFill>
                  <a:srgbClr val="F2F2F2"/>
                </a:solidFill>
                <a:latin typeface="Arial MT"/>
                <a:cs typeface="Arial MT"/>
              </a:rPr>
              <a:t>r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-12700" y="3322038"/>
            <a:ext cx="156591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0" dirty="0"/>
              <a:t>PRINCE SINGH , ADITYA KUMAR SINGH</a:t>
            </a:r>
            <a:endParaRPr spc="-50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300" y="199882"/>
            <a:ext cx="2590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CC0000"/>
                </a:solidFill>
              </a:rPr>
              <a:t>Expected</a:t>
            </a:r>
            <a:r>
              <a:rPr sz="1400" spc="-10" dirty="0">
                <a:solidFill>
                  <a:srgbClr val="CC0000"/>
                </a:solidFill>
              </a:rPr>
              <a:t> </a:t>
            </a:r>
            <a:r>
              <a:rPr sz="1400" spc="-60" dirty="0">
                <a:solidFill>
                  <a:srgbClr val="CC0000"/>
                </a:solidFill>
              </a:rPr>
              <a:t>Outcomes</a:t>
            </a:r>
            <a:endParaRPr sz="1400"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082" y="1022587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081" y="1534176"/>
            <a:ext cx="65201" cy="6520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-12700" y="3322038"/>
            <a:ext cx="156591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10" dirty="0"/>
              <a:t>PRINCE SINGH, ADITYA KUMAR SINGH</a:t>
            </a:r>
            <a:endParaRPr spc="-50" dirty="0"/>
          </a:p>
        </p:txBody>
      </p:sp>
      <p:sp>
        <p:nvSpPr>
          <p:cNvPr id="14" name="object 14"/>
          <p:cNvSpPr txBox="1"/>
          <p:nvPr/>
        </p:nvSpPr>
        <p:spPr>
          <a:xfrm>
            <a:off x="1980058" y="3332847"/>
            <a:ext cx="86614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8E0000"/>
                </a:solidFill>
                <a:latin typeface="Arial MT"/>
                <a:cs typeface="Arial MT"/>
                <a:hlinkClick r:id="rId5" action="ppaction://hlinksldjump"/>
              </a:rPr>
              <a:t>[</a:t>
            </a:r>
            <a:r>
              <a:rPr lang="en-IN" sz="600" spc="-20" dirty="0">
                <a:solidFill>
                  <a:srgbClr val="8E0000"/>
                </a:solidFill>
                <a:latin typeface="Arial MT"/>
                <a:cs typeface="Arial MT"/>
                <a:hlinkClick r:id="rId5" action="ppaction://hlinksldjump"/>
              </a:rPr>
              <a:t>RESUME BUILDER AI</a:t>
            </a:r>
            <a:r>
              <a:rPr sz="600" spc="-20" dirty="0">
                <a:solidFill>
                  <a:srgbClr val="8E0000"/>
                </a:solidFill>
                <a:latin typeface="Arial MT"/>
                <a:cs typeface="Arial MT"/>
                <a:hlinkClick r:id="rId5" action="ppaction://hlinksldjump"/>
              </a:rPr>
              <a:t>]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20E9B7-CC00-41AE-53A1-364FEB2DD023}"/>
              </a:ext>
            </a:extLst>
          </p:cNvPr>
          <p:cNvSpPr txBox="1"/>
          <p:nvPr/>
        </p:nvSpPr>
        <p:spPr>
          <a:xfrm>
            <a:off x="202066" y="910715"/>
            <a:ext cx="456407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Users can generate high-quality, professional resumes within minutes.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The system provides ATS-friendly, industry-standard templates.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AI improves content, structure, and keyword optimization.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Users can download, share, or print resumes instantly.</a:t>
            </a:r>
            <a:endParaRPr lang="en-IN" sz="1100" dirty="0"/>
          </a:p>
        </p:txBody>
      </p:sp>
      <p:pic>
        <p:nvPicPr>
          <p:cNvPr id="19" name="object 6">
            <a:extLst>
              <a:ext uri="{FF2B5EF4-FFF2-40B4-BE49-F238E27FC236}">
                <a16:creationId xmlns:a16="http://schemas.microsoft.com/office/drawing/2014/main" id="{D72B3491-0171-128D-435D-0761C2CFFFA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249" y="2028793"/>
            <a:ext cx="65201" cy="65201"/>
          </a:xfrm>
          <a:prstGeom prst="rect">
            <a:avLst/>
          </a:prstGeom>
        </p:spPr>
      </p:pic>
      <p:pic>
        <p:nvPicPr>
          <p:cNvPr id="20" name="object 6">
            <a:extLst>
              <a:ext uri="{FF2B5EF4-FFF2-40B4-BE49-F238E27FC236}">
                <a16:creationId xmlns:a16="http://schemas.microsoft.com/office/drawing/2014/main" id="{E48A3EA5-DE54-1966-5F35-C5A6E082735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811" y="2523410"/>
            <a:ext cx="65201" cy="6520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99882"/>
            <a:ext cx="1676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CC0000"/>
                </a:solidFill>
                <a:latin typeface="Arial MT"/>
                <a:cs typeface="Arial MT"/>
              </a:rPr>
              <a:t>Applications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72" y="948124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9077" y="841562"/>
            <a:ext cx="4150753" cy="2319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3865">
              <a:lnSpc>
                <a:spcPct val="125299"/>
              </a:lnSpc>
              <a:spcBef>
                <a:spcPts val="100"/>
              </a:spcBef>
            </a:pPr>
            <a:r>
              <a:rPr lang="en-US" b="1" spc="-25" dirty="0"/>
              <a:t>Job Seekers </a:t>
            </a:r>
            <a:r>
              <a:rPr lang="en-US" spc="-25" dirty="0"/>
              <a:t>– Helps freshers &amp; professionals create  resumes.</a:t>
            </a:r>
            <a:br>
              <a:rPr lang="en-US" spc="-25" dirty="0"/>
            </a:br>
            <a:br>
              <a:rPr lang="en-US" spc="-25" dirty="0"/>
            </a:br>
            <a:r>
              <a:rPr lang="en-US" b="1" spc="-25" dirty="0"/>
              <a:t>Recruitment Agencies </a:t>
            </a:r>
            <a:r>
              <a:rPr lang="en-US" spc="-25" dirty="0"/>
              <a:t>– Automates resume screening.</a:t>
            </a:r>
            <a:br>
              <a:rPr lang="en-US" spc="-25" dirty="0"/>
            </a:br>
            <a:br>
              <a:rPr lang="en-US" spc="-25" dirty="0"/>
            </a:br>
            <a:r>
              <a:rPr lang="en-US" b="1" spc="-25" dirty="0"/>
              <a:t>Career Counseling Platforms </a:t>
            </a:r>
            <a:r>
              <a:rPr lang="en-US" spc="-25" dirty="0"/>
              <a:t>– Provides resume-building services.</a:t>
            </a:r>
            <a:br>
              <a:rPr lang="en-US" spc="-25" dirty="0"/>
            </a:br>
            <a:br>
              <a:rPr lang="en-US" spc="-25" dirty="0"/>
            </a:br>
            <a:r>
              <a:rPr lang="en-US" b="1" spc="-25" dirty="0"/>
              <a:t>Freelancers &amp; Gig Workers </a:t>
            </a:r>
            <a:r>
              <a:rPr lang="en-US" spc="-25" dirty="0"/>
              <a:t>– Helps create customized portfolios.</a:t>
            </a:r>
            <a:br>
              <a:rPr lang="en-US" spc="-25" dirty="0"/>
            </a:br>
            <a:endParaRPr spc="-65" dirty="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096" y="1578003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8881" y="1978219"/>
            <a:ext cx="65201" cy="6520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33341" y="3247132"/>
            <a:ext cx="1567180" cy="2077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30" dirty="0">
                <a:solidFill>
                  <a:srgbClr val="F2F2F2"/>
                </a:solidFill>
                <a:latin typeface="Arial MT"/>
                <a:cs typeface="Arial MT"/>
              </a:rPr>
              <a:t>n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-12700" y="3322038"/>
            <a:ext cx="156591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0" dirty="0"/>
              <a:t>PRINCE SINGH, ADITYA KUMAR SINGH</a:t>
            </a:r>
            <a:endParaRPr spc="-50" dirty="0"/>
          </a:p>
        </p:txBody>
      </p:sp>
      <p:sp>
        <p:nvSpPr>
          <p:cNvPr id="14" name="object 14"/>
          <p:cNvSpPr txBox="1"/>
          <p:nvPr/>
        </p:nvSpPr>
        <p:spPr>
          <a:xfrm>
            <a:off x="1893765" y="3332222"/>
            <a:ext cx="86614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8E0000"/>
                </a:solidFill>
                <a:latin typeface="Arial MT"/>
                <a:cs typeface="Arial MT"/>
                <a:hlinkClick r:id="rId5" action="ppaction://hlinksldjump"/>
              </a:rPr>
              <a:t>[</a:t>
            </a:r>
            <a:r>
              <a:rPr lang="en-IN" sz="600" spc="-20" dirty="0">
                <a:solidFill>
                  <a:srgbClr val="8E0000"/>
                </a:solidFill>
                <a:latin typeface="Arial MT"/>
                <a:cs typeface="Arial MT"/>
                <a:hlinkClick r:id="rId5" action="ppaction://hlinksldjump"/>
              </a:rPr>
              <a:t>RESUME BUILDER AI</a:t>
            </a:r>
            <a:r>
              <a:rPr sz="600" spc="-20" dirty="0">
                <a:solidFill>
                  <a:srgbClr val="8E0000"/>
                </a:solidFill>
                <a:latin typeface="Arial MT"/>
                <a:cs typeface="Arial MT"/>
                <a:hlinkClick r:id="rId5" action="ppaction://hlinksldjump"/>
              </a:rPr>
              <a:t>]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3567099" y="3322038"/>
            <a:ext cx="3194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10" dirty="0"/>
              <a:t>E</a:t>
            </a:r>
            <a:r>
              <a:rPr spc="-10" dirty="0"/>
              <a:t>NSI152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pic>
        <p:nvPicPr>
          <p:cNvPr id="17" name="object 6">
            <a:extLst>
              <a:ext uri="{FF2B5EF4-FFF2-40B4-BE49-F238E27FC236}">
                <a16:creationId xmlns:a16="http://schemas.microsoft.com/office/drawing/2014/main" id="{FBB5813F-C276-532B-1048-0FF0D7AE97F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3096" y="2614922"/>
            <a:ext cx="65201" cy="6520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99882"/>
            <a:ext cx="328754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75" dirty="0">
                <a:solidFill>
                  <a:srgbClr val="CC0000"/>
                </a:solidFill>
                <a:latin typeface="Arial MT"/>
                <a:cs typeface="Arial MT"/>
              </a:rPr>
              <a:t>Challenges</a:t>
            </a:r>
            <a:r>
              <a:rPr sz="1400" spc="-2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spc="-40" dirty="0">
                <a:solidFill>
                  <a:srgbClr val="CC0000"/>
                </a:solidFill>
                <a:latin typeface="Arial MT"/>
                <a:cs typeface="Arial MT"/>
              </a:rPr>
              <a:t>and</a:t>
            </a:r>
            <a:r>
              <a:rPr sz="1400" spc="-3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CC0000"/>
                </a:solidFill>
                <a:latin typeface="Arial MT"/>
                <a:cs typeface="Arial MT"/>
              </a:rPr>
              <a:t>Limitations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564" y="1139281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5097" y="920529"/>
            <a:ext cx="4111918" cy="1568967"/>
          </a:xfrm>
          <a:prstGeom prst="rect">
            <a:avLst/>
          </a:prstGeom>
        </p:spPr>
        <p:txBody>
          <a:bodyPr vert="horz" wrap="square" lIns="0" tIns="107517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lang="en-US" spc="-20" dirty="0"/>
              <a:t>Ensuring accurate and personalized resume suggestions.</a:t>
            </a:r>
            <a:br>
              <a:rPr lang="en-US" spc="-20" dirty="0"/>
            </a:br>
            <a:br>
              <a:rPr lang="en-US" spc="-20" dirty="0"/>
            </a:br>
            <a:r>
              <a:rPr lang="en-US" spc="-20" dirty="0"/>
              <a:t>Handling multiple languages and industry-specific formats.</a:t>
            </a:r>
            <a:br>
              <a:rPr lang="en-US" spc="-20" dirty="0"/>
            </a:br>
            <a:br>
              <a:rPr lang="en-US" spc="-20" dirty="0"/>
            </a:br>
            <a:r>
              <a:rPr lang="en-US" spc="-20" dirty="0"/>
              <a:t>Keeping up with changing job market trends.</a:t>
            </a:r>
            <a:br>
              <a:rPr lang="en-US" spc="-20" dirty="0"/>
            </a:br>
            <a:br>
              <a:rPr lang="en-US" spc="-20" dirty="0"/>
            </a:br>
            <a:r>
              <a:rPr lang="en-US" spc="-20" dirty="0"/>
              <a:t>Ensuring ATS compliance with different resume formats.</a:t>
            </a:r>
            <a:endParaRPr spc="-10" dirty="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564" y="1523364"/>
            <a:ext cx="65201" cy="6520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-12700" y="3322038"/>
            <a:ext cx="156591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0" dirty="0"/>
              <a:t>PRINCE SINGH, ADITYA KUMAR SINGH</a:t>
            </a:r>
            <a:endParaRPr spc="-50" dirty="0"/>
          </a:p>
        </p:txBody>
      </p:sp>
      <p:sp>
        <p:nvSpPr>
          <p:cNvPr id="13" name="object 13"/>
          <p:cNvSpPr txBox="1"/>
          <p:nvPr/>
        </p:nvSpPr>
        <p:spPr>
          <a:xfrm>
            <a:off x="2048268" y="3332268"/>
            <a:ext cx="86614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z="600" spc="-20" dirty="0">
                <a:solidFill>
                  <a:srgbClr val="8E0000"/>
                </a:solidFill>
                <a:latin typeface="Arial MT"/>
                <a:cs typeface="Arial MT"/>
                <a:hlinkClick r:id="rId4" action="ppaction://hlinksldjump"/>
              </a:rPr>
              <a:t>[RESUME BUILDER AI</a:t>
            </a:r>
            <a:r>
              <a:rPr sz="600" spc="-20" dirty="0">
                <a:solidFill>
                  <a:srgbClr val="8E0000"/>
                </a:solidFill>
                <a:latin typeface="Arial MT"/>
                <a:cs typeface="Arial MT"/>
                <a:hlinkClick r:id="rId4" action="ppaction://hlinksldjump"/>
              </a:rPr>
              <a:t>]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</a:t>
            </a:r>
            <a:r>
              <a:rPr lang="en-IN" spc="-35" dirty="0"/>
              <a:t>1</a:t>
            </a:r>
            <a:endParaRPr spc="-35" dirty="0"/>
          </a:p>
        </p:txBody>
      </p:sp>
      <p:pic>
        <p:nvPicPr>
          <p:cNvPr id="16" name="object 5">
            <a:extLst>
              <a:ext uri="{FF2B5EF4-FFF2-40B4-BE49-F238E27FC236}">
                <a16:creationId xmlns:a16="http://schemas.microsoft.com/office/drawing/2014/main" id="{1C0ABFC0-F99E-22E3-1D10-06A71D8F7CE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564" y="1969067"/>
            <a:ext cx="65201" cy="65201"/>
          </a:xfrm>
          <a:prstGeom prst="rect">
            <a:avLst/>
          </a:prstGeom>
        </p:spPr>
      </p:pic>
      <p:pic>
        <p:nvPicPr>
          <p:cNvPr id="17" name="object 5">
            <a:extLst>
              <a:ext uri="{FF2B5EF4-FFF2-40B4-BE49-F238E27FC236}">
                <a16:creationId xmlns:a16="http://schemas.microsoft.com/office/drawing/2014/main" id="{F98A9047-1F0B-E459-CB66-AB1A5F44D21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087" y="2387453"/>
            <a:ext cx="65201" cy="6520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99882"/>
            <a:ext cx="2285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CC0000"/>
                </a:solidFill>
                <a:latin typeface="Arial MT"/>
                <a:cs typeface="Arial MT"/>
              </a:rPr>
              <a:t>Conclusion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133" y="1273175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132" y="1788875"/>
            <a:ext cx="65201" cy="6520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-12700" y="3322038"/>
            <a:ext cx="156591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0" dirty="0"/>
              <a:t>PRINCE SINGH, ADITYA KUMAR SINGH</a:t>
            </a:r>
            <a:endParaRPr spc="-50" dirty="0"/>
          </a:p>
        </p:txBody>
      </p:sp>
      <p:sp>
        <p:nvSpPr>
          <p:cNvPr id="13" name="object 13"/>
          <p:cNvSpPr txBox="1"/>
          <p:nvPr/>
        </p:nvSpPr>
        <p:spPr>
          <a:xfrm>
            <a:off x="1871040" y="3322038"/>
            <a:ext cx="86614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8E0000"/>
                </a:solidFill>
                <a:latin typeface="Arial MT"/>
                <a:cs typeface="Arial MT"/>
                <a:hlinkClick r:id="rId4" action="ppaction://hlinksldjump"/>
              </a:rPr>
              <a:t>[</a:t>
            </a:r>
            <a:r>
              <a:rPr lang="en-IN" sz="600" spc="-20" dirty="0">
                <a:solidFill>
                  <a:srgbClr val="8E0000"/>
                </a:solidFill>
                <a:latin typeface="Arial MT"/>
                <a:cs typeface="Arial MT"/>
                <a:hlinkClick r:id="rId4" action="ppaction://hlinksldjump"/>
              </a:rPr>
              <a:t>RESUME BUILDER AI</a:t>
            </a:r>
            <a:r>
              <a:rPr sz="600" spc="-20" dirty="0">
                <a:solidFill>
                  <a:srgbClr val="8E0000"/>
                </a:solidFill>
                <a:latin typeface="Arial MT"/>
                <a:cs typeface="Arial MT"/>
                <a:hlinkClick r:id="rId4" action="ppaction://hlinksldjump"/>
              </a:rPr>
              <a:t>]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FFA867-39D5-BFC2-DB5F-D0279D8C2670}"/>
              </a:ext>
            </a:extLst>
          </p:cNvPr>
          <p:cNvSpPr txBox="1"/>
          <p:nvPr/>
        </p:nvSpPr>
        <p:spPr>
          <a:xfrm>
            <a:off x="412068" y="1176377"/>
            <a:ext cx="371906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A </a:t>
            </a:r>
            <a:r>
              <a:rPr lang="en-IN" sz="1100" b="1" dirty="0"/>
              <a:t>Resume Builder AI </a:t>
            </a:r>
            <a:r>
              <a:rPr lang="en-IN" sz="1100" dirty="0"/>
              <a:t>is a powerful tool that can simplify, optimize, and enhance the job application process.</a:t>
            </a:r>
          </a:p>
          <a:p>
            <a:endParaRPr lang="en-IN" sz="1100" dirty="0"/>
          </a:p>
          <a:p>
            <a:r>
              <a:rPr lang="en-IN" sz="1100" dirty="0"/>
              <a:t> By leveraging AI, users can create </a:t>
            </a:r>
            <a:r>
              <a:rPr lang="en-IN" sz="1100" b="1" dirty="0"/>
              <a:t>resumes in minutes</a:t>
            </a:r>
            <a:r>
              <a:rPr lang="en-IN" sz="1100" dirty="0"/>
              <a:t>, ensuring they are </a:t>
            </a:r>
            <a:r>
              <a:rPr lang="en-IN" sz="1100" b="1" dirty="0"/>
              <a:t>well-structured, ATS-friendly</a:t>
            </a:r>
            <a:r>
              <a:rPr lang="en-IN" sz="1100" dirty="0"/>
              <a:t>, </a:t>
            </a:r>
            <a:r>
              <a:rPr lang="en-IN" sz="1100" b="1" dirty="0"/>
              <a:t>and job-optimized</a:t>
            </a:r>
            <a:r>
              <a:rPr lang="en-IN" sz="1100" dirty="0"/>
              <a:t>.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793</Words>
  <Application>Microsoft Office PowerPoint</Application>
  <PresentationFormat>Custom</PresentationFormat>
  <Paragraphs>125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 MT</vt:lpstr>
      <vt:lpstr>Calibri</vt:lpstr>
      <vt:lpstr>Office Theme</vt:lpstr>
      <vt:lpstr>[Resume Builder AI]</vt:lpstr>
      <vt:lpstr>Introduction</vt:lpstr>
      <vt:lpstr>Objectives</vt:lpstr>
      <vt:lpstr>Problem Statement</vt:lpstr>
      <vt:lpstr>Methodology</vt:lpstr>
      <vt:lpstr>Expected Outcomes</vt:lpstr>
      <vt:lpstr>Job Seekers – Helps freshers &amp; professionals create  resumes.  Recruitment Agencies – Automates resume screening.  Career Counseling Platforms – Provides resume-building services.  Freelancers &amp; Gig Workers – Helps create customized portfolios. </vt:lpstr>
      <vt:lpstr>Ensuring accurate and personalized resume suggestions.  Handling multiple languages and industry-specific formats.  Keeping up with changing job market trends.  Ensuring ATS compliance with different resume formats.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[Your Project Title Here]</dc:title>
  <dc:creator>Your Name 1, Your Name 2, Your Name 3, Your Name 4</dc:creator>
  <cp:lastModifiedBy>Prince Singh</cp:lastModifiedBy>
  <cp:revision>4</cp:revision>
  <dcterms:created xsi:type="dcterms:W3CDTF">2025-02-08T10:08:46Z</dcterms:created>
  <dcterms:modified xsi:type="dcterms:W3CDTF">2025-02-10T16:31:16Z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2025-01-24T00:00:00Z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xdvipdfmx (20220710)</vt:lpwstr>
  </property>
  <property fmtid="{D5CDD505-2E9C-101B-9397-08002B2CF9AE}" pid="5" name="LastSaved">
    <vt:filetime>2025-01-24T00:00:00Z</vt:filetime>
  </property>
</Properties>
</file>