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9"/>
  </p:notesMasterIdLst>
  <p:sldIdLst>
    <p:sldId id="256" r:id="rId2"/>
    <p:sldId id="257" r:id="rId3"/>
    <p:sldId id="264" r:id="rId4"/>
    <p:sldId id="276" r:id="rId5"/>
    <p:sldId id="266" r:id="rId6"/>
    <p:sldId id="268" r:id="rId7"/>
    <p:sldId id="265" r:id="rId8"/>
    <p:sldId id="270" r:id="rId9"/>
    <p:sldId id="272" r:id="rId10"/>
    <p:sldId id="278" r:id="rId11"/>
    <p:sldId id="279" r:id="rId12"/>
    <p:sldId id="280" r:id="rId13"/>
    <p:sldId id="281" r:id="rId14"/>
    <p:sldId id="273" r:id="rId15"/>
    <p:sldId id="28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1915"/>
  </p:normalViewPr>
  <p:slideViewPr>
    <p:cSldViewPr snapToGrid="0" snapToObjects="1">
      <p:cViewPr>
        <p:scale>
          <a:sx n="100" d="100"/>
          <a:sy n="100" d="100"/>
        </p:scale>
        <p:origin x="144" y="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1368-8FBB-BC4A-BE92-0D57780A3867}" type="datetimeFigureOut">
              <a:rPr lang="en-US" smtClean="0"/>
              <a:t>1/11/18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DAA9-4DB4-FB4D-B5D8-07BA62EF8030}" type="slidenum">
              <a:rPr lang="en-US" smtClean="0"/>
              <a:t>‹#›</a:t>
            </a:fld>
            <a:endParaRPr lang="en-US" dirty="0"/>
          </a:p>
        </p:txBody>
      </p:sp>
    </p:spTree>
    <p:extLst>
      <p:ext uri="{BB962C8B-B14F-4D97-AF65-F5344CB8AC3E}">
        <p14:creationId xmlns:p14="http://schemas.microsoft.com/office/powerpoint/2010/main" val="135289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a:t>
            </a:fld>
            <a:endParaRPr lang="en-US" dirty="0"/>
          </a:p>
        </p:txBody>
      </p:sp>
    </p:spTree>
    <p:extLst>
      <p:ext uri="{BB962C8B-B14F-4D97-AF65-F5344CB8AC3E}">
        <p14:creationId xmlns:p14="http://schemas.microsoft.com/office/powerpoint/2010/main" val="1064052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11</a:t>
            </a:fld>
            <a:endParaRPr lang="en-US" dirty="0"/>
          </a:p>
        </p:txBody>
      </p:sp>
    </p:spTree>
    <p:extLst>
      <p:ext uri="{BB962C8B-B14F-4D97-AF65-F5344CB8AC3E}">
        <p14:creationId xmlns:p14="http://schemas.microsoft.com/office/powerpoint/2010/main" val="66493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No Student population in 2016: https://github.com/arunasunder/Team1_MentalHealth/blob/master/Analysis_Output/2016/Employment_Status%20vs%20Mental%20Health_NJ%20for%202016.png</a:t>
            </a: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12</a:t>
            </a:fld>
            <a:endParaRPr lang="en-US" dirty="0"/>
          </a:p>
        </p:txBody>
      </p:sp>
    </p:spTree>
    <p:extLst>
      <p:ext uri="{BB962C8B-B14F-4D97-AF65-F5344CB8AC3E}">
        <p14:creationId xmlns:p14="http://schemas.microsoft.com/office/powerpoint/2010/main" val="158356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No Student population in 2016: https://github.com/arunasunder/Team1_MentalHealth/blob/master/Analysis_Output/2016/Employment_Status%20vs%20Mental%20Health_NJ%20for%202016.png</a:t>
            </a: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13</a:t>
            </a:fld>
            <a:endParaRPr lang="en-US" dirty="0"/>
          </a:p>
        </p:txBody>
      </p:sp>
    </p:spTree>
    <p:extLst>
      <p:ext uri="{BB962C8B-B14F-4D97-AF65-F5344CB8AC3E}">
        <p14:creationId xmlns:p14="http://schemas.microsoft.com/office/powerpoint/2010/main" val="245274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14</a:t>
            </a:fld>
            <a:endParaRPr lang="en-US" dirty="0"/>
          </a:p>
        </p:txBody>
      </p:sp>
    </p:spTree>
    <p:extLst>
      <p:ext uri="{BB962C8B-B14F-4D97-AF65-F5344CB8AC3E}">
        <p14:creationId xmlns:p14="http://schemas.microsoft.com/office/powerpoint/2010/main" val="149394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15</a:t>
            </a:fld>
            <a:endParaRPr lang="en-US" dirty="0"/>
          </a:p>
        </p:txBody>
      </p:sp>
    </p:spTree>
    <p:extLst>
      <p:ext uri="{BB962C8B-B14F-4D97-AF65-F5344CB8AC3E}">
        <p14:creationId xmlns:p14="http://schemas.microsoft.com/office/powerpoint/2010/main" val="142256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mbria" charset="0"/>
                <a:ea typeface="Cambria" charset="0"/>
                <a:cs typeface="Cambria" charset="0"/>
              </a:rPr>
              <a:t>FACTS BEHIND THE FIGURES </a:t>
            </a:r>
            <a:endParaRPr lang="en-US" dirty="0" smtClean="0"/>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16</a:t>
            </a:fld>
            <a:endParaRPr lang="en-US" dirty="0"/>
          </a:p>
        </p:txBody>
      </p:sp>
    </p:spTree>
    <p:extLst>
      <p:ext uri="{BB962C8B-B14F-4D97-AF65-F5344CB8AC3E}">
        <p14:creationId xmlns:p14="http://schemas.microsoft.com/office/powerpoint/2010/main" val="98469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17</a:t>
            </a:fld>
            <a:endParaRPr lang="en-US" dirty="0"/>
          </a:p>
        </p:txBody>
      </p:sp>
    </p:spTree>
    <p:extLst>
      <p:ext uri="{BB962C8B-B14F-4D97-AF65-F5344CB8AC3E}">
        <p14:creationId xmlns:p14="http://schemas.microsoft.com/office/powerpoint/2010/main" val="99444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benefits of this research later</a:t>
            </a:r>
            <a:r>
              <a:rPr lang="en-US" baseline="0" dirty="0" smtClean="0"/>
              <a:t> on </a:t>
            </a:r>
            <a:r>
              <a:rPr lang="mr-IN" baseline="0" dirty="0" smtClean="0"/>
              <a:t>–</a:t>
            </a:r>
            <a:r>
              <a:rPr lang="en-US" baseline="0" dirty="0" smtClean="0"/>
              <a:t> just keep this in mind while we focus on the rest </a:t>
            </a:r>
            <a:r>
              <a:rPr lang="en-US" dirty="0" smtClean="0"/>
              <a:t>Helpful in targeting campaigns </a:t>
            </a:r>
          </a:p>
          <a:p>
            <a:endParaRPr lang="en-US" dirty="0" smtClean="0"/>
          </a:p>
          <a:p>
            <a:r>
              <a:rPr lang="en-US" dirty="0" smtClean="0"/>
              <a:t>You can do across any state based on what can</a:t>
            </a:r>
            <a:r>
              <a:rPr lang="en-US" baseline="0" dirty="0" smtClean="0"/>
              <a:t> be done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3</a:t>
            </a:fld>
            <a:endParaRPr lang="en-US" dirty="0"/>
          </a:p>
        </p:txBody>
      </p:sp>
    </p:spTree>
    <p:extLst>
      <p:ext uri="{BB962C8B-B14F-4D97-AF65-F5344CB8AC3E}">
        <p14:creationId xmlns:p14="http://schemas.microsoft.com/office/powerpoint/2010/main" val="91800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Talk briefly about leaflet libraries that allows to put Choropleth Maps of US with data info</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researched on scientific papers that shares factors that historically seem to affect mental health state more and ensure to use questions that relate to those factors to pull in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4</a:t>
            </a:fld>
            <a:endParaRPr lang="en-US" dirty="0"/>
          </a:p>
        </p:txBody>
      </p:sp>
    </p:spTree>
    <p:extLst>
      <p:ext uri="{BB962C8B-B14F-4D97-AF65-F5344CB8AC3E}">
        <p14:creationId xmlns:p14="http://schemas.microsoft.com/office/powerpoint/2010/main" val="151349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records yearly is 467,841</a:t>
            </a:r>
          </a:p>
          <a:p>
            <a:endParaRPr lang="en-US" dirty="0" smtClean="0"/>
          </a:p>
          <a:p>
            <a:r>
              <a:rPr lang="en-US" dirty="0" smtClean="0"/>
              <a:t>CDC is a </a:t>
            </a:r>
            <a:r>
              <a:rPr lang="en-US" sz="1200" b="0" i="0" kern="1200" dirty="0" smtClean="0">
                <a:solidFill>
                  <a:schemeClr val="tx1"/>
                </a:solidFill>
                <a:effectLst/>
                <a:latin typeface="+mn-lt"/>
                <a:ea typeface="+mn-ea"/>
                <a:cs typeface="+mn-cs"/>
              </a:rPr>
              <a:t> federal agency that conducts and supports health promotion, prevention and preparedness activities in the United States, with the goal of improving overall public health</a:t>
            </a:r>
          </a:p>
          <a:p>
            <a:endParaRPr lang="en-US" sz="1200" b="0" i="0" kern="1200" dirty="0" smtClean="0">
              <a:solidFill>
                <a:schemeClr val="tx1"/>
              </a:solidFill>
              <a:effectLst/>
              <a:latin typeface="+mn-lt"/>
              <a:ea typeface="+mn-ea"/>
              <a:cs typeface="+mn-cs"/>
            </a:endParaRPr>
          </a:p>
          <a:p>
            <a:r>
              <a:rPr lang="en-US" dirty="0" smtClean="0"/>
              <a:t>Constraint </a:t>
            </a:r>
            <a:r>
              <a:rPr lang="mr-IN" dirty="0" smtClean="0"/>
              <a:t>–</a:t>
            </a:r>
            <a:r>
              <a:rPr lang="en-US" dirty="0" smtClean="0"/>
              <a:t> take any data with a pinch of salt</a:t>
            </a:r>
            <a:r>
              <a:rPr lang="en-US" baseline="0" dirty="0" smtClean="0"/>
              <a:t> when reviewing it </a:t>
            </a:r>
            <a:r>
              <a:rPr lang="mr-IN" baseline="0" dirty="0" smtClean="0"/>
              <a:t>–</a:t>
            </a:r>
            <a:r>
              <a:rPr lang="en-US" baseline="0" dirty="0" smtClean="0"/>
              <a:t> caveats to be aware off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CDC goes to great length to look at all kinds of data across many many facyors </a:t>
            </a:r>
            <a:r>
              <a:rPr lang="mr-IN" baseline="0" dirty="0" smtClean="0"/>
              <a:t>–</a:t>
            </a:r>
            <a:r>
              <a:rPr lang="en-US" baseline="0" dirty="0" smtClean="0"/>
              <a:t> we researched on scientific papers that shares factors that historically seem to affect mental health state more and ensure to use questions that relate to those factors to pull in data </a:t>
            </a:r>
            <a:endParaRPr lang="en-US" dirty="0" smtClean="0"/>
          </a:p>
          <a:p>
            <a:endParaRPr lang="en-US" baseline="0" dirty="0" smtClean="0"/>
          </a:p>
          <a:p>
            <a:endParaRPr lang="en-US" dirty="0" smtClean="0"/>
          </a:p>
          <a:p>
            <a:r>
              <a:rPr lang="en-US" dirty="0" smtClean="0"/>
              <a:t>Talk about benefits of this research later</a:t>
            </a:r>
            <a:r>
              <a:rPr lang="en-US" baseline="0" dirty="0" smtClean="0"/>
              <a:t> on </a:t>
            </a:r>
            <a:r>
              <a:rPr lang="mr-IN" baseline="0" dirty="0" smtClean="0"/>
              <a:t>–</a:t>
            </a:r>
            <a:r>
              <a:rPr lang="en-US" baseline="0" dirty="0" smtClean="0"/>
              <a:t> just keep this in mind while we focus on the rest </a:t>
            </a:r>
            <a:r>
              <a:rPr lang="mr-IN" baseline="0" dirty="0" smtClean="0"/>
              <a:t>–</a:t>
            </a:r>
            <a:r>
              <a:rPr lang="en-US" baseline="0" dirty="0" smtClean="0"/>
              <a:t> at the end talk about benefits and how this can be sued at end </a:t>
            </a:r>
            <a:r>
              <a:rPr lang="en-US" dirty="0" smtClean="0"/>
              <a:t>Helpful in targeting campaigns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5</a:t>
            </a:fld>
            <a:endParaRPr lang="en-US" dirty="0"/>
          </a:p>
        </p:txBody>
      </p:sp>
    </p:spTree>
    <p:extLst>
      <p:ext uri="{BB962C8B-B14F-4D97-AF65-F5344CB8AC3E}">
        <p14:creationId xmlns:p14="http://schemas.microsoft.com/office/powerpoint/2010/main" val="3043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researched on scientific papers that shares factors that historically seem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6</a:t>
            </a:fld>
            <a:endParaRPr lang="en-US" dirty="0"/>
          </a:p>
        </p:txBody>
      </p:sp>
    </p:spTree>
    <p:extLst>
      <p:ext uri="{BB962C8B-B14F-4D97-AF65-F5344CB8AC3E}">
        <p14:creationId xmlns:p14="http://schemas.microsoft.com/office/powerpoint/2010/main" val="107856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Wallah and the result is </a:t>
            </a:r>
            <a:r>
              <a:rPr lang="en-US" baseline="0" dirty="0" smtClean="0">
                <a:solidFill>
                  <a:srgbClr val="FF0000"/>
                </a:solidFill>
              </a:rPr>
              <a:t>TOD: If possible put picture of answer man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7</a:t>
            </a:fld>
            <a:endParaRPr lang="en-US" dirty="0"/>
          </a:p>
        </p:txBody>
      </p:sp>
    </p:spTree>
    <p:extLst>
      <p:ext uri="{BB962C8B-B14F-4D97-AF65-F5344CB8AC3E}">
        <p14:creationId xmlns:p14="http://schemas.microsoft.com/office/powerpoint/2010/main" val="92699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https://plot.ly</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8</a:t>
            </a:fld>
            <a:endParaRPr lang="en-US" dirty="0"/>
          </a:p>
        </p:txBody>
      </p:sp>
    </p:spTree>
    <p:extLst>
      <p:ext uri="{BB962C8B-B14F-4D97-AF65-F5344CB8AC3E}">
        <p14:creationId xmlns:p14="http://schemas.microsoft.com/office/powerpoint/2010/main" val="201061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9</a:t>
            </a:fld>
            <a:endParaRPr lang="en-US" dirty="0"/>
          </a:p>
        </p:txBody>
      </p:sp>
    </p:spTree>
    <p:extLst>
      <p:ext uri="{BB962C8B-B14F-4D97-AF65-F5344CB8AC3E}">
        <p14:creationId xmlns:p14="http://schemas.microsoft.com/office/powerpoint/2010/main" val="126742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10</a:t>
            </a:fld>
            <a:endParaRPr lang="en-US" dirty="0"/>
          </a:p>
        </p:txBody>
      </p:sp>
    </p:spTree>
    <p:extLst>
      <p:ext uri="{BB962C8B-B14F-4D97-AF65-F5344CB8AC3E}">
        <p14:creationId xmlns:p14="http://schemas.microsoft.com/office/powerpoint/2010/main" val="33353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5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390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5574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373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088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9876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121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381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1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2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3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2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29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2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106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91458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NULL" TargetMode="External"/><Relationship Id="rId6"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24857610" TargetMode="External"/><Relationship Id="rId4" Type="http://schemas.openxmlformats.org/officeDocument/2006/relationships/hyperlink" Target="NULL" TargetMode="External"/><Relationship Id="rId5" Type="http://schemas.openxmlformats.org/officeDocument/2006/relationships/image" Target="../media/image8.png"/><Relationship Id="rId6"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 TargetMode="External"/><Relationship Id="rId4" Type="http://schemas.openxmlformats.org/officeDocument/2006/relationships/image" Target="../media/image9.png"/><Relationship Id="rId5" Type="http://schemas.openxmlformats.org/officeDocument/2006/relationships/hyperlink" Target="NULL" TargetMode="External"/><Relationship Id="rId6" Type="http://schemas.openxmlformats.org/officeDocument/2006/relationships/image" Target="../media/image10.png"/><Relationship Id="rId7"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 TargetMode="External"/><Relationship Id="rId4" Type="http://schemas.openxmlformats.org/officeDocument/2006/relationships/image" Target="../media/image11.png"/><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image" Target="../media/image12.png"/><Relationship Id="rId8"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time.com/4253107/americans-are-getting-more-stressed-out-study-fin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eafletjs.com/examples/choroplet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 Id="rId63" Type="http://schemas.openxmlformats.org/officeDocument/2006/relationships/tags" Target="../tags/tag63.xml"/><Relationship Id="rId64" Type="http://schemas.openxmlformats.org/officeDocument/2006/relationships/tags" Target="../tags/tag64.xml"/><Relationship Id="rId65" Type="http://schemas.openxmlformats.org/officeDocument/2006/relationships/tags" Target="../tags/tag65.xml"/><Relationship Id="rId66" Type="http://schemas.openxmlformats.org/officeDocument/2006/relationships/tags" Target="../tags/tag66.xml"/><Relationship Id="rId67" Type="http://schemas.openxmlformats.org/officeDocument/2006/relationships/tags" Target="../tags/tag67.xml"/><Relationship Id="rId68" Type="http://schemas.openxmlformats.org/officeDocument/2006/relationships/tags" Target="../tags/tag68.xml"/><Relationship Id="rId69" Type="http://schemas.openxmlformats.org/officeDocument/2006/relationships/tags" Target="../tags/tag69.xml"/><Relationship Id="rId50" Type="http://schemas.openxmlformats.org/officeDocument/2006/relationships/tags" Target="../tags/tag50.xml"/><Relationship Id="rId51" Type="http://schemas.openxmlformats.org/officeDocument/2006/relationships/tags" Target="../tags/tag51.xml"/><Relationship Id="rId52" Type="http://schemas.openxmlformats.org/officeDocument/2006/relationships/tags" Target="../tags/tag52.xml"/><Relationship Id="rId53" Type="http://schemas.openxmlformats.org/officeDocument/2006/relationships/tags" Target="../tags/tag53.xml"/><Relationship Id="rId54" Type="http://schemas.openxmlformats.org/officeDocument/2006/relationships/tags" Target="../tags/tag54.xml"/><Relationship Id="rId55" Type="http://schemas.openxmlformats.org/officeDocument/2006/relationships/tags" Target="../tags/tag55.xml"/><Relationship Id="rId56" Type="http://schemas.openxmlformats.org/officeDocument/2006/relationships/tags" Target="../tags/tag56.xml"/><Relationship Id="rId57" Type="http://schemas.openxmlformats.org/officeDocument/2006/relationships/tags" Target="../tags/tag57.xml"/><Relationship Id="rId58" Type="http://schemas.openxmlformats.org/officeDocument/2006/relationships/tags" Target="../tags/tag58.xml"/><Relationship Id="rId59" Type="http://schemas.openxmlformats.org/officeDocument/2006/relationships/tags" Target="../tags/tag59.xml"/><Relationship Id="rId40" Type="http://schemas.openxmlformats.org/officeDocument/2006/relationships/tags" Target="../tags/tag40.xml"/><Relationship Id="rId41" Type="http://schemas.openxmlformats.org/officeDocument/2006/relationships/tags" Target="../tags/tag41.xml"/><Relationship Id="rId42" Type="http://schemas.openxmlformats.org/officeDocument/2006/relationships/tags" Target="../tags/tag42.xml"/><Relationship Id="rId43" Type="http://schemas.openxmlformats.org/officeDocument/2006/relationships/tags" Target="../tags/tag43.xml"/><Relationship Id="rId44" Type="http://schemas.openxmlformats.org/officeDocument/2006/relationships/tags" Target="../tags/tag44.xml"/><Relationship Id="rId45" Type="http://schemas.openxmlformats.org/officeDocument/2006/relationships/tags" Target="../tags/tag45.xml"/><Relationship Id="rId46" Type="http://schemas.openxmlformats.org/officeDocument/2006/relationships/tags" Target="../tags/tag46.xml"/><Relationship Id="rId47" Type="http://schemas.openxmlformats.org/officeDocument/2006/relationships/tags" Target="../tags/tag47.xml"/><Relationship Id="rId48" Type="http://schemas.openxmlformats.org/officeDocument/2006/relationships/tags" Target="../tags/tag48.xml"/><Relationship Id="rId49" Type="http://schemas.openxmlformats.org/officeDocument/2006/relationships/tags" Target="../tags/tag49.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33" Type="http://schemas.openxmlformats.org/officeDocument/2006/relationships/tags" Target="../tags/tag33.xml"/><Relationship Id="rId34" Type="http://schemas.openxmlformats.org/officeDocument/2006/relationships/tags" Target="../tags/tag34.xml"/><Relationship Id="rId35" Type="http://schemas.openxmlformats.org/officeDocument/2006/relationships/tags" Target="../tags/tag35.xml"/><Relationship Id="rId36" Type="http://schemas.openxmlformats.org/officeDocument/2006/relationships/tags" Target="../tags/tag36.xml"/><Relationship Id="rId37" Type="http://schemas.openxmlformats.org/officeDocument/2006/relationships/tags" Target="../tags/tag37.xml"/><Relationship Id="rId38" Type="http://schemas.openxmlformats.org/officeDocument/2006/relationships/tags" Target="../tags/tag38.xml"/><Relationship Id="rId39" Type="http://schemas.openxmlformats.org/officeDocument/2006/relationships/tags" Target="../tags/tag39.xml"/><Relationship Id="rId80" Type="http://schemas.openxmlformats.org/officeDocument/2006/relationships/hyperlink" Target="https://catalog.data.gov/dataset/fips-county-code-look-up-tool" TargetMode="External"/><Relationship Id="rId81" Type="http://schemas.openxmlformats.org/officeDocument/2006/relationships/hyperlink" Target="http://leafletjs.com/examples/choropleth/" TargetMode="External"/><Relationship Id="rId70" Type="http://schemas.openxmlformats.org/officeDocument/2006/relationships/tags" Target="../tags/tag70.xml"/><Relationship Id="rId71" Type="http://schemas.openxmlformats.org/officeDocument/2006/relationships/tags" Target="../tags/tag71.xml"/><Relationship Id="rId72" Type="http://schemas.openxmlformats.org/officeDocument/2006/relationships/tags" Target="../tags/tag72.xml"/><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73" Type="http://schemas.openxmlformats.org/officeDocument/2006/relationships/tags" Target="../tags/tag73.xml"/><Relationship Id="rId74" Type="http://schemas.openxmlformats.org/officeDocument/2006/relationships/tags" Target="../tags/tag74.xml"/><Relationship Id="rId75" Type="http://schemas.openxmlformats.org/officeDocument/2006/relationships/tags" Target="../tags/tag75.xml"/><Relationship Id="rId76" Type="http://schemas.openxmlformats.org/officeDocument/2006/relationships/tags" Target="../tags/tag76.xml"/><Relationship Id="rId77" Type="http://schemas.openxmlformats.org/officeDocument/2006/relationships/tags" Target="../tags/tag77.xml"/><Relationship Id="rId78" Type="http://schemas.openxmlformats.org/officeDocument/2006/relationships/slideLayout" Target="../slideLayouts/slideLayout6.xml"/><Relationship Id="rId79" Type="http://schemas.openxmlformats.org/officeDocument/2006/relationships/notesSlide" Target="../notesSlides/notesSlide3.xml"/><Relationship Id="rId60" Type="http://schemas.openxmlformats.org/officeDocument/2006/relationships/tags" Target="../tags/tag60.xml"/><Relationship Id="rId61" Type="http://schemas.openxmlformats.org/officeDocument/2006/relationships/tags" Target="../tags/tag61.xml"/><Relationship Id="rId62" Type="http://schemas.openxmlformats.org/officeDocument/2006/relationships/tags" Target="../tags/tag62.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brfss/annual_data/annual_2016.html" TargetMode="External"/><Relationship Id="rId4" Type="http://schemas.openxmlformats.org/officeDocument/2006/relationships/hyperlink" Target="https://www.cdc.gov/brfs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tiff"/></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Across_US_Analysis" TargetMode="External"/><Relationship Id="rId4" Type="http://schemas.openxmlformats.org/officeDocument/2006/relationships/image" Target="../media/image2.png"/><Relationship Id="rId5" Type="http://schemas.openxmlformats.org/officeDocument/2006/relationships/hyperlink" Target="NULL" TargetMode="External"/><Relationship Id="rId6" Type="http://schemas.openxmlformats.org/officeDocument/2006/relationships/image" Target="../media/image3.png"/><Relationship Id="rId7" Type="http://schemas.openxmlformats.org/officeDocument/2006/relationships/hyperlink" Target="NULL" TargetMode="External"/><Relationship Id="rId8" Type="http://schemas.openxmlformats.org/officeDocument/2006/relationships/image" Target="../media/image4.png"/><Relationship Id="rId9"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hyperlink" Target="http://admin.nber.org/xsearch?q=recent+economy+recession&amp;whichsearch=ftpub" TargetMode="External"/><Relationship Id="rId4" Type="http://schemas.openxmlformats.org/officeDocument/2006/relationships/image" Target="../media/image5.png"/><Relationship Id="rId5"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5066" y="921052"/>
            <a:ext cx="9524009" cy="2541431"/>
          </a:xfrm>
        </p:spPr>
        <p:txBody>
          <a:bodyPr>
            <a:normAutofit/>
          </a:bodyPr>
          <a:lstStyle/>
          <a:p>
            <a:r>
              <a:rPr lang="en-US" dirty="0" smtClean="0">
                <a:latin typeface="Cambria" charset="0"/>
                <a:ea typeface="Cambria" charset="0"/>
                <a:cs typeface="Cambria" charset="0"/>
              </a:rPr>
              <a:t>TEAM 1</a:t>
            </a:r>
            <a:br>
              <a:rPr lang="en-US" dirty="0" smtClean="0">
                <a:latin typeface="Cambria" charset="0"/>
                <a:ea typeface="Cambria" charset="0"/>
                <a:cs typeface="Cambria" charset="0"/>
              </a:rPr>
            </a:br>
            <a:r>
              <a:rPr lang="en-US" dirty="0" smtClean="0">
                <a:latin typeface="Cambria" charset="0"/>
                <a:ea typeface="Cambria" charset="0"/>
                <a:cs typeface="Cambria" charset="0"/>
              </a:rPr>
              <a:t>MENTAL HEALTH ANALYSIS</a:t>
            </a:r>
            <a:endParaRPr lang="en-US" dirty="0">
              <a:latin typeface="Cambria" charset="0"/>
              <a:ea typeface="Cambria" charset="0"/>
              <a:cs typeface="Cambria" charset="0"/>
            </a:endParaRPr>
          </a:p>
        </p:txBody>
      </p:sp>
      <p:sp>
        <p:nvSpPr>
          <p:cNvPr id="3" name="Subtitle 2"/>
          <p:cNvSpPr>
            <a:spLocks noGrp="1"/>
          </p:cNvSpPr>
          <p:nvPr>
            <p:ph type="subTitle" idx="1"/>
          </p:nvPr>
        </p:nvSpPr>
        <p:spPr>
          <a:xfrm>
            <a:off x="2375066" y="3697458"/>
            <a:ext cx="9926695" cy="2097700"/>
          </a:xfrm>
        </p:spPr>
        <p:txBody>
          <a:bodyPr/>
          <a:lstStyle/>
          <a:p>
            <a:r>
              <a:rPr lang="en-US" b="1" dirty="0" smtClean="0">
                <a:solidFill>
                  <a:schemeClr val="tx1"/>
                </a:solidFill>
                <a:latin typeface="Cambria" charset="0"/>
                <a:ea typeface="Cambria" charset="0"/>
                <a:cs typeface="Cambria" charset="0"/>
              </a:rPr>
              <a:t>JAN 13</a:t>
            </a:r>
            <a:r>
              <a:rPr lang="en-US" b="1" baseline="30000" dirty="0" smtClean="0">
                <a:solidFill>
                  <a:schemeClr val="tx1"/>
                </a:solidFill>
                <a:latin typeface="Cambria" charset="0"/>
                <a:ea typeface="Cambria" charset="0"/>
                <a:cs typeface="Cambria" charset="0"/>
              </a:rPr>
              <a:t>th</a:t>
            </a:r>
            <a:r>
              <a:rPr lang="en-US" b="1" dirty="0" smtClean="0">
                <a:solidFill>
                  <a:schemeClr val="tx1"/>
                </a:solidFill>
                <a:latin typeface="Cambria" charset="0"/>
                <a:ea typeface="Cambria" charset="0"/>
                <a:cs typeface="Cambria" charset="0"/>
              </a:rPr>
              <a:t> 2018 </a:t>
            </a:r>
          </a:p>
          <a:p>
            <a:endParaRPr lang="en-US" b="1" dirty="0" smtClean="0">
              <a:solidFill>
                <a:schemeClr val="tx1"/>
              </a:solidFill>
            </a:endParaRPr>
          </a:p>
          <a:p>
            <a:r>
              <a:rPr lang="en-US" b="1" dirty="0" smtClean="0">
                <a:solidFill>
                  <a:schemeClr val="tx1"/>
                </a:solidFill>
              </a:rPr>
              <a:t>GROUP MEMBERS:</a:t>
            </a:r>
          </a:p>
          <a:p>
            <a:r>
              <a:rPr lang="en-US" sz="2000" dirty="0" smtClean="0">
                <a:solidFill>
                  <a:schemeClr val="tx1"/>
                </a:solidFill>
                <a:latin typeface="Cambria" charset="0"/>
                <a:ea typeface="Cambria" charset="0"/>
                <a:cs typeface="Cambria" charset="0"/>
              </a:rPr>
              <a:t>Aiyana Liz Mathew, Aruna Amaresan, Aswathy Mohan, Michael </a:t>
            </a:r>
            <a:r>
              <a:rPr lang="en-US" sz="2000" dirty="0">
                <a:solidFill>
                  <a:schemeClr val="tx1"/>
                </a:solidFill>
                <a:latin typeface="Cambria" charset="0"/>
                <a:ea typeface="Cambria" charset="0"/>
                <a:cs typeface="Cambria" charset="0"/>
              </a:rPr>
              <a:t>Ilelaboye</a:t>
            </a:r>
            <a:r>
              <a:rPr lang="en-US" sz="2000" dirty="0">
                <a:solidFill>
                  <a:schemeClr val="tx1"/>
                </a:solidFill>
                <a:latin typeface="Cambria" charset="0"/>
                <a:ea typeface="Cambria" charset="0"/>
                <a:cs typeface="Cambria" charset="0"/>
              </a:rPr>
              <a:t> </a:t>
            </a:r>
            <a:r>
              <a:rPr lang="en-US" sz="2000" dirty="0" smtClean="0">
                <a:solidFill>
                  <a:schemeClr val="tx1"/>
                </a:solidFill>
                <a:latin typeface="Cambria" charset="0"/>
                <a:ea typeface="Cambria" charset="0"/>
                <a:cs typeface="Cambria" charset="0"/>
              </a:rPr>
              <a:t>  </a:t>
            </a:r>
          </a:p>
          <a:p>
            <a:endParaRPr lang="en-US" dirty="0"/>
          </a:p>
        </p:txBody>
      </p:sp>
    </p:spTree>
    <p:extLst>
      <p:ext uri="{BB962C8B-B14F-4D97-AF65-F5344CB8AC3E}">
        <p14:creationId xmlns:p14="http://schemas.microsoft.com/office/powerpoint/2010/main" val="1113054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smtClean="0">
                <a:latin typeface="Cambria" charset="0"/>
                <a:ea typeface="Cambria" charset="0"/>
                <a:cs typeface="Cambria" charset="0"/>
              </a:rPr>
              <a:t>FINDINGS:  MENTAL HEALTH ACROSS YEARS BY GENDER AND RACE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7492999" y="1413411"/>
            <a:ext cx="4548943" cy="2738705"/>
          </a:xfrm>
        </p:spPr>
        <p:txBody>
          <a:bodyPr>
            <a:noAutofit/>
          </a:bodyPr>
          <a:lstStyle/>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Females more highly impacted than males except in 2014-15</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Count of White Americans impacted more than other races. Seconded by African-Americans. Count negligible in others</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Constraint: Reason for above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Possible that the Phone survey may have been with more white Americans than folks of other race or ethnicity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Need to Investigate </a:t>
            </a:r>
          </a:p>
          <a:p>
            <a:pPr defTabSz="914400">
              <a:spcBef>
                <a:spcPts val="0"/>
              </a:spcBef>
              <a:buClrTx/>
              <a:buFont typeface="Wingdings" charset="2"/>
              <a:buChar char="Ø"/>
            </a:pPr>
            <a:endParaRPr lang="en-US" sz="1600" dirty="0" smtClean="0">
              <a:solidFill>
                <a:schemeClr val="tx1"/>
              </a:solidFill>
              <a:latin typeface="Cambria" charset="0"/>
              <a:ea typeface="Cambria" charset="0"/>
              <a:cs typeface="Cambria" charset="0"/>
            </a:endParaRPr>
          </a:p>
          <a:p>
            <a:pPr defTabSz="914400">
              <a:spcBef>
                <a:spcPts val="0"/>
              </a:spcBef>
              <a:buClrTx/>
              <a:buFont typeface="Wingdings" charset="2"/>
              <a:buChar char="Ø"/>
            </a:pPr>
            <a:endParaRPr lang="en-US" sz="1600" dirty="0" smtClean="0">
              <a:solidFill>
                <a:schemeClr val="tx1"/>
              </a:solidFill>
              <a:latin typeface="Cambria" charset="0"/>
              <a:ea typeface="Cambria" charset="0"/>
              <a:cs typeface="Cambri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404" y="1413412"/>
            <a:ext cx="5902596" cy="27387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704" y="4152117"/>
            <a:ext cx="7769495" cy="2536081"/>
          </a:xfrm>
          <a:prstGeom prst="rect">
            <a:avLst/>
          </a:prstGeom>
        </p:spPr>
      </p:pic>
      <p:sp>
        <p:nvSpPr>
          <p:cNvPr id="8" name="Rectangle 7"/>
          <p:cNvSpPr/>
          <p:nvPr/>
        </p:nvSpPr>
        <p:spPr>
          <a:xfrm>
            <a:off x="6113875" y="1413411"/>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Across_Years_Analysis/Gender vs Population of Mental Health_USA from 2012 to 2016.png"/>
              </a:rPr>
              <a:t>By Gender</a:t>
            </a:r>
            <a:endParaRPr lang="en-US" sz="1200" b="1" dirty="0">
              <a:solidFill>
                <a:schemeClr val="tx1"/>
              </a:solidFill>
              <a:latin typeface="Cambria" charset="0"/>
              <a:ea typeface="Cambria" charset="0"/>
              <a:cs typeface="Cambria" charset="0"/>
            </a:endParaRPr>
          </a:p>
        </p:txBody>
      </p:sp>
      <p:sp>
        <p:nvSpPr>
          <p:cNvPr id="9" name="Rectangle 8"/>
          <p:cNvSpPr/>
          <p:nvPr/>
        </p:nvSpPr>
        <p:spPr>
          <a:xfrm>
            <a:off x="7872825" y="4152116"/>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6" invalidUrl="https://github.com/arunasunder/Team1_MentalHealth/blob/master/Analysis_Output/Across_Years_Analysis/Race vs Population of Mental Health_USA from 2012 to 2016.png"/>
              </a:rPr>
              <a:t>By Race</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133367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smtClean="0">
                <a:latin typeface="Cambria" charset="0"/>
                <a:ea typeface="Cambria" charset="0"/>
                <a:cs typeface="Cambria" charset="0"/>
              </a:rPr>
              <a:t>FINDINGS:  MENTAL HEALTH ACROSS YEARS BY RURAL vs. URBAN &amp; AGE</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7492999" y="1413411"/>
            <a:ext cx="4548943" cy="2738705"/>
          </a:xfrm>
        </p:spPr>
        <p:txBody>
          <a:bodyPr>
            <a:noAutofit/>
          </a:bodyPr>
          <a:lstStyle/>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Counter to Expectation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Trends across years shows Rural areas more highly impacted </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This may be different state stats (see here)</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Investigate more on </a:t>
            </a:r>
            <a:r>
              <a:rPr lang="en-US" sz="1600" dirty="0" smtClean="0">
                <a:solidFill>
                  <a:schemeClr val="tx1"/>
                </a:solidFill>
                <a:latin typeface="Cambria" charset="0"/>
                <a:ea typeface="Cambria" charset="0"/>
                <a:cs typeface="Cambria" charset="0"/>
                <a:hlinkClick r:id="rId3"/>
              </a:rPr>
              <a:t>here</a:t>
            </a:r>
            <a:r>
              <a:rPr lang="en-US" sz="1600" dirty="0" smtClean="0">
                <a:solidFill>
                  <a:schemeClr val="tx1"/>
                </a:solidFill>
                <a:latin typeface="Cambria" charset="0"/>
                <a:ea typeface="Cambria" charset="0"/>
                <a:cs typeface="Cambria" charset="0"/>
              </a:rPr>
              <a:t>.</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By Age Buckets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Highly Impacted are in age-range of 55-59. Least impacted are in age range of 18-24. For details click </a:t>
            </a:r>
            <a:r>
              <a:rPr lang="en-US" sz="1600" dirty="0" smtClean="0">
                <a:solidFill>
                  <a:schemeClr val="tx1"/>
                </a:solidFill>
                <a:latin typeface="Cambria" charset="0"/>
                <a:ea typeface="Cambria" charset="0"/>
                <a:cs typeface="Cambria" charset="0"/>
                <a:hlinkClick r:id="rId4" invalidUrl="https://github.com/arunasunder/Team1_MentalHealth/blob/master/Analysis_Output/Across_Years_Analysis/Age_Range vs Population of Mental Health_USA from 2012 to 2016.png"/>
              </a:rPr>
              <a:t>here</a:t>
            </a:r>
            <a:r>
              <a:rPr lang="en-US" sz="1600" dirty="0" smtClean="0">
                <a:solidFill>
                  <a:schemeClr val="tx1"/>
                </a:solidFill>
                <a:latin typeface="Cambria" charset="0"/>
                <a:ea typeface="Cambria" charset="0"/>
                <a:cs typeface="Cambria" charset="0"/>
              </a:rPr>
              <a:t>.</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671" y="1328590"/>
            <a:ext cx="7341327" cy="3700610"/>
          </a:xfrm>
          <a:prstGeom prst="rect">
            <a:avLst/>
          </a:prstGeom>
        </p:spPr>
      </p:pic>
      <p:sp>
        <p:nvSpPr>
          <p:cNvPr id="8" name="Rectangle 7"/>
          <p:cNvSpPr/>
          <p:nvPr/>
        </p:nvSpPr>
        <p:spPr>
          <a:xfrm>
            <a:off x="6145624" y="1328590"/>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6" invalidUrl="https://github.com/arunasunder/Team1_MentalHealth/blob/master/Analysis_Output/Across_Years_Analysis/MetroStatusCode vs Population of Mental Health_USA from 2012 to 2016.png"/>
              </a:rPr>
              <a:t>Rural vs Urban</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214432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56322"/>
            <a:ext cx="10451539" cy="1280890"/>
          </a:xfrm>
        </p:spPr>
        <p:txBody>
          <a:bodyPr>
            <a:normAutofit/>
          </a:bodyPr>
          <a:lstStyle/>
          <a:p>
            <a:r>
              <a:rPr lang="en-US" dirty="0" smtClean="0">
                <a:latin typeface="Cambria" charset="0"/>
                <a:ea typeface="Cambria" charset="0"/>
                <a:cs typeface="Cambria" charset="0"/>
              </a:rPr>
              <a:t>FINDINGS:  MENTAL HEALTH BY YEAR  </a:t>
            </a:r>
            <a:br>
              <a:rPr lang="en-US" dirty="0" smtClean="0">
                <a:latin typeface="Cambria" charset="0"/>
                <a:ea typeface="Cambria" charset="0"/>
                <a:cs typeface="Cambria" charset="0"/>
              </a:rPr>
            </a:br>
            <a:r>
              <a:rPr lang="en-US" dirty="0" smtClean="0">
                <a:latin typeface="Cambria" charset="0"/>
                <a:ea typeface="Cambria" charset="0"/>
                <a:cs typeface="Cambria" charset="0"/>
              </a:rPr>
              <a:t>On Age (US vs NJ) </a:t>
            </a:r>
            <a:r>
              <a:rPr lang="en-US" sz="2000" dirty="0" smtClean="0">
                <a:latin typeface="Cambria" charset="0"/>
                <a:ea typeface="Cambria" charset="0"/>
                <a:cs typeface="Cambria" charset="0"/>
              </a:rPr>
              <a:t>For details, click </a:t>
            </a:r>
            <a:r>
              <a:rPr lang="en-US" sz="2000" dirty="0" smtClean="0">
                <a:latin typeface="Cambria" charset="0"/>
                <a:ea typeface="Cambria" charset="0"/>
                <a:cs typeface="Cambria" charset="0"/>
                <a:hlinkClick r:id="rId3"/>
              </a:rPr>
              <a:t>here</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p:txBody>
      </p:sp>
      <p:sp>
        <p:nvSpPr>
          <p:cNvPr id="7" name="Content Placeholder 2"/>
          <p:cNvSpPr txBox="1">
            <a:spLocks/>
          </p:cNvSpPr>
          <p:nvPr/>
        </p:nvSpPr>
        <p:spPr>
          <a:xfrm>
            <a:off x="1363870" y="4953000"/>
            <a:ext cx="10296794" cy="508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Comparison of NJ vs US trends 60 different charts done across 5 years (12 per year)</a:t>
            </a:r>
          </a:p>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In NJ and the nation: Lowest impacted Age range continues to be steady at 18-24 age</a:t>
            </a:r>
          </a:p>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In NJ vs US: The Highly impacted age range increase from 2012-14 and then settled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04" y="1219200"/>
            <a:ext cx="5588000" cy="3721100"/>
          </a:xfrm>
          <a:prstGeom prst="rect">
            <a:avLst/>
          </a:prstGeom>
        </p:spPr>
      </p:pic>
      <p:sp>
        <p:nvSpPr>
          <p:cNvPr id="10" name="Rectangle 9"/>
          <p:cNvSpPr/>
          <p:nvPr/>
        </p:nvSpPr>
        <p:spPr>
          <a:xfrm>
            <a:off x="4978400" y="12319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2016/Age_Range vs Mental Health_NJ for 2016.png"/>
              </a:rPr>
              <a:t>By Age Range (NJ)</a:t>
            </a:r>
            <a:endParaRPr lang="en-US" sz="1200" b="1" dirty="0">
              <a:solidFill>
                <a:schemeClr val="tx1"/>
              </a:solidFill>
              <a:latin typeface="Cambria" charset="0"/>
              <a:ea typeface="Cambria" charset="0"/>
              <a:cs typeface="Cambria" charset="0"/>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198" y="1231900"/>
            <a:ext cx="5537200" cy="3695700"/>
          </a:xfrm>
          <a:prstGeom prst="rect">
            <a:avLst/>
          </a:prstGeom>
        </p:spPr>
      </p:pic>
      <p:sp>
        <p:nvSpPr>
          <p:cNvPr id="14" name="Rectangle 13"/>
          <p:cNvSpPr/>
          <p:nvPr/>
        </p:nvSpPr>
        <p:spPr>
          <a:xfrm>
            <a:off x="10565560" y="12573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7" invalidUrl="https://github.com/arunasunder/Team1_MentalHealth/blob/master/Analysis_Output/2016/Age_Range vs Mental Health_USA for 2016.png"/>
              </a:rPr>
              <a:t>By Age Range (US)</a:t>
            </a:r>
            <a:endParaRPr lang="en-US" sz="1200" b="1" dirty="0">
              <a:solidFill>
                <a:schemeClr val="tx1"/>
              </a:solidFill>
              <a:latin typeface="Cambria" charset="0"/>
              <a:ea typeface="Cambria" charset="0"/>
              <a:cs typeface="Cambria"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137385149"/>
              </p:ext>
            </p:extLst>
          </p:nvPr>
        </p:nvGraphicFramePr>
        <p:xfrm>
          <a:off x="9537699" y="4797270"/>
          <a:ext cx="2613293" cy="2060730"/>
        </p:xfrm>
        <a:graphic>
          <a:graphicData uri="http://schemas.openxmlformats.org/drawingml/2006/table">
            <a:tbl>
              <a:tblPr firstRow="1" bandRow="1">
                <a:tableStyleId>{BDBED569-4797-4DF1-A0F4-6AAB3CD982D8}</a:tableStyleId>
              </a:tblPr>
              <a:tblGrid>
                <a:gridCol w="644414"/>
                <a:gridCol w="997061"/>
                <a:gridCol w="971818"/>
              </a:tblGrid>
              <a:tr h="624052">
                <a:tc>
                  <a:txBody>
                    <a:bodyPr/>
                    <a:lstStyle/>
                    <a:p>
                      <a:r>
                        <a:rPr lang="en-US" sz="1400" b="1" i="0" kern="1200" dirty="0" smtClean="0">
                          <a:solidFill>
                            <a:schemeClr val="dk1"/>
                          </a:solidFill>
                          <a:latin typeface="Cambria" charset="0"/>
                          <a:ea typeface="Cambria" charset="0"/>
                          <a:cs typeface="Cambria" charset="0"/>
                        </a:rPr>
                        <a:t>Year</a:t>
                      </a:r>
                      <a:endParaRPr lang="en-US" sz="1400" b="1" i="0" kern="1200" dirty="0">
                        <a:solidFill>
                          <a:schemeClr val="dk1"/>
                        </a:solidFill>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smtClean="0">
                          <a:latin typeface="Cambria" charset="0"/>
                          <a:ea typeface="Cambria" charset="0"/>
                          <a:cs typeface="Cambria" charset="0"/>
                        </a:rPr>
                        <a:t>Highly</a:t>
                      </a:r>
                      <a:r>
                        <a:rPr lang="en-US" sz="1200" b="1" i="0" baseline="0" dirty="0" smtClean="0">
                          <a:latin typeface="Cambria" charset="0"/>
                          <a:ea typeface="Cambria" charset="0"/>
                          <a:cs typeface="Cambria" charset="0"/>
                        </a:rPr>
                        <a:t> Impacted Age (NJ)</a:t>
                      </a:r>
                      <a:endParaRPr lang="en-US" sz="12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smtClean="0">
                          <a:latin typeface="Cambria" charset="0"/>
                          <a:ea typeface="Cambria" charset="0"/>
                          <a:cs typeface="Cambria" charset="0"/>
                        </a:rPr>
                        <a:t>Highly</a:t>
                      </a:r>
                      <a:r>
                        <a:rPr lang="en-US" sz="1200" b="1" i="0" baseline="0" dirty="0" smtClean="0">
                          <a:latin typeface="Cambria" charset="0"/>
                          <a:ea typeface="Cambria" charset="0"/>
                          <a:cs typeface="Cambria" charset="0"/>
                        </a:rPr>
                        <a:t> Impacted Age (US) </a:t>
                      </a:r>
                      <a:endParaRPr lang="en-US" sz="1200" b="1" i="0" dirty="0" smtClean="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2012</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t-IT" sz="1200" b="0" i="0" u="none" strike="noStrike" dirty="0" smtClean="0">
                          <a:solidFill>
                            <a:srgbClr val="000000"/>
                          </a:solidFill>
                          <a:effectLst/>
                          <a:latin typeface="Cambria" charset="0"/>
                          <a:ea typeface="Cambria" charset="0"/>
                          <a:cs typeface="Cambria" charset="0"/>
                        </a:rPr>
                        <a:t>60-64</a:t>
                      </a:r>
                      <a:endParaRPr lang="it-IT"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is-IS" sz="1200" b="0" i="0" u="none" strike="noStrike" smtClean="0">
                          <a:solidFill>
                            <a:srgbClr val="000000"/>
                          </a:solidFill>
                          <a:effectLst/>
                          <a:latin typeface="Cambria" charset="0"/>
                          <a:ea typeface="Cambria" charset="0"/>
                          <a:cs typeface="Cambria" charset="0"/>
                        </a:rPr>
                        <a:t> </a:t>
                      </a:r>
                      <a:r>
                        <a:rPr lang="pt-BR" sz="1200" b="0" i="0" u="none" strike="noStrike" dirty="0" smtClean="0">
                          <a:solidFill>
                            <a:srgbClr val="000000"/>
                          </a:solidFill>
                          <a:effectLst/>
                          <a:latin typeface="Cambria" charset="0"/>
                          <a:ea typeface="Cambria" charset="0"/>
                          <a:cs typeface="Cambria" charset="0"/>
                        </a:rPr>
                        <a:t>55-59</a:t>
                      </a:r>
                    </a:p>
                    <a:p>
                      <a:pPr algn="l" fontAlgn="t"/>
                      <a:r>
                        <a:rPr lang="is-IS" sz="1200" b="0" i="0" u="none" strike="noStrike" smtClean="0">
                          <a:solidFill>
                            <a:srgbClr val="000000"/>
                          </a:solidFill>
                          <a:effectLst/>
                          <a:latin typeface="Cambria" charset="0"/>
                          <a:ea typeface="Cambria" charset="0"/>
                          <a:cs typeface="Cambria" charset="0"/>
                        </a:rPr>
                        <a:t> </a:t>
                      </a:r>
                      <a:endParaRPr lang="mr-IN" sz="1200" b="0" i="0" u="none" strike="noStrike" dirty="0">
                        <a:solidFill>
                          <a:srgbClr val="000000"/>
                        </a:solidFill>
                        <a:effectLst/>
                        <a:latin typeface="Cambria" charset="0"/>
                        <a:ea typeface="Cambria" charset="0"/>
                        <a:cs typeface="Cambri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2013</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200" b="0" i="0" u="none" strike="noStrike" dirty="0" smtClean="0">
                          <a:solidFill>
                            <a:srgbClr val="000000"/>
                          </a:solidFill>
                          <a:effectLst/>
                          <a:latin typeface="Cambria" charset="0"/>
                          <a:ea typeface="Cambria" charset="0"/>
                          <a:cs typeface="Cambria" charset="0"/>
                        </a:rPr>
                        <a:t>65-69</a:t>
                      </a:r>
                      <a:endParaRPr lang="pt-BR"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is-IS"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2014</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0" i="0" u="none" strike="noStrike" dirty="0" smtClean="0">
                          <a:solidFill>
                            <a:srgbClr val="000000"/>
                          </a:solidFill>
                          <a:effectLst/>
                          <a:latin typeface="Cambria" charset="0"/>
                          <a:ea typeface="Cambria" charset="0"/>
                          <a:cs typeface="Cambria" charset="0"/>
                        </a:rPr>
                        <a:t>55-59</a:t>
                      </a:r>
                      <a:endParaRPr lang="en-US"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2015</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fi-FI" sz="1200" b="0" i="0" u="none" strike="noStrike" dirty="0" smtClean="0">
                          <a:solidFill>
                            <a:srgbClr val="000000"/>
                          </a:solidFill>
                          <a:effectLst/>
                          <a:latin typeface="Cambria" charset="0"/>
                          <a:ea typeface="Cambria" charset="0"/>
                          <a:cs typeface="Cambria" charset="0"/>
                        </a:rPr>
                        <a:t>50-54</a:t>
                      </a:r>
                      <a:endParaRPr lang="fi-FI"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2016</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200" b="0" i="0" u="none" strike="noStrike" dirty="0" smtClean="0">
                          <a:solidFill>
                            <a:srgbClr val="000000"/>
                          </a:solidFill>
                          <a:effectLst/>
                          <a:latin typeface="Cambria" charset="0"/>
                          <a:ea typeface="Cambria" charset="0"/>
                          <a:cs typeface="Cambria" charset="0"/>
                        </a:rPr>
                        <a:t>55-59</a:t>
                      </a:r>
                      <a:endParaRPr lang="pt-BR"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584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56322"/>
            <a:ext cx="10451539" cy="1280890"/>
          </a:xfrm>
        </p:spPr>
        <p:txBody>
          <a:bodyPr>
            <a:normAutofit/>
          </a:bodyPr>
          <a:lstStyle/>
          <a:p>
            <a:r>
              <a:rPr lang="en-US" dirty="0" smtClean="0">
                <a:latin typeface="Cambria" charset="0"/>
                <a:ea typeface="Cambria" charset="0"/>
                <a:cs typeface="Cambria" charset="0"/>
              </a:rPr>
              <a:t>FINDINGS:  MENTAL HEALTH BY YEAR  </a:t>
            </a:r>
            <a:br>
              <a:rPr lang="en-US" dirty="0" smtClean="0">
                <a:latin typeface="Cambria" charset="0"/>
                <a:ea typeface="Cambria" charset="0"/>
                <a:cs typeface="Cambria" charset="0"/>
              </a:rPr>
            </a:br>
            <a:r>
              <a:rPr lang="en-US" dirty="0" smtClean="0">
                <a:latin typeface="Cambria" charset="0"/>
                <a:ea typeface="Cambria" charset="0"/>
                <a:cs typeface="Cambria" charset="0"/>
              </a:rPr>
              <a:t>On Rural vs Urban (US vs NJ) </a:t>
            </a:r>
            <a:r>
              <a:rPr lang="en-US" sz="2000" dirty="0" smtClean="0">
                <a:latin typeface="Cambria" charset="0"/>
                <a:ea typeface="Cambria" charset="0"/>
                <a:cs typeface="Cambria" charset="0"/>
              </a:rPr>
              <a:t>For details, click </a:t>
            </a:r>
            <a:r>
              <a:rPr lang="en-US" sz="2000" dirty="0" smtClean="0">
                <a:latin typeface="Cambria" charset="0"/>
                <a:ea typeface="Cambria" charset="0"/>
                <a:cs typeface="Cambria" charset="0"/>
                <a:hlinkClick r:id="rId3"/>
              </a:rPr>
              <a:t>here</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p:txBody>
      </p:sp>
      <p:sp>
        <p:nvSpPr>
          <p:cNvPr id="7" name="Content Placeholder 2"/>
          <p:cNvSpPr txBox="1">
            <a:spLocks/>
          </p:cNvSpPr>
          <p:nvPr/>
        </p:nvSpPr>
        <p:spPr>
          <a:xfrm>
            <a:off x="1082406" y="4662343"/>
            <a:ext cx="10296794" cy="508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Across last 5 years, NJ has always shown Urban population as more highly impacted than </a:t>
            </a:r>
            <a:r>
              <a:rPr lang="en-US" sz="1600" dirty="0">
                <a:solidFill>
                  <a:schemeClr val="tx1"/>
                </a:solidFill>
                <a:latin typeface="Cambria" charset="0"/>
                <a:ea typeface="Cambria" charset="0"/>
                <a:cs typeface="Cambria" charset="0"/>
              </a:rPr>
              <a:t>R</a:t>
            </a:r>
            <a:r>
              <a:rPr lang="en-US" sz="1600" dirty="0" smtClean="0">
                <a:solidFill>
                  <a:schemeClr val="tx1"/>
                </a:solidFill>
                <a:latin typeface="Cambria" charset="0"/>
                <a:ea typeface="Cambria" charset="0"/>
                <a:cs typeface="Cambria" charset="0"/>
              </a:rPr>
              <a:t>ural population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This is in contrast to US trends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1231900"/>
            <a:ext cx="5511800" cy="3213100"/>
          </a:xfrm>
          <a:prstGeom prst="rect">
            <a:avLst/>
          </a:prstGeom>
        </p:spPr>
      </p:pic>
      <p:sp>
        <p:nvSpPr>
          <p:cNvPr id="10" name="Rectangle 9"/>
          <p:cNvSpPr/>
          <p:nvPr/>
        </p:nvSpPr>
        <p:spPr>
          <a:xfrm>
            <a:off x="4775200" y="12573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2016/MetroStatusCode vs Mental Health_NJ for 2016.png"/>
              </a:rPr>
              <a:t>Rural vs Urban (NJ</a:t>
            </a:r>
            <a:r>
              <a:rPr lang="en-US" sz="1200" b="1" dirty="0" smtClean="0">
                <a:solidFill>
                  <a:schemeClr val="tx1"/>
                </a:solidFill>
                <a:latin typeface="Cambria" charset="0"/>
                <a:ea typeface="Cambria" charset="0"/>
                <a:cs typeface="Cambria" charset="0"/>
                <a:hlinkClick r:id="rId6" invalidUrl="https://github.com/arunasunder/Team1_MentalHealth/blob/master/Analysis_Output/2016/MetroStatusCode vs Mental Health_NJ for 2016.png"/>
              </a:rPr>
              <a:t>)</a:t>
            </a:r>
            <a:endParaRPr lang="en-US" sz="1200" b="1" dirty="0">
              <a:solidFill>
                <a:schemeClr val="tx1"/>
              </a:solidFill>
              <a:latin typeface="Cambria" charset="0"/>
              <a:ea typeface="Cambria" charset="0"/>
              <a:cs typeface="Cambria"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0900" y="1187450"/>
            <a:ext cx="5448300" cy="3256455"/>
          </a:xfrm>
          <a:prstGeom prst="rect">
            <a:avLst/>
          </a:prstGeom>
        </p:spPr>
      </p:pic>
      <p:sp>
        <p:nvSpPr>
          <p:cNvPr id="14" name="Rectangle 13"/>
          <p:cNvSpPr/>
          <p:nvPr/>
        </p:nvSpPr>
        <p:spPr>
          <a:xfrm>
            <a:off x="10666268" y="1198397"/>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8" invalidUrl="https://github.com/arunasunder/Team1_MentalHealth/blob/master/Analysis_Output/2016/MetroStatusCode vs Mental Health_USA for 2016.png"/>
              </a:rPr>
              <a:t>Rural vs Urban (US)</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72980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515086"/>
            <a:ext cx="10451539" cy="1280890"/>
          </a:xfrm>
        </p:spPr>
        <p:txBody>
          <a:bodyPr>
            <a:normAutofit/>
          </a:bodyPr>
          <a:lstStyle/>
          <a:p>
            <a:r>
              <a:rPr lang="en-US" dirty="0" smtClean="0">
                <a:latin typeface="Cambria" charset="0"/>
                <a:ea typeface="Cambria" charset="0"/>
                <a:cs typeface="Cambria" charset="0"/>
              </a:rPr>
              <a:t>SUMMARIZED FINDINGS &amp; NEXT STEPS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mbria" charset="0"/>
                <a:ea typeface="Cambria" charset="0"/>
                <a:cs typeface="Cambria" charset="0"/>
              </a:rPr>
              <a:t>Summarized Findings:</a:t>
            </a:r>
          </a:p>
          <a:p>
            <a:pPr lvl="0" defTabSz="914400">
              <a:spcBef>
                <a:spcPts val="0"/>
              </a:spcBef>
              <a:buClrTx/>
            </a:pPr>
            <a:r>
              <a:rPr lang="en-US" sz="2000" dirty="0" smtClean="0">
                <a:solidFill>
                  <a:schemeClr val="tx1"/>
                </a:solidFill>
                <a:latin typeface="Cambria" charset="0"/>
                <a:ea typeface="Cambria" charset="0"/>
                <a:cs typeface="Cambria" charset="0"/>
              </a:rPr>
              <a:t>Across States: </a:t>
            </a:r>
          </a:p>
          <a:p>
            <a:pPr lvl="1" defTabSz="914400">
              <a:spcBef>
                <a:spcPts val="0"/>
              </a:spcBef>
              <a:buClrTx/>
            </a:pPr>
            <a:r>
              <a:rPr lang="en-US" dirty="0" smtClean="0">
                <a:solidFill>
                  <a:schemeClr val="tx1"/>
                </a:solidFill>
                <a:latin typeface="Cambria" charset="0"/>
                <a:ea typeface="Cambria" charset="0"/>
                <a:cs typeface="Cambria" charset="0"/>
              </a:rPr>
              <a:t>West vs East Nuances </a:t>
            </a:r>
            <a:endParaRPr lang="en-US" sz="2000" dirty="0" smtClean="0">
              <a:solidFill>
                <a:schemeClr val="tx1"/>
              </a:solidFill>
              <a:latin typeface="Cambria" charset="0"/>
              <a:ea typeface="Cambria" charset="0"/>
              <a:cs typeface="Cambria" charset="0"/>
            </a:endParaRPr>
          </a:p>
          <a:p>
            <a:pPr lvl="0" defTabSz="914400">
              <a:spcBef>
                <a:spcPts val="0"/>
              </a:spcBef>
              <a:buClrTx/>
            </a:pPr>
            <a:r>
              <a:rPr lang="en-US" sz="2000" dirty="0" smtClean="0">
                <a:solidFill>
                  <a:schemeClr val="tx1"/>
                </a:solidFill>
                <a:latin typeface="Cambria" charset="0"/>
                <a:ea typeface="Cambria" charset="0"/>
                <a:cs typeface="Cambria" charset="0"/>
              </a:rPr>
              <a:t>In NJ vs US Analysis: </a:t>
            </a:r>
          </a:p>
          <a:p>
            <a:pPr lvl="1" defTabSz="914400">
              <a:spcBef>
                <a:spcPts val="0"/>
              </a:spcBef>
              <a:buClrTx/>
            </a:pPr>
            <a:r>
              <a:rPr lang="en-US" b="1" dirty="0" smtClean="0">
                <a:solidFill>
                  <a:schemeClr val="tx1"/>
                </a:solidFill>
                <a:latin typeface="Cambria" charset="0"/>
                <a:ea typeface="Cambria" charset="0"/>
                <a:cs typeface="Cambria" charset="0"/>
              </a:rPr>
              <a:t>On Gender:</a:t>
            </a:r>
            <a:r>
              <a:rPr lang="en-US" dirty="0" smtClean="0">
                <a:solidFill>
                  <a:schemeClr val="tx1"/>
                </a:solidFill>
                <a:latin typeface="Cambria" charset="0"/>
                <a:ea typeface="Cambria" charset="0"/>
                <a:cs typeface="Cambria" charset="0"/>
              </a:rPr>
              <a:t> Male are more highly impacted across years compared to Female (narrow margin)</a:t>
            </a:r>
            <a:r>
              <a:rPr lang="mr-IN" dirty="0" smtClean="0">
                <a:solidFill>
                  <a:schemeClr val="tx1"/>
                </a:solidFill>
                <a:latin typeface="Cambria" charset="0"/>
                <a:ea typeface="Cambria" charset="0"/>
                <a:cs typeface="Cambria" charset="0"/>
              </a:rPr>
              <a:t>–</a:t>
            </a:r>
            <a:r>
              <a:rPr lang="en-US" dirty="0" smtClean="0">
                <a:solidFill>
                  <a:schemeClr val="tx1"/>
                </a:solidFill>
                <a:latin typeface="Cambria" charset="0"/>
                <a:ea typeface="Cambria" charset="0"/>
                <a:cs typeface="Cambria" charset="0"/>
              </a:rPr>
              <a:t> In Contrast to US except for 2016. Looks like US is following the trend seen in NJ </a:t>
            </a:r>
          </a:p>
          <a:p>
            <a:pPr lvl="1" defTabSz="914400">
              <a:spcBef>
                <a:spcPts val="0"/>
              </a:spcBef>
              <a:buClrTx/>
            </a:pPr>
            <a:r>
              <a:rPr lang="en-US" b="1" dirty="0" smtClean="0">
                <a:solidFill>
                  <a:schemeClr val="tx1"/>
                </a:solidFill>
                <a:latin typeface="Cambria" charset="0"/>
                <a:ea typeface="Cambria" charset="0"/>
                <a:cs typeface="Cambria" charset="0"/>
              </a:rPr>
              <a:t>On Health Coverage</a:t>
            </a:r>
            <a:r>
              <a:rPr lang="en-US" dirty="0" smtClean="0">
                <a:solidFill>
                  <a:schemeClr val="tx1"/>
                </a:solidFill>
                <a:latin typeface="Cambria" charset="0"/>
                <a:ea typeface="Cambria" charset="0"/>
                <a:cs typeface="Cambria" charset="0"/>
              </a:rPr>
              <a:t>: Contrast to belief, Population density having health coverage seem to be highly impacted than people with no coverage (Trends similar in NJ and US) </a:t>
            </a:r>
          </a:p>
          <a:p>
            <a:pPr lvl="1" defTabSz="914400">
              <a:spcBef>
                <a:spcPts val="0"/>
              </a:spcBef>
              <a:buClrTx/>
            </a:pPr>
            <a:r>
              <a:rPr lang="en-US" b="1" dirty="0" smtClean="0">
                <a:solidFill>
                  <a:schemeClr val="tx1"/>
                </a:solidFill>
                <a:latin typeface="Cambria" charset="0"/>
                <a:ea typeface="Cambria" charset="0"/>
                <a:cs typeface="Cambria" charset="0"/>
              </a:rPr>
              <a:t>On Employment State: </a:t>
            </a:r>
            <a:r>
              <a:rPr lang="en-US" dirty="0" smtClean="0">
                <a:solidFill>
                  <a:schemeClr val="tx1"/>
                </a:solidFill>
                <a:latin typeface="Cambria" charset="0"/>
                <a:ea typeface="Cambria" charset="0"/>
                <a:cs typeface="Cambria" charset="0"/>
              </a:rPr>
              <a:t>NJ Trends follow the nation trend of high impact seen with population unable to work (vs) lowest impact in Students</a:t>
            </a:r>
          </a:p>
          <a:p>
            <a:pPr lvl="1" defTabSz="914400">
              <a:spcBef>
                <a:spcPts val="0"/>
              </a:spcBef>
              <a:buClrTx/>
            </a:pPr>
            <a:r>
              <a:rPr lang="en-US" dirty="0" smtClean="0">
                <a:solidFill>
                  <a:schemeClr val="tx1"/>
                </a:solidFill>
                <a:latin typeface="Cambria" charset="0"/>
                <a:ea typeface="Cambria" charset="0"/>
                <a:cs typeface="Cambria" charset="0"/>
              </a:rPr>
              <a:t>On Race: NJ Trends follows suit with national trend</a:t>
            </a:r>
            <a:endParaRPr lang="en-US" dirty="0" smtClean="0">
              <a:solidFill>
                <a:srgbClr val="FF0000"/>
              </a:solidFill>
              <a:latin typeface="Cambria" charset="0"/>
              <a:ea typeface="Cambria" charset="0"/>
              <a:cs typeface="Cambria" charset="0"/>
            </a:endParaRPr>
          </a:p>
          <a:p>
            <a:pPr lvl="0" defTabSz="914400">
              <a:spcBef>
                <a:spcPts val="0"/>
              </a:spcBef>
              <a:buClrTx/>
            </a:pPr>
            <a:r>
              <a:rPr lang="en-US" sz="2000" dirty="0" smtClean="0">
                <a:solidFill>
                  <a:schemeClr val="tx1"/>
                </a:solidFill>
                <a:latin typeface="Cambria" charset="0"/>
                <a:ea typeface="Cambria" charset="0"/>
                <a:cs typeface="Cambria" charset="0"/>
                <a:hlinkClick r:id="rId3"/>
              </a:rPr>
              <a:t>Jump in 2015 </a:t>
            </a:r>
            <a:r>
              <a:rPr lang="en-US" sz="2000" dirty="0" smtClean="0">
                <a:solidFill>
                  <a:schemeClr val="tx1"/>
                </a:solidFill>
                <a:latin typeface="Cambria" charset="0"/>
                <a:ea typeface="Cambria" charset="0"/>
                <a:cs typeface="Cambria" charset="0"/>
              </a:rPr>
              <a:t>across the board </a:t>
            </a:r>
            <a:r>
              <a:rPr lang="mr-IN" sz="2000" dirty="0" smtClean="0">
                <a:solidFill>
                  <a:schemeClr val="tx1"/>
                </a:solidFill>
                <a:latin typeface="Cambria" charset="0"/>
                <a:ea typeface="Cambria" charset="0"/>
                <a:cs typeface="Cambria" charset="0"/>
              </a:rPr>
              <a:t>–</a:t>
            </a:r>
            <a:r>
              <a:rPr lang="en-US" sz="2000" dirty="0" smtClean="0">
                <a:solidFill>
                  <a:schemeClr val="tx1"/>
                </a:solidFill>
                <a:latin typeface="Cambria" charset="0"/>
                <a:ea typeface="Cambria" charset="0"/>
                <a:cs typeface="Cambria" charset="0"/>
              </a:rPr>
              <a:t> Higher stress reported across America External factors </a:t>
            </a:r>
            <a:r>
              <a:rPr lang="mr-IN" sz="2000" dirty="0" smtClean="0">
                <a:solidFill>
                  <a:schemeClr val="tx1"/>
                </a:solidFill>
                <a:latin typeface="Cambria" charset="0"/>
                <a:ea typeface="Cambria" charset="0"/>
                <a:cs typeface="Cambria" charset="0"/>
              </a:rPr>
              <a:t>–</a:t>
            </a:r>
            <a:r>
              <a:rPr lang="en-US" sz="2000" dirty="0" smtClean="0">
                <a:solidFill>
                  <a:schemeClr val="tx1"/>
                </a:solidFill>
                <a:latin typeface="Cambria" charset="0"/>
                <a:ea typeface="Cambria" charset="0"/>
                <a:cs typeface="Cambria" charset="0"/>
              </a:rPr>
              <a:t> e.g. After effects of housing crisis over many years, discrimination</a:t>
            </a:r>
          </a:p>
          <a:p>
            <a:pPr marL="0" marR="0" lvl="0" indent="0" defTabSz="914400" eaLnBrk="1" fontAlgn="auto" latinLnBrk="0" hangingPunct="1">
              <a:lnSpc>
                <a:spcPct val="100000"/>
              </a:lnSpc>
              <a:spcBef>
                <a:spcPts val="0"/>
              </a:spcBef>
              <a:spcAft>
                <a:spcPts val="0"/>
              </a:spcAft>
              <a:buClrTx/>
              <a:buSzTx/>
              <a:buFontTx/>
              <a:buNone/>
              <a:tabLst/>
              <a:defRPr/>
            </a:pPr>
            <a:endParaRPr lang="en-US" sz="2000" b="1" dirty="0" smtClean="0">
              <a:solidFill>
                <a:schemeClr val="tx1"/>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mbria" charset="0"/>
                <a:ea typeface="Cambria" charset="0"/>
                <a:cs typeface="Cambria" charset="0"/>
              </a:rPr>
              <a:t>Conclusions:</a:t>
            </a:r>
          </a:p>
          <a:p>
            <a:pPr defTabSz="914400">
              <a:spcBef>
                <a:spcPts val="0"/>
              </a:spcBef>
              <a:buClrTx/>
            </a:pPr>
            <a:r>
              <a:rPr lang="en-US" sz="2000" dirty="0" smtClean="0">
                <a:solidFill>
                  <a:schemeClr val="tx1"/>
                </a:solidFill>
                <a:latin typeface="Cambria" charset="0"/>
                <a:ea typeface="Cambria" charset="0"/>
                <a:cs typeface="Cambria" charset="0"/>
              </a:rPr>
              <a:t>The Target group for mental Health related marketing campaigns would be white Americans who are unable to work and have health coverage. The age range and targeting rural vs urban areas would depend on state vs nation wide campaigns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indent="0" defTabSz="914400">
              <a:spcBef>
                <a:spcPts val="0"/>
              </a:spcBef>
              <a:buClrTx/>
              <a:buNone/>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92192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515086"/>
            <a:ext cx="10451539" cy="1280890"/>
          </a:xfrm>
        </p:spPr>
        <p:txBody>
          <a:bodyPr>
            <a:normAutofit/>
          </a:bodyPr>
          <a:lstStyle/>
          <a:p>
            <a:r>
              <a:rPr lang="en-US" dirty="0" smtClean="0">
                <a:latin typeface="Cambria" charset="0"/>
                <a:ea typeface="Cambria" charset="0"/>
                <a:cs typeface="Cambria" charset="0"/>
              </a:rPr>
              <a:t>NEXT STEPS</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pPr defTabSz="914400">
              <a:spcBef>
                <a:spcPts val="0"/>
              </a:spcBef>
              <a:buClrTx/>
            </a:pPr>
            <a:r>
              <a:rPr lang="en-US" sz="2000" dirty="0" smtClean="0">
                <a:solidFill>
                  <a:schemeClr val="tx1"/>
                </a:solidFill>
                <a:latin typeface="Cambria" charset="0"/>
                <a:ea typeface="Cambria" charset="0"/>
                <a:cs typeface="Cambria" charset="0"/>
              </a:rPr>
              <a:t>Investigate the factors influencing jump in 2015 more </a:t>
            </a:r>
          </a:p>
          <a:p>
            <a:pPr defTabSz="914400">
              <a:spcBef>
                <a:spcPts val="0"/>
              </a:spcBef>
              <a:buClrTx/>
            </a:pPr>
            <a:r>
              <a:rPr lang="en-US" sz="2000" dirty="0" smtClean="0">
                <a:solidFill>
                  <a:schemeClr val="tx1"/>
                </a:solidFill>
                <a:latin typeface="Cambria" charset="0"/>
                <a:ea typeface="Cambria" charset="0"/>
                <a:cs typeface="Cambria" charset="0"/>
              </a:rPr>
              <a:t>Investigate reason for Rural vs Urban impacts across US </a:t>
            </a:r>
          </a:p>
          <a:p>
            <a:pPr defTabSz="914400">
              <a:spcBef>
                <a:spcPts val="0"/>
              </a:spcBef>
              <a:buClrTx/>
            </a:pPr>
            <a:r>
              <a:rPr lang="en-US" sz="2000" dirty="0" smtClean="0">
                <a:solidFill>
                  <a:schemeClr val="tx1"/>
                </a:solidFill>
                <a:latin typeface="Cambria" charset="0"/>
                <a:ea typeface="Cambria" charset="0"/>
                <a:cs typeface="Cambria" charset="0"/>
              </a:rPr>
              <a:t>Focusing on Drugs </a:t>
            </a:r>
            <a:r>
              <a:rPr lang="mr-IN" sz="2000" dirty="0" smtClean="0">
                <a:solidFill>
                  <a:schemeClr val="tx1"/>
                </a:solidFill>
                <a:latin typeface="Cambria" charset="0"/>
                <a:ea typeface="Cambria" charset="0"/>
                <a:cs typeface="Cambria" charset="0"/>
              </a:rPr>
              <a:t>–</a:t>
            </a:r>
            <a:r>
              <a:rPr lang="en-US" sz="2000" dirty="0" smtClean="0">
                <a:solidFill>
                  <a:schemeClr val="tx1"/>
                </a:solidFill>
                <a:latin typeface="Cambria" charset="0"/>
                <a:ea typeface="Cambria" charset="0"/>
                <a:cs typeface="Cambria" charset="0"/>
              </a:rPr>
              <a:t> Target ads to the target group identified </a:t>
            </a:r>
          </a:p>
          <a:p>
            <a:pPr defTabSz="914400">
              <a:spcBef>
                <a:spcPts val="0"/>
              </a:spcBef>
              <a:buClrTx/>
            </a:pPr>
            <a:r>
              <a:rPr lang="en-US" sz="2000" dirty="0" smtClean="0">
                <a:solidFill>
                  <a:schemeClr val="tx1"/>
                </a:solidFill>
                <a:latin typeface="Cambria" charset="0"/>
                <a:ea typeface="Cambria" charset="0"/>
                <a:cs typeface="Cambria" charset="0"/>
              </a:rPr>
              <a:t>From a </a:t>
            </a:r>
            <a:r>
              <a:rPr lang="en-US" sz="2000" dirty="0">
                <a:solidFill>
                  <a:schemeClr val="tx1"/>
                </a:solidFill>
                <a:latin typeface="Cambria" charset="0"/>
                <a:ea typeface="Cambria" charset="0"/>
                <a:cs typeface="Cambria" charset="0"/>
              </a:rPr>
              <a:t>G</a:t>
            </a:r>
            <a:r>
              <a:rPr lang="en-US" sz="2000" dirty="0" smtClean="0">
                <a:solidFill>
                  <a:schemeClr val="tx1"/>
                </a:solidFill>
                <a:latin typeface="Cambria" charset="0"/>
                <a:ea typeface="Cambria" charset="0"/>
                <a:cs typeface="Cambria" charset="0"/>
              </a:rPr>
              <a:t>overnmental aspect: See why the health coverage is not truly showing a impact is a better mental health score. </a:t>
            </a:r>
          </a:p>
          <a:p>
            <a:pPr defTabSz="914400">
              <a:spcBef>
                <a:spcPts val="0"/>
              </a:spcBef>
              <a:buClrTx/>
            </a:pPr>
            <a:r>
              <a:rPr lang="en-US" sz="2000" dirty="0" smtClean="0">
                <a:solidFill>
                  <a:schemeClr val="tx1"/>
                </a:solidFill>
                <a:latin typeface="Cambria" charset="0"/>
                <a:ea typeface="Cambria" charset="0"/>
                <a:cs typeface="Cambria" charset="0"/>
              </a:rPr>
              <a:t>Investigate why the highly impacted states changes across years  </a:t>
            </a:r>
          </a:p>
        </p:txBody>
      </p:sp>
    </p:spTree>
    <p:extLst>
      <p:ext uri="{BB962C8B-B14F-4D97-AF65-F5344CB8AC3E}">
        <p14:creationId xmlns:p14="http://schemas.microsoft.com/office/powerpoint/2010/main" val="1943003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461" y="585424"/>
            <a:ext cx="10451539" cy="1280890"/>
          </a:xfrm>
        </p:spPr>
        <p:txBody>
          <a:bodyPr>
            <a:normAutofit/>
          </a:bodyPr>
          <a:lstStyle/>
          <a:p>
            <a:r>
              <a:rPr lang="en-US" dirty="0" smtClean="0">
                <a:latin typeface="Cambria" charset="0"/>
                <a:ea typeface="Cambria" charset="0"/>
                <a:cs typeface="Cambria" charset="0"/>
              </a:rPr>
              <a:t>THE PROCESS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40461" y="1416148"/>
            <a:ext cx="10296794" cy="5083126"/>
          </a:xfrm>
        </p:spPr>
        <p:txBody>
          <a:bodyPr>
            <a:noAutofit/>
          </a:bodyPr>
          <a:lstStyle/>
          <a:p>
            <a:pPr defTabSz="914400">
              <a:spcBef>
                <a:spcPts val="0"/>
              </a:spcBef>
              <a:buClrTx/>
            </a:pPr>
            <a:r>
              <a:rPr lang="en-US" sz="2000" b="1" dirty="0" smtClean="0">
                <a:solidFill>
                  <a:schemeClr val="tx1"/>
                </a:solidFill>
                <a:latin typeface="Cambria" charset="0"/>
                <a:ea typeface="Cambria" charset="0"/>
                <a:cs typeface="Cambria" charset="0"/>
              </a:rPr>
              <a:t>Data Cleansing  </a:t>
            </a:r>
            <a:r>
              <a:rPr lang="en-US" sz="2000" dirty="0" smtClean="0">
                <a:solidFill>
                  <a:schemeClr val="tx1"/>
                </a:solidFill>
                <a:latin typeface="Cambria" charset="0"/>
                <a:ea typeface="Cambria" charset="0"/>
                <a:cs typeface="Cambria" charset="0"/>
              </a:rPr>
              <a:t>(Show Code)</a:t>
            </a: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defTabSz="914400">
              <a:spcBef>
                <a:spcPts val="0"/>
              </a:spcBef>
              <a:buClrTx/>
            </a:pPr>
            <a:r>
              <a:rPr lang="en-US" sz="2000" b="1" dirty="0" smtClean="0">
                <a:solidFill>
                  <a:schemeClr val="tx1"/>
                </a:solidFill>
                <a:latin typeface="Cambria" charset="0"/>
                <a:ea typeface="Cambria" charset="0"/>
                <a:cs typeface="Cambria" charset="0"/>
              </a:rPr>
              <a:t>Analysis &amp; Plots </a:t>
            </a:r>
          </a:p>
          <a:p>
            <a:pPr lvl="1"/>
            <a:r>
              <a:rPr lang="en-US" sz="1800" dirty="0" smtClean="0">
                <a:solidFill>
                  <a:schemeClr val="tx1"/>
                </a:solidFill>
                <a:latin typeface="Cambria" charset="0"/>
                <a:ea typeface="Cambria" charset="0"/>
                <a:cs typeface="Cambria" charset="0"/>
              </a:rPr>
              <a:t>Calculate Variable = </a:t>
            </a:r>
          </a:p>
          <a:p>
            <a:pPr marL="800100" lvl="2" indent="0">
              <a:buNone/>
            </a:pPr>
            <a:r>
              <a:rPr lang="en-US" sz="1600" dirty="0" smtClean="0">
                <a:solidFill>
                  <a:schemeClr val="tx1"/>
                </a:solidFill>
                <a:latin typeface="Cambria" charset="0"/>
                <a:ea typeface="Cambria" charset="0"/>
                <a:cs typeface="Cambria" charset="0"/>
              </a:rPr>
              <a:t>Smoker(10) + Alcoholic(10)+ General </a:t>
            </a:r>
            <a:r>
              <a:rPr lang="en-US" sz="1600" dirty="0">
                <a:solidFill>
                  <a:schemeClr val="tx1"/>
                </a:solidFill>
                <a:latin typeface="Cambria" charset="0"/>
                <a:ea typeface="Cambria" charset="0"/>
                <a:cs typeface="Cambria" charset="0"/>
              </a:rPr>
              <a:t>Health(10</a:t>
            </a:r>
            <a:r>
              <a:rPr lang="en-US" sz="1600" dirty="0" smtClean="0">
                <a:solidFill>
                  <a:schemeClr val="tx1"/>
                </a:solidFill>
                <a:latin typeface="Cambria" charset="0"/>
                <a:ea typeface="Cambria" charset="0"/>
                <a:cs typeface="Cambria" charset="0"/>
              </a:rPr>
              <a:t>)+ Sleep </a:t>
            </a:r>
            <a:r>
              <a:rPr lang="en-US" sz="1600" dirty="0">
                <a:solidFill>
                  <a:schemeClr val="tx1"/>
                </a:solidFill>
                <a:latin typeface="Cambria" charset="0"/>
                <a:ea typeface="Cambria" charset="0"/>
                <a:cs typeface="Cambria" charset="0"/>
              </a:rPr>
              <a:t>Deprivation(10)+Chronic Disease(10)+BMI(10)+Physical Inactivity(10)+ Pregnancy(10) +Income(5) + Emotional Support Availability(2.5)+ Life Satisfaction(2.5)</a:t>
            </a:r>
          </a:p>
          <a:p>
            <a:pPr lvl="1"/>
            <a:r>
              <a:rPr lang="en-US" sz="1800" dirty="0">
                <a:solidFill>
                  <a:schemeClr val="tx1"/>
                </a:solidFill>
                <a:latin typeface="Cambria" charset="0"/>
                <a:ea typeface="Cambria" charset="0"/>
                <a:cs typeface="Cambria" charset="0"/>
              </a:rPr>
              <a:t>To convert to a score of </a:t>
            </a:r>
            <a:r>
              <a:rPr lang="en-US" sz="1800" dirty="0" smtClean="0">
                <a:solidFill>
                  <a:schemeClr val="tx1"/>
                </a:solidFill>
                <a:latin typeface="Cambria" charset="0"/>
                <a:ea typeface="Cambria" charset="0"/>
                <a:cs typeface="Cambria" charset="0"/>
              </a:rPr>
              <a:t>20: AverageDepression</a:t>
            </a:r>
            <a:r>
              <a:rPr lang="en-US" sz="1800" dirty="0">
                <a:solidFill>
                  <a:schemeClr val="tx1"/>
                </a:solidFill>
                <a:latin typeface="Cambria" charset="0"/>
                <a:ea typeface="Cambria" charset="0"/>
                <a:cs typeface="Cambria" charset="0"/>
              </a:rPr>
              <a:t>=[Chronic_Depression(10)+StressDay(10)+DepressedDays(10)]*(2/3) </a:t>
            </a:r>
          </a:p>
          <a:p>
            <a:pPr lvl="1"/>
            <a:r>
              <a:rPr lang="en-US" sz="1800" b="1" dirty="0" smtClean="0">
                <a:solidFill>
                  <a:schemeClr val="tx1"/>
                </a:solidFill>
                <a:latin typeface="Cambria" charset="0"/>
                <a:ea typeface="Cambria" charset="0"/>
                <a:cs typeface="Cambria" charset="0"/>
              </a:rPr>
              <a:t>Total </a:t>
            </a:r>
            <a:r>
              <a:rPr lang="en-US" sz="1800" b="1" dirty="0">
                <a:solidFill>
                  <a:schemeClr val="tx1"/>
                </a:solidFill>
                <a:latin typeface="Cambria" charset="0"/>
                <a:ea typeface="Cambria" charset="0"/>
                <a:cs typeface="Cambria" charset="0"/>
              </a:rPr>
              <a:t>Weight</a:t>
            </a:r>
            <a:r>
              <a:rPr lang="en-US" sz="1800" dirty="0" smtClean="0">
                <a:solidFill>
                  <a:schemeClr val="tx1"/>
                </a:solidFill>
                <a:latin typeface="Cambria" charset="0"/>
                <a:ea typeface="Cambria" charset="0"/>
                <a:cs typeface="Cambria" charset="0"/>
              </a:rPr>
              <a:t>=[( </a:t>
            </a:r>
            <a:r>
              <a:rPr lang="en-US" sz="1800" dirty="0">
                <a:solidFill>
                  <a:schemeClr val="tx1"/>
                </a:solidFill>
                <a:latin typeface="Cambria" charset="0"/>
                <a:ea typeface="Cambria" charset="0"/>
                <a:cs typeface="Cambria" charset="0"/>
              </a:rPr>
              <a:t>Calculate Variable + AverageDepression(20))/110(female)] or 100(male)]*</a:t>
            </a:r>
            <a:r>
              <a:rPr lang="en-US" sz="1800" dirty="0" smtClean="0">
                <a:solidFill>
                  <a:schemeClr val="tx1"/>
                </a:solidFill>
                <a:latin typeface="Cambria" charset="0"/>
                <a:ea typeface="Cambria" charset="0"/>
                <a:cs typeface="Cambria" charset="0"/>
              </a:rPr>
              <a:t>100</a:t>
            </a:r>
          </a:p>
          <a:p>
            <a:pPr lvl="1"/>
            <a:r>
              <a:rPr lang="en-US" sz="1800" dirty="0" smtClean="0">
                <a:solidFill>
                  <a:schemeClr val="tx1"/>
                </a:solidFill>
                <a:latin typeface="Cambria" charset="0"/>
                <a:ea typeface="Cambria" charset="0"/>
                <a:cs typeface="Cambria" charset="0"/>
              </a:rPr>
              <a:t>Libraries used: </a:t>
            </a:r>
            <a:r>
              <a:rPr lang="en-US" sz="1800" dirty="0">
                <a:latin typeface="Cambria" charset="0"/>
                <a:ea typeface="Cambria" charset="0"/>
                <a:cs typeface="Cambria" charset="0"/>
                <a:hlinkClick r:id="rId3"/>
              </a:rPr>
              <a:t>UX Choropleth </a:t>
            </a:r>
            <a:r>
              <a:rPr lang="en-US" sz="1800" dirty="0" smtClean="0">
                <a:latin typeface="Cambria" charset="0"/>
                <a:ea typeface="Cambria" charset="0"/>
                <a:cs typeface="Cambria" charset="0"/>
                <a:hlinkClick r:id="rId3"/>
              </a:rPr>
              <a:t>Maps</a:t>
            </a:r>
            <a:r>
              <a:rPr lang="en-US" sz="1800" dirty="0" smtClean="0">
                <a:latin typeface="Cambria" charset="0"/>
                <a:ea typeface="Cambria" charset="0"/>
                <a:cs typeface="Cambria" charset="0"/>
              </a:rPr>
              <a:t>, plotly, pandas, numpy, seaborn, matplotlib</a:t>
            </a:r>
            <a:endParaRPr lang="en-US" sz="1800" dirty="0" smtClean="0">
              <a:solidFill>
                <a:schemeClr val="tx1"/>
              </a:solidFill>
              <a:latin typeface="Cambria" charset="0"/>
              <a:ea typeface="Cambria" charset="0"/>
              <a:cs typeface="Cambria" charset="0"/>
            </a:endParaRPr>
          </a:p>
          <a:p>
            <a:pPr lvl="1"/>
            <a:r>
              <a:rPr lang="en-US" sz="1800" b="1" dirty="0" smtClean="0">
                <a:solidFill>
                  <a:schemeClr val="tx1"/>
                </a:solidFill>
                <a:latin typeface="Cambria" charset="0"/>
                <a:ea typeface="Cambria" charset="0"/>
                <a:cs typeface="Cambria" charset="0"/>
              </a:rPr>
              <a:t>Demo </a:t>
            </a:r>
            <a:r>
              <a:rPr lang="en-US" sz="1800" dirty="0" smtClean="0">
                <a:solidFill>
                  <a:schemeClr val="tx1"/>
                </a:solidFill>
                <a:latin typeface="Cambria" charset="0"/>
                <a:ea typeface="Cambria" charset="0"/>
                <a:cs typeface="Cambria" charset="0"/>
              </a:rPr>
              <a:t>(Interactive Bar graph, UX Maps and Line graphs )</a:t>
            </a:r>
            <a:endParaRPr lang="en-US" sz="1800" dirty="0" smtClean="0">
              <a:solidFill>
                <a:srgbClr val="FF0000"/>
              </a:solidFill>
              <a:latin typeface="Cambria" charset="0"/>
              <a:ea typeface="Cambria" charset="0"/>
              <a:cs typeface="Cambria" charset="0"/>
            </a:endParaRPr>
          </a:p>
          <a:p>
            <a:pPr marR="0" lvl="0" defTabSz="914400" eaLnBrk="1" fontAlgn="auto" latinLnBrk="0" hangingPunct="1">
              <a:lnSpc>
                <a:spcPct val="100000"/>
              </a:lnSpc>
              <a:spcBef>
                <a:spcPts val="0"/>
              </a:spcBef>
              <a:spcAft>
                <a:spcPts val="0"/>
              </a:spcAft>
              <a:buClrTx/>
              <a:buSzTx/>
              <a:buFontTx/>
              <a:buChar char="-"/>
              <a:tabLst/>
              <a:defRPr/>
            </a:pPr>
            <a:endParaRPr lang="en-US" dirty="0" smtClean="0">
              <a:solidFill>
                <a:srgbClr val="FF0000"/>
              </a:solidFill>
              <a:latin typeface="Cambria" charset="0"/>
              <a:ea typeface="Cambria" charset="0"/>
              <a:cs typeface="Cambria" charset="0"/>
            </a:endParaRPr>
          </a:p>
          <a:p>
            <a:pPr marR="0" lvl="0" defTabSz="914400" eaLnBrk="1" fontAlgn="auto" latinLnBrk="0" hangingPunct="1">
              <a:lnSpc>
                <a:spcPct val="100000"/>
              </a:lnSpc>
              <a:spcBef>
                <a:spcPts val="0"/>
              </a:spcBef>
              <a:spcAft>
                <a:spcPts val="0"/>
              </a:spcAft>
              <a:buClrTx/>
              <a:buSzTx/>
              <a:buFontTx/>
              <a:buChar char="-"/>
              <a:tabLst/>
              <a:defRPr/>
            </a:pPr>
            <a:endParaRPr lang="en-US"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54408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461" y="585424"/>
            <a:ext cx="10451539" cy="1280890"/>
          </a:xfrm>
        </p:spPr>
        <p:txBody>
          <a:bodyPr>
            <a:normAutofit/>
          </a:bodyPr>
          <a:lstStyle/>
          <a:p>
            <a:r>
              <a:rPr lang="en-US" dirty="0" smtClean="0">
                <a:latin typeface="Cambria" charset="0"/>
                <a:ea typeface="Cambria" charset="0"/>
                <a:cs typeface="Cambria" charset="0"/>
              </a:rPr>
              <a:t>CHALLENGES &amp; OPPORTUNITIES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40461" y="1416148"/>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mbria" charset="0"/>
                <a:ea typeface="Cambria" charset="0"/>
                <a:cs typeface="Cambria" charset="0"/>
              </a:rPr>
              <a:t>Challenges: </a:t>
            </a:r>
          </a:p>
          <a:p>
            <a:pPr defTabSz="914400">
              <a:spcBef>
                <a:spcPts val="0"/>
              </a:spcBef>
              <a:buClrTx/>
            </a:pPr>
            <a:r>
              <a:rPr lang="en-US" sz="2000" dirty="0" smtClean="0">
                <a:solidFill>
                  <a:schemeClr val="tx1"/>
                </a:solidFill>
                <a:latin typeface="Cambria" charset="0"/>
                <a:ea typeface="Cambria" charset="0"/>
                <a:cs typeface="Cambria" charset="0"/>
              </a:rPr>
              <a:t>Original Scope included effectiveness of Drugs and governmental policies - Narrowed it down</a:t>
            </a:r>
          </a:p>
          <a:p>
            <a:pPr defTabSz="914400">
              <a:spcBef>
                <a:spcPts val="0"/>
              </a:spcBef>
              <a:buClrTx/>
            </a:pPr>
            <a:r>
              <a:rPr lang="en-US" sz="2000" dirty="0" smtClean="0">
                <a:solidFill>
                  <a:schemeClr val="tx1"/>
                </a:solidFill>
                <a:latin typeface="Cambria" charset="0"/>
                <a:ea typeface="Cambria" charset="0"/>
                <a:cs typeface="Cambria" charset="0"/>
              </a:rPr>
              <a:t>Massive volume of Data and managing to work with it on gitHub</a:t>
            </a:r>
          </a:p>
          <a:p>
            <a:pPr defTabSz="914400">
              <a:spcBef>
                <a:spcPts val="0"/>
              </a:spcBef>
              <a:buClrTx/>
            </a:pPr>
            <a:r>
              <a:rPr lang="en-US" sz="2000" dirty="0" smtClean="0">
                <a:solidFill>
                  <a:schemeClr val="tx1"/>
                </a:solidFill>
                <a:latin typeface="Cambria" charset="0"/>
                <a:ea typeface="Cambria" charset="0"/>
                <a:cs typeface="Cambria" charset="0"/>
              </a:rPr>
              <a:t>Exploration of APIs and which would work best for the Dataset we are looking at</a:t>
            </a:r>
          </a:p>
          <a:p>
            <a:pPr defTabSz="914400">
              <a:spcBef>
                <a:spcPts val="0"/>
              </a:spcBef>
              <a:buClrTx/>
            </a:pPr>
            <a:r>
              <a:rPr lang="en-US" sz="2000" dirty="0" smtClean="0">
                <a:solidFill>
                  <a:schemeClr val="tx1"/>
                </a:solidFill>
                <a:latin typeface="Cambria" charset="0"/>
                <a:ea typeface="Cambria" charset="0"/>
                <a:cs typeface="Cambria" charset="0"/>
              </a:rPr>
              <a:t>Summarizing the findings across 100+ graphs and sharing inferences  </a:t>
            </a:r>
          </a:p>
          <a:p>
            <a:pPr defTabSz="914400">
              <a:spcBef>
                <a:spcPts val="0"/>
              </a:spcBef>
              <a:buClrTx/>
            </a:pPr>
            <a:endParaRPr lang="en-US" sz="2000" dirty="0">
              <a:solidFill>
                <a:schemeClr val="tx1"/>
              </a:solidFill>
              <a:latin typeface="Cambria" charset="0"/>
              <a:ea typeface="Cambria" charset="0"/>
              <a:cs typeface="Cambria" charset="0"/>
            </a:endParaRPr>
          </a:p>
          <a:p>
            <a:pPr marL="0" indent="0" defTabSz="914400">
              <a:spcBef>
                <a:spcPts val="0"/>
              </a:spcBef>
              <a:buClrTx/>
              <a:buNone/>
            </a:pPr>
            <a:endParaRPr lang="en-US" sz="2000" dirty="0">
              <a:solidFill>
                <a:srgbClr val="FF0000"/>
              </a:solidFill>
              <a:latin typeface="Cambria" charset="0"/>
              <a:ea typeface="Cambria" charset="0"/>
              <a:cs typeface="Cambria" charset="0"/>
            </a:endParaRPr>
          </a:p>
          <a:p>
            <a:pPr marL="0" indent="0" defTabSz="914400">
              <a:spcBef>
                <a:spcPts val="0"/>
              </a:spcBef>
              <a:buClrTx/>
              <a:buNone/>
            </a:pPr>
            <a:r>
              <a:rPr lang="en-US" sz="2000" b="1" dirty="0" smtClean="0">
                <a:solidFill>
                  <a:schemeClr val="tx1"/>
                </a:solidFill>
                <a:latin typeface="Cambria" charset="0"/>
                <a:ea typeface="Cambria" charset="0"/>
                <a:cs typeface="Cambria" charset="0"/>
              </a:rPr>
              <a:t>Opportunities:</a:t>
            </a:r>
          </a:p>
          <a:p>
            <a:pPr defTabSz="914400">
              <a:spcBef>
                <a:spcPts val="0"/>
              </a:spcBef>
              <a:buClrTx/>
            </a:pPr>
            <a:r>
              <a:rPr lang="en-US" sz="2000" dirty="0" smtClean="0">
                <a:solidFill>
                  <a:schemeClr val="tx1"/>
                </a:solidFill>
                <a:latin typeface="Cambria" charset="0"/>
                <a:ea typeface="Cambria" charset="0"/>
                <a:cs typeface="Cambria" charset="0"/>
              </a:rPr>
              <a:t>Investigate Gun control policies and security regulations in areas having the target group population higher in number </a:t>
            </a:r>
          </a:p>
          <a:p>
            <a:pPr defTabSz="914400">
              <a:spcBef>
                <a:spcPts val="0"/>
              </a:spcBef>
              <a:buClrTx/>
            </a:pPr>
            <a:r>
              <a:rPr lang="en-US" sz="2000" dirty="0" smtClean="0">
                <a:solidFill>
                  <a:schemeClr val="tx1"/>
                </a:solidFill>
                <a:latin typeface="Cambria" charset="0"/>
                <a:ea typeface="Cambria" charset="0"/>
                <a:cs typeface="Cambria" charset="0"/>
              </a:rPr>
              <a:t>Investigate how governmental policies can help target group that are unable to work </a:t>
            </a:r>
          </a:p>
          <a:p>
            <a:pPr defTabSz="914400">
              <a:spcBef>
                <a:spcPts val="0"/>
              </a:spcBef>
              <a:buClrTx/>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551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9" y="581907"/>
            <a:ext cx="8911687" cy="1280890"/>
          </a:xfrm>
        </p:spPr>
        <p:txBody>
          <a:bodyPr/>
          <a:lstStyle/>
          <a:p>
            <a:r>
              <a:rPr lang="en-US" dirty="0" smtClean="0">
                <a:latin typeface="Cambria" charset="0"/>
                <a:ea typeface="Cambria" charset="0"/>
                <a:cs typeface="Cambria" charset="0"/>
              </a:rPr>
              <a:t>AGENDA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59219" y="1514622"/>
            <a:ext cx="8915400" cy="3777622"/>
          </a:xfrm>
        </p:spPr>
        <p:txBody>
          <a:bodyPr>
            <a:noAutofit/>
          </a:bodyPr>
          <a:lstStyle/>
          <a:p>
            <a:r>
              <a:rPr lang="en-US" sz="2000" dirty="0" smtClean="0">
                <a:solidFill>
                  <a:schemeClr val="tx1"/>
                </a:solidFill>
                <a:latin typeface="Cambria" charset="0"/>
                <a:ea typeface="Cambria" charset="0"/>
                <a:cs typeface="Cambria" charset="0"/>
              </a:rPr>
              <a:t>GOALS </a:t>
            </a:r>
          </a:p>
          <a:p>
            <a:r>
              <a:rPr lang="en-US" sz="2000" dirty="0" smtClean="0">
                <a:solidFill>
                  <a:schemeClr val="tx1"/>
                </a:solidFill>
                <a:latin typeface="Cambria" charset="0"/>
                <a:ea typeface="Cambria" charset="0"/>
                <a:cs typeface="Cambria" charset="0"/>
              </a:rPr>
              <a:t>SOURCES, ASSUMPTIONS &amp; CONSTRAINTS</a:t>
            </a:r>
          </a:p>
          <a:p>
            <a:r>
              <a:rPr lang="en-US" sz="2000" dirty="0" smtClean="0">
                <a:solidFill>
                  <a:schemeClr val="tx1"/>
                </a:solidFill>
                <a:latin typeface="Cambria" charset="0"/>
                <a:ea typeface="Cambria" charset="0"/>
                <a:cs typeface="Cambria" charset="0"/>
              </a:rPr>
              <a:t>APPROACH</a:t>
            </a:r>
          </a:p>
          <a:p>
            <a:r>
              <a:rPr lang="en-US" sz="2000" dirty="0" smtClean="0">
                <a:solidFill>
                  <a:schemeClr val="tx1"/>
                </a:solidFill>
                <a:latin typeface="Cambria" charset="0"/>
                <a:ea typeface="Cambria" charset="0"/>
                <a:cs typeface="Cambria" charset="0"/>
              </a:rPr>
              <a:t>FINDINGS &amp; NEXT STEPS  (UX DEMO)</a:t>
            </a:r>
          </a:p>
          <a:p>
            <a:endParaRPr lang="en-US" sz="2000" dirty="0" smtClean="0">
              <a:solidFill>
                <a:schemeClr val="tx1"/>
              </a:solidFill>
              <a:latin typeface="Cambria" charset="0"/>
              <a:ea typeface="Cambria" charset="0"/>
              <a:cs typeface="Cambria" charset="0"/>
            </a:endParaRPr>
          </a:p>
          <a:p>
            <a:r>
              <a:rPr lang="en-US" sz="2000" dirty="0" smtClean="0">
                <a:solidFill>
                  <a:schemeClr val="tx1"/>
                </a:solidFill>
                <a:latin typeface="Cambria" charset="0"/>
                <a:ea typeface="Cambria" charset="0"/>
                <a:cs typeface="Cambria" charset="0"/>
              </a:rPr>
              <a:t>THE PROCESS  (DEMO)</a:t>
            </a:r>
          </a:p>
          <a:p>
            <a:r>
              <a:rPr lang="en-US" sz="2000" dirty="0" smtClean="0">
                <a:solidFill>
                  <a:schemeClr val="tx1"/>
                </a:solidFill>
                <a:latin typeface="Cambria" charset="0"/>
                <a:ea typeface="Cambria" charset="0"/>
                <a:cs typeface="Cambria" charset="0"/>
              </a:rPr>
              <a:t>CHALLENGES AND OPPORTUNITIES </a:t>
            </a:r>
          </a:p>
          <a:p>
            <a:endParaRPr lang="en-US" sz="2000"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321942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8" y="599492"/>
            <a:ext cx="8911687" cy="1280890"/>
          </a:xfrm>
        </p:spPr>
        <p:txBody>
          <a:bodyPr/>
          <a:lstStyle/>
          <a:p>
            <a:r>
              <a:rPr lang="en-US" dirty="0" smtClean="0">
                <a:latin typeface="Cambria" charset="0"/>
                <a:ea typeface="Cambria" charset="0"/>
                <a:cs typeface="Cambria" charset="0"/>
              </a:rPr>
              <a:t>GOALS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59218" y="1514622"/>
            <a:ext cx="10156117" cy="4689230"/>
          </a:xfrm>
        </p:spPr>
        <p:txBody>
          <a:bodyPr>
            <a:noAutofit/>
          </a:bodyPr>
          <a:lstStyle/>
          <a:p>
            <a:r>
              <a:rPr lang="en-US" sz="2000" dirty="0" smtClean="0">
                <a:latin typeface="Cambria" charset="0"/>
                <a:ea typeface="Cambria" charset="0"/>
                <a:cs typeface="Cambria" charset="0"/>
              </a:rPr>
              <a:t>Identify how different factors affect Mental Health across all US population </a:t>
            </a:r>
          </a:p>
          <a:p>
            <a:r>
              <a:rPr lang="en-US" sz="2000" dirty="0" smtClean="0">
                <a:latin typeface="Cambria" charset="0"/>
                <a:ea typeface="Cambria" charset="0"/>
                <a:cs typeface="Cambria" charset="0"/>
              </a:rPr>
              <a:t>Identify how Mental Health vary across US (vs. New Jersey)</a:t>
            </a:r>
          </a:p>
          <a:p>
            <a:pPr lvl="1"/>
            <a:r>
              <a:rPr lang="en-US" sz="1800" dirty="0" smtClean="0">
                <a:latin typeface="Cambria" charset="0"/>
                <a:ea typeface="Cambria" charset="0"/>
                <a:cs typeface="Cambria" charset="0"/>
              </a:rPr>
              <a:t>The US - By State </a:t>
            </a:r>
          </a:p>
          <a:p>
            <a:pPr lvl="1"/>
            <a:r>
              <a:rPr lang="en-US" sz="1800" dirty="0" smtClean="0">
                <a:latin typeface="Cambria" charset="0"/>
                <a:ea typeface="Cambria" charset="0"/>
                <a:cs typeface="Cambria" charset="0"/>
              </a:rPr>
              <a:t>The US </a:t>
            </a:r>
            <a:r>
              <a:rPr lang="mr-IN" sz="1800" dirty="0" smtClean="0">
                <a:latin typeface="Cambria" charset="0"/>
                <a:ea typeface="Cambria" charset="0"/>
                <a:cs typeface="Cambria" charset="0"/>
              </a:rPr>
              <a:t>–</a:t>
            </a:r>
            <a:r>
              <a:rPr lang="en-US" sz="1800" dirty="0" smtClean="0">
                <a:latin typeface="Cambria" charset="0"/>
                <a:ea typeface="Cambria" charset="0"/>
                <a:cs typeface="Cambria" charset="0"/>
              </a:rPr>
              <a:t> By Rural vs Urban</a:t>
            </a:r>
          </a:p>
          <a:p>
            <a:pPr lvl="1"/>
            <a:r>
              <a:rPr lang="en-US" sz="1800" dirty="0" smtClean="0">
                <a:latin typeface="Cambria" charset="0"/>
                <a:ea typeface="Cambria" charset="0"/>
                <a:cs typeface="Cambria" charset="0"/>
              </a:rPr>
              <a:t>By Gender</a:t>
            </a:r>
          </a:p>
          <a:p>
            <a:pPr lvl="1"/>
            <a:r>
              <a:rPr lang="en-US" sz="1800" dirty="0" smtClean="0">
                <a:latin typeface="Cambria" charset="0"/>
                <a:ea typeface="Cambria" charset="0"/>
                <a:cs typeface="Cambria" charset="0"/>
              </a:rPr>
              <a:t>By Age</a:t>
            </a:r>
          </a:p>
          <a:p>
            <a:pPr lvl="1"/>
            <a:r>
              <a:rPr lang="en-US" sz="1800" dirty="0" smtClean="0">
                <a:latin typeface="Cambria" charset="0"/>
                <a:ea typeface="Cambria" charset="0"/>
                <a:cs typeface="Cambria" charset="0"/>
              </a:rPr>
              <a:t>By Race</a:t>
            </a:r>
          </a:p>
          <a:p>
            <a:pPr lvl="1"/>
            <a:r>
              <a:rPr lang="en-US" sz="1800" dirty="0" smtClean="0">
                <a:latin typeface="Cambria" charset="0"/>
                <a:ea typeface="Cambria" charset="0"/>
                <a:cs typeface="Cambria" charset="0"/>
              </a:rPr>
              <a:t>By Employment Status </a:t>
            </a:r>
          </a:p>
          <a:p>
            <a:r>
              <a:rPr lang="en-US" sz="2000" dirty="0" smtClean="0">
                <a:latin typeface="Cambria" charset="0"/>
                <a:ea typeface="Cambria" charset="0"/>
                <a:cs typeface="Cambria" charset="0"/>
              </a:rPr>
              <a:t>Check Trends Across last 5 years for Mental Health factors in the same areas (2012-16)</a:t>
            </a:r>
          </a:p>
          <a:p>
            <a:r>
              <a:rPr lang="en-US" sz="2000" dirty="0" smtClean="0">
                <a:latin typeface="Cambria" charset="0"/>
                <a:ea typeface="Cambria" charset="0"/>
                <a:cs typeface="Cambria" charset="0"/>
              </a:rPr>
              <a:t>Finally, check hypothesis &amp; Identify Target groups </a:t>
            </a:r>
          </a:p>
          <a:p>
            <a:endParaRPr lang="en-US" sz="16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36119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OTLSHAPE_M_6a283b367375415b92b0e5fc4e16a0cc_Connector1"/>
          <p:cNvCxnSpPr/>
          <p:nvPr>
            <p:custDataLst>
              <p:tags r:id="rId2"/>
            </p:custDataLst>
          </p:nvPr>
        </p:nvCxnSpPr>
        <p:spPr>
          <a:xfrm>
            <a:off x="10035387" y="1796407"/>
            <a:ext cx="0" cy="1420823"/>
          </a:xfrm>
          <a:prstGeom prst="line">
            <a:avLst/>
          </a:prstGeom>
          <a:ln w="9525" cap="flat" cmpd="sng" algn="ctr">
            <a:solidFill>
              <a:schemeClr val="accent6">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OTLSHAPE_M_6a283b367375415b92b0e5fc4e16a0cc_Connector1"/>
          <p:cNvCxnSpPr/>
          <p:nvPr>
            <p:custDataLst>
              <p:tags r:id="rId3"/>
            </p:custDataLst>
          </p:nvPr>
        </p:nvCxnSpPr>
        <p:spPr>
          <a:xfrm>
            <a:off x="8047255" y="1784251"/>
            <a:ext cx="0" cy="1562905"/>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OTLSHAPE_M_6a283b367375415b92b0e5fc4e16a0cc_Connector1"/>
          <p:cNvCxnSpPr/>
          <p:nvPr>
            <p:custDataLst>
              <p:tags r:id="rId4"/>
            </p:custDataLst>
          </p:nvPr>
        </p:nvCxnSpPr>
        <p:spPr>
          <a:xfrm>
            <a:off x="6128398" y="1818889"/>
            <a:ext cx="0" cy="1562905"/>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OTLSHAPE_M_a58f29487c0343c08abcf41913e40cae_Connector1"/>
          <p:cNvCxnSpPr/>
          <p:nvPr>
            <p:custDataLst>
              <p:tags r:id="rId5"/>
            </p:custDataLst>
          </p:nvPr>
        </p:nvCxnSpPr>
        <p:spPr>
          <a:xfrm>
            <a:off x="4158165" y="2093679"/>
            <a:ext cx="0" cy="1066891"/>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60" name="OTLSHAPE_M_6a283b367375415b92b0e5fc4e16a0cc_Connector1"/>
          <p:cNvCxnSpPr/>
          <p:nvPr>
            <p:custDataLst>
              <p:tags r:id="rId6"/>
            </p:custDataLst>
          </p:nvPr>
        </p:nvCxnSpPr>
        <p:spPr>
          <a:xfrm>
            <a:off x="6703361" y="2480214"/>
            <a:ext cx="0" cy="662824"/>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7" name="OTLSHAPE_M_a58f29487c0343c08abcf41913e40cae_Connector1"/>
          <p:cNvCxnSpPr/>
          <p:nvPr>
            <p:custDataLst>
              <p:tags r:id="rId7"/>
            </p:custDataLst>
          </p:nvPr>
        </p:nvCxnSpPr>
        <p:spPr>
          <a:xfrm>
            <a:off x="1857982" y="1941279"/>
            <a:ext cx="0" cy="1066891"/>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36" name="OTLSHAPE_TB_00000000000000000000000000000000_ScaleContainer"/>
          <p:cNvSpPr/>
          <p:nvPr>
            <p:custDataLst>
              <p:tags r:id="rId8"/>
            </p:custDataLst>
          </p:nvPr>
        </p:nvSpPr>
        <p:spPr>
          <a:xfrm>
            <a:off x="1582382" y="3008169"/>
            <a:ext cx="9046303"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7" name="OTLSHAPE_TB_00000000000000000000000000000000_ElapsedTime" hidden="1"/>
          <p:cNvSpPr/>
          <p:nvPr>
            <p:custDataLst>
              <p:tags r:id="rId9"/>
            </p:custDataLst>
          </p:nvPr>
        </p:nvSpPr>
        <p:spPr>
          <a:xfrm>
            <a:off x="152400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8" name="OTLSHAPE_TB_00000000000000000000000000000000_TodayMarkerShape" hidden="1"/>
          <p:cNvSpPr/>
          <p:nvPr>
            <p:custDataLst>
              <p:tags r:id="rId10"/>
            </p:custDataLst>
          </p:nvPr>
        </p:nvSpPr>
        <p:spPr>
          <a:xfrm>
            <a:off x="2441207" y="329565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9" name="OTLSHAPE_TB_00000000000000000000000000000000_TodayMarkerText" hidden="1"/>
          <p:cNvSpPr txBox="1"/>
          <p:nvPr>
            <p:custDataLst>
              <p:tags r:id="rId11"/>
            </p:custDataLst>
          </p:nvPr>
        </p:nvSpPr>
        <p:spPr>
          <a:xfrm>
            <a:off x="2495635" y="3422651"/>
            <a:ext cx="254878" cy="123111"/>
          </a:xfrm>
          <a:prstGeom prst="rect">
            <a:avLst/>
          </a:prstGeom>
          <a:noFill/>
        </p:spPr>
        <p:txBody>
          <a:bodyPr vert="horz" wrap="none" lIns="0" tIns="0" rIns="0" bIns="0" rtlCol="0" anchor="ctr" anchorCtr="0">
            <a:spAutoFit/>
          </a:bodyPr>
          <a:lstStyle/>
          <a:p>
            <a:pPr algn="ctr"/>
            <a:r>
              <a:rPr lang="en-US" sz="800" dirty="0">
                <a:solidFill>
                  <a:schemeClr val="dk1"/>
                </a:solidFill>
                <a:latin typeface="Calibri" panose="020F0502020204030204" pitchFamily="34" charset="0"/>
              </a:rPr>
              <a:t>Today</a:t>
            </a:r>
            <a:endParaRPr lang="en-US" sz="800" dirty="0">
              <a:solidFill>
                <a:schemeClr val="dk1"/>
              </a:solidFill>
              <a:latin typeface="Calibri" panose="020F0502020204030204" pitchFamily="34" charset="0"/>
            </a:endParaRPr>
          </a:p>
        </p:txBody>
      </p:sp>
      <p:sp>
        <p:nvSpPr>
          <p:cNvPr id="9240" name="OTLSHAPE_TB_00000000000000000000000000000000_TimescaleInterval1"/>
          <p:cNvSpPr txBox="1"/>
          <p:nvPr>
            <p:custDataLst>
              <p:tags r:id="rId12"/>
            </p:custDataLst>
          </p:nvPr>
        </p:nvSpPr>
        <p:spPr>
          <a:xfrm>
            <a:off x="1810524" y="3071669"/>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Problem Exploration  </a:t>
            </a:r>
            <a:endParaRPr lang="en-US" sz="1600" b="1" spc="-18" dirty="0">
              <a:solidFill>
                <a:schemeClr val="lt2"/>
              </a:solidFill>
              <a:latin typeface="Cambria" charset="0"/>
              <a:ea typeface="Cambria" charset="0"/>
              <a:cs typeface="Cambria" charset="0"/>
            </a:endParaRPr>
          </a:p>
        </p:txBody>
      </p:sp>
      <p:cxnSp>
        <p:nvCxnSpPr>
          <p:cNvPr id="9247" name="OTLSHAPE_TB_00000000000000000000000000000000_Separator4"/>
          <p:cNvCxnSpPr/>
          <p:nvPr>
            <p:custDataLst>
              <p:tags r:id="rId13"/>
            </p:custDataLst>
          </p:nvPr>
        </p:nvCxnSpPr>
        <p:spPr>
          <a:xfrm>
            <a:off x="4485333" y="3059139"/>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1" name="OTLSHAPE_TB_00000000000000000000000000000000_Separator6"/>
          <p:cNvCxnSpPr/>
          <p:nvPr>
            <p:custDataLst>
              <p:tags r:id="rId14"/>
            </p:custDataLst>
          </p:nvPr>
        </p:nvCxnSpPr>
        <p:spPr>
          <a:xfrm>
            <a:off x="6460937" y="3059211"/>
            <a:ext cx="0" cy="2794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5" name="OTLSHAPE_TB_00000000000000000000000000000000_Separator8"/>
          <p:cNvCxnSpPr/>
          <p:nvPr>
            <p:custDataLst>
              <p:tags r:id="rId15"/>
            </p:custDataLst>
          </p:nvPr>
        </p:nvCxnSpPr>
        <p:spPr>
          <a:xfrm>
            <a:off x="8362618" y="3061278"/>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61" name="OTLSHAPE_M_a58f29487c0343c08abcf41913e40cae_Title"/>
          <p:cNvSpPr txBox="1"/>
          <p:nvPr>
            <p:custDataLst>
              <p:tags r:id="rId16"/>
            </p:custDataLst>
          </p:nvPr>
        </p:nvSpPr>
        <p:spPr>
          <a:xfrm>
            <a:off x="2042131" y="1869372"/>
            <a:ext cx="774199" cy="153888"/>
          </a:xfrm>
          <a:prstGeom prst="rect">
            <a:avLst/>
          </a:prstGeom>
          <a:noFill/>
        </p:spPr>
        <p:txBody>
          <a:bodyPr vert="horz" wrap="square" lIns="0" tIns="0" rIns="0" bIns="0" rtlCol="0" anchor="ctr" anchorCtr="0">
            <a:spAutoFit/>
          </a:bodyPr>
          <a:lstStyle/>
          <a:p>
            <a:r>
              <a:rPr lang="en-US" sz="1000" b="1" spc="-6" dirty="0">
                <a:solidFill>
                  <a:srgbClr val="3B5998"/>
                </a:solidFill>
                <a:latin typeface="Cambria" charset="0"/>
                <a:ea typeface="Cambria" charset="0"/>
                <a:cs typeface="Cambria" charset="0"/>
              </a:rPr>
              <a:t>Milestone 1</a:t>
            </a:r>
            <a:endParaRPr lang="en-US" sz="1000" b="1" spc="-6" dirty="0">
              <a:solidFill>
                <a:srgbClr val="3B5998"/>
              </a:solidFill>
              <a:latin typeface="Cambria" charset="0"/>
              <a:ea typeface="Cambria" charset="0"/>
              <a:cs typeface="Cambria" charset="0"/>
            </a:endParaRPr>
          </a:p>
        </p:txBody>
      </p:sp>
      <p:sp>
        <p:nvSpPr>
          <p:cNvPr id="9262" name="OTLSHAPE_M_a58f29487c0343c08abcf41913e40cae_Date"/>
          <p:cNvSpPr txBox="1"/>
          <p:nvPr>
            <p:custDataLst>
              <p:tags r:id="rId17"/>
            </p:custDataLst>
          </p:nvPr>
        </p:nvSpPr>
        <p:spPr>
          <a:xfrm>
            <a:off x="2048482" y="2045595"/>
            <a:ext cx="1274977" cy="307777"/>
          </a:xfrm>
          <a:prstGeom prst="rect">
            <a:avLst/>
          </a:prstGeom>
          <a:noFill/>
        </p:spPr>
        <p:txBody>
          <a:bodyPr vert="horz" wrap="square" lIns="0" tIns="0" rIns="0" bIns="0" rtlCol="0" anchor="ctr" anchorCtr="0">
            <a:spAutoFit/>
          </a:bodyPr>
          <a:lstStyle/>
          <a:p>
            <a:r>
              <a:rPr lang="en-US" sz="1000" spc="-8" dirty="0" smtClean="0">
                <a:latin typeface="Cambria" charset="0"/>
                <a:ea typeface="Cambria" charset="0"/>
                <a:cs typeface="Cambria" charset="0"/>
              </a:rPr>
              <a:t>Problem Description &amp; Objectives Defined </a:t>
            </a:r>
            <a:endParaRPr lang="en-US" sz="1000" spc="-8" dirty="0">
              <a:latin typeface="Cambria" charset="0"/>
              <a:ea typeface="Cambria" charset="0"/>
              <a:cs typeface="Cambria" charset="0"/>
            </a:endParaRPr>
          </a:p>
        </p:txBody>
      </p:sp>
      <p:sp>
        <p:nvSpPr>
          <p:cNvPr id="9263" name="OTLSHAPE_M_a58f29487c0343c08abcf41913e40cae_Shape"/>
          <p:cNvSpPr/>
          <p:nvPr>
            <p:custDataLst>
              <p:tags r:id="rId18"/>
            </p:custDataLst>
          </p:nvPr>
        </p:nvSpPr>
        <p:spPr>
          <a:xfrm rot="16200000">
            <a:off x="1883382" y="1941278"/>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7" name="OTLSHAPE_M_a54bc827b05146d18b559f618723e2b4_Title"/>
          <p:cNvSpPr txBox="1"/>
          <p:nvPr>
            <p:custDataLst>
              <p:tags r:id="rId19"/>
            </p:custDataLst>
          </p:nvPr>
        </p:nvSpPr>
        <p:spPr>
          <a:xfrm>
            <a:off x="5770129" y="1359481"/>
            <a:ext cx="735803" cy="153888"/>
          </a:xfrm>
          <a:prstGeom prst="rect">
            <a:avLst/>
          </a:prstGeom>
          <a:noFill/>
        </p:spPr>
        <p:txBody>
          <a:bodyPr vert="horz" wrap="square" lIns="0" tIns="0" rIns="0" bIns="0" rtlCol="0" anchor="ctr" anchorCtr="0">
            <a:spAutoFit/>
          </a:bodyPr>
          <a:lstStyle/>
          <a:p>
            <a:pPr algn="ctr"/>
            <a:r>
              <a:rPr lang="en-US" sz="1000" b="1" spc="-6" dirty="0">
                <a:solidFill>
                  <a:srgbClr val="FF0000"/>
                </a:solidFill>
                <a:latin typeface="Cambria" charset="0"/>
                <a:ea typeface="Cambria" charset="0"/>
                <a:cs typeface="Cambria" charset="0"/>
              </a:rPr>
              <a:t>Milestone 3</a:t>
            </a:r>
            <a:endParaRPr lang="en-US" sz="1000" b="1" spc="-6" dirty="0">
              <a:solidFill>
                <a:srgbClr val="FF0000"/>
              </a:solidFill>
              <a:latin typeface="Cambria" charset="0"/>
              <a:ea typeface="Cambria" charset="0"/>
              <a:cs typeface="Cambria" charset="0"/>
            </a:endParaRPr>
          </a:p>
        </p:txBody>
      </p:sp>
      <p:sp>
        <p:nvSpPr>
          <p:cNvPr id="9268" name="OTLSHAPE_M_a54bc827b05146d18b559f618723e2b4_Date"/>
          <p:cNvSpPr txBox="1"/>
          <p:nvPr>
            <p:custDataLst>
              <p:tags r:id="rId20"/>
            </p:custDataLst>
          </p:nvPr>
        </p:nvSpPr>
        <p:spPr>
          <a:xfrm>
            <a:off x="5268492" y="1493541"/>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Cleansing Complete </a:t>
            </a:r>
          </a:p>
          <a:p>
            <a:r>
              <a:rPr lang="en-US" dirty="0"/>
              <a:t>(5 years </a:t>
            </a:r>
            <a:r>
              <a:rPr lang="en-US" dirty="0" smtClean="0"/>
              <a:t>~ </a:t>
            </a:r>
            <a:r>
              <a:rPr lang="en-US" dirty="0"/>
              <a:t>2 Million Records)</a:t>
            </a:r>
            <a:endParaRPr lang="en-US" dirty="0"/>
          </a:p>
        </p:txBody>
      </p:sp>
      <p:sp>
        <p:nvSpPr>
          <p:cNvPr id="9270" name="OTLSHAPE_M_93afb554552a4221a5380f7919409aa7_Title"/>
          <p:cNvSpPr txBox="1"/>
          <p:nvPr>
            <p:custDataLst>
              <p:tags r:id="rId21"/>
            </p:custDataLst>
          </p:nvPr>
        </p:nvSpPr>
        <p:spPr>
          <a:xfrm>
            <a:off x="4006352" y="1774876"/>
            <a:ext cx="691130" cy="153888"/>
          </a:xfrm>
          <a:prstGeom prst="rect">
            <a:avLst/>
          </a:prstGeom>
          <a:noFill/>
        </p:spPr>
        <p:txBody>
          <a:bodyPr vert="horz" wrap="square" lIns="0" tIns="0" rIns="0" bIns="0" rtlCol="0" anchor="ctr" anchorCtr="0">
            <a:spAutoFit/>
          </a:bodyPr>
          <a:lstStyle>
            <a:defPPr>
              <a:defRPr lang="en-US"/>
            </a:defPPr>
            <a:lvl1pPr>
              <a:defRPr sz="1000" spc="-6">
                <a:solidFill>
                  <a:srgbClr val="3B5998"/>
                </a:solidFill>
                <a:latin typeface="Cambria" charset="0"/>
                <a:ea typeface="Cambria" charset="0"/>
                <a:cs typeface="Cambria" charset="0"/>
              </a:defRPr>
            </a:lvl1pPr>
          </a:lstStyle>
          <a:p>
            <a:r>
              <a:rPr lang="en-US" b="1" dirty="0"/>
              <a:t>Milestone 2</a:t>
            </a:r>
            <a:endParaRPr lang="en-US" b="1" dirty="0"/>
          </a:p>
        </p:txBody>
      </p:sp>
      <p:sp>
        <p:nvSpPr>
          <p:cNvPr id="9271" name="OTLSHAPE_M_93afb554552a4221a5380f7919409aa7_Date"/>
          <p:cNvSpPr txBox="1"/>
          <p:nvPr>
            <p:custDataLst>
              <p:tags r:id="rId22"/>
            </p:custDataLst>
          </p:nvPr>
        </p:nvSpPr>
        <p:spPr>
          <a:xfrm>
            <a:off x="3850443" y="1929007"/>
            <a:ext cx="1066569" cy="153888"/>
          </a:xfrm>
          <a:prstGeom prst="rect">
            <a:avLst/>
          </a:prstGeom>
          <a:noFill/>
        </p:spPr>
        <p:txBody>
          <a:bodyPr vert="horz" wrap="square" lIns="0" tIns="0" rIns="0" bIns="0" rtlCol="0" anchor="ctr" anchorCtr="0">
            <a:spAutoFit/>
          </a:bodyPr>
          <a:lstStyle/>
          <a:p>
            <a:pPr algn="ctr"/>
            <a:r>
              <a:rPr lang="en-US" sz="1000" spc="-6" dirty="0" smtClean="0">
                <a:latin typeface="Cambria" charset="0"/>
                <a:ea typeface="Cambria" charset="0"/>
                <a:cs typeface="Cambria" charset="0"/>
              </a:rPr>
              <a:t>Source Selection</a:t>
            </a:r>
            <a:endParaRPr lang="en-US" sz="1000" spc="-6" dirty="0">
              <a:latin typeface="Cambria" charset="0"/>
              <a:ea typeface="Cambria" charset="0"/>
              <a:cs typeface="Cambria" charset="0"/>
            </a:endParaRPr>
          </a:p>
        </p:txBody>
      </p:sp>
      <p:sp>
        <p:nvSpPr>
          <p:cNvPr id="9273" name="OTLSHAPE_M_6a283b367375415b92b0e5fc4e16a0cc_Title"/>
          <p:cNvSpPr txBox="1"/>
          <p:nvPr>
            <p:custDataLst>
              <p:tags r:id="rId23"/>
            </p:custDataLst>
          </p:nvPr>
        </p:nvSpPr>
        <p:spPr>
          <a:xfrm>
            <a:off x="6330857" y="2016646"/>
            <a:ext cx="752446" cy="153888"/>
          </a:xfrm>
          <a:prstGeom prst="rect">
            <a:avLst/>
          </a:prstGeom>
          <a:noFill/>
        </p:spPr>
        <p:txBody>
          <a:bodyPr vert="horz" wrap="square" lIns="0" tIns="0" rIns="0" bIns="0" rtlCol="0" anchor="ctr" anchorCtr="0">
            <a:spAutoFit/>
          </a:bodyPr>
          <a:lstStyle>
            <a:defPPr>
              <a:defRPr lang="en-US"/>
            </a:defPPr>
            <a:lvl1pPr algn="ctr">
              <a:defRPr sz="1000" b="1" spc="-6">
                <a:solidFill>
                  <a:srgbClr val="FF0000"/>
                </a:solidFill>
                <a:latin typeface="Cambria" charset="0"/>
                <a:ea typeface="Cambria" charset="0"/>
                <a:cs typeface="Cambria" charset="0"/>
              </a:defRPr>
            </a:lvl1pPr>
          </a:lstStyle>
          <a:p>
            <a:r>
              <a:rPr lang="en-US" dirty="0"/>
              <a:t>Milestone 4</a:t>
            </a:r>
            <a:endParaRPr lang="en-US" dirty="0"/>
          </a:p>
        </p:txBody>
      </p:sp>
      <p:sp>
        <p:nvSpPr>
          <p:cNvPr id="9274" name="OTLSHAPE_M_6a283b367375415b92b0e5fc4e16a0cc_Date" hidden="1"/>
          <p:cNvSpPr txBox="1"/>
          <p:nvPr>
            <p:custDataLst>
              <p:tags r:id="rId24"/>
            </p:custDataLst>
          </p:nvPr>
        </p:nvSpPr>
        <p:spPr>
          <a:xfrm>
            <a:off x="7461904" y="2501145"/>
            <a:ext cx="0" cy="492443"/>
          </a:xfrm>
          <a:prstGeom prst="rect">
            <a:avLst/>
          </a:prstGeom>
          <a:noFill/>
        </p:spPr>
        <p:txBody>
          <a:bodyPr vert="horz" wrap="square" lIns="0" tIns="0" rIns="0" bIns="0" rtlCol="0" anchor="ctr" anchorCtr="0">
            <a:spAutoFit/>
          </a:bodyPr>
          <a:lstStyle/>
          <a:p>
            <a:pPr algn="ctr"/>
            <a:r>
              <a:rPr lang="en-US" sz="800" dirty="0">
                <a:solidFill>
                  <a:srgbClr val="D1282E"/>
                </a:solidFill>
                <a:latin typeface="Calibri" panose="020F0502020204030204" pitchFamily="34" charset="0"/>
              </a:rPr>
              <a:t>Nov 7</a:t>
            </a:r>
            <a:endParaRPr lang="en-US" sz="800" dirty="0">
              <a:solidFill>
                <a:srgbClr val="D1282E"/>
              </a:solidFill>
              <a:latin typeface="Calibri" panose="020F0502020204030204" pitchFamily="34" charset="0"/>
            </a:endParaRPr>
          </a:p>
        </p:txBody>
      </p:sp>
      <p:sp>
        <p:nvSpPr>
          <p:cNvPr id="9275" name="OTLSHAPE_M_6a283b367375415b92b0e5fc4e16a0cc_Shape"/>
          <p:cNvSpPr/>
          <p:nvPr>
            <p:custDataLst>
              <p:tags r:id="rId25"/>
            </p:custDataLst>
          </p:nvPr>
        </p:nvSpPr>
        <p:spPr>
          <a:xfrm>
            <a:off x="6599452" y="2796887"/>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7" name="OTLSHAPE_M_7b0996464ffd4cd3a3b383ab1ba22438_Date" hidden="1"/>
          <p:cNvSpPr txBox="1"/>
          <p:nvPr>
            <p:custDataLst>
              <p:tags r:id="rId26"/>
            </p:custDataLst>
          </p:nvPr>
        </p:nvSpPr>
        <p:spPr>
          <a:xfrm>
            <a:off x="8579965" y="2792220"/>
            <a:ext cx="0" cy="615553"/>
          </a:xfrm>
          <a:prstGeom prst="rect">
            <a:avLst/>
          </a:prstGeom>
          <a:noFill/>
        </p:spPr>
        <p:txBody>
          <a:bodyPr vert="horz" wrap="square" lIns="0" tIns="0" rIns="0" bIns="0" rtlCol="0" anchor="ctr" anchorCtr="0">
            <a:spAutoFit/>
          </a:bodyPr>
          <a:lstStyle/>
          <a:p>
            <a:pPr algn="ctr"/>
            <a:r>
              <a:rPr lang="en-US" sz="800" dirty="0">
                <a:solidFill>
                  <a:srgbClr val="D1282E"/>
                </a:solidFill>
                <a:latin typeface="Calibri" panose="020F0502020204030204" pitchFamily="34" charset="0"/>
              </a:rPr>
              <a:t>Dec 20</a:t>
            </a:r>
            <a:endParaRPr lang="en-US" sz="800" dirty="0">
              <a:solidFill>
                <a:srgbClr val="D1282E"/>
              </a:solidFill>
              <a:latin typeface="Calibri" panose="020F0502020204030204" pitchFamily="34" charset="0"/>
            </a:endParaRPr>
          </a:p>
        </p:txBody>
      </p:sp>
      <p:sp>
        <p:nvSpPr>
          <p:cNvPr id="9279" name="OTLSHAPE_M_7f583de0854a4cacb89837f3a379bb4a_Title"/>
          <p:cNvSpPr txBox="1"/>
          <p:nvPr>
            <p:custDataLst>
              <p:tags r:id="rId27"/>
            </p:custDataLst>
          </p:nvPr>
        </p:nvSpPr>
        <p:spPr>
          <a:xfrm>
            <a:off x="9780216" y="1299186"/>
            <a:ext cx="692604" cy="153888"/>
          </a:xfrm>
          <a:prstGeom prst="rect">
            <a:avLst/>
          </a:prstGeom>
          <a:noFill/>
        </p:spPr>
        <p:txBody>
          <a:bodyPr vert="horz" wrap="square" lIns="0" tIns="0" rIns="0" bIns="0" rtlCol="0" anchor="ctr" anchorCtr="0">
            <a:spAutoFit/>
          </a:bodyPr>
          <a:lstStyle/>
          <a:p>
            <a:pPr algn="ctr"/>
            <a:r>
              <a:rPr lang="en-US" sz="1000" b="1" spc="-6" dirty="0">
                <a:solidFill>
                  <a:srgbClr val="489A61"/>
                </a:solidFill>
                <a:latin typeface="Cambria" charset="0"/>
                <a:ea typeface="Cambria" charset="0"/>
                <a:cs typeface="Cambria" charset="0"/>
              </a:rPr>
              <a:t>Milestone 7</a:t>
            </a:r>
            <a:endParaRPr lang="en-US" sz="1000" b="1" spc="-6" dirty="0">
              <a:solidFill>
                <a:srgbClr val="489A61"/>
              </a:solidFill>
              <a:latin typeface="Cambria" charset="0"/>
              <a:ea typeface="Cambria" charset="0"/>
              <a:cs typeface="Cambria" charset="0"/>
            </a:endParaRPr>
          </a:p>
        </p:txBody>
      </p:sp>
      <p:sp>
        <p:nvSpPr>
          <p:cNvPr id="9281" name="OTLSHAPE_M_7f583de0854a4cacb89837f3a379bb4a_Shape"/>
          <p:cNvSpPr/>
          <p:nvPr>
            <p:custDataLst>
              <p:tags r:id="rId28"/>
            </p:custDataLst>
          </p:nvPr>
        </p:nvSpPr>
        <p:spPr>
          <a:xfrm>
            <a:off x="9889375" y="2706924"/>
            <a:ext cx="304800" cy="330200"/>
          </a:xfrm>
          <a:prstGeom prst="star5">
            <a:avLst>
              <a:gd name="adj" fmla="val 25000"/>
              <a:gd name="hf" fmla="val 105146"/>
              <a:gd name="vf" fmla="val 110557"/>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2" name="OTLSHAPE_T_7c518fb37f2142bb8e0445920d0403b5_Shape"/>
          <p:cNvSpPr/>
          <p:nvPr>
            <p:custDataLst>
              <p:tags r:id="rId29"/>
            </p:custDataLst>
          </p:nvPr>
        </p:nvSpPr>
        <p:spPr>
          <a:xfrm>
            <a:off x="1727713" y="3592120"/>
            <a:ext cx="2751409" cy="286655"/>
          </a:xfrm>
          <a:prstGeom prst="roundRect">
            <a:avLst>
              <a:gd name="adj" fmla="val 100000"/>
            </a:avLst>
          </a:prstGeom>
          <a:solidFill>
            <a:srgbClr val="087FC3"/>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PROBLEM &amp; SOURCE</a:t>
            </a:r>
          </a:p>
        </p:txBody>
      </p:sp>
      <p:sp>
        <p:nvSpPr>
          <p:cNvPr id="9283" name="OTLSHAPE_T_7c518fb37f2142bb8e0445920d0403b5_ShapePercentage" hidden="1"/>
          <p:cNvSpPr/>
          <p:nvPr>
            <p:custDataLst>
              <p:tags r:id="rId30"/>
            </p:custDataLst>
          </p:nvPr>
        </p:nvSpPr>
        <p:spPr>
          <a:xfrm>
            <a:off x="4705755" y="34988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4" name="OTLSHAPE_T_7c518fb37f2142bb8e0445920d0403b5_Duration" hidden="1"/>
          <p:cNvSpPr txBox="1"/>
          <p:nvPr>
            <p:custDataLst>
              <p:tags r:id="rId31"/>
            </p:custDataLst>
          </p:nvPr>
        </p:nvSpPr>
        <p:spPr>
          <a:xfrm>
            <a:off x="1524000" y="3498851"/>
            <a:ext cx="3302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6 days</a:t>
            </a:r>
            <a:endParaRPr lang="en-US" sz="1000" dirty="0">
              <a:solidFill>
                <a:srgbClr val="C0504D"/>
              </a:solidFill>
              <a:latin typeface="Calibri" panose="020F0502020204030204" pitchFamily="34" charset="0"/>
            </a:endParaRPr>
          </a:p>
        </p:txBody>
      </p:sp>
      <p:sp>
        <p:nvSpPr>
          <p:cNvPr id="9285" name="OTLSHAPE_T_7c518fb37f2142bb8e0445920d0403b5_TextPercentage" hidden="1"/>
          <p:cNvSpPr txBox="1"/>
          <p:nvPr>
            <p:custDataLst>
              <p:tags r:id="rId32"/>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286" name="OTLSHAPE_T_7c518fb37f2142bb8e0445920d0403b5_StartDate" hidden="1"/>
          <p:cNvSpPr txBox="1"/>
          <p:nvPr>
            <p:custDataLst>
              <p:tags r:id="rId33"/>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87" name="OTLSHAPE_T_7c518fb37f2142bb8e0445920d0403b5_EndDate" hidden="1"/>
          <p:cNvSpPr txBox="1"/>
          <p:nvPr>
            <p:custDataLst>
              <p:tags r:id="rId34"/>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1" name="OTLSHAPE_T_be3ae38f60b3402d8a13f1e91eec41f5_ShapePercentage" hidden="1"/>
          <p:cNvSpPr/>
          <p:nvPr>
            <p:custDataLst>
              <p:tags r:id="rId35"/>
            </p:custDataLst>
          </p:nvPr>
        </p:nvSpPr>
        <p:spPr>
          <a:xfrm>
            <a:off x="5251784" y="37655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92" name="OTLSHAPE_T_be3ae38f60b3402d8a13f1e91eec41f5_Duration" hidden="1"/>
          <p:cNvSpPr txBox="1"/>
          <p:nvPr>
            <p:custDataLst>
              <p:tags r:id="rId36"/>
            </p:custDataLst>
          </p:nvPr>
        </p:nvSpPr>
        <p:spPr>
          <a:xfrm>
            <a:off x="1524000" y="37655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18 days</a:t>
            </a:r>
            <a:endParaRPr lang="en-US" sz="1000" dirty="0">
              <a:solidFill>
                <a:srgbClr val="C0504D"/>
              </a:solidFill>
              <a:latin typeface="Calibri" panose="020F0502020204030204" pitchFamily="34" charset="0"/>
            </a:endParaRPr>
          </a:p>
        </p:txBody>
      </p:sp>
      <p:sp>
        <p:nvSpPr>
          <p:cNvPr id="9293" name="OTLSHAPE_T_be3ae38f60b3402d8a13f1e91eec41f5_TextPercentage" hidden="1"/>
          <p:cNvSpPr txBox="1"/>
          <p:nvPr>
            <p:custDataLst>
              <p:tags r:id="rId37"/>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294" name="OTLSHAPE_T_be3ae38f60b3402d8a13f1e91eec41f5_StartDate" hidden="1"/>
          <p:cNvSpPr txBox="1"/>
          <p:nvPr>
            <p:custDataLst>
              <p:tags r:id="rId38"/>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5" name="OTLSHAPE_T_be3ae38f60b3402d8a13f1e91eec41f5_EndDate" hidden="1"/>
          <p:cNvSpPr txBox="1"/>
          <p:nvPr>
            <p:custDataLst>
              <p:tags r:id="rId39"/>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9" name="OTLSHAPE_T_9aa183d65df24b0c8fecd0a002471583_ShapePercentage" hidden="1"/>
          <p:cNvSpPr/>
          <p:nvPr>
            <p:custDataLst>
              <p:tags r:id="rId40"/>
            </p:custDataLst>
          </p:nvPr>
        </p:nvSpPr>
        <p:spPr>
          <a:xfrm>
            <a:off x="5251784" y="40322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0" name="OTLSHAPE_T_9aa183d65df24b0c8fecd0a002471583_Duration" hidden="1"/>
          <p:cNvSpPr txBox="1"/>
          <p:nvPr>
            <p:custDataLst>
              <p:tags r:id="rId41"/>
            </p:custDataLst>
          </p:nvPr>
        </p:nvSpPr>
        <p:spPr>
          <a:xfrm>
            <a:off x="1524000" y="40322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24 days</a:t>
            </a:r>
            <a:endParaRPr lang="en-US" sz="1000" dirty="0">
              <a:solidFill>
                <a:srgbClr val="C0504D"/>
              </a:solidFill>
              <a:latin typeface="Calibri" panose="020F0502020204030204" pitchFamily="34" charset="0"/>
            </a:endParaRPr>
          </a:p>
        </p:txBody>
      </p:sp>
      <p:sp>
        <p:nvSpPr>
          <p:cNvPr id="9301" name="OTLSHAPE_T_9aa183d65df24b0c8fecd0a002471583_TextPercentage" hidden="1"/>
          <p:cNvSpPr txBox="1"/>
          <p:nvPr>
            <p:custDataLst>
              <p:tags r:id="rId42"/>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02" name="OTLSHAPE_T_9aa183d65df24b0c8fecd0a002471583_StartDate" hidden="1"/>
          <p:cNvSpPr txBox="1"/>
          <p:nvPr>
            <p:custDataLst>
              <p:tags r:id="rId43"/>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03" name="OTLSHAPE_T_9aa183d65df24b0c8fecd0a002471583_EndDate" hidden="1"/>
          <p:cNvSpPr txBox="1"/>
          <p:nvPr>
            <p:custDataLst>
              <p:tags r:id="rId44"/>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07" name="OTLSHAPE_T_06a6a20021ea4acdac20b41f7b37b0dd_ShapePercentage" hidden="1"/>
          <p:cNvSpPr/>
          <p:nvPr>
            <p:custDataLst>
              <p:tags r:id="rId45"/>
            </p:custDataLst>
          </p:nvPr>
        </p:nvSpPr>
        <p:spPr>
          <a:xfrm>
            <a:off x="5875818" y="42989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8" name="OTLSHAPE_T_06a6a20021ea4acdac20b41f7b37b0dd_Duration" hidden="1"/>
          <p:cNvSpPr txBox="1"/>
          <p:nvPr>
            <p:custDataLst>
              <p:tags r:id="rId46"/>
            </p:custDataLst>
          </p:nvPr>
        </p:nvSpPr>
        <p:spPr>
          <a:xfrm>
            <a:off x="1524000" y="42989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16 days</a:t>
            </a:r>
            <a:endParaRPr lang="en-US" sz="1000" dirty="0">
              <a:solidFill>
                <a:srgbClr val="C0504D"/>
              </a:solidFill>
              <a:latin typeface="Calibri" panose="020F0502020204030204" pitchFamily="34" charset="0"/>
            </a:endParaRPr>
          </a:p>
        </p:txBody>
      </p:sp>
      <p:sp>
        <p:nvSpPr>
          <p:cNvPr id="9309" name="OTLSHAPE_T_06a6a20021ea4acdac20b41f7b37b0dd_TextPercentage" hidden="1"/>
          <p:cNvSpPr txBox="1"/>
          <p:nvPr>
            <p:custDataLst>
              <p:tags r:id="rId47"/>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10" name="OTLSHAPE_T_06a6a20021ea4acdac20b41f7b37b0dd_StartDate" hidden="1"/>
          <p:cNvSpPr txBox="1"/>
          <p:nvPr>
            <p:custDataLst>
              <p:tags r:id="rId48"/>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1" name="OTLSHAPE_T_06a6a20021ea4acdac20b41f7b37b0dd_EndDate" hidden="1"/>
          <p:cNvSpPr txBox="1"/>
          <p:nvPr>
            <p:custDataLst>
              <p:tags r:id="rId49"/>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5" name="OTLSHAPE_T_e6f5c918bdd649a1ac919cf22468a23b_ShapePercentage" hidden="1"/>
          <p:cNvSpPr/>
          <p:nvPr>
            <p:custDataLst>
              <p:tags r:id="rId50"/>
            </p:custDataLst>
          </p:nvPr>
        </p:nvSpPr>
        <p:spPr>
          <a:xfrm>
            <a:off x="6551855" y="45656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6" name="OTLSHAPE_T_e6f5c918bdd649a1ac919cf22468a23b_Duration" hidden="1"/>
          <p:cNvSpPr txBox="1"/>
          <p:nvPr>
            <p:custDataLst>
              <p:tags r:id="rId51"/>
            </p:custDataLst>
          </p:nvPr>
        </p:nvSpPr>
        <p:spPr>
          <a:xfrm>
            <a:off x="1524000" y="45656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25 days</a:t>
            </a:r>
            <a:endParaRPr lang="en-US" sz="1000" dirty="0">
              <a:solidFill>
                <a:srgbClr val="C0504D"/>
              </a:solidFill>
              <a:latin typeface="Calibri" panose="020F0502020204030204" pitchFamily="34" charset="0"/>
            </a:endParaRPr>
          </a:p>
        </p:txBody>
      </p:sp>
      <p:sp>
        <p:nvSpPr>
          <p:cNvPr id="9317" name="OTLSHAPE_T_e6f5c918bdd649a1ac919cf22468a23b_TextPercentage" hidden="1"/>
          <p:cNvSpPr txBox="1"/>
          <p:nvPr>
            <p:custDataLst>
              <p:tags r:id="rId52"/>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18" name="OTLSHAPE_T_e6f5c918bdd649a1ac919cf22468a23b_StartDate" hidden="1"/>
          <p:cNvSpPr txBox="1"/>
          <p:nvPr>
            <p:custDataLst>
              <p:tags r:id="rId53"/>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9" name="OTLSHAPE_T_e6f5c918bdd649a1ac919cf22468a23b_EndDate" hidden="1"/>
          <p:cNvSpPr txBox="1"/>
          <p:nvPr>
            <p:custDataLst>
              <p:tags r:id="rId54"/>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cxnSp>
        <p:nvCxnSpPr>
          <p:cNvPr id="91" name="OTLSHAPE_TB_00000000000000000000000000000000_Separator2"/>
          <p:cNvCxnSpPr/>
          <p:nvPr>
            <p:custDataLst>
              <p:tags r:id="rId55"/>
            </p:custDataLst>
          </p:nvPr>
        </p:nvCxnSpPr>
        <p:spPr>
          <a:xfrm>
            <a:off x="1727713" y="3059139"/>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TLSHAPE_TB_00000000000000000000000000000000_TimescaleInterval1"/>
          <p:cNvSpPr txBox="1"/>
          <p:nvPr>
            <p:custDataLst>
              <p:tags r:id="rId56"/>
            </p:custDataLst>
          </p:nvPr>
        </p:nvSpPr>
        <p:spPr>
          <a:xfrm>
            <a:off x="4561933" y="3071550"/>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Data Cleansing </a:t>
            </a:r>
            <a:endParaRPr lang="en-US" sz="1600" b="1" spc="-18" dirty="0">
              <a:solidFill>
                <a:schemeClr val="lt2"/>
              </a:solidFill>
              <a:latin typeface="Cambria" charset="0"/>
              <a:ea typeface="Cambria" charset="0"/>
              <a:cs typeface="Cambria" charset="0"/>
            </a:endParaRPr>
          </a:p>
        </p:txBody>
      </p:sp>
      <p:sp>
        <p:nvSpPr>
          <p:cNvPr id="94" name="OTLSHAPE_TB_00000000000000000000000000000000_TimescaleInterval1"/>
          <p:cNvSpPr txBox="1"/>
          <p:nvPr>
            <p:custDataLst>
              <p:tags r:id="rId57"/>
            </p:custDataLst>
          </p:nvPr>
        </p:nvSpPr>
        <p:spPr>
          <a:xfrm>
            <a:off x="6549713" y="3075617"/>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Analysis</a:t>
            </a:r>
            <a:endParaRPr lang="en-US" sz="1600" b="1" spc="-18" dirty="0">
              <a:solidFill>
                <a:schemeClr val="lt2"/>
              </a:solidFill>
              <a:latin typeface="Cambria" charset="0"/>
              <a:ea typeface="Cambria" charset="0"/>
              <a:cs typeface="Cambria" charset="0"/>
            </a:endParaRPr>
          </a:p>
        </p:txBody>
      </p:sp>
      <p:sp>
        <p:nvSpPr>
          <p:cNvPr id="95" name="Title 1"/>
          <p:cNvSpPr>
            <a:spLocks noGrp="1"/>
          </p:cNvSpPr>
          <p:nvPr>
            <p:ph type="title"/>
          </p:nvPr>
        </p:nvSpPr>
        <p:spPr>
          <a:xfrm>
            <a:off x="1649502" y="124099"/>
            <a:ext cx="8911687" cy="1280890"/>
          </a:xfrm>
        </p:spPr>
        <p:txBody>
          <a:bodyPr>
            <a:normAutofit/>
          </a:bodyPr>
          <a:lstStyle/>
          <a:p>
            <a:r>
              <a:rPr lang="en-US" dirty="0" smtClean="0">
                <a:latin typeface="Cambria" charset="0"/>
                <a:ea typeface="Cambria" charset="0"/>
                <a:cs typeface="Cambria" charset="0"/>
              </a:rPr>
              <a:t>APPROACH:  </a:t>
            </a:r>
            <a:br>
              <a:rPr lang="en-US" dirty="0" smtClean="0">
                <a:latin typeface="Cambria" charset="0"/>
                <a:ea typeface="Cambria" charset="0"/>
                <a:cs typeface="Cambria" charset="0"/>
              </a:rPr>
            </a:br>
            <a:r>
              <a:rPr lang="en-US" dirty="0" smtClean="0">
                <a:latin typeface="Cambria" charset="0"/>
                <a:ea typeface="Cambria" charset="0"/>
                <a:cs typeface="Cambria" charset="0"/>
              </a:rPr>
              <a:t>THE JOURNEY &amp; MILESTONES</a:t>
            </a:r>
            <a:endParaRPr lang="en-US" dirty="0">
              <a:latin typeface="Cambria" charset="0"/>
              <a:ea typeface="Cambria" charset="0"/>
              <a:cs typeface="Cambria" charset="0"/>
            </a:endParaRPr>
          </a:p>
        </p:txBody>
      </p:sp>
      <p:sp>
        <p:nvSpPr>
          <p:cNvPr id="96" name="OTLSHAPE_TB_00000000000000000000000000000000_TimescaleInterval1"/>
          <p:cNvSpPr txBox="1"/>
          <p:nvPr>
            <p:custDataLst>
              <p:tags r:id="rId58"/>
            </p:custDataLst>
          </p:nvPr>
        </p:nvSpPr>
        <p:spPr>
          <a:xfrm>
            <a:off x="8456593" y="3056983"/>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Findings &amp; Next Steps</a:t>
            </a:r>
            <a:endParaRPr lang="en-US" sz="1600" b="1" spc="-18" dirty="0">
              <a:solidFill>
                <a:schemeClr val="lt2"/>
              </a:solidFill>
              <a:latin typeface="Cambria" charset="0"/>
              <a:ea typeface="Cambria" charset="0"/>
              <a:cs typeface="Cambria" charset="0"/>
            </a:endParaRPr>
          </a:p>
        </p:txBody>
      </p:sp>
      <p:sp>
        <p:nvSpPr>
          <p:cNvPr id="97" name="OTLSHAPE_T_7c518fb37f2142bb8e0445920d0403b5_Shape"/>
          <p:cNvSpPr/>
          <p:nvPr>
            <p:custDataLst>
              <p:tags r:id="rId59"/>
            </p:custDataLst>
          </p:nvPr>
        </p:nvSpPr>
        <p:spPr>
          <a:xfrm>
            <a:off x="4479122" y="3817601"/>
            <a:ext cx="1964466" cy="286655"/>
          </a:xfrm>
          <a:prstGeom prst="roundRect">
            <a:avLst>
              <a:gd name="adj" fmla="val 100000"/>
            </a:avLst>
          </a:prstGeom>
          <a:solidFill>
            <a:srgbClr val="D2472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DECIDE &amp; CLEANSE</a:t>
            </a:r>
            <a:endParaRPr lang="en-US" sz="1200" dirty="0">
              <a:latin typeface="Cambria" charset="0"/>
              <a:ea typeface="Cambria" charset="0"/>
              <a:cs typeface="Cambria" charset="0"/>
            </a:endParaRPr>
          </a:p>
        </p:txBody>
      </p:sp>
      <p:sp>
        <p:nvSpPr>
          <p:cNvPr id="99" name="OTLSHAPE_T_7c518fb37f2142bb8e0445920d0403b5_Shape"/>
          <p:cNvSpPr/>
          <p:nvPr>
            <p:custDataLst>
              <p:tags r:id="rId60"/>
            </p:custDataLst>
          </p:nvPr>
        </p:nvSpPr>
        <p:spPr>
          <a:xfrm>
            <a:off x="6505932" y="4149894"/>
            <a:ext cx="1784406" cy="286655"/>
          </a:xfrm>
          <a:prstGeom prst="roundRect">
            <a:avLst>
              <a:gd name="adj" fmla="val 100000"/>
            </a:avLst>
          </a:prstGeom>
          <a:solidFill>
            <a:srgbClr val="D2472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ANALYZE &amp; PLOT</a:t>
            </a:r>
            <a:endParaRPr lang="en-US" sz="1200" dirty="0">
              <a:latin typeface="Cambria" charset="0"/>
              <a:ea typeface="Cambria" charset="0"/>
              <a:cs typeface="Cambria" charset="0"/>
            </a:endParaRPr>
          </a:p>
        </p:txBody>
      </p:sp>
      <p:sp>
        <p:nvSpPr>
          <p:cNvPr id="3" name="TextBox 2"/>
          <p:cNvSpPr txBox="1"/>
          <p:nvPr/>
        </p:nvSpPr>
        <p:spPr>
          <a:xfrm>
            <a:off x="1810524" y="3973460"/>
            <a:ext cx="2485240" cy="1292662"/>
          </a:xfrm>
          <a:prstGeom prst="rect">
            <a:avLst/>
          </a:prstGeom>
          <a:noFill/>
          <a:ln>
            <a:solidFill>
              <a:srgbClr val="002060"/>
            </a:solidFill>
          </a:ln>
        </p:spPr>
        <p:txBody>
          <a:bodyPr wrap="square" rtlCol="0">
            <a:spAutoFit/>
          </a:bodyPr>
          <a:lstStyle/>
          <a:p>
            <a:pPr marL="171450" indent="-171450">
              <a:buFont typeface="Arial" charset="0"/>
              <a:buChar char="•"/>
            </a:pPr>
            <a:r>
              <a:rPr lang="en-US" sz="1200" dirty="0" smtClean="0">
                <a:latin typeface="Cambria" charset="0"/>
                <a:ea typeface="Cambria" charset="0"/>
                <a:cs typeface="Cambria" charset="0"/>
              </a:rPr>
              <a:t>Decide best source datasets </a:t>
            </a:r>
            <a:endParaRPr lang="en-US" sz="1200" dirty="0">
              <a:latin typeface="Cambria" charset="0"/>
              <a:ea typeface="Cambria" charset="0"/>
              <a:cs typeface="Cambria" charset="0"/>
            </a:endParaRPr>
          </a:p>
          <a:p>
            <a:pPr marL="171450" indent="-171450">
              <a:buFont typeface="Arial" charset="0"/>
              <a:buChar char="•"/>
            </a:pPr>
            <a:r>
              <a:rPr lang="en-US" sz="1200" dirty="0" smtClean="0">
                <a:latin typeface="Cambria" charset="0"/>
                <a:ea typeface="Cambria" charset="0"/>
                <a:cs typeface="Cambria" charset="0"/>
              </a:rPr>
              <a:t>Un-biased and Un-skewed was key</a:t>
            </a:r>
            <a:endParaRPr lang="en-US" sz="1200" dirty="0">
              <a:latin typeface="Cambria" charset="0"/>
              <a:ea typeface="Cambria" charset="0"/>
              <a:cs typeface="Cambria" charset="0"/>
            </a:endParaRPr>
          </a:p>
          <a:p>
            <a:pPr marL="171450" indent="-171450">
              <a:buFont typeface="Arial" charset="0"/>
              <a:buChar char="•"/>
            </a:pPr>
            <a:r>
              <a:rPr lang="en-US" sz="1200" dirty="0" smtClean="0">
                <a:latin typeface="Cambria" charset="0"/>
                <a:ea typeface="Cambria" charset="0"/>
                <a:cs typeface="Cambria" charset="0"/>
              </a:rPr>
              <a:t>Looked at Kaggle</a:t>
            </a:r>
            <a:r>
              <a:rPr lang="en-US" sz="1200" dirty="0">
                <a:latin typeface="Cambria" charset="0"/>
                <a:ea typeface="Cambria" charset="0"/>
                <a:cs typeface="Cambria" charset="0"/>
              </a:rPr>
              <a:t>, Data.Gov &amp; CDC</a:t>
            </a:r>
          </a:p>
          <a:p>
            <a:endParaRPr lang="en-US" dirty="0"/>
          </a:p>
        </p:txBody>
      </p:sp>
      <p:sp>
        <p:nvSpPr>
          <p:cNvPr id="4" name="TextBox 3"/>
          <p:cNvSpPr txBox="1"/>
          <p:nvPr/>
        </p:nvSpPr>
        <p:spPr>
          <a:xfrm>
            <a:off x="4449860" y="4201849"/>
            <a:ext cx="1952163" cy="2308324"/>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smtClean="0">
                <a:latin typeface="Cambria" charset="0"/>
                <a:ea typeface="Cambria" charset="0"/>
                <a:cs typeface="Cambria" charset="0"/>
              </a:rPr>
              <a:t>Decision on handling Nulls &amp; others </a:t>
            </a:r>
          </a:p>
          <a:p>
            <a:pPr marL="285750" indent="-285750">
              <a:buFont typeface="Arial" charset="0"/>
              <a:buChar char="•"/>
            </a:pPr>
            <a:r>
              <a:rPr lang="en-US" sz="1200" dirty="0" smtClean="0">
                <a:latin typeface="Cambria" charset="0"/>
                <a:ea typeface="Cambria" charset="0"/>
                <a:cs typeface="Cambria" charset="0"/>
              </a:rPr>
              <a:t>Mapping of </a:t>
            </a:r>
            <a:r>
              <a:rPr lang="en-US" sz="1200" dirty="0" smtClean="0">
                <a:solidFill>
                  <a:srgbClr val="FF0000"/>
                </a:solidFill>
                <a:latin typeface="Cambria" charset="0"/>
                <a:ea typeface="Cambria" charset="0"/>
                <a:cs typeface="Cambria" charset="0"/>
                <a:hlinkClick r:id="rId80" tooltip="The Federal Information Processing Standard Publication"/>
              </a:rPr>
              <a:t>FIPS</a:t>
            </a:r>
            <a:r>
              <a:rPr lang="en-US" sz="1200" dirty="0" smtClean="0">
                <a:solidFill>
                  <a:srgbClr val="FF0000"/>
                </a:solidFill>
                <a:latin typeface="Cambria" charset="0"/>
                <a:ea typeface="Cambria" charset="0"/>
                <a:cs typeface="Cambria" charset="0"/>
              </a:rPr>
              <a:t> </a:t>
            </a:r>
            <a:r>
              <a:rPr lang="en-US" sz="1200" dirty="0" smtClean="0">
                <a:latin typeface="Cambria" charset="0"/>
                <a:ea typeface="Cambria" charset="0"/>
                <a:cs typeface="Cambria" charset="0"/>
              </a:rPr>
              <a:t>code to State Code</a:t>
            </a:r>
            <a:endParaRPr lang="en-US" sz="1200" dirty="0" smtClean="0">
              <a:solidFill>
                <a:srgbClr val="FF0000"/>
              </a:solidFill>
              <a:latin typeface="Cambria" charset="0"/>
              <a:ea typeface="Cambria" charset="0"/>
              <a:cs typeface="Cambria" charset="0"/>
            </a:endParaRPr>
          </a:p>
          <a:p>
            <a:pPr marL="285750" indent="-285750">
              <a:buFont typeface="Arial" charset="0"/>
              <a:buChar char="•"/>
            </a:pPr>
            <a:r>
              <a:rPr lang="en-US" sz="1200" dirty="0" smtClean="0">
                <a:latin typeface="Cambria" charset="0"/>
                <a:ea typeface="Cambria" charset="0"/>
                <a:cs typeface="Cambria" charset="0"/>
              </a:rPr>
              <a:t>Processed last 5 year</a:t>
            </a:r>
          </a:p>
          <a:p>
            <a:pPr marL="285750" indent="-285750">
              <a:buFont typeface="Arial" charset="0"/>
              <a:buChar char="•"/>
            </a:pPr>
            <a:r>
              <a:rPr lang="en-US" sz="1200" dirty="0" smtClean="0">
                <a:latin typeface="Cambria" charset="0"/>
                <a:ea typeface="Cambria" charset="0"/>
                <a:cs typeface="Cambria" charset="0"/>
              </a:rPr>
              <a:t>Picked 32/275 (11%) columns </a:t>
            </a:r>
          </a:p>
          <a:p>
            <a:pPr marL="285750" indent="-285750">
              <a:buFont typeface="Arial" charset="0"/>
              <a:buChar char="•"/>
            </a:pPr>
            <a:r>
              <a:rPr lang="en-US" sz="1200" dirty="0" smtClean="0">
                <a:latin typeface="Cambria" charset="0"/>
                <a:ea typeface="Cambria" charset="0"/>
                <a:cs typeface="Cambria" charset="0"/>
              </a:rPr>
              <a:t>Mapping of SAS Metro Status Code to Rural vs Urban</a:t>
            </a:r>
          </a:p>
          <a:p>
            <a:pPr marL="285750" indent="-285750">
              <a:buFont typeface="Arial" charset="0"/>
              <a:buChar char="•"/>
            </a:pPr>
            <a:endParaRPr lang="en-US" sz="1200" dirty="0" smtClean="0">
              <a:latin typeface="Cambria" charset="0"/>
              <a:ea typeface="Cambria" charset="0"/>
              <a:cs typeface="Cambria" charset="0"/>
            </a:endParaRPr>
          </a:p>
          <a:p>
            <a:endParaRPr lang="en-US" sz="1200" dirty="0"/>
          </a:p>
        </p:txBody>
      </p:sp>
      <p:sp>
        <p:nvSpPr>
          <p:cNvPr id="102" name="TextBox 101"/>
          <p:cNvSpPr txBox="1"/>
          <p:nvPr/>
        </p:nvSpPr>
        <p:spPr>
          <a:xfrm>
            <a:off x="6518541" y="4515881"/>
            <a:ext cx="1771798" cy="2492990"/>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smtClean="0">
                <a:latin typeface="Cambria" charset="0"/>
                <a:ea typeface="Cambria" charset="0"/>
                <a:cs typeface="Cambria" charset="0"/>
              </a:rPr>
              <a:t>Deciding Mental Health State by a “Mental Health” score </a:t>
            </a:r>
          </a:p>
          <a:p>
            <a:pPr marL="285750" indent="-285750">
              <a:buFont typeface="Arial" charset="0"/>
              <a:buChar char="•"/>
            </a:pPr>
            <a:r>
              <a:rPr lang="en-US" sz="1200" dirty="0" smtClean="0">
                <a:latin typeface="Cambria" charset="0"/>
                <a:ea typeface="Cambria" charset="0"/>
                <a:cs typeface="Cambria" charset="0"/>
              </a:rPr>
              <a:t>Using libraries that provide interactive UX  like ipywidgets,  plotly, seaborn and others </a:t>
            </a:r>
          </a:p>
          <a:p>
            <a:pPr marL="285750" indent="-285750">
              <a:buFont typeface="Arial" charset="0"/>
              <a:buChar char="•"/>
            </a:pPr>
            <a:r>
              <a:rPr lang="en-US" sz="1200" dirty="0" smtClean="0">
                <a:latin typeface="Cambria" charset="0"/>
                <a:ea typeface="Cambria" charset="0"/>
                <a:cs typeface="Cambria" charset="0"/>
              </a:rPr>
              <a:t>More than 50+ graphs generated </a:t>
            </a:r>
          </a:p>
          <a:p>
            <a:pPr marL="285750" indent="-285750">
              <a:buFont typeface="Arial" charset="0"/>
              <a:buChar char="•"/>
            </a:pPr>
            <a:endParaRPr lang="en-US" sz="1200" dirty="0" smtClean="0">
              <a:latin typeface="Cambria" charset="0"/>
              <a:ea typeface="Cambria" charset="0"/>
              <a:cs typeface="Cambria" charset="0"/>
            </a:endParaRPr>
          </a:p>
          <a:p>
            <a:endParaRPr lang="en-US" sz="1200" dirty="0"/>
          </a:p>
        </p:txBody>
      </p:sp>
      <p:sp>
        <p:nvSpPr>
          <p:cNvPr id="103" name="OTLSHAPE_T_7c518fb37f2142bb8e0445920d0403b5_Shape"/>
          <p:cNvSpPr/>
          <p:nvPr>
            <p:custDataLst>
              <p:tags r:id="rId61"/>
            </p:custDataLst>
          </p:nvPr>
        </p:nvSpPr>
        <p:spPr>
          <a:xfrm>
            <a:off x="8441598" y="4401435"/>
            <a:ext cx="2066463" cy="286655"/>
          </a:xfrm>
          <a:prstGeom prst="roundRect">
            <a:avLst>
              <a:gd name="adj" fmla="val 100000"/>
            </a:avLst>
          </a:prstGeom>
          <a:solidFill>
            <a:srgbClr val="62B57B"/>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INTERPRET &amp; VISION</a:t>
            </a:r>
            <a:endParaRPr lang="en-US" sz="1200" dirty="0">
              <a:latin typeface="Cambria" charset="0"/>
              <a:ea typeface="Cambria" charset="0"/>
              <a:cs typeface="Cambria" charset="0"/>
            </a:endParaRPr>
          </a:p>
        </p:txBody>
      </p:sp>
      <p:sp>
        <p:nvSpPr>
          <p:cNvPr id="104" name="TextBox 103"/>
          <p:cNvSpPr txBox="1"/>
          <p:nvPr/>
        </p:nvSpPr>
        <p:spPr>
          <a:xfrm>
            <a:off x="8490968" y="4794316"/>
            <a:ext cx="2137717" cy="1384995"/>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smtClean="0">
                <a:latin typeface="Cambria" charset="0"/>
                <a:ea typeface="Cambria" charset="0"/>
                <a:cs typeface="Cambria" charset="0"/>
              </a:rPr>
              <a:t>Patterns across years </a:t>
            </a:r>
          </a:p>
          <a:p>
            <a:pPr marL="285750" indent="-285750">
              <a:buFont typeface="Arial" charset="0"/>
              <a:buChar char="•"/>
            </a:pPr>
            <a:r>
              <a:rPr lang="en-US" sz="1200" dirty="0" smtClean="0">
                <a:latin typeface="Cambria" charset="0"/>
                <a:ea typeface="Cambria" charset="0"/>
                <a:cs typeface="Cambria" charset="0"/>
              </a:rPr>
              <a:t>Patterns in NJ vs US (Similarities vs Differences) </a:t>
            </a:r>
          </a:p>
          <a:p>
            <a:pPr marL="285750" indent="-285750">
              <a:buFont typeface="Arial" charset="0"/>
              <a:buChar char="•"/>
            </a:pPr>
            <a:r>
              <a:rPr lang="en-US" sz="1200" dirty="0" smtClean="0">
                <a:latin typeface="Cambria" charset="0"/>
                <a:ea typeface="Cambria" charset="0"/>
                <a:cs typeface="Cambria" charset="0"/>
              </a:rPr>
              <a:t>Conclusions &amp; Next Steps  </a:t>
            </a:r>
            <a:endParaRPr lang="en-US" sz="1200" dirty="0" smtClean="0">
              <a:solidFill>
                <a:srgbClr val="FF0000"/>
              </a:solidFill>
              <a:latin typeface="Cambria" charset="0"/>
              <a:ea typeface="Cambria" charset="0"/>
              <a:cs typeface="Cambria" charset="0"/>
            </a:endParaRPr>
          </a:p>
          <a:p>
            <a:pPr marL="285750" indent="-285750">
              <a:buFont typeface="Arial" charset="0"/>
              <a:buChar char="•"/>
            </a:pPr>
            <a:endParaRPr lang="en-US" sz="1200" dirty="0" smtClean="0">
              <a:latin typeface="Cambria" charset="0"/>
              <a:ea typeface="Cambria" charset="0"/>
              <a:cs typeface="Cambria" charset="0"/>
            </a:endParaRPr>
          </a:p>
          <a:p>
            <a:endParaRPr lang="en-US" sz="1200" dirty="0"/>
          </a:p>
        </p:txBody>
      </p:sp>
      <p:sp>
        <p:nvSpPr>
          <p:cNvPr id="106" name="OTLSHAPE_M_a58f29487c0343c08abcf41913e40cae_Shape"/>
          <p:cNvSpPr/>
          <p:nvPr>
            <p:custDataLst>
              <p:tags r:id="rId62"/>
            </p:custDataLst>
          </p:nvPr>
        </p:nvSpPr>
        <p:spPr>
          <a:xfrm rot="16200000">
            <a:off x="4183565" y="2093678"/>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705798" y="1951459"/>
            <a:ext cx="184731" cy="369332"/>
          </a:xfrm>
          <a:prstGeom prst="rect">
            <a:avLst/>
          </a:prstGeom>
          <a:noFill/>
        </p:spPr>
        <p:txBody>
          <a:bodyPr wrap="none" rtlCol="0">
            <a:spAutoFit/>
          </a:bodyPr>
          <a:lstStyle/>
          <a:p>
            <a:endParaRPr lang="en-US" dirty="0"/>
          </a:p>
        </p:txBody>
      </p:sp>
      <p:sp>
        <p:nvSpPr>
          <p:cNvPr id="111" name="OTLSHAPE_M_6a283b367375415b92b0e5fc4e16a0cc_Shape"/>
          <p:cNvSpPr/>
          <p:nvPr>
            <p:custDataLst>
              <p:tags r:id="rId63"/>
            </p:custDataLst>
          </p:nvPr>
        </p:nvSpPr>
        <p:spPr>
          <a:xfrm>
            <a:off x="6024489" y="2803813"/>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TLSHAPE_M_a58f29487c0343c08abcf41913e40cae_Shape"/>
          <p:cNvSpPr/>
          <p:nvPr>
            <p:custDataLst>
              <p:tags r:id="rId64"/>
            </p:custDataLst>
          </p:nvPr>
        </p:nvSpPr>
        <p:spPr>
          <a:xfrm rot="16200000">
            <a:off x="6143984" y="1820047"/>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TLSHAPE_M_a54bc827b05146d18b559f618723e2b4_Date"/>
          <p:cNvSpPr txBox="1"/>
          <p:nvPr>
            <p:custDataLst>
              <p:tags r:id="rId65"/>
            </p:custDataLst>
          </p:nvPr>
        </p:nvSpPr>
        <p:spPr>
          <a:xfrm>
            <a:off x="5820486" y="2164631"/>
            <a:ext cx="1839741"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Mental Health Score </a:t>
            </a:r>
          </a:p>
          <a:p>
            <a:r>
              <a:rPr lang="en-US" dirty="0" smtClean="0"/>
              <a:t>Computation</a:t>
            </a:r>
            <a:endParaRPr lang="en-US" dirty="0"/>
          </a:p>
        </p:txBody>
      </p:sp>
      <p:sp>
        <p:nvSpPr>
          <p:cNvPr id="114" name="OTLSHAPE_M_a58f29487c0343c08abcf41913e40cae_Shape"/>
          <p:cNvSpPr/>
          <p:nvPr>
            <p:custDataLst>
              <p:tags r:id="rId66"/>
            </p:custDataLst>
          </p:nvPr>
        </p:nvSpPr>
        <p:spPr>
          <a:xfrm rot="16200000">
            <a:off x="6722415" y="2481606"/>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TLSHAPE_M_a54bc827b05146d18b559f618723e2b4_Title"/>
          <p:cNvSpPr txBox="1"/>
          <p:nvPr>
            <p:custDataLst>
              <p:tags r:id="rId67"/>
            </p:custDataLst>
          </p:nvPr>
        </p:nvSpPr>
        <p:spPr>
          <a:xfrm>
            <a:off x="7688986" y="1324843"/>
            <a:ext cx="735803" cy="153888"/>
          </a:xfrm>
          <a:prstGeom prst="rect">
            <a:avLst/>
          </a:prstGeom>
          <a:noFill/>
        </p:spPr>
        <p:txBody>
          <a:bodyPr vert="horz" wrap="square" lIns="0" tIns="0" rIns="0" bIns="0" rtlCol="0" anchor="ctr" anchorCtr="0">
            <a:spAutoFit/>
          </a:bodyPr>
          <a:lstStyle/>
          <a:p>
            <a:pPr algn="ctr"/>
            <a:r>
              <a:rPr lang="en-US" sz="1000" b="1" spc="-6" dirty="0">
                <a:solidFill>
                  <a:srgbClr val="FF0000"/>
                </a:solidFill>
                <a:latin typeface="Cambria" charset="0"/>
                <a:ea typeface="Cambria" charset="0"/>
                <a:cs typeface="Cambria" charset="0"/>
              </a:rPr>
              <a:t>Milestone </a:t>
            </a:r>
            <a:r>
              <a:rPr lang="en-US" sz="1000" b="1" spc="-6" dirty="0" smtClean="0">
                <a:solidFill>
                  <a:srgbClr val="FF0000"/>
                </a:solidFill>
                <a:latin typeface="Cambria" charset="0"/>
                <a:ea typeface="Cambria" charset="0"/>
                <a:cs typeface="Cambria" charset="0"/>
              </a:rPr>
              <a:t>5</a:t>
            </a:r>
            <a:endParaRPr lang="en-US" sz="1000" b="1" spc="-6" dirty="0">
              <a:solidFill>
                <a:srgbClr val="FF0000"/>
              </a:solidFill>
              <a:latin typeface="Cambria" charset="0"/>
              <a:ea typeface="Cambria" charset="0"/>
              <a:cs typeface="Cambria" charset="0"/>
            </a:endParaRPr>
          </a:p>
        </p:txBody>
      </p:sp>
      <p:sp>
        <p:nvSpPr>
          <p:cNvPr id="116" name="OTLSHAPE_M_a54bc827b05146d18b559f618723e2b4_Date"/>
          <p:cNvSpPr txBox="1"/>
          <p:nvPr>
            <p:custDataLst>
              <p:tags r:id="rId68"/>
            </p:custDataLst>
          </p:nvPr>
        </p:nvSpPr>
        <p:spPr>
          <a:xfrm>
            <a:off x="7180253" y="1480420"/>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Visualize Plots and </a:t>
            </a:r>
          </a:p>
          <a:p>
            <a:r>
              <a:rPr lang="en-US" dirty="0" smtClean="0"/>
              <a:t>Interactive </a:t>
            </a:r>
            <a:r>
              <a:rPr lang="en-US" dirty="0" smtClean="0">
                <a:hlinkClick r:id="rId81"/>
              </a:rPr>
              <a:t>UX Choropleth Maps </a:t>
            </a:r>
            <a:endParaRPr lang="en-US" dirty="0"/>
          </a:p>
        </p:txBody>
      </p:sp>
      <p:sp>
        <p:nvSpPr>
          <p:cNvPr id="118" name="OTLSHAPE_M_6a283b367375415b92b0e5fc4e16a0cc_Shape"/>
          <p:cNvSpPr/>
          <p:nvPr>
            <p:custDataLst>
              <p:tags r:id="rId69"/>
            </p:custDataLst>
          </p:nvPr>
        </p:nvSpPr>
        <p:spPr>
          <a:xfrm>
            <a:off x="7943346" y="2800348"/>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TLSHAPE_M_a58f29487c0343c08abcf41913e40cae_Shape"/>
          <p:cNvSpPr/>
          <p:nvPr>
            <p:custDataLst>
              <p:tags r:id="rId70"/>
            </p:custDataLst>
          </p:nvPr>
        </p:nvSpPr>
        <p:spPr>
          <a:xfrm rot="16200000">
            <a:off x="8062841" y="1806191"/>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OTLSHAPE_M_6a283b367375415b92b0e5fc4e16a0cc_Connector1"/>
          <p:cNvCxnSpPr/>
          <p:nvPr>
            <p:custDataLst>
              <p:tags r:id="rId71"/>
            </p:custDataLst>
          </p:nvPr>
        </p:nvCxnSpPr>
        <p:spPr>
          <a:xfrm>
            <a:off x="8802331" y="2426287"/>
            <a:ext cx="0" cy="729106"/>
          </a:xfrm>
          <a:prstGeom prst="line">
            <a:avLst/>
          </a:prstGeom>
          <a:ln w="9525" cap="flat" cmpd="sng" algn="ctr">
            <a:solidFill>
              <a:schemeClr val="accent6">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1" name="OTLSHAPE_M_a54bc827b05146d18b559f618723e2b4_Title"/>
          <p:cNvSpPr txBox="1"/>
          <p:nvPr>
            <p:custDataLst>
              <p:tags r:id="rId72"/>
            </p:custDataLst>
          </p:nvPr>
        </p:nvSpPr>
        <p:spPr>
          <a:xfrm>
            <a:off x="8444062" y="1934447"/>
            <a:ext cx="735803" cy="153888"/>
          </a:xfrm>
          <a:prstGeom prst="rect">
            <a:avLst/>
          </a:prstGeom>
          <a:noFill/>
        </p:spPr>
        <p:txBody>
          <a:bodyPr vert="horz" wrap="square" lIns="0" tIns="0" rIns="0" bIns="0" rtlCol="0" anchor="ctr" anchorCtr="0">
            <a:spAutoFit/>
          </a:bodyPr>
          <a:lstStyle>
            <a:defPPr>
              <a:defRPr lang="en-US"/>
            </a:defPPr>
            <a:lvl1pPr algn="ctr">
              <a:defRPr sz="1000" b="1" spc="-6">
                <a:solidFill>
                  <a:srgbClr val="489A61"/>
                </a:solidFill>
                <a:latin typeface="Calibri" panose="020F0502020204030204" pitchFamily="34" charset="0"/>
              </a:defRPr>
            </a:lvl1pPr>
          </a:lstStyle>
          <a:p>
            <a:r>
              <a:rPr lang="en-US" dirty="0">
                <a:latin typeface="Cambria" charset="0"/>
                <a:ea typeface="Cambria" charset="0"/>
                <a:cs typeface="Cambria" charset="0"/>
              </a:rPr>
              <a:t>Milestone 6</a:t>
            </a:r>
            <a:endParaRPr lang="en-US" dirty="0">
              <a:latin typeface="Cambria" charset="0"/>
              <a:ea typeface="Cambria" charset="0"/>
              <a:cs typeface="Cambria" charset="0"/>
            </a:endParaRPr>
          </a:p>
        </p:txBody>
      </p:sp>
      <p:sp>
        <p:nvSpPr>
          <p:cNvPr id="122" name="OTLSHAPE_M_a54bc827b05146d18b559f618723e2b4_Date"/>
          <p:cNvSpPr txBox="1"/>
          <p:nvPr>
            <p:custDataLst>
              <p:tags r:id="rId73"/>
            </p:custDataLst>
          </p:nvPr>
        </p:nvSpPr>
        <p:spPr>
          <a:xfrm>
            <a:off x="7935329" y="2090024"/>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Summarize Findings </a:t>
            </a:r>
          </a:p>
          <a:p>
            <a:r>
              <a:rPr lang="en-US" dirty="0" smtClean="0"/>
              <a:t>&amp; Inferences</a:t>
            </a:r>
            <a:endParaRPr lang="en-US" dirty="0"/>
          </a:p>
        </p:txBody>
      </p:sp>
      <p:sp>
        <p:nvSpPr>
          <p:cNvPr id="123" name="OTLSHAPE_M_6a283b367375415b92b0e5fc4e16a0cc_Shape"/>
          <p:cNvSpPr/>
          <p:nvPr>
            <p:custDataLst>
              <p:tags r:id="rId74"/>
            </p:custDataLst>
          </p:nvPr>
        </p:nvSpPr>
        <p:spPr>
          <a:xfrm>
            <a:off x="8698422" y="2796883"/>
            <a:ext cx="228600" cy="254000"/>
          </a:xfrm>
          <a:prstGeom prst="star8">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TLSHAPE_M_a58f29487c0343c08abcf41913e40cae_Shape"/>
          <p:cNvSpPr/>
          <p:nvPr>
            <p:custDataLst>
              <p:tags r:id="rId75"/>
            </p:custDataLst>
          </p:nvPr>
        </p:nvSpPr>
        <p:spPr>
          <a:xfrm rot="16200000">
            <a:off x="8817917" y="2446968"/>
            <a:ext cx="165100" cy="165100"/>
          </a:xfrm>
          <a:prstGeom prst="flowChartMerge">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TLSHAPE_M_a54bc827b05146d18b559f618723e2b4_Date"/>
          <p:cNvSpPr txBox="1"/>
          <p:nvPr>
            <p:custDataLst>
              <p:tags r:id="rId76"/>
            </p:custDataLst>
          </p:nvPr>
        </p:nvSpPr>
        <p:spPr>
          <a:xfrm>
            <a:off x="9239299" y="1473688"/>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Presentation Ready </a:t>
            </a:r>
          </a:p>
          <a:p>
            <a:r>
              <a:rPr lang="en-US" dirty="0" smtClean="0"/>
              <a:t>&amp; Next Steps</a:t>
            </a:r>
            <a:endParaRPr lang="en-US" dirty="0"/>
          </a:p>
        </p:txBody>
      </p:sp>
      <p:sp>
        <p:nvSpPr>
          <p:cNvPr id="127" name="OTLSHAPE_M_a58f29487c0343c08abcf41913e40cae_Shape"/>
          <p:cNvSpPr/>
          <p:nvPr>
            <p:custDataLst>
              <p:tags r:id="rId77"/>
            </p:custDataLst>
          </p:nvPr>
        </p:nvSpPr>
        <p:spPr>
          <a:xfrm rot="16200000">
            <a:off x="10050973" y="1820043"/>
            <a:ext cx="165100" cy="165100"/>
          </a:xfrm>
          <a:prstGeom prst="flowChartMerge">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1162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8" y="599492"/>
            <a:ext cx="8911687" cy="1280890"/>
          </a:xfrm>
        </p:spPr>
        <p:txBody>
          <a:bodyPr/>
          <a:lstStyle/>
          <a:p>
            <a:r>
              <a:rPr lang="en-US" dirty="0" smtClean="0">
                <a:latin typeface="Cambria" charset="0"/>
                <a:ea typeface="Cambria" charset="0"/>
                <a:cs typeface="Cambria" charset="0"/>
              </a:rPr>
              <a:t>SOURCES, ASSUMPTIONS &amp; CONSTRAINTS</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59218" y="1528690"/>
            <a:ext cx="10156117" cy="4689230"/>
          </a:xfrm>
        </p:spPr>
        <p:txBody>
          <a:bodyPr>
            <a:noAutofit/>
          </a:bodyPr>
          <a:lstStyle/>
          <a:p>
            <a:r>
              <a:rPr lang="en-US" sz="2000" b="1" dirty="0" smtClean="0">
                <a:latin typeface="Cambria" charset="0"/>
                <a:ea typeface="Cambria" charset="0"/>
                <a:cs typeface="Cambria" charset="0"/>
              </a:rPr>
              <a:t>Sources: </a:t>
            </a:r>
          </a:p>
          <a:p>
            <a:pPr marL="0" indent="0">
              <a:buNone/>
            </a:pPr>
            <a:r>
              <a:rPr lang="en-US" sz="2000" dirty="0" smtClean="0">
                <a:latin typeface="Cambria" charset="0"/>
                <a:ea typeface="Cambria" charset="0"/>
                <a:cs typeface="Cambria" charset="0"/>
                <a:hlinkClick r:id="rId3"/>
              </a:rPr>
              <a:t>CDC </a:t>
            </a:r>
            <a:r>
              <a:rPr lang="en-US" sz="2000" dirty="0" smtClean="0">
                <a:latin typeface="Cambria" charset="0"/>
                <a:ea typeface="Cambria" charset="0"/>
                <a:cs typeface="Cambria" charset="0"/>
              </a:rPr>
              <a:t>(Center for Disease Control and Prevention) has a </a:t>
            </a:r>
            <a:r>
              <a:rPr lang="en-US" sz="2000" dirty="0" smtClean="0">
                <a:latin typeface="Cambria" charset="0"/>
                <a:ea typeface="Cambria" charset="0"/>
                <a:cs typeface="Cambria" charset="0"/>
                <a:hlinkClick r:id="rId4" tooltip="Behavioral Risk Factor Surveillance System"/>
              </a:rPr>
              <a:t>BRFSS </a:t>
            </a:r>
            <a:r>
              <a:rPr lang="en-US" sz="2000" dirty="0" smtClean="0">
                <a:latin typeface="Cambria" charset="0"/>
                <a:ea typeface="Cambria" charset="0"/>
                <a:cs typeface="Cambria" charset="0"/>
              </a:rPr>
              <a:t>system that collects telephone surveys across 50 US states, D.C., Guam and Puerto Rico (LAN &amp; Mobile lines) </a:t>
            </a:r>
          </a:p>
          <a:p>
            <a:r>
              <a:rPr lang="en-US" sz="2000" b="1" dirty="0" smtClean="0">
                <a:latin typeface="Cambria" charset="0"/>
                <a:ea typeface="Cambria" charset="0"/>
                <a:cs typeface="Cambria" charset="0"/>
              </a:rPr>
              <a:t>Assumptions:</a:t>
            </a:r>
            <a:r>
              <a:rPr lang="en-US" sz="2000" dirty="0" smtClean="0">
                <a:latin typeface="Cambria" charset="0"/>
                <a:ea typeface="Cambria" charset="0"/>
                <a:cs typeface="Cambria" charset="0"/>
              </a:rPr>
              <a:t> </a:t>
            </a:r>
          </a:p>
          <a:p>
            <a:pPr lvl="1"/>
            <a:r>
              <a:rPr lang="en-US" sz="1800" dirty="0" smtClean="0">
                <a:latin typeface="Cambria" charset="0"/>
                <a:ea typeface="Cambria" charset="0"/>
                <a:cs typeface="Cambria" charset="0"/>
              </a:rPr>
              <a:t>Reliable Data Survey System </a:t>
            </a:r>
            <a:r>
              <a:rPr lang="mr-IN" sz="1800" dirty="0" smtClean="0">
                <a:latin typeface="Cambria" charset="0"/>
                <a:ea typeface="Cambria" charset="0"/>
                <a:cs typeface="Cambria" charset="0"/>
              </a:rPr>
              <a:t>–</a:t>
            </a:r>
            <a:r>
              <a:rPr lang="en-US" sz="1800" dirty="0" smtClean="0">
                <a:latin typeface="Cambria" charset="0"/>
                <a:ea typeface="Cambria" charset="0"/>
                <a:cs typeface="Cambria" charset="0"/>
              </a:rPr>
              <a:t> In Existence for 33 years (~</a:t>
            </a:r>
            <a:r>
              <a:rPr lang="en-US" sz="1800" dirty="0" smtClean="0">
                <a:solidFill>
                  <a:schemeClr val="tx1"/>
                </a:solidFill>
                <a:latin typeface="Cambria" charset="0"/>
                <a:ea typeface="Cambria" charset="0"/>
                <a:cs typeface="Cambria" charset="0"/>
              </a:rPr>
              <a:t>468K+ records </a:t>
            </a:r>
            <a:r>
              <a:rPr lang="en-US" sz="1800" dirty="0" smtClean="0">
                <a:latin typeface="Cambria" charset="0"/>
                <a:ea typeface="Cambria" charset="0"/>
                <a:cs typeface="Cambria" charset="0"/>
              </a:rPr>
              <a:t>on average across 5 years) </a:t>
            </a:r>
          </a:p>
          <a:p>
            <a:pPr lvl="1"/>
            <a:r>
              <a:rPr lang="en-US" sz="1800" dirty="0" smtClean="0">
                <a:latin typeface="Cambria" charset="0"/>
                <a:ea typeface="Cambria" charset="0"/>
                <a:cs typeface="Cambria" charset="0"/>
              </a:rPr>
              <a:t>Number of Questions </a:t>
            </a:r>
            <a:r>
              <a:rPr lang="mr-IN" sz="1800" dirty="0" smtClean="0">
                <a:latin typeface="Cambria" charset="0"/>
                <a:ea typeface="Cambria" charset="0"/>
                <a:cs typeface="Cambria" charset="0"/>
              </a:rPr>
              <a:t>–</a:t>
            </a:r>
            <a:r>
              <a:rPr lang="en-US" sz="1800" dirty="0" smtClean="0">
                <a:latin typeface="Cambria" charset="0"/>
                <a:ea typeface="Cambria" charset="0"/>
                <a:cs typeface="Cambria" charset="0"/>
              </a:rPr>
              <a:t> Not all respondents willing to answer all significant questions (</a:t>
            </a:r>
            <a:r>
              <a:rPr lang="en-US" sz="1800" dirty="0" smtClean="0">
                <a:solidFill>
                  <a:schemeClr val="tx1"/>
                </a:solidFill>
                <a:latin typeface="Cambria" charset="0"/>
                <a:ea typeface="Cambria" charset="0"/>
                <a:cs typeface="Cambria" charset="0"/>
              </a:rPr>
              <a:t>Appx. 275 questions per year</a:t>
            </a:r>
            <a:r>
              <a:rPr lang="en-US" sz="1800" dirty="0" smtClean="0">
                <a:latin typeface="Cambria" charset="0"/>
                <a:ea typeface="Cambria" charset="0"/>
                <a:cs typeface="Cambria" charset="0"/>
              </a:rPr>
              <a:t>)</a:t>
            </a:r>
          </a:p>
          <a:p>
            <a:r>
              <a:rPr lang="en-US" sz="2000" b="1" dirty="0">
                <a:latin typeface="Cambria" charset="0"/>
                <a:ea typeface="Cambria" charset="0"/>
                <a:cs typeface="Cambria" charset="0"/>
              </a:rPr>
              <a:t>Constraints: </a:t>
            </a:r>
          </a:p>
          <a:p>
            <a:pPr lvl="1"/>
            <a:r>
              <a:rPr lang="en-US" sz="1800" dirty="0">
                <a:latin typeface="Cambria" charset="0"/>
                <a:ea typeface="Cambria" charset="0"/>
                <a:cs typeface="Cambria" charset="0"/>
              </a:rPr>
              <a:t>Any survey: Susceptible to State of mind at that particular instant of time of survey respondent</a:t>
            </a:r>
          </a:p>
          <a:p>
            <a:pPr lvl="1"/>
            <a:r>
              <a:rPr lang="en-US" sz="1800" dirty="0">
                <a:latin typeface="Cambria" charset="0"/>
                <a:ea typeface="Cambria" charset="0"/>
                <a:cs typeface="Cambria" charset="0"/>
              </a:rPr>
              <a:t>Phone survey: Susceptible to human error </a:t>
            </a:r>
            <a:endParaRPr lang="en-US" dirty="0" smtClean="0">
              <a:latin typeface="Cambria" charset="0"/>
              <a:ea typeface="Cambria" charset="0"/>
              <a:cs typeface="Cambria" charset="0"/>
            </a:endParaRPr>
          </a:p>
          <a:p>
            <a:endParaRPr lang="en-US" sz="16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473401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506" y="196022"/>
            <a:ext cx="8911687" cy="1280890"/>
          </a:xfrm>
        </p:spPr>
        <p:txBody>
          <a:bodyPr>
            <a:normAutofit/>
          </a:bodyPr>
          <a:lstStyle/>
          <a:p>
            <a:r>
              <a:rPr lang="en-US" dirty="0" smtClean="0">
                <a:latin typeface="Cambria" charset="0"/>
                <a:ea typeface="Cambria" charset="0"/>
                <a:cs typeface="Cambria" charset="0"/>
              </a:rPr>
              <a:t>APPROACH:  </a:t>
            </a:r>
            <a:r>
              <a:rPr lang="en-US" dirty="0" smtClean="0">
                <a:solidFill>
                  <a:srgbClr val="FF0000"/>
                </a:solidFill>
                <a:latin typeface="Cambria" charset="0"/>
                <a:ea typeface="Cambria" charset="0"/>
                <a:cs typeface="Cambria" charset="0"/>
              </a:rPr>
              <a:t>TOCHECK: IF WITH PROCESS</a:t>
            </a:r>
            <a:r>
              <a:rPr lang="en-US" dirty="0" smtClean="0">
                <a:latin typeface="Cambria" charset="0"/>
                <a:ea typeface="Cambria" charset="0"/>
                <a:cs typeface="Cambria" charset="0"/>
              </a:rPr>
              <a:t/>
            </a:r>
            <a:br>
              <a:rPr lang="en-US" dirty="0" smtClean="0">
                <a:latin typeface="Cambria" charset="0"/>
                <a:ea typeface="Cambria" charset="0"/>
                <a:cs typeface="Cambria" charset="0"/>
              </a:rPr>
            </a:br>
            <a:r>
              <a:rPr lang="en-US" dirty="0" smtClean="0">
                <a:latin typeface="Cambria" charset="0"/>
                <a:ea typeface="Cambria" charset="0"/>
                <a:cs typeface="Cambria" charset="0"/>
              </a:rPr>
              <a:t>MANAGING DATA VOLUME </a:t>
            </a:r>
            <a:r>
              <a:rPr lang="mr-IN" dirty="0" smtClean="0">
                <a:latin typeface="Cambria" charset="0"/>
                <a:ea typeface="Cambria" charset="0"/>
                <a:cs typeface="Cambria" charset="0"/>
              </a:rPr>
              <a:t>–</a:t>
            </a:r>
            <a:r>
              <a:rPr lang="en-US" dirty="0" smtClean="0">
                <a:latin typeface="Cambria" charset="0"/>
                <a:ea typeface="Cambria" charset="0"/>
                <a:cs typeface="Cambria" charset="0"/>
              </a:rPr>
              <a:t> STATS</a:t>
            </a:r>
            <a:endParaRPr lang="en-US" dirty="0">
              <a:latin typeface="Cambria" charset="0"/>
              <a:ea typeface="Cambria" charset="0"/>
              <a:cs typeface="Cambria"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944924"/>
              </p:ext>
            </p:extLst>
          </p:nvPr>
        </p:nvGraphicFramePr>
        <p:xfrm>
          <a:off x="1692005" y="1710908"/>
          <a:ext cx="9471295" cy="4338520"/>
        </p:xfrm>
        <a:graphic>
          <a:graphicData uri="http://schemas.openxmlformats.org/drawingml/2006/table">
            <a:tbl>
              <a:tblPr firstRow="1" bandRow="1">
                <a:tableStyleId>{22838BEF-8BB2-4498-84A7-C5851F593DF1}</a:tableStyleId>
              </a:tblPr>
              <a:tblGrid>
                <a:gridCol w="1371953"/>
                <a:gridCol w="2454247"/>
                <a:gridCol w="2071099"/>
                <a:gridCol w="3573996"/>
              </a:tblGrid>
              <a:tr h="771425">
                <a:tc>
                  <a:txBody>
                    <a:bodyPr/>
                    <a:lstStyle/>
                    <a:p>
                      <a:pPr algn="ctr"/>
                      <a:r>
                        <a:rPr lang="en-US" sz="2000" b="1" i="0" dirty="0" smtClean="0">
                          <a:latin typeface="Cambria" charset="0"/>
                          <a:ea typeface="Cambria" charset="0"/>
                          <a:cs typeface="Cambria" charset="0"/>
                        </a:rPr>
                        <a:t>Year</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smtClean="0">
                          <a:latin typeface="Cambria" charset="0"/>
                          <a:ea typeface="Cambria" charset="0"/>
                          <a:cs typeface="Cambria" charset="0"/>
                        </a:rPr>
                        <a:t>Volume of</a:t>
                      </a:r>
                      <a:r>
                        <a:rPr lang="en-US" sz="2000" b="1" i="0" baseline="0" dirty="0" smtClean="0">
                          <a:latin typeface="Cambria" charset="0"/>
                          <a:ea typeface="Cambria" charset="0"/>
                          <a:cs typeface="Cambria" charset="0"/>
                        </a:rPr>
                        <a:t> Records </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smtClean="0">
                          <a:latin typeface="Cambria" charset="0"/>
                          <a:ea typeface="Cambria" charset="0"/>
                          <a:cs typeface="Cambria" charset="0"/>
                        </a:rPr>
                        <a:t>File Sizes </a:t>
                      </a:r>
                      <a:endParaRPr lang="en-US" sz="2000" b="1" i="0" dirty="0" smtClean="0">
                        <a:latin typeface="Cambria" charset="0"/>
                        <a:ea typeface="Cambria" charset="0"/>
                        <a:cs typeface="Cambria" charset="0"/>
                      </a:endParaRPr>
                    </a:p>
                    <a:p>
                      <a:pPr algn="ctr"/>
                      <a:r>
                        <a:rPr lang="en-US" sz="2000" b="1" i="0" dirty="0" smtClean="0">
                          <a:latin typeface="Cambria" charset="0"/>
                          <a:ea typeface="Cambria" charset="0"/>
                          <a:cs typeface="Cambria" charset="0"/>
                        </a:rPr>
                        <a:t>(SAS XPT files) </a:t>
                      </a:r>
                    </a:p>
                    <a:p>
                      <a:pPr algn="ctr"/>
                      <a:r>
                        <a:rPr lang="en-US" sz="2000" b="1" i="0" dirty="0" smtClean="0">
                          <a:latin typeface="Cambria" charset="0"/>
                          <a:ea typeface="Cambria" charset="0"/>
                          <a:cs typeface="Cambria" charset="0"/>
                        </a:rPr>
                        <a:t>(Initial</a:t>
                      </a:r>
                      <a:r>
                        <a:rPr lang="en-US" sz="2000" b="1" i="0" dirty="0" smtClean="0">
                          <a:latin typeface="Cambria" charset="0"/>
                          <a:ea typeface="Cambria" charset="0"/>
                          <a:cs typeface="Cambria" charset="0"/>
                        </a:rPr>
                        <a:t>)</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smtClean="0">
                          <a:latin typeface="Cambria" charset="0"/>
                          <a:ea typeface="Cambria" charset="0"/>
                          <a:cs typeface="Cambria" charset="0"/>
                        </a:rPr>
                        <a:t>% Reduction (↓)</a:t>
                      </a:r>
                      <a:r>
                        <a:rPr lang="en-US" sz="2000" b="1" i="0" baseline="0" dirty="0" smtClean="0">
                          <a:latin typeface="Cambria" charset="0"/>
                          <a:ea typeface="Cambria" charset="0"/>
                          <a:cs typeface="Cambria" charset="0"/>
                        </a:rPr>
                        <a:t> i</a:t>
                      </a:r>
                      <a:r>
                        <a:rPr lang="en-US" sz="2000" b="1" i="0" dirty="0" smtClean="0">
                          <a:latin typeface="Cambria" charset="0"/>
                          <a:ea typeface="Cambria" charset="0"/>
                          <a:cs typeface="Cambria" charset="0"/>
                        </a:rPr>
                        <a:t>n</a:t>
                      </a:r>
                      <a:r>
                        <a:rPr lang="en-US" sz="2000" b="1" i="0" baseline="0" dirty="0" smtClean="0">
                          <a:latin typeface="Cambria" charset="0"/>
                          <a:ea typeface="Cambria" charset="0"/>
                          <a:cs typeface="Cambria" charset="0"/>
                        </a:rPr>
                        <a:t> “</a:t>
                      </a:r>
                      <a:r>
                        <a:rPr lang="en-US" sz="2000" b="1" i="0" dirty="0" smtClean="0">
                          <a:latin typeface="Cambria" charset="0"/>
                          <a:ea typeface="Cambria" charset="0"/>
                          <a:cs typeface="Cambria" charset="0"/>
                        </a:rPr>
                        <a:t>Cleansed Files” Sizes</a:t>
                      </a:r>
                      <a:r>
                        <a:rPr lang="en-US" sz="2000" b="1" i="0" baseline="0" dirty="0" smtClean="0">
                          <a:latin typeface="Cambria" charset="0"/>
                          <a:ea typeface="Cambria" charset="0"/>
                          <a:cs typeface="Cambria" charset="0"/>
                        </a:rPr>
                        <a:t> </a:t>
                      </a:r>
                      <a:r>
                        <a:rPr lang="en-US" sz="2000" b="1" i="0" dirty="0" smtClean="0">
                          <a:latin typeface="Cambria" charset="0"/>
                          <a:ea typeface="Cambria" charset="0"/>
                          <a:cs typeface="Cambria" charset="0"/>
                        </a:rPr>
                        <a:t>(Final )</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2012</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2000" b="0" i="0" dirty="0" smtClean="0">
                          <a:latin typeface="Cambria" charset="0"/>
                          <a:ea typeface="Cambria" charset="0"/>
                          <a:cs typeface="Cambria" charset="0"/>
                        </a:rPr>
                        <a:t>471,860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0.85</a:t>
                      </a:r>
                      <a:r>
                        <a:rPr lang="en-US" sz="2000" b="0" i="0" baseline="0" dirty="0" smtClean="0">
                          <a:latin typeface="Cambria" charset="0"/>
                          <a:ea typeface="Cambria" charset="0"/>
                          <a:cs typeface="Cambria" charset="0"/>
                        </a:rPr>
                        <a:t>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0.06 GB (</a:t>
                      </a:r>
                      <a:r>
                        <a:rPr lang="en-US" sz="2000" b="1" i="0" dirty="0" smtClean="0">
                          <a:latin typeface="Cambria" charset="0"/>
                          <a:ea typeface="Cambria" charset="0"/>
                          <a:cs typeface="Cambria" charset="0"/>
                        </a:rPr>
                        <a:t>↓ </a:t>
                      </a:r>
                      <a:r>
                        <a:rPr lang="en-US" sz="2000" b="0" i="0" dirty="0" smtClean="0">
                          <a:latin typeface="Cambria" charset="0"/>
                          <a:ea typeface="Cambria" charset="0"/>
                          <a:cs typeface="Cambria" charset="0"/>
                        </a:rPr>
                        <a:t>93%)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486,843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dirty="0" smtClean="0">
                          <a:latin typeface="Cambria" charset="0"/>
                          <a:ea typeface="Cambria" charset="0"/>
                          <a:cs typeface="Cambria" charset="0"/>
                        </a:rPr>
                        <a:t>0.80</a:t>
                      </a:r>
                      <a:r>
                        <a:rPr lang="en-US" sz="2000" b="0" i="0" baseline="0" dirty="0" smtClean="0">
                          <a:latin typeface="Cambria" charset="0"/>
                          <a:ea typeface="Cambria" charset="0"/>
                          <a:cs typeface="Cambria" charset="0"/>
                        </a:rPr>
                        <a:t> GB</a:t>
                      </a:r>
                      <a:endParaRPr lang="en-US" sz="2000" b="0" i="0" dirty="0" smtClean="0">
                        <a:latin typeface="Cambria" charset="0"/>
                        <a:ea typeface="Cambria" charset="0"/>
                        <a:cs typeface="Cambria" charset="0"/>
                      </a:endParaRPr>
                    </a:p>
                    <a:p>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0.06 GB (</a:t>
                      </a:r>
                      <a:r>
                        <a:rPr lang="en-US" sz="2000" b="1" i="0" dirty="0" smtClean="0">
                          <a:latin typeface="Cambria" charset="0"/>
                          <a:ea typeface="Cambria" charset="0"/>
                          <a:cs typeface="Cambria" charset="0"/>
                        </a:rPr>
                        <a:t>↓ </a:t>
                      </a:r>
                      <a:r>
                        <a:rPr lang="en-US" sz="2000" b="0" i="0" dirty="0" smtClean="0">
                          <a:latin typeface="Cambria" charset="0"/>
                          <a:ea typeface="Cambria" charset="0"/>
                          <a:cs typeface="Cambria" charset="0"/>
                        </a:rPr>
                        <a:t>93%)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2014</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smtClean="0">
                          <a:latin typeface="Cambria" charset="0"/>
                          <a:ea typeface="Cambria" charset="0"/>
                          <a:cs typeface="Cambria" charset="0"/>
                        </a:rPr>
                        <a:t>460,590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2000" b="0" i="0" dirty="0" smtClean="0">
                          <a:latin typeface="Cambria" charset="0"/>
                          <a:ea typeface="Cambria" charset="0"/>
                          <a:cs typeface="Cambria" charset="0"/>
                        </a:rPr>
                        <a:t>0.65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2000" b="0" i="0" dirty="0" smtClean="0">
                          <a:latin typeface="Cambria" charset="0"/>
                          <a:ea typeface="Cambria" charset="0"/>
                          <a:cs typeface="Cambria" charset="0"/>
                        </a:rPr>
                        <a:t>0.06</a:t>
                      </a:r>
                      <a:r>
                        <a:rPr lang="pt-BR" sz="2000" b="0" i="0" baseline="0" dirty="0" smtClean="0">
                          <a:latin typeface="Cambria" charset="0"/>
                          <a:ea typeface="Cambria" charset="0"/>
                          <a:cs typeface="Cambria" charset="0"/>
                        </a:rPr>
                        <a:t> </a:t>
                      </a:r>
                      <a:r>
                        <a:rPr lang="pt-BR" sz="2000" b="0" i="0" dirty="0" smtClean="0">
                          <a:latin typeface="Cambria" charset="0"/>
                          <a:ea typeface="Cambria" charset="0"/>
                          <a:cs typeface="Cambria" charset="0"/>
                        </a:rPr>
                        <a:t>GB (</a:t>
                      </a:r>
                      <a:r>
                        <a:rPr lang="en-US" sz="2000" b="1" i="0" dirty="0" smtClean="0">
                          <a:latin typeface="Cambria" charset="0"/>
                          <a:ea typeface="Cambria" charset="0"/>
                          <a:cs typeface="Cambria" charset="0"/>
                        </a:rPr>
                        <a:t>↓</a:t>
                      </a:r>
                      <a:r>
                        <a:rPr lang="en-US" sz="2000" b="0" i="0" dirty="0" smtClean="0">
                          <a:latin typeface="Cambria" charset="0"/>
                          <a:ea typeface="Cambria" charset="0"/>
                          <a:cs typeface="Cambria" charset="0"/>
                        </a:rPr>
                        <a:t> 90%)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2015</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smtClean="0">
                          <a:latin typeface="Cambria" charset="0"/>
                          <a:ea typeface="Cambria" charset="0"/>
                          <a:cs typeface="Cambria" charset="0"/>
                        </a:rPr>
                        <a:t>437,462 </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1.14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0.05 GB (</a:t>
                      </a:r>
                      <a:r>
                        <a:rPr lang="en-US" sz="2000" b="1" i="0" dirty="0" smtClean="0">
                          <a:latin typeface="Cambria" charset="0"/>
                          <a:ea typeface="Cambria" charset="0"/>
                          <a:cs typeface="Cambria" charset="0"/>
                        </a:rPr>
                        <a:t>↓ </a:t>
                      </a:r>
                      <a:r>
                        <a:rPr lang="en-US" sz="2000" b="0" i="0" dirty="0" smtClean="0">
                          <a:latin typeface="Cambria" charset="0"/>
                          <a:ea typeface="Cambria" charset="0"/>
                          <a:cs typeface="Cambria" charset="0"/>
                        </a:rPr>
                        <a:t>96%)</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2016</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smtClean="0">
                          <a:latin typeface="Cambria" charset="0"/>
                          <a:ea typeface="Cambria" charset="0"/>
                          <a:cs typeface="Cambria" charset="0"/>
                        </a:rPr>
                        <a:t>482,451</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1.07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0.06 GB (</a:t>
                      </a:r>
                      <a:r>
                        <a:rPr lang="en-US" sz="2000" b="1" i="0" dirty="0" smtClean="0">
                          <a:latin typeface="Cambria" charset="0"/>
                          <a:ea typeface="Cambria" charset="0"/>
                          <a:cs typeface="Cambria" charset="0"/>
                        </a:rPr>
                        <a:t>↓</a:t>
                      </a:r>
                      <a:r>
                        <a:rPr lang="en-US" sz="2000" b="0" i="0" dirty="0" smtClean="0">
                          <a:latin typeface="Cambria" charset="0"/>
                          <a:ea typeface="Cambria" charset="0"/>
                          <a:cs typeface="Cambria" charset="0"/>
                        </a:rPr>
                        <a:t> 94%)</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941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107122"/>
            <a:ext cx="8911687" cy="1280890"/>
          </a:xfrm>
        </p:spPr>
        <p:txBody>
          <a:bodyPr>
            <a:normAutofit/>
          </a:bodyPr>
          <a:lstStyle/>
          <a:p>
            <a:r>
              <a:rPr lang="en-US" dirty="0" smtClean="0">
                <a:latin typeface="Cambria" charset="0"/>
                <a:ea typeface="Cambria" charset="0"/>
                <a:cs typeface="Cambria" charset="0"/>
              </a:rPr>
              <a:t>APPROACH:   </a:t>
            </a:r>
            <a:br>
              <a:rPr lang="en-US" dirty="0" smtClean="0">
                <a:latin typeface="Cambria" charset="0"/>
                <a:ea typeface="Cambria" charset="0"/>
                <a:cs typeface="Cambria" charset="0"/>
              </a:rPr>
            </a:br>
            <a:r>
              <a:rPr lang="en-US" dirty="0" smtClean="0">
                <a:latin typeface="Cambria" charset="0"/>
                <a:ea typeface="Cambria" charset="0"/>
                <a:cs typeface="Cambria" charset="0"/>
              </a:rPr>
              <a:t>DEFINTION OF “MENTAL HEALTH” STATE</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r>
              <a:rPr lang="en-US" b="1" dirty="0" smtClean="0">
                <a:solidFill>
                  <a:schemeClr val="tx1"/>
                </a:solidFill>
                <a:latin typeface="Cambria" charset="0"/>
                <a:ea typeface="Cambria" charset="0"/>
                <a:cs typeface="Cambria" charset="0"/>
              </a:rPr>
              <a:t>“Mental Health Score”:  23 Variables used to calculate it.  </a:t>
            </a:r>
            <a:r>
              <a:rPr lang="en-US" dirty="0" smtClean="0">
                <a:solidFill>
                  <a:schemeClr val="tx1"/>
                </a:solidFill>
                <a:latin typeface="Cambria" charset="0"/>
                <a:ea typeface="Cambria" charset="0"/>
                <a:cs typeface="Cambria" charset="0"/>
              </a:rPr>
              <a:t>Factors </a:t>
            </a:r>
            <a:r>
              <a:rPr lang="en-US" dirty="0">
                <a:solidFill>
                  <a:schemeClr val="tx1"/>
                </a:solidFill>
                <a:latin typeface="Cambria" charset="0"/>
                <a:ea typeface="Cambria" charset="0"/>
                <a:cs typeface="Cambria" charset="0"/>
              </a:rPr>
              <a:t>Included in coming up </a:t>
            </a:r>
            <a:r>
              <a:rPr lang="en-US" dirty="0" smtClean="0">
                <a:solidFill>
                  <a:schemeClr val="tx1"/>
                </a:solidFill>
                <a:latin typeface="Cambria" charset="0"/>
                <a:ea typeface="Cambria" charset="0"/>
                <a:cs typeface="Cambria" charset="0"/>
              </a:rPr>
              <a:t>with a score:</a:t>
            </a:r>
            <a:endParaRPr lang="en-US" b="1" dirty="0" smtClean="0">
              <a:solidFill>
                <a:schemeClr val="tx1"/>
              </a:solidFill>
              <a:latin typeface="Cambria" charset="0"/>
              <a:ea typeface="Cambria" charset="0"/>
              <a:cs typeface="Cambria" charset="0"/>
            </a:endParaRPr>
          </a:p>
          <a:p>
            <a:pPr lvl="1"/>
            <a:r>
              <a:rPr lang="en-US" dirty="0">
                <a:solidFill>
                  <a:schemeClr val="tx1"/>
                </a:solidFill>
                <a:latin typeface="Cambria" charset="0"/>
                <a:ea typeface="Cambria" charset="0"/>
                <a:cs typeface="Cambria" charset="0"/>
              </a:rPr>
              <a:t>Sleep </a:t>
            </a:r>
            <a:r>
              <a:rPr lang="en-US" dirty="0" smtClean="0">
                <a:solidFill>
                  <a:schemeClr val="tx1"/>
                </a:solidFill>
                <a:latin typeface="Cambria" charset="0"/>
                <a:ea typeface="Cambria" charset="0"/>
                <a:cs typeface="Cambria" charset="0"/>
              </a:rPr>
              <a:t>Deprivation Levels</a:t>
            </a:r>
          </a:p>
          <a:p>
            <a:pPr lvl="1"/>
            <a:r>
              <a:rPr lang="en-US" dirty="0">
                <a:solidFill>
                  <a:schemeClr val="tx1"/>
                </a:solidFill>
                <a:latin typeface="Cambria" charset="0"/>
                <a:ea typeface="Cambria" charset="0"/>
                <a:cs typeface="Cambria" charset="0"/>
              </a:rPr>
              <a:t>Chronic </a:t>
            </a:r>
            <a:r>
              <a:rPr lang="en-US" dirty="0" smtClean="0">
                <a:solidFill>
                  <a:schemeClr val="tx1"/>
                </a:solidFill>
                <a:latin typeface="Cambria" charset="0"/>
                <a:ea typeface="Cambria" charset="0"/>
                <a:cs typeface="Cambria" charset="0"/>
              </a:rPr>
              <a:t>Disease Conditions</a:t>
            </a:r>
          </a:p>
          <a:p>
            <a:pPr lvl="1"/>
            <a:r>
              <a:rPr lang="en-US" dirty="0" smtClean="0">
                <a:solidFill>
                  <a:schemeClr val="tx1"/>
                </a:solidFill>
                <a:latin typeface="Cambria" charset="0"/>
                <a:ea typeface="Cambria" charset="0"/>
                <a:cs typeface="Cambria" charset="0"/>
              </a:rPr>
              <a:t>General Health </a:t>
            </a:r>
            <a:r>
              <a:rPr lang="mr-IN" dirty="0" smtClean="0">
                <a:solidFill>
                  <a:schemeClr val="tx1"/>
                </a:solidFill>
                <a:latin typeface="Cambria" charset="0"/>
                <a:ea typeface="Cambria" charset="0"/>
                <a:cs typeface="Cambria" charset="0"/>
              </a:rPr>
              <a:t>–</a:t>
            </a:r>
            <a:r>
              <a:rPr lang="en-US" dirty="0" smtClean="0">
                <a:solidFill>
                  <a:schemeClr val="tx1"/>
                </a:solidFill>
                <a:latin typeface="Cambria" charset="0"/>
                <a:ea typeface="Cambria" charset="0"/>
                <a:cs typeface="Cambria" charset="0"/>
              </a:rPr>
              <a:t> Including BMI + Physical Inactivity</a:t>
            </a:r>
          </a:p>
          <a:p>
            <a:pPr lvl="1"/>
            <a:r>
              <a:rPr lang="en-US" dirty="0" smtClean="0">
                <a:solidFill>
                  <a:schemeClr val="tx1"/>
                </a:solidFill>
                <a:latin typeface="Cambria" charset="0"/>
                <a:ea typeface="Cambria" charset="0"/>
                <a:cs typeface="Cambria" charset="0"/>
              </a:rPr>
              <a:t>Income</a:t>
            </a:r>
          </a:p>
          <a:p>
            <a:pPr lvl="1"/>
            <a:r>
              <a:rPr lang="en-US" dirty="0" smtClean="0">
                <a:solidFill>
                  <a:schemeClr val="tx1"/>
                </a:solidFill>
                <a:latin typeface="Cambria" charset="0"/>
                <a:ea typeface="Cambria" charset="0"/>
                <a:cs typeface="Cambria" charset="0"/>
              </a:rPr>
              <a:t>Depression Related Factors (Chronic Depression, StressDays, DepressedDays)</a:t>
            </a:r>
          </a:p>
          <a:p>
            <a:pPr lvl="1"/>
            <a:r>
              <a:rPr lang="en-US" dirty="0" smtClean="0">
                <a:solidFill>
                  <a:schemeClr val="tx1"/>
                </a:solidFill>
                <a:latin typeface="Cambria" charset="0"/>
                <a:ea typeface="Cambria" charset="0"/>
                <a:cs typeface="Cambria" charset="0"/>
              </a:rPr>
              <a:t>Smoking Frequency</a:t>
            </a:r>
          </a:p>
          <a:p>
            <a:pPr lvl="1"/>
            <a:r>
              <a:rPr lang="en-US" dirty="0" smtClean="0">
                <a:solidFill>
                  <a:schemeClr val="tx1"/>
                </a:solidFill>
                <a:latin typeface="Cambria" charset="0"/>
                <a:ea typeface="Cambria" charset="0"/>
                <a:cs typeface="Cambria" charset="0"/>
              </a:rPr>
              <a:t>Alcohol Consumption Frequency</a:t>
            </a:r>
          </a:p>
          <a:p>
            <a:pPr lvl="1"/>
            <a:r>
              <a:rPr lang="en-US" dirty="0" smtClean="0">
                <a:solidFill>
                  <a:schemeClr val="tx1"/>
                </a:solidFill>
                <a:latin typeface="Cambria" charset="0"/>
                <a:ea typeface="Cambria" charset="0"/>
                <a:cs typeface="Cambria" charset="0"/>
              </a:rPr>
              <a:t>Incase of Women - Pregnancy</a:t>
            </a:r>
            <a:endParaRPr lang="en-US" dirty="0">
              <a:solidFill>
                <a:schemeClr val="tx1"/>
              </a:solidFill>
              <a:latin typeface="Cambria" charset="0"/>
              <a:ea typeface="Cambria" charset="0"/>
              <a:cs typeface="Cambria" charset="0"/>
            </a:endParaRPr>
          </a:p>
          <a:p>
            <a:pPr lvl="1"/>
            <a:r>
              <a:rPr lang="en-US" dirty="0" smtClean="0">
                <a:solidFill>
                  <a:schemeClr val="tx1"/>
                </a:solidFill>
                <a:latin typeface="Cambria" charset="0"/>
                <a:ea typeface="Cambria" charset="0"/>
                <a:cs typeface="Cambria" charset="0"/>
              </a:rPr>
              <a:t>Emotional </a:t>
            </a:r>
            <a:r>
              <a:rPr lang="en-US" dirty="0">
                <a:solidFill>
                  <a:schemeClr val="tx1"/>
                </a:solidFill>
                <a:latin typeface="Cambria" charset="0"/>
                <a:ea typeface="Cambria" charset="0"/>
                <a:cs typeface="Cambria" charset="0"/>
              </a:rPr>
              <a:t>Support </a:t>
            </a:r>
            <a:r>
              <a:rPr lang="en-US" dirty="0" smtClean="0">
                <a:solidFill>
                  <a:schemeClr val="tx1"/>
                </a:solidFill>
                <a:latin typeface="Cambria" charset="0"/>
                <a:ea typeface="Cambria" charset="0"/>
                <a:cs typeface="Cambria" charset="0"/>
              </a:rPr>
              <a:t>Availability &amp; Life Satisfaction</a:t>
            </a:r>
          </a:p>
          <a:p>
            <a:r>
              <a:rPr lang="en-US" b="1" dirty="0" smtClean="0">
                <a:solidFill>
                  <a:schemeClr val="tx1"/>
                </a:solidFill>
                <a:latin typeface="Cambria" charset="0"/>
                <a:ea typeface="Cambria" charset="0"/>
                <a:cs typeface="Cambria" charset="0"/>
              </a:rPr>
              <a:t>Result: Weighted Average </a:t>
            </a:r>
            <a:r>
              <a:rPr lang="en-US" dirty="0" smtClean="0">
                <a:solidFill>
                  <a:schemeClr val="tx1"/>
                </a:solidFill>
                <a:latin typeface="Cambria" charset="0"/>
                <a:ea typeface="Cambria" charset="0"/>
                <a:cs typeface="Cambria" charset="0"/>
              </a:rPr>
              <a:t>Mental Health Score with higher weights given for factors historically found to highly impact “mental health” state.</a:t>
            </a:r>
          </a:p>
          <a:p>
            <a:pPr lvl="1"/>
            <a:r>
              <a:rPr lang="en-US" dirty="0" smtClean="0">
                <a:solidFill>
                  <a:schemeClr val="tx1"/>
                </a:solidFill>
                <a:latin typeface="Cambria" charset="0"/>
                <a:ea typeface="Cambria" charset="0"/>
                <a:cs typeface="Cambria" charset="0"/>
              </a:rPr>
              <a:t>Example: Stress and Depression </a:t>
            </a:r>
          </a:p>
          <a:p>
            <a:r>
              <a:rPr lang="en-US" b="1" dirty="0" smtClean="0">
                <a:solidFill>
                  <a:schemeClr val="tx1"/>
                </a:solidFill>
                <a:latin typeface="Cambria" charset="0"/>
                <a:ea typeface="Cambria" charset="0"/>
                <a:cs typeface="Cambria" charset="0"/>
              </a:rPr>
              <a:t>Higher Mental Health Score means </a:t>
            </a:r>
            <a:r>
              <a:rPr lang="en-US" dirty="0" smtClean="0">
                <a:solidFill>
                  <a:schemeClr val="tx1"/>
                </a:solidFill>
                <a:latin typeface="Cambria" charset="0"/>
                <a:ea typeface="Cambria" charset="0"/>
                <a:cs typeface="Cambria" charset="0"/>
              </a:rPr>
              <a:t>Highly Impacted Mental Health State</a:t>
            </a:r>
            <a:endParaRPr lang="en-US" dirty="0">
              <a:solidFill>
                <a:srgbClr val="FF0000"/>
              </a:solidFill>
              <a:latin typeface="Cambria" charset="0"/>
              <a:ea typeface="Cambria" charset="0"/>
              <a:cs typeface="Cambria" charset="0"/>
            </a:endParaRPr>
          </a:p>
        </p:txBody>
      </p:sp>
      <p:pic>
        <p:nvPicPr>
          <p:cNvPr id="4" name="Picture 3"/>
          <p:cNvPicPr>
            <a:picLocks noChangeAspect="1"/>
          </p:cNvPicPr>
          <p:nvPr/>
        </p:nvPicPr>
        <p:blipFill>
          <a:blip r:embed="rId3"/>
          <a:stretch>
            <a:fillRect/>
          </a:stretch>
        </p:blipFill>
        <p:spPr>
          <a:xfrm>
            <a:off x="10607040" y="1"/>
            <a:ext cx="1584959" cy="1436581"/>
          </a:xfrm>
          <a:prstGeom prst="rect">
            <a:avLst/>
          </a:prstGeom>
          <a:noFill/>
        </p:spPr>
      </p:pic>
    </p:spTree>
    <p:extLst>
      <p:ext uri="{BB962C8B-B14F-4D97-AF65-F5344CB8AC3E}">
        <p14:creationId xmlns:p14="http://schemas.microsoft.com/office/powerpoint/2010/main" val="418781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119822"/>
            <a:ext cx="9903094" cy="1280890"/>
          </a:xfrm>
        </p:spPr>
        <p:txBody>
          <a:bodyPr>
            <a:normAutofit/>
          </a:bodyPr>
          <a:lstStyle/>
          <a:p>
            <a:r>
              <a:rPr lang="en-US" sz="3200" dirty="0" smtClean="0">
                <a:latin typeface="Cambria" charset="0"/>
                <a:ea typeface="Cambria" charset="0"/>
                <a:cs typeface="Cambria" charset="0"/>
              </a:rPr>
              <a:t>FINDINGS:  MENTAL HEALTH STATE BY YEAR ACROSS US STATES </a:t>
            </a:r>
            <a:r>
              <a:rPr lang="en-US" sz="2000" dirty="0" smtClean="0">
                <a:latin typeface="Cambria" charset="0"/>
                <a:ea typeface="Cambria" charset="0"/>
                <a:cs typeface="Cambria" charset="0"/>
              </a:rPr>
              <a:t>(For details, click </a:t>
            </a:r>
            <a:r>
              <a:rPr lang="en-US" sz="2000" dirty="0" smtClean="0">
                <a:latin typeface="Cambria" charset="0"/>
                <a:ea typeface="Cambria" charset="0"/>
                <a:cs typeface="Cambria" charset="0"/>
                <a:hlinkClick r:id="rId3"/>
              </a:rPr>
              <a:t>here</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80358328"/>
              </p:ext>
            </p:extLst>
          </p:nvPr>
        </p:nvGraphicFramePr>
        <p:xfrm>
          <a:off x="8660653" y="1388012"/>
          <a:ext cx="3378947" cy="2585720"/>
        </p:xfrm>
        <a:graphic>
          <a:graphicData uri="http://schemas.openxmlformats.org/drawingml/2006/table">
            <a:tbl>
              <a:tblPr firstRow="1" bandRow="1">
                <a:tableStyleId>{BDBED569-4797-4DF1-A0F4-6AAB3CD982D8}</a:tableStyleId>
              </a:tblPr>
              <a:tblGrid>
                <a:gridCol w="648447"/>
                <a:gridCol w="1003300"/>
                <a:gridCol w="977900"/>
                <a:gridCol w="749300"/>
              </a:tblGrid>
              <a:tr h="0">
                <a:tc>
                  <a:txBody>
                    <a:bodyPr/>
                    <a:lstStyle/>
                    <a:p>
                      <a:r>
                        <a:rPr lang="en-US" sz="1600" b="1" i="0" kern="1200" dirty="0" smtClean="0">
                          <a:solidFill>
                            <a:schemeClr val="dk1"/>
                          </a:solidFill>
                          <a:latin typeface="Cambria" charset="0"/>
                          <a:ea typeface="Cambria" charset="0"/>
                          <a:cs typeface="Cambria" charset="0"/>
                        </a:rPr>
                        <a:t>Year</a:t>
                      </a:r>
                      <a:endParaRPr lang="en-US" sz="1600" b="1" i="0" kern="1200" dirty="0">
                        <a:solidFill>
                          <a:schemeClr val="dk1"/>
                        </a:solidFill>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smtClean="0">
                          <a:latin typeface="Cambria" charset="0"/>
                          <a:ea typeface="Cambria" charset="0"/>
                          <a:cs typeface="Cambria" charset="0"/>
                        </a:rPr>
                        <a:t>Highly Impacted State</a:t>
                      </a:r>
                      <a:endParaRPr lang="en-US" sz="14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smtClean="0">
                          <a:latin typeface="Cambria" charset="0"/>
                          <a:ea typeface="Cambria" charset="0"/>
                          <a:cs typeface="Cambria" charset="0"/>
                        </a:rPr>
                        <a:t>Least Impacted State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smtClean="0">
                          <a:latin typeface="Cambria" charset="0"/>
                          <a:ea typeface="Cambria" charset="0"/>
                          <a:cs typeface="Cambria" charset="0"/>
                        </a:rPr>
                        <a:t>NJ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2012</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t-IT" sz="1400" b="0" i="0" u="none" strike="noStrike" dirty="0" smtClean="0">
                          <a:solidFill>
                            <a:srgbClr val="000000"/>
                          </a:solidFill>
                          <a:effectLst/>
                          <a:latin typeface="Cambria" charset="0"/>
                          <a:ea typeface="Cambria" charset="0"/>
                          <a:cs typeface="Cambria" charset="0"/>
                        </a:rPr>
                        <a:t>Ohio</a:t>
                      </a:r>
                      <a:endParaRPr lang="it-IT"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000000"/>
                          </a:solidFill>
                          <a:effectLst/>
                          <a:latin typeface="Cambria" charset="0"/>
                          <a:ea typeface="Cambria" charset="0"/>
                          <a:cs typeface="Cambria" charset="0"/>
                        </a:rPr>
                        <a:t> Alaska</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FF0000"/>
                          </a:solidFill>
                          <a:effectLst/>
                          <a:latin typeface="Cambria" charset="0"/>
                          <a:ea typeface="Cambria" charset="0"/>
                          <a:cs typeface="Cambria" charset="0"/>
                        </a:rPr>
                        <a:t> </a:t>
                      </a:r>
                      <a:r>
                        <a:rPr lang="en-US" sz="1400" b="1" i="0" dirty="0" smtClean="0">
                          <a:solidFill>
                            <a:srgbClr val="FF0000"/>
                          </a:solidFill>
                          <a:latin typeface="Cambria" charset="0"/>
                          <a:ea typeface="Cambria" charset="0"/>
                          <a:cs typeface="Cambria" charset="0"/>
                        </a:rPr>
                        <a:t>↓ </a:t>
                      </a:r>
                      <a:r>
                        <a:rPr lang="is-IS" sz="1400" b="0" i="0" u="none" strike="noStrike" smtClean="0">
                          <a:solidFill>
                            <a:srgbClr val="FF0000"/>
                          </a:solidFill>
                          <a:effectLst/>
                          <a:latin typeface="Cambria" charset="0"/>
                          <a:ea typeface="Cambria" charset="0"/>
                          <a:cs typeface="Cambria" charset="0"/>
                        </a:rPr>
                        <a:t>64%</a:t>
                      </a:r>
                      <a:endParaRPr lang="is-IS" sz="1400" b="0" i="0" u="none" strike="noStrike">
                        <a:solidFill>
                          <a:srgbClr val="FF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2013</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smtClean="0">
                          <a:solidFill>
                            <a:srgbClr val="000000"/>
                          </a:solidFill>
                          <a:effectLst/>
                          <a:latin typeface="Cambria" charset="0"/>
                          <a:ea typeface="Cambria" charset="0"/>
                          <a:cs typeface="Cambria" charset="0"/>
                        </a:rPr>
                        <a:t>Florida</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000000"/>
                          </a:solidFill>
                          <a:effectLst/>
                          <a:latin typeface="Cambria" charset="0"/>
                          <a:ea typeface="Cambria" charset="0"/>
                          <a:cs typeface="Cambria" charset="0"/>
                        </a:rPr>
                        <a:t> Alaska</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000000"/>
                          </a:solidFill>
                          <a:effectLst/>
                          <a:latin typeface="Cambria" charset="0"/>
                          <a:ea typeface="Cambria" charset="0"/>
                          <a:cs typeface="Cambria" charset="0"/>
                        </a:rPr>
                        <a:t> </a:t>
                      </a:r>
                      <a:r>
                        <a:rPr lang="en-US" sz="1400" b="1" i="0" dirty="0" smtClean="0">
                          <a:latin typeface="Cambria" charset="0"/>
                          <a:ea typeface="Cambria" charset="0"/>
                          <a:cs typeface="Cambria" charset="0"/>
                        </a:rPr>
                        <a:t>↓ </a:t>
                      </a:r>
                      <a:r>
                        <a:rPr lang="en-US" sz="1400" b="0" i="0" dirty="0" smtClean="0">
                          <a:latin typeface="Cambria" charset="0"/>
                          <a:ea typeface="Cambria" charset="0"/>
                          <a:cs typeface="Cambria" charset="0"/>
                        </a:rPr>
                        <a:t>80%</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2014</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mbria" charset="0"/>
                          <a:ea typeface="Cambria" charset="0"/>
                          <a:cs typeface="Cambria" charset="0"/>
                        </a:rPr>
                        <a:t>Kentucky</a:t>
                      </a:r>
                      <a:endParaRPr lang="en-US"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_tradnl" sz="1400" b="0" i="0" u="none" strike="noStrike" dirty="0" smtClean="0">
                          <a:solidFill>
                            <a:srgbClr val="000000"/>
                          </a:solidFill>
                          <a:effectLst/>
                          <a:latin typeface="Cambria" charset="0"/>
                          <a:ea typeface="Cambria" charset="0"/>
                          <a:cs typeface="Cambria" charset="0"/>
                        </a:rPr>
                        <a:t> Nevada</a:t>
                      </a:r>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_tradnl" sz="1400" b="0" i="0" u="none" strike="noStrike" dirty="0" smtClean="0">
                          <a:solidFill>
                            <a:srgbClr val="000000"/>
                          </a:solidFill>
                          <a:effectLst/>
                          <a:latin typeface="Cambria" charset="0"/>
                          <a:ea typeface="Cambria" charset="0"/>
                          <a:cs typeface="Cambria" charset="0"/>
                        </a:rPr>
                        <a:t> </a:t>
                      </a:r>
                      <a:r>
                        <a:rPr lang="en-US" sz="1400" b="1" i="0" dirty="0" smtClean="0">
                          <a:latin typeface="Cambria" charset="0"/>
                          <a:ea typeface="Cambria" charset="0"/>
                          <a:cs typeface="Cambria" charset="0"/>
                        </a:rPr>
                        <a:t>↓ </a:t>
                      </a:r>
                      <a:r>
                        <a:rPr lang="en-US" sz="1400" b="0" i="0" dirty="0" smtClean="0">
                          <a:latin typeface="Cambria" charset="0"/>
                          <a:ea typeface="Cambria" charset="0"/>
                          <a:cs typeface="Cambria" charset="0"/>
                        </a:rPr>
                        <a:t>54%</a:t>
                      </a:r>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2015</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fi-FI" sz="1400" b="0" i="0" u="none" strike="noStrike" dirty="0" smtClean="0">
                          <a:solidFill>
                            <a:srgbClr val="000000"/>
                          </a:solidFill>
                          <a:effectLst/>
                          <a:latin typeface="Cambria" charset="0"/>
                          <a:ea typeface="Cambria" charset="0"/>
                          <a:cs typeface="Cambria" charset="0"/>
                        </a:rPr>
                        <a:t>Kansas</a:t>
                      </a:r>
                      <a:endParaRPr lang="fi-FI"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smtClean="0">
                          <a:solidFill>
                            <a:srgbClr val="000000"/>
                          </a:solidFill>
                          <a:effectLst/>
                          <a:latin typeface="Cambria" charset="0"/>
                          <a:ea typeface="Cambria" charset="0"/>
                          <a:cs typeface="Cambria" charset="0"/>
                        </a:rPr>
                        <a:t> Nevada</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dirty="0" smtClean="0">
                          <a:latin typeface="Cambria" charset="0"/>
                          <a:ea typeface="Cambria" charset="0"/>
                          <a:cs typeface="Cambria" charset="0"/>
                        </a:rPr>
                        <a:t> ↓ 60% </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2016</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smtClean="0">
                          <a:solidFill>
                            <a:srgbClr val="000000"/>
                          </a:solidFill>
                          <a:effectLst/>
                          <a:latin typeface="Cambria" charset="0"/>
                          <a:ea typeface="Cambria" charset="0"/>
                          <a:cs typeface="Cambria" charset="0"/>
                        </a:rPr>
                        <a:t>Florida</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mbria" charset="0"/>
                          <a:ea typeface="Cambria" charset="0"/>
                          <a:cs typeface="Cambria" charset="0"/>
                        </a:rPr>
                        <a:t> </a:t>
                      </a:r>
                      <a:r>
                        <a:rPr lang="mr-IN" sz="1400" b="0" i="0" u="none" strike="noStrike" dirty="0" err="1" smtClean="0">
                          <a:solidFill>
                            <a:srgbClr val="000000"/>
                          </a:solidFill>
                          <a:effectLst/>
                          <a:latin typeface="Cambria" charset="0"/>
                          <a:ea typeface="Cambria" charset="0"/>
                          <a:cs typeface="Cambria" charset="0"/>
                        </a:rPr>
                        <a:t>Alask</a:t>
                      </a:r>
                      <a:r>
                        <a:rPr lang="en-US" sz="1400" b="0" i="0" u="none" strike="noStrike" dirty="0" smtClean="0">
                          <a:solidFill>
                            <a:srgbClr val="000000"/>
                          </a:solidFill>
                          <a:effectLst/>
                          <a:latin typeface="Cambria" charset="0"/>
                          <a:ea typeface="Cambria" charset="0"/>
                          <a:cs typeface="Cambria" charset="0"/>
                        </a:rPr>
                        <a:t>a</a:t>
                      </a:r>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mbria" charset="0"/>
                          <a:ea typeface="Cambria" charset="0"/>
                          <a:cs typeface="Cambria" charset="0"/>
                        </a:rPr>
                        <a:t> </a:t>
                      </a:r>
                      <a:r>
                        <a:rPr lang="en-US" sz="1400" b="0" i="0" dirty="0" smtClean="0">
                          <a:latin typeface="Cambria" charset="0"/>
                          <a:ea typeface="Cambria" charset="0"/>
                          <a:cs typeface="Cambria" charset="0"/>
                        </a:rPr>
                        <a:t>↓ 85%</a:t>
                      </a:r>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682" y="1388012"/>
            <a:ext cx="7525971" cy="3528528"/>
          </a:xfrm>
          <a:prstGeom prst="rect">
            <a:avLst/>
          </a:prstGeom>
        </p:spPr>
      </p:pic>
      <p:sp>
        <p:nvSpPr>
          <p:cNvPr id="7" name="Rectangle 6"/>
          <p:cNvSpPr/>
          <p:nvPr/>
        </p:nvSpPr>
        <p:spPr>
          <a:xfrm>
            <a:off x="1196706" y="1388012"/>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charset="0"/>
                <a:ea typeface="Cambria" charset="0"/>
                <a:cs typeface="Cambria" charset="0"/>
                <a:hlinkClick r:id="rId5" invalidUrl="https://github.com/arunasunder/Team1_MentalHealth/blob/master/Analysis_Output/Across_US_Analysis/Mental Health Issues across US for 2016.html"/>
              </a:rPr>
              <a:t>2016</a:t>
            </a:r>
            <a:endParaRPr lang="en-US" sz="1400" b="1" dirty="0">
              <a:solidFill>
                <a:schemeClr val="tx1"/>
              </a:solidFill>
              <a:latin typeface="Cambria" charset="0"/>
              <a:ea typeface="Cambria" charset="0"/>
              <a:cs typeface="Cambria" charset="0"/>
            </a:endParaRPr>
          </a:p>
        </p:txBody>
      </p:sp>
      <p:sp>
        <p:nvSpPr>
          <p:cNvPr id="8" name="TextBox 7"/>
          <p:cNvSpPr txBox="1"/>
          <p:nvPr/>
        </p:nvSpPr>
        <p:spPr>
          <a:xfrm>
            <a:off x="8660653" y="3973732"/>
            <a:ext cx="3378947" cy="2585323"/>
          </a:xfrm>
          <a:prstGeom prst="rect">
            <a:avLst/>
          </a:prstGeom>
          <a:noFill/>
        </p:spPr>
        <p:txBody>
          <a:bodyPr wrap="square" rtlCol="0">
            <a:spAutoFit/>
          </a:bodyPr>
          <a:lstStyle/>
          <a:p>
            <a:pPr marL="285750" indent="-285750" defTabSz="914400">
              <a:spcBef>
                <a:spcPts val="0"/>
              </a:spcBef>
              <a:buClrTx/>
              <a:buFont typeface="Arial" charset="0"/>
              <a:buChar char="•"/>
            </a:pPr>
            <a:endParaRPr lang="en-US" sz="1600" dirty="0" smtClean="0">
              <a:latin typeface="Cambria" charset="0"/>
              <a:ea typeface="Cambria" charset="0"/>
              <a:cs typeface="Cambria" charset="0"/>
            </a:endParaRP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Notice </a:t>
            </a:r>
            <a:r>
              <a:rPr lang="en-US" sz="1600" dirty="0">
                <a:latin typeface="Cambria" charset="0"/>
                <a:ea typeface="Cambria" charset="0"/>
                <a:cs typeface="Cambria" charset="0"/>
              </a:rPr>
              <a:t>that Alaska and Nevada are always least impacted states </a:t>
            </a:r>
            <a:r>
              <a:rPr lang="en-US" sz="1600" dirty="0" smtClean="0">
                <a:latin typeface="Cambria" charset="0"/>
                <a:ea typeface="Cambria" charset="0"/>
                <a:cs typeface="Cambria" charset="0"/>
              </a:rPr>
              <a:t>whereas Highly </a:t>
            </a:r>
            <a:r>
              <a:rPr lang="en-US" sz="1600" dirty="0">
                <a:latin typeface="Cambria" charset="0"/>
                <a:ea typeface="Cambria" charset="0"/>
                <a:cs typeface="Cambria" charset="0"/>
              </a:rPr>
              <a:t>Impacted </a:t>
            </a:r>
            <a:r>
              <a:rPr lang="en-US" sz="1600" dirty="0" smtClean="0">
                <a:latin typeface="Cambria" charset="0"/>
                <a:ea typeface="Cambria" charset="0"/>
                <a:cs typeface="Cambria" charset="0"/>
              </a:rPr>
              <a:t>varies</a:t>
            </a: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East vs West nuances</a:t>
            </a: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NJ vs. Highly Impacted State</a:t>
            </a: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Interactive UX  Demo</a:t>
            </a:r>
          </a:p>
          <a:p>
            <a:pPr marL="285750" indent="-285750" defTabSz="914400">
              <a:spcBef>
                <a:spcPts val="0"/>
              </a:spcBef>
              <a:buClrTx/>
              <a:buFont typeface="Arial" charset="0"/>
              <a:buChar char="•"/>
            </a:pPr>
            <a:endParaRPr lang="en-US" sz="1600" dirty="0">
              <a:solidFill>
                <a:srgbClr val="FF0000"/>
              </a:solidFill>
              <a:latin typeface="Cambria" charset="0"/>
              <a:ea typeface="Cambria" charset="0"/>
              <a:cs typeface="Cambria" charset="0"/>
            </a:endParaRPr>
          </a:p>
          <a:p>
            <a:pPr lvl="0" defTabSz="914400">
              <a:defRPr/>
            </a:pPr>
            <a:endParaRPr lang="en-US" sz="1600" dirty="0">
              <a:solidFill>
                <a:srgbClr val="FF0000"/>
              </a:solidFill>
              <a:latin typeface="Cambria" charset="0"/>
              <a:ea typeface="Cambria" charset="0"/>
              <a:cs typeface="Cambria" charset="0"/>
            </a:endParaRPr>
          </a:p>
          <a:p>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799" y="4526594"/>
            <a:ext cx="4009854" cy="2318706"/>
          </a:xfrm>
          <a:prstGeom prst="rect">
            <a:avLst/>
          </a:prstGeom>
        </p:spPr>
      </p:pic>
      <p:sp>
        <p:nvSpPr>
          <p:cNvPr id="10" name="Rectangle 9"/>
          <p:cNvSpPr/>
          <p:nvPr/>
        </p:nvSpPr>
        <p:spPr>
          <a:xfrm>
            <a:off x="4660859" y="6328019"/>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charset="0"/>
                <a:ea typeface="Cambria" charset="0"/>
                <a:cs typeface="Cambria" charset="0"/>
                <a:hlinkClick r:id="rId7" invalidUrl="https://github.com/arunasunder/Team1_MentalHealth/blob/master/Analysis_Output/Across_US_Analysis/Mental Health Issues across US for 2015.html"/>
              </a:rPr>
              <a:t>2015</a:t>
            </a:r>
            <a:endParaRPr lang="en-US" sz="1400" b="1" dirty="0">
              <a:solidFill>
                <a:schemeClr val="tx1"/>
              </a:solidFill>
              <a:latin typeface="Cambria" charset="0"/>
              <a:ea typeface="Cambria" charset="0"/>
              <a:cs typeface="Cambria" charset="0"/>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4682" y="4667115"/>
            <a:ext cx="3516117" cy="2063885"/>
          </a:xfrm>
          <a:prstGeom prst="rect">
            <a:avLst/>
          </a:prstGeom>
        </p:spPr>
      </p:pic>
      <p:sp>
        <p:nvSpPr>
          <p:cNvPr id="12" name="Rectangle 11"/>
          <p:cNvSpPr/>
          <p:nvPr/>
        </p:nvSpPr>
        <p:spPr>
          <a:xfrm>
            <a:off x="2892740" y="6360062"/>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charset="0"/>
                <a:ea typeface="Cambria" charset="0"/>
                <a:cs typeface="Cambria" charset="0"/>
                <a:hlinkClick r:id="rId9" invalidUrl="https://github.com/arunasunder/Team1_MentalHealth/blob/master/Analysis_Output/Across_US_Analysis/Mental Health Issues across US for 2014.html"/>
              </a:rPr>
              <a:t>2014</a:t>
            </a:r>
            <a:endParaRPr lang="en-US" sz="14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376492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smtClean="0">
                <a:latin typeface="Cambria" charset="0"/>
                <a:ea typeface="Cambria" charset="0"/>
                <a:cs typeface="Cambria" charset="0"/>
              </a:rPr>
              <a:t>FINDINGS:  MENTAL HEALTH ACROSS YEARS BY EMPLOYMENT STATE</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8636002" y="1415314"/>
            <a:ext cx="3555998" cy="2192690"/>
          </a:xfrm>
        </p:spPr>
        <p:txBody>
          <a:bodyPr>
            <a:noAutofit/>
          </a:bodyPr>
          <a:lstStyle/>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Unable to work vs out of work</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Higher Mental Health scores for Unable to work group. </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Lowest scores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Students </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Jump in 2014-15 attributed to External factors. E.g., the 2008 housing crisis impact till </a:t>
            </a:r>
            <a:r>
              <a:rPr lang="en-US" sz="1600" dirty="0" smtClean="0">
                <a:solidFill>
                  <a:schemeClr val="tx1"/>
                </a:solidFill>
                <a:latin typeface="Cambria" charset="0"/>
                <a:ea typeface="Cambria" charset="0"/>
                <a:cs typeface="Cambria" charset="0"/>
                <a:hlinkClick r:id="rId3"/>
              </a:rPr>
              <a:t>2016 Q1 </a:t>
            </a:r>
            <a:endParaRPr lang="en-US" sz="1600" dirty="0" smtClean="0">
              <a:solidFill>
                <a:schemeClr val="tx1"/>
              </a:solidFill>
              <a:latin typeface="Cambria" charset="0"/>
              <a:ea typeface="Cambria" charset="0"/>
              <a:cs typeface="Cambria"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06" y="1400713"/>
            <a:ext cx="8241739" cy="3993698"/>
          </a:xfrm>
          <a:prstGeom prst="rect">
            <a:avLst/>
          </a:prstGeom>
        </p:spPr>
      </p:pic>
      <p:sp>
        <p:nvSpPr>
          <p:cNvPr id="6" name="Rectangle 5"/>
          <p:cNvSpPr/>
          <p:nvPr/>
        </p:nvSpPr>
        <p:spPr>
          <a:xfrm>
            <a:off x="7251700" y="1423494"/>
            <a:ext cx="1347374" cy="48150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Across_Years_Analysis/Employment_Status vs Population of Mental Health_USA from 2012 to 2016.png"/>
              </a:rPr>
              <a:t>By Employment State</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9757513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2206</TotalTime>
  <Words>2767</Words>
  <Application>Microsoft Macintosh PowerPoint</Application>
  <PresentationFormat>Widescreen</PresentationFormat>
  <Paragraphs>366</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Cambria</vt:lpstr>
      <vt:lpstr>Century Gothic</vt:lpstr>
      <vt:lpstr>Mangal</vt:lpstr>
      <vt:lpstr>Wingdings</vt:lpstr>
      <vt:lpstr>Wingdings 3</vt:lpstr>
      <vt:lpstr>Arial</vt:lpstr>
      <vt:lpstr>Wisp</vt:lpstr>
      <vt:lpstr>TEAM 1 MENTAL HEALTH ANALYSIS</vt:lpstr>
      <vt:lpstr>AGENDA  </vt:lpstr>
      <vt:lpstr>GOALS </vt:lpstr>
      <vt:lpstr>APPROACH:   THE JOURNEY &amp; MILESTONES</vt:lpstr>
      <vt:lpstr>SOURCES, ASSUMPTIONS &amp; CONSTRAINTS</vt:lpstr>
      <vt:lpstr>APPROACH:  TOCHECK: IF WITH PROCESS MANAGING DATA VOLUME – STATS</vt:lpstr>
      <vt:lpstr>APPROACH:    DEFINTION OF “MENTAL HEALTH” STATE</vt:lpstr>
      <vt:lpstr>FINDINGS:  MENTAL HEALTH STATE BY YEAR ACROSS US STATES (For details, click here)</vt:lpstr>
      <vt:lpstr>FINDINGS:  MENTAL HEALTH ACROSS YEARS BY EMPLOYMENT STATE</vt:lpstr>
      <vt:lpstr>FINDINGS:  MENTAL HEALTH ACROSS YEARS BY GENDER AND RACE </vt:lpstr>
      <vt:lpstr>FINDINGS:  MENTAL HEALTH ACROSS YEARS BY RURAL vs. URBAN &amp; AGE</vt:lpstr>
      <vt:lpstr>FINDINGS:  MENTAL HEALTH BY YEAR   On Age (US vs NJ) For details, click here.</vt:lpstr>
      <vt:lpstr>FINDINGS:  MENTAL HEALTH BY YEAR   On Rural vs Urban (US vs NJ) For details, click here.</vt:lpstr>
      <vt:lpstr>SUMMARIZED FINDINGS &amp; NEXT STEPS </vt:lpstr>
      <vt:lpstr>NEXT STEPS</vt:lpstr>
      <vt:lpstr>THE PROCESS </vt:lpstr>
      <vt:lpstr>CHALLENGES &amp; OPPORTUNITIES </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MENTAL HEALTH ANALYSIS</dc:title>
  <dc:creator>sundaresh ravindran</dc:creator>
  <cp:lastModifiedBy>sundaresh ravindran</cp:lastModifiedBy>
  <cp:revision>193</cp:revision>
  <dcterms:created xsi:type="dcterms:W3CDTF">2018-01-12T00:56:48Z</dcterms:created>
  <dcterms:modified xsi:type="dcterms:W3CDTF">2018-01-13T13:42:59Z</dcterms:modified>
</cp:coreProperties>
</file>