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9"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A51639-B2D6-4652-B8C3-1B4C224A7BAF}" type="datetimeFigureOut">
              <a:rPr lang="en-US" smtClean="0"/>
              <a:t>11/24/2020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36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35305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4495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196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2817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1939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1582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9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86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699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45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00032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8433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86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236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3395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63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48EC7-AF6A-48D3-8284-14BACBEBDD84}" type="datetimeFigureOut">
              <a:rPr lang="en-US" smtClean="0"/>
              <a:t>11/24/2020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628127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exiCiencia' fights against the fake news virus - Tec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89" y="1483752"/>
            <a:ext cx="2726962" cy="3933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4022" y="1994263"/>
            <a:ext cx="6043749" cy="661720"/>
          </a:xfrm>
          <a:prstGeom prst="rect">
            <a:avLst/>
          </a:prstGeom>
          <a:noFill/>
        </p:spPr>
        <p:txBody>
          <a:bodyPr wrap="square" rtlCol="0">
            <a:spAutoFit/>
          </a:bodyPr>
          <a:lstStyle/>
          <a:p>
            <a:r>
              <a:rPr lang="en-IN" sz="3700" b="1" u="sng" dirty="0" smtClean="0"/>
              <a:t>FAKE NEWS CLASSIFIER </a:t>
            </a:r>
            <a:endParaRPr lang="en-IN" sz="3700" b="1" u="sng" dirty="0"/>
          </a:p>
        </p:txBody>
      </p:sp>
      <p:sp>
        <p:nvSpPr>
          <p:cNvPr id="5" name="TextBox 4"/>
          <p:cNvSpPr txBox="1"/>
          <p:nvPr/>
        </p:nvSpPr>
        <p:spPr>
          <a:xfrm>
            <a:off x="7323907" y="3081248"/>
            <a:ext cx="2812869" cy="369332"/>
          </a:xfrm>
          <a:prstGeom prst="rect">
            <a:avLst/>
          </a:prstGeom>
          <a:noFill/>
        </p:spPr>
        <p:txBody>
          <a:bodyPr wrap="square" rtlCol="0">
            <a:spAutoFit/>
          </a:bodyPr>
          <a:lstStyle/>
          <a:p>
            <a:r>
              <a:rPr lang="en-IN" b="1" u="sng" dirty="0" smtClean="0"/>
              <a:t>By- prince aggarwal</a:t>
            </a:r>
            <a:endParaRPr lang="en-IN" b="1" u="sng" dirty="0"/>
          </a:p>
        </p:txBody>
      </p:sp>
    </p:spTree>
    <p:extLst>
      <p:ext uri="{BB962C8B-B14F-4D97-AF65-F5344CB8AC3E}">
        <p14:creationId xmlns:p14="http://schemas.microsoft.com/office/powerpoint/2010/main" val="281151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6850"/>
            <a:ext cx="10058400" cy="1371600"/>
          </a:xfrm>
        </p:spPr>
        <p:txBody>
          <a:bodyPr>
            <a:noAutofit/>
          </a:bodyPr>
          <a:lstStyle/>
          <a:p>
            <a:r>
              <a:rPr lang="en-IN" sz="1800" b="1" u="sng" dirty="0"/>
              <a:t># A</a:t>
            </a:r>
            <a:r>
              <a:rPr lang="en-IN" sz="1800" b="1" u="sng" dirty="0" smtClean="0"/>
              <a:t>da boost classifier giving </a:t>
            </a:r>
            <a:r>
              <a:rPr lang="en-IN" sz="1800" b="1" u="sng" dirty="0"/>
              <a:t>best results amongst all algorithms : </a:t>
            </a:r>
            <a:br>
              <a:rPr lang="en-IN" sz="1800" b="1" u="sng" dirty="0"/>
            </a:br>
            <a:endParaRPr lang="en-IN" sz="1800" dirty="0"/>
          </a:p>
        </p:txBody>
      </p:sp>
      <p:pic>
        <p:nvPicPr>
          <p:cNvPr id="4" name="Picture 3"/>
          <p:cNvPicPr>
            <a:picLocks noChangeAspect="1"/>
          </p:cNvPicPr>
          <p:nvPr/>
        </p:nvPicPr>
        <p:blipFill>
          <a:blip r:embed="rId2"/>
          <a:stretch>
            <a:fillRect/>
          </a:stretch>
        </p:blipFill>
        <p:spPr>
          <a:xfrm>
            <a:off x="923467" y="1018902"/>
            <a:ext cx="4809688" cy="5059681"/>
          </a:xfrm>
          <a:prstGeom prst="rect">
            <a:avLst/>
          </a:prstGeom>
        </p:spPr>
      </p:pic>
      <p:sp>
        <p:nvSpPr>
          <p:cNvPr id="5" name="Rectangle 4"/>
          <p:cNvSpPr/>
          <p:nvPr/>
        </p:nvSpPr>
        <p:spPr>
          <a:xfrm>
            <a:off x="5913120" y="1280161"/>
            <a:ext cx="5715738" cy="1569660"/>
          </a:xfrm>
          <a:prstGeom prst="rect">
            <a:avLst/>
          </a:prstGeom>
        </p:spPr>
        <p:txBody>
          <a:bodyPr wrap="square">
            <a:spAutoFit/>
          </a:bodyPr>
          <a:lstStyle/>
          <a:p>
            <a:r>
              <a:rPr lang="en-US" sz="1600" dirty="0">
                <a:solidFill>
                  <a:srgbClr val="222222"/>
                </a:solidFill>
                <a:latin typeface="arial" panose="020B0604020202020204" pitchFamily="34" charset="0"/>
              </a:rPr>
              <a:t>An </a:t>
            </a:r>
            <a:r>
              <a:rPr lang="en-US" sz="1600" dirty="0" smtClean="0">
                <a:solidFill>
                  <a:srgbClr val="222222"/>
                </a:solidFill>
                <a:latin typeface="arial" panose="020B0604020202020204" pitchFamily="34" charset="0"/>
              </a:rPr>
              <a:t>Ada Boost</a:t>
            </a:r>
            <a:r>
              <a:rPr lang="en-US" sz="1600" dirty="0">
                <a:solidFill>
                  <a:srgbClr val="222222"/>
                </a:solidFill>
                <a:latin typeface="arial" panose="020B0604020202020204" pitchFamily="34" charset="0"/>
              </a:rPr>
              <a: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IN" sz="1600" dirty="0"/>
          </a:p>
        </p:txBody>
      </p:sp>
      <p:sp>
        <p:nvSpPr>
          <p:cNvPr id="6" name="Rectangle 5"/>
          <p:cNvSpPr/>
          <p:nvPr/>
        </p:nvSpPr>
        <p:spPr>
          <a:xfrm>
            <a:off x="5913120" y="3013166"/>
            <a:ext cx="5715738" cy="1815882"/>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Ada Boost </a:t>
            </a:r>
            <a:r>
              <a:rPr lang="en-US" sz="1600" dirty="0">
                <a:latin typeface="Arial" panose="020B0604020202020204" pitchFamily="34" charset="0"/>
                <a:cs typeface="Arial" panose="020B0604020202020204" pitchFamily="34" charset="0"/>
              </a:rPr>
              <a:t>is an iterative ensemble method. </a:t>
            </a:r>
            <a:r>
              <a:rPr lang="en-US" sz="1600" dirty="0" smtClean="0">
                <a:latin typeface="Arial" panose="020B0604020202020204" pitchFamily="34" charset="0"/>
                <a:cs typeface="Arial" panose="020B0604020202020204" pitchFamily="34" charset="0"/>
              </a:rPr>
              <a:t>Ada Boost </a:t>
            </a:r>
            <a:r>
              <a:rPr lang="en-US" sz="1600" dirty="0">
                <a:latin typeface="Arial" panose="020B0604020202020204" pitchFamily="34" charset="0"/>
                <a:cs typeface="Arial" panose="020B0604020202020204" pitchFamily="34" charset="0"/>
              </a:rPr>
              <a:t>classifier builds a strong classifier by combining multiple poorly performing classifiers so that you will get high accuracy strong classifier. The basic concept behind </a:t>
            </a:r>
            <a:r>
              <a:rPr lang="en-US" sz="1600" dirty="0" smtClean="0">
                <a:latin typeface="Arial" panose="020B0604020202020204" pitchFamily="34" charset="0"/>
                <a:cs typeface="Arial" panose="020B0604020202020204" pitchFamily="34" charset="0"/>
              </a:rPr>
              <a:t>Ada boost </a:t>
            </a:r>
            <a:r>
              <a:rPr lang="en-US" sz="1600" dirty="0">
                <a:latin typeface="Arial" panose="020B0604020202020204" pitchFamily="34" charset="0"/>
                <a:cs typeface="Arial" panose="020B0604020202020204" pitchFamily="34" charset="0"/>
              </a:rPr>
              <a:t>is to set the weights of classifiers and training the data sample in each iteration such that it ensures the accurate predictions of unusual observations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93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26943" y="2375467"/>
            <a:ext cx="4923337" cy="2343150"/>
          </a:xfrm>
          <a:prstGeom prst="rect">
            <a:avLst/>
          </a:prstGeom>
        </p:spPr>
      </p:pic>
      <p:pic>
        <p:nvPicPr>
          <p:cNvPr id="4" name="Picture 3"/>
          <p:cNvPicPr>
            <a:picLocks noChangeAspect="1"/>
          </p:cNvPicPr>
          <p:nvPr/>
        </p:nvPicPr>
        <p:blipFill>
          <a:blip r:embed="rId3"/>
          <a:stretch>
            <a:fillRect/>
          </a:stretch>
        </p:blipFill>
        <p:spPr>
          <a:xfrm>
            <a:off x="6050280" y="2375467"/>
            <a:ext cx="4733925" cy="2724150"/>
          </a:xfrm>
          <a:prstGeom prst="rect">
            <a:avLst/>
          </a:prstGeom>
        </p:spPr>
      </p:pic>
      <p:sp>
        <p:nvSpPr>
          <p:cNvPr id="6" name="Rectangle 5"/>
          <p:cNvSpPr/>
          <p:nvPr/>
        </p:nvSpPr>
        <p:spPr>
          <a:xfrm>
            <a:off x="656681" y="755450"/>
            <a:ext cx="10145488" cy="646331"/>
          </a:xfrm>
          <a:prstGeom prst="rect">
            <a:avLst/>
          </a:prstGeom>
        </p:spPr>
        <p:txBody>
          <a:bodyPr wrap="square">
            <a:spAutoFit/>
          </a:bodyPr>
          <a:lstStyle/>
          <a:p>
            <a:r>
              <a:rPr lang="en-US" dirty="0"/>
              <a:t>Most of area is lying under the curve and providing the high true positive rate approx. </a:t>
            </a:r>
            <a:r>
              <a:rPr lang="en-US" dirty="0" smtClean="0"/>
              <a:t>94% </a:t>
            </a:r>
            <a:r>
              <a:rPr lang="en-US" dirty="0"/>
              <a:t>which is good sign of better prediction</a:t>
            </a:r>
            <a:endParaRPr lang="en-US" dirty="0"/>
          </a:p>
        </p:txBody>
      </p:sp>
    </p:spTree>
    <p:extLst>
      <p:ext uri="{BB962C8B-B14F-4D97-AF65-F5344CB8AC3E}">
        <p14:creationId xmlns:p14="http://schemas.microsoft.com/office/powerpoint/2010/main" val="58880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4313"/>
            <a:ext cx="10058400" cy="1609725"/>
          </a:xfrm>
        </p:spPr>
        <p:txBody>
          <a:bodyPr>
            <a:normAutofit/>
          </a:bodyPr>
          <a:lstStyle/>
          <a:p>
            <a:r>
              <a:rPr lang="en-IN" sz="4800" dirty="0" smtClean="0"/>
              <a:t>Conclusion :</a:t>
            </a:r>
            <a:endParaRPr lang="en-IN" sz="4800" dirty="0"/>
          </a:p>
        </p:txBody>
      </p:sp>
      <p:sp>
        <p:nvSpPr>
          <p:cNvPr id="3" name="Content Placeholder 2"/>
          <p:cNvSpPr>
            <a:spLocks noGrp="1"/>
          </p:cNvSpPr>
          <p:nvPr>
            <p:ph idx="4294967295"/>
          </p:nvPr>
        </p:nvSpPr>
        <p:spPr>
          <a:xfrm>
            <a:off x="844731" y="1556022"/>
            <a:ext cx="10058400" cy="4051300"/>
          </a:xfrm>
        </p:spPr>
        <p:txBody>
          <a:bodyPr>
            <a:normAutofit fontScale="85000" lnSpcReduction="10000"/>
          </a:bodyPr>
          <a:lstStyle/>
          <a:p>
            <a:pPr marL="0" indent="0">
              <a:buNone/>
            </a:pPr>
            <a:r>
              <a:rPr lang="en-IN" dirty="0"/>
              <a:t>There are various aspect of the dataset and observation from my point of </a:t>
            </a:r>
            <a:r>
              <a:rPr lang="en-IN" dirty="0" smtClean="0"/>
              <a:t>view :</a:t>
            </a:r>
            <a:endParaRPr lang="en-US" dirty="0"/>
          </a:p>
          <a:p>
            <a:pPr lvl="0"/>
            <a:r>
              <a:rPr lang="en-IN" dirty="0"/>
              <a:t>There are more than 60% news that are real.</a:t>
            </a:r>
            <a:endParaRPr lang="en-US" dirty="0"/>
          </a:p>
          <a:p>
            <a:pPr lvl="0"/>
            <a:r>
              <a:rPr lang="en-IN" dirty="0"/>
              <a:t>Most of the real news are containing words followed by election, president etc.</a:t>
            </a:r>
            <a:endParaRPr lang="en-US" dirty="0"/>
          </a:p>
          <a:p>
            <a:pPr lvl="0"/>
            <a:r>
              <a:rPr lang="en-IN" dirty="0"/>
              <a:t>Removing the column that are unnamed </a:t>
            </a:r>
            <a:r>
              <a:rPr lang="en-IN" dirty="0" smtClean="0"/>
              <a:t>,id , </a:t>
            </a:r>
            <a:r>
              <a:rPr lang="en-IN" dirty="0" err="1" smtClean="0"/>
              <a:t>written_by</a:t>
            </a:r>
            <a:r>
              <a:rPr lang="en-IN" dirty="0" smtClean="0"/>
              <a:t> , headline does </a:t>
            </a:r>
            <a:r>
              <a:rPr lang="en-IN" dirty="0"/>
              <a:t>not impact the model training.</a:t>
            </a:r>
            <a:endParaRPr lang="en-US" dirty="0"/>
          </a:p>
          <a:p>
            <a:pPr lvl="0"/>
            <a:r>
              <a:rPr lang="en-IN" dirty="0"/>
              <a:t>Also, using </a:t>
            </a:r>
            <a:r>
              <a:rPr lang="en-IN" dirty="0" err="1"/>
              <a:t>T</a:t>
            </a:r>
            <a:r>
              <a:rPr lang="en-IN" dirty="0" err="1" smtClean="0"/>
              <a:t>fidf</a:t>
            </a:r>
            <a:r>
              <a:rPr lang="en-IN" dirty="0" smtClean="0"/>
              <a:t> </a:t>
            </a:r>
            <a:r>
              <a:rPr lang="en-IN" dirty="0" err="1"/>
              <a:t>vectorizer</a:t>
            </a:r>
            <a:r>
              <a:rPr lang="en-IN" dirty="0"/>
              <a:t> along with hyper parameter tuning reduce the false positive error.</a:t>
            </a:r>
            <a:endParaRPr lang="en-US" dirty="0"/>
          </a:p>
          <a:p>
            <a:pPr lvl="0"/>
            <a:r>
              <a:rPr lang="en-IN" dirty="0"/>
              <a:t>Using the </a:t>
            </a:r>
            <a:r>
              <a:rPr lang="en-IN" dirty="0" smtClean="0"/>
              <a:t>roc-</a:t>
            </a:r>
            <a:r>
              <a:rPr lang="en-IN" dirty="0" err="1" smtClean="0"/>
              <a:t>auc</a:t>
            </a:r>
            <a:r>
              <a:rPr lang="en-IN" dirty="0" smtClean="0"/>
              <a:t>-curve </a:t>
            </a:r>
            <a:r>
              <a:rPr lang="en-IN" dirty="0"/>
              <a:t>most of the region fall under the curve and accuracy is near to </a:t>
            </a:r>
            <a:r>
              <a:rPr lang="en-IN" dirty="0" smtClean="0"/>
              <a:t>94%.</a:t>
            </a:r>
            <a:endParaRPr lang="en-US" dirty="0"/>
          </a:p>
          <a:p>
            <a:r>
              <a:rPr lang="en-IN" dirty="0"/>
              <a:t>From multiple model </a:t>
            </a:r>
            <a:r>
              <a:rPr lang="en-IN" dirty="0" smtClean="0"/>
              <a:t>it is shown that </a:t>
            </a:r>
            <a:r>
              <a:rPr lang="en-IN" dirty="0"/>
              <a:t>A</a:t>
            </a:r>
            <a:r>
              <a:rPr lang="en-IN" dirty="0" smtClean="0"/>
              <a:t>da boost  </a:t>
            </a:r>
            <a:r>
              <a:rPr lang="en-IN" dirty="0"/>
              <a:t>with </a:t>
            </a:r>
            <a:r>
              <a:rPr lang="en-IN" dirty="0" err="1" smtClean="0"/>
              <a:t>Tfidf</a:t>
            </a:r>
            <a:r>
              <a:rPr lang="en-IN" dirty="0" smtClean="0"/>
              <a:t> </a:t>
            </a:r>
            <a:r>
              <a:rPr lang="en-IN" dirty="0"/>
              <a:t>suit well for the data and have better performance as compared to </a:t>
            </a:r>
            <a:r>
              <a:rPr lang="en-IN" dirty="0" smtClean="0"/>
              <a:t>others models and there is no under/overfitting .</a:t>
            </a:r>
            <a:endParaRPr lang="en-US" dirty="0"/>
          </a:p>
          <a:p>
            <a:endParaRPr lang="en-IN" dirty="0"/>
          </a:p>
        </p:txBody>
      </p:sp>
    </p:spTree>
    <p:extLst>
      <p:ext uri="{BB962C8B-B14F-4D97-AF65-F5344CB8AC3E}">
        <p14:creationId xmlns:p14="http://schemas.microsoft.com/office/powerpoint/2010/main" val="19848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Problem statement :</a:t>
            </a:r>
            <a:endParaRPr lang="en-IN" dirty="0"/>
          </a:p>
        </p:txBody>
      </p:sp>
      <p:sp>
        <p:nvSpPr>
          <p:cNvPr id="3" name="Content Placeholder 2"/>
          <p:cNvSpPr>
            <a:spLocks noGrp="1"/>
          </p:cNvSpPr>
          <p:nvPr>
            <p:ph idx="1"/>
          </p:nvPr>
        </p:nvSpPr>
        <p:spPr/>
        <p:txBody>
          <a:bodyPr>
            <a:normAutofit lnSpcReduction="10000"/>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endParaRPr lang="en-IN" dirty="0"/>
          </a:p>
          <a:p>
            <a:r>
              <a:rPr lang="en-US" dirty="0">
                <a:solidFill>
                  <a:srgbClr val="000000"/>
                </a:solidFill>
              </a:rPr>
              <a:t>In this project, using various model we must build a model which able to predict whether the news is real or fake.</a:t>
            </a:r>
          </a:p>
          <a:p>
            <a:endParaRPr lang="en-IN" dirty="0"/>
          </a:p>
        </p:txBody>
      </p:sp>
    </p:spTree>
    <p:extLst>
      <p:ext uri="{BB962C8B-B14F-4D97-AF65-F5344CB8AC3E}">
        <p14:creationId xmlns:p14="http://schemas.microsoft.com/office/powerpoint/2010/main" val="333882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9" y="407462"/>
            <a:ext cx="10058400" cy="1371600"/>
          </a:xfrm>
        </p:spPr>
        <p:txBody>
          <a:bodyPr/>
          <a:lstStyle/>
          <a:p>
            <a:r>
              <a:rPr lang="en-IN" dirty="0" smtClean="0"/>
              <a:t>Life cycle :</a:t>
            </a:r>
            <a:endParaRPr lang="en-IN" dirty="0"/>
          </a:p>
        </p:txBody>
      </p:sp>
      <p:pic>
        <p:nvPicPr>
          <p:cNvPr id="2050" name="Picture 2" descr="A Complete Tour Of Data Science Project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0320" y="1511311"/>
            <a:ext cx="7062652" cy="456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5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Data Description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solidFill>
                  <a:srgbClr val="000000"/>
                </a:solidFill>
              </a:rPr>
              <a:t>There are 6 columns in the dataset provided to you. The description of each of the column is given below:</a:t>
            </a:r>
          </a:p>
          <a:p>
            <a:r>
              <a:rPr lang="en-US" dirty="0">
                <a:solidFill>
                  <a:srgbClr val="000000"/>
                </a:solidFill>
              </a:rPr>
              <a:t>“id”:  Unique id of each news article</a:t>
            </a:r>
          </a:p>
          <a:p>
            <a:r>
              <a:rPr lang="en-US" dirty="0">
                <a:solidFill>
                  <a:srgbClr val="000000"/>
                </a:solidFill>
              </a:rPr>
              <a:t>“headline”:  It is the title of the news.</a:t>
            </a:r>
          </a:p>
          <a:p>
            <a:r>
              <a:rPr lang="en-US" dirty="0">
                <a:solidFill>
                  <a:srgbClr val="000000"/>
                </a:solidFill>
              </a:rPr>
              <a:t>“news”:  It contains the full text of the news article</a:t>
            </a:r>
          </a:p>
          <a:p>
            <a:r>
              <a:rPr lang="en-US" dirty="0">
                <a:solidFill>
                  <a:srgbClr val="000000"/>
                </a:solidFill>
              </a:rPr>
              <a:t>“Unnamed:0”:  It is a serial number</a:t>
            </a:r>
          </a:p>
          <a:p>
            <a:r>
              <a:rPr lang="en-US" dirty="0">
                <a:solidFill>
                  <a:srgbClr val="000000"/>
                </a:solidFill>
              </a:rPr>
              <a:t>“</a:t>
            </a:r>
            <a:r>
              <a:rPr lang="en-US" dirty="0" err="1">
                <a:solidFill>
                  <a:srgbClr val="000000"/>
                </a:solidFill>
              </a:rPr>
              <a:t>written_by</a:t>
            </a:r>
            <a:r>
              <a:rPr lang="en-US" dirty="0">
                <a:solidFill>
                  <a:srgbClr val="000000"/>
                </a:solidFill>
              </a:rPr>
              <a:t>”:  It represents the author of the news article</a:t>
            </a:r>
          </a:p>
          <a:p>
            <a:r>
              <a:rPr lang="en-US" dirty="0">
                <a:solidFill>
                  <a:srgbClr val="000000"/>
                </a:solidFill>
              </a:rPr>
              <a:t>“label”:  It tells whether the news is fake (1) or not fake (0).</a:t>
            </a:r>
          </a:p>
          <a:p>
            <a:endParaRPr lang="en-US" dirty="0">
              <a:solidFill>
                <a:srgbClr val="000000"/>
              </a:solidFill>
            </a:endParaRPr>
          </a:p>
          <a:p>
            <a:endParaRPr lang="en-IN" dirty="0"/>
          </a:p>
        </p:txBody>
      </p:sp>
    </p:spTree>
    <p:extLst>
      <p:ext uri="{BB962C8B-B14F-4D97-AF65-F5344CB8AC3E}">
        <p14:creationId xmlns:p14="http://schemas.microsoft.com/office/powerpoint/2010/main" val="16506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 Cleaning</a:t>
            </a:r>
            <a:endParaRPr lang="en-IN"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lvl="0"/>
            <a:r>
              <a:rPr lang="en-IN" dirty="0">
                <a:solidFill>
                  <a:srgbClr val="000000"/>
                </a:solidFill>
              </a:rPr>
              <a:t>For Data Cleaning, there are </a:t>
            </a:r>
            <a:r>
              <a:rPr lang="en-IN" dirty="0" smtClean="0">
                <a:solidFill>
                  <a:srgbClr val="000000"/>
                </a:solidFill>
              </a:rPr>
              <a:t>features </a:t>
            </a:r>
            <a:r>
              <a:rPr lang="en-IN" dirty="0">
                <a:solidFill>
                  <a:srgbClr val="000000"/>
                </a:solidFill>
              </a:rPr>
              <a:t>in the dataset “</a:t>
            </a:r>
            <a:r>
              <a:rPr lang="en-IN" dirty="0" smtClean="0">
                <a:solidFill>
                  <a:srgbClr val="000000"/>
                </a:solidFill>
              </a:rPr>
              <a:t>unnamed:0” which </a:t>
            </a:r>
            <a:r>
              <a:rPr lang="en-IN" dirty="0">
                <a:solidFill>
                  <a:srgbClr val="000000"/>
                </a:solidFill>
              </a:rPr>
              <a:t>are not playing an important role for the model building, so </a:t>
            </a:r>
            <a:r>
              <a:rPr lang="en-IN" dirty="0" smtClean="0">
                <a:solidFill>
                  <a:srgbClr val="000000"/>
                </a:solidFill>
              </a:rPr>
              <a:t>they are  </a:t>
            </a:r>
            <a:r>
              <a:rPr lang="en-IN" dirty="0">
                <a:solidFill>
                  <a:srgbClr val="000000"/>
                </a:solidFill>
              </a:rPr>
              <a:t>removed them from the dataset</a:t>
            </a:r>
            <a:r>
              <a:rPr lang="en-IN" dirty="0" smtClean="0">
                <a:solidFill>
                  <a:srgbClr val="000000"/>
                </a:solidFill>
              </a:rPr>
              <a:t>.</a:t>
            </a:r>
          </a:p>
          <a:p>
            <a:pPr lvl="0"/>
            <a:r>
              <a:rPr lang="en-IN" dirty="0" smtClean="0">
                <a:solidFill>
                  <a:srgbClr val="000000"/>
                </a:solidFill>
              </a:rPr>
              <a:t>There are some null values in the dataset in columns “headlines”, ”news”  and “</a:t>
            </a:r>
            <a:r>
              <a:rPr lang="en-IN" dirty="0" err="1" smtClean="0">
                <a:solidFill>
                  <a:srgbClr val="000000"/>
                </a:solidFill>
              </a:rPr>
              <a:t>written_by</a:t>
            </a:r>
            <a:r>
              <a:rPr lang="en-IN" dirty="0" smtClean="0">
                <a:solidFill>
                  <a:srgbClr val="000000"/>
                </a:solidFill>
              </a:rPr>
              <a:t>”</a:t>
            </a:r>
          </a:p>
          <a:p>
            <a:pPr lvl="0"/>
            <a:r>
              <a:rPr lang="en-IN" dirty="0" smtClean="0">
                <a:solidFill>
                  <a:srgbClr val="000000"/>
                </a:solidFill>
              </a:rPr>
              <a:t>“</a:t>
            </a:r>
            <a:r>
              <a:rPr lang="en-IN" dirty="0" err="1" smtClean="0">
                <a:solidFill>
                  <a:srgbClr val="000000"/>
                </a:solidFill>
              </a:rPr>
              <a:t>written_by</a:t>
            </a:r>
            <a:r>
              <a:rPr lang="en-IN" dirty="0" smtClean="0">
                <a:solidFill>
                  <a:srgbClr val="000000"/>
                </a:solidFill>
              </a:rPr>
              <a:t> column is not playing important role in this process and contains null values therefore it is removed </a:t>
            </a:r>
          </a:p>
          <a:p>
            <a:pPr lvl="0"/>
            <a:r>
              <a:rPr lang="en-IN" dirty="0" smtClean="0">
                <a:solidFill>
                  <a:srgbClr val="000000"/>
                </a:solidFill>
              </a:rPr>
              <a:t>Null values are dropped as they were very small in range as compared to dataset</a:t>
            </a:r>
            <a:endParaRPr lang="en-US" dirty="0">
              <a:solidFill>
                <a:srgbClr val="000000"/>
              </a:solidFill>
            </a:endParaRPr>
          </a:p>
          <a:p>
            <a:pPr lvl="0"/>
            <a:r>
              <a:rPr lang="en-IN" dirty="0">
                <a:solidFill>
                  <a:srgbClr val="000000"/>
                </a:solidFill>
              </a:rPr>
              <a:t>Also, while doing text pre-processing, I used TFIDF </a:t>
            </a:r>
            <a:r>
              <a:rPr lang="en-IN" dirty="0" err="1" smtClean="0">
                <a:solidFill>
                  <a:srgbClr val="000000"/>
                </a:solidFill>
              </a:rPr>
              <a:t>vectorizer</a:t>
            </a:r>
            <a:r>
              <a:rPr lang="en-IN" dirty="0" smtClean="0">
                <a:solidFill>
                  <a:srgbClr val="000000"/>
                </a:solidFill>
              </a:rPr>
              <a:t>.</a:t>
            </a:r>
            <a:endParaRPr lang="en-US" dirty="0">
              <a:solidFill>
                <a:srgbClr val="000000"/>
              </a:solidFill>
            </a:endParaRPr>
          </a:p>
          <a:p>
            <a:r>
              <a:rPr lang="en-US" dirty="0">
                <a:solidFill>
                  <a:srgbClr val="000000"/>
                </a:solidFill>
              </a:rPr>
              <a:t>While using word embedding, every news of a row does not follow same </a:t>
            </a:r>
            <a:r>
              <a:rPr lang="en-US" dirty="0" smtClean="0">
                <a:solidFill>
                  <a:srgbClr val="000000"/>
                </a:solidFill>
              </a:rPr>
              <a:t>length</a:t>
            </a:r>
            <a:endParaRPr lang="en-US" dirty="0">
              <a:solidFill>
                <a:srgbClr val="000000"/>
              </a:solidFill>
            </a:endParaRPr>
          </a:p>
          <a:p>
            <a:endParaRPr lang="en-IN" dirty="0"/>
          </a:p>
        </p:txBody>
      </p:sp>
    </p:spTree>
    <p:extLst>
      <p:ext uri="{BB962C8B-B14F-4D97-AF65-F5344CB8AC3E}">
        <p14:creationId xmlns:p14="http://schemas.microsoft.com/office/powerpoint/2010/main" val="416200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0" y="296863"/>
            <a:ext cx="10058400" cy="1371600"/>
          </a:xfrm>
        </p:spPr>
        <p:txBody>
          <a:bodyPr/>
          <a:lstStyle/>
          <a:p>
            <a:r>
              <a:rPr lang="en-IN" dirty="0" smtClean="0"/>
              <a:t>Data pre-processing</a:t>
            </a:r>
            <a:endParaRPr lang="en-IN" dirty="0"/>
          </a:p>
        </p:txBody>
      </p:sp>
      <p:sp>
        <p:nvSpPr>
          <p:cNvPr id="5" name="TextBox 4"/>
          <p:cNvSpPr txBox="1"/>
          <p:nvPr/>
        </p:nvSpPr>
        <p:spPr>
          <a:xfrm>
            <a:off x="976640" y="1274475"/>
            <a:ext cx="10431588" cy="584775"/>
          </a:xfrm>
          <a:prstGeom prst="rect">
            <a:avLst/>
          </a:prstGeom>
          <a:noFill/>
        </p:spPr>
        <p:txBody>
          <a:bodyPr wrap="square" rtlCol="0">
            <a:spAutoFit/>
          </a:bodyPr>
          <a:lstStyle/>
          <a:p>
            <a:pPr marL="285750" indent="-285750">
              <a:buFont typeface="Courier New" panose="02070309020205020404" pitchFamily="49" charset="0"/>
              <a:buChar char="o"/>
            </a:pPr>
            <a:r>
              <a:rPr lang="en-IN" sz="1600" dirty="0" smtClean="0"/>
              <a:t>“News” column is the column which we have to work upon to classify them as fake or not fake</a:t>
            </a:r>
          </a:p>
          <a:p>
            <a:pPr marL="285750" indent="-285750">
              <a:buFont typeface="Courier New" panose="02070309020205020404" pitchFamily="49" charset="0"/>
              <a:buChar char="o"/>
            </a:pPr>
            <a:r>
              <a:rPr lang="en-IN" sz="1600" dirty="0" smtClean="0"/>
              <a:t>  Therefore, data pre-processing is done using below techniques:</a:t>
            </a:r>
            <a:endParaRPr lang="en-IN" sz="1600" dirty="0"/>
          </a:p>
        </p:txBody>
      </p:sp>
      <p:pic>
        <p:nvPicPr>
          <p:cNvPr id="10" name="Picture 9"/>
          <p:cNvPicPr>
            <a:picLocks noChangeAspect="1"/>
          </p:cNvPicPr>
          <p:nvPr/>
        </p:nvPicPr>
        <p:blipFill>
          <a:blip r:embed="rId2"/>
          <a:stretch>
            <a:fillRect/>
          </a:stretch>
        </p:blipFill>
        <p:spPr>
          <a:xfrm>
            <a:off x="1270681" y="1859250"/>
            <a:ext cx="6636702" cy="4184771"/>
          </a:xfrm>
          <a:prstGeom prst="rect">
            <a:avLst/>
          </a:prstGeom>
        </p:spPr>
      </p:pic>
    </p:spTree>
    <p:extLst>
      <p:ext uri="{BB962C8B-B14F-4D97-AF65-F5344CB8AC3E}">
        <p14:creationId xmlns:p14="http://schemas.microsoft.com/office/powerpoint/2010/main" val="69081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04" y="183425"/>
            <a:ext cx="10058400" cy="1371600"/>
          </a:xfrm>
        </p:spPr>
        <p:txBody>
          <a:bodyPr/>
          <a:lstStyle/>
          <a:p>
            <a:r>
              <a:rPr lang="en-IN" dirty="0" smtClean="0"/>
              <a:t>EDA</a:t>
            </a:r>
            <a:endParaRPr lang="en-IN" dirty="0"/>
          </a:p>
        </p:txBody>
      </p:sp>
      <p:sp>
        <p:nvSpPr>
          <p:cNvPr id="7" name="Content Placeholder 6"/>
          <p:cNvSpPr>
            <a:spLocks noGrp="1"/>
          </p:cNvSpPr>
          <p:nvPr>
            <p:ph idx="1"/>
          </p:nvPr>
        </p:nvSpPr>
        <p:spPr>
          <a:xfrm>
            <a:off x="663388" y="5353178"/>
            <a:ext cx="10058400" cy="871369"/>
          </a:xfrm>
        </p:spPr>
        <p:txBody>
          <a:bodyPr>
            <a:normAutofit fontScale="92500" lnSpcReduction="10000"/>
          </a:bodyPr>
          <a:lstStyle/>
          <a:p>
            <a:r>
              <a:rPr lang="en-IN" dirty="0" smtClean="0"/>
              <a:t>Above is the fake news and not fake news length distribution which is quite similar</a:t>
            </a:r>
          </a:p>
          <a:p>
            <a:r>
              <a:rPr lang="en-IN" dirty="0" smtClean="0"/>
              <a:t>Aside is the word-cloud made for an EDA </a:t>
            </a:r>
            <a:endParaRPr lang="en-IN" dirty="0"/>
          </a:p>
        </p:txBody>
      </p:sp>
      <p:pic>
        <p:nvPicPr>
          <p:cNvPr id="5" name="Picture 4"/>
          <p:cNvPicPr>
            <a:picLocks noChangeAspect="1"/>
          </p:cNvPicPr>
          <p:nvPr/>
        </p:nvPicPr>
        <p:blipFill>
          <a:blip r:embed="rId2"/>
          <a:stretch>
            <a:fillRect/>
          </a:stretch>
        </p:blipFill>
        <p:spPr>
          <a:xfrm>
            <a:off x="663388" y="1242965"/>
            <a:ext cx="5995411" cy="3901441"/>
          </a:xfrm>
          <a:prstGeom prst="rect">
            <a:avLst/>
          </a:prstGeom>
        </p:spPr>
      </p:pic>
      <p:pic>
        <p:nvPicPr>
          <p:cNvPr id="6" name="Picture 5"/>
          <p:cNvPicPr>
            <a:picLocks noChangeAspect="1"/>
          </p:cNvPicPr>
          <p:nvPr/>
        </p:nvPicPr>
        <p:blipFill>
          <a:blip r:embed="rId3"/>
          <a:stretch>
            <a:fillRect/>
          </a:stretch>
        </p:blipFill>
        <p:spPr>
          <a:xfrm>
            <a:off x="6314835" y="1242965"/>
            <a:ext cx="5302399" cy="3623535"/>
          </a:xfrm>
          <a:prstGeom prst="rect">
            <a:avLst/>
          </a:prstGeom>
        </p:spPr>
      </p:pic>
    </p:spTree>
    <p:extLst>
      <p:ext uri="{BB962C8B-B14F-4D97-AF65-F5344CB8AC3E}">
        <p14:creationId xmlns:p14="http://schemas.microsoft.com/office/powerpoint/2010/main" val="428908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1300"/>
            <a:ext cx="10058400" cy="1608138"/>
          </a:xfrm>
        </p:spPr>
        <p:txBody>
          <a:bodyPr>
            <a:normAutofit/>
          </a:bodyPr>
          <a:lstStyle/>
          <a:p>
            <a:r>
              <a:rPr lang="en-IN" sz="4800" dirty="0" smtClean="0"/>
              <a:t>Model building:</a:t>
            </a:r>
            <a:endParaRPr lang="en-IN" sz="4800" dirty="0"/>
          </a:p>
        </p:txBody>
      </p:sp>
      <p:sp>
        <p:nvSpPr>
          <p:cNvPr id="3" name="Content Placeholder 2"/>
          <p:cNvSpPr>
            <a:spLocks noGrp="1"/>
          </p:cNvSpPr>
          <p:nvPr>
            <p:ph idx="4294967295"/>
          </p:nvPr>
        </p:nvSpPr>
        <p:spPr>
          <a:xfrm>
            <a:off x="888274" y="1650365"/>
            <a:ext cx="10058400" cy="4051300"/>
          </a:xfrm>
        </p:spPr>
        <p:txBody>
          <a:bodyPr>
            <a:normAutofit fontScale="92500" lnSpcReduction="20000"/>
          </a:bodyPr>
          <a:lstStyle/>
          <a:p>
            <a:pPr marL="0" indent="0">
              <a:buNone/>
            </a:pPr>
            <a:r>
              <a:rPr lang="en-US" sz="1700" b="1" dirty="0"/>
              <a:t>Hyper parameter Tuning :</a:t>
            </a:r>
            <a:endParaRPr lang="en-US" sz="1700" dirty="0"/>
          </a:p>
          <a:p>
            <a:pPr lvl="1" indent="0">
              <a:buNone/>
            </a:pPr>
            <a:r>
              <a:rPr lang="en-US" sz="1600" dirty="0"/>
              <a:t>Hyper parameter optimization or tuning is the problem of choosing a set of optimal hyper parameters for a learning algorithm. A hyper parameter is a parameter whose value is used to control the learning process.</a:t>
            </a:r>
          </a:p>
          <a:p>
            <a:pPr lvl="1" indent="0">
              <a:buNone/>
            </a:pPr>
            <a:r>
              <a:rPr lang="en-US" sz="1600" dirty="0"/>
              <a:t>We tuned all the model used in the model building </a:t>
            </a:r>
          </a:p>
          <a:p>
            <a:pPr marL="0" indent="0">
              <a:buNone/>
            </a:pPr>
            <a:r>
              <a:rPr lang="en-US" sz="1700" b="1" dirty="0"/>
              <a:t>Evaluation </a:t>
            </a:r>
            <a:r>
              <a:rPr lang="en-US" sz="1700" b="1" dirty="0" smtClean="0"/>
              <a:t>Matrices:</a:t>
            </a:r>
            <a:endParaRPr lang="en-US" sz="1700" b="1" dirty="0"/>
          </a:p>
          <a:p>
            <a:pPr lvl="1"/>
            <a:r>
              <a:rPr lang="en-US" sz="1600" b="1" dirty="0"/>
              <a:t>Accuracy </a:t>
            </a:r>
            <a:r>
              <a:rPr lang="en-US" sz="1600" dirty="0"/>
              <a:t>- it determines how often a model predicts default and non default correctly.</a:t>
            </a:r>
          </a:p>
          <a:p>
            <a:pPr lvl="1"/>
            <a:r>
              <a:rPr lang="en-US" sz="1600" b="1" dirty="0"/>
              <a:t>Precision</a:t>
            </a:r>
            <a:r>
              <a:rPr lang="en-US" sz="1600" dirty="0"/>
              <a:t>-it calculates whenever our models predicts it is default how often it is correct.</a:t>
            </a:r>
          </a:p>
          <a:p>
            <a:pPr lvl="1"/>
            <a:r>
              <a:rPr lang="en-US" sz="1600" b="1" dirty="0"/>
              <a:t>Recall</a:t>
            </a:r>
            <a:r>
              <a:rPr lang="en-US" sz="1600" dirty="0"/>
              <a:t>- Recall regulate the actual default that the model is actually predict.</a:t>
            </a:r>
          </a:p>
          <a:p>
            <a:pPr lvl="1"/>
            <a:r>
              <a:rPr lang="en-US" sz="1600" b="1" dirty="0"/>
              <a:t>Precision Recall Curve </a:t>
            </a:r>
            <a:r>
              <a:rPr lang="en-US" sz="1600" dirty="0"/>
              <a:t>- PRC will display the tradeoff between Precision and Recall threshold.</a:t>
            </a:r>
          </a:p>
          <a:p>
            <a:pPr lvl="1"/>
            <a:r>
              <a:rPr lang="en-US" sz="1600" b="1" dirty="0"/>
              <a:t>F1 score </a:t>
            </a:r>
            <a:r>
              <a:rPr lang="en-US" sz="1600" dirty="0"/>
              <a:t>- the F1-score, is a measure of a model's accuracy on a dataset. It is used to evaluate binary classification systems, which classify examples into 'positive' or 'negative'.</a:t>
            </a:r>
          </a:p>
          <a:p>
            <a:pPr lvl="1" indent="0">
              <a:buNone/>
            </a:pPr>
            <a:r>
              <a:rPr lang="en-US" sz="1600" b="1" dirty="0"/>
              <a:t>     Cross Validations:</a:t>
            </a:r>
          </a:p>
          <a:p>
            <a:pPr lvl="1"/>
            <a:r>
              <a:rPr lang="en-US" sz="1600" dirty="0"/>
              <a:t>K Fold cross validations , K = 10</a:t>
            </a:r>
          </a:p>
          <a:p>
            <a:endParaRPr lang="en-IN" dirty="0"/>
          </a:p>
        </p:txBody>
      </p:sp>
    </p:spTree>
    <p:extLst>
      <p:ext uri="{BB962C8B-B14F-4D97-AF65-F5344CB8AC3E}">
        <p14:creationId xmlns:p14="http://schemas.microsoft.com/office/powerpoint/2010/main" val="46241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2888"/>
            <a:ext cx="10058400" cy="1609725"/>
          </a:xfrm>
        </p:spPr>
        <p:txBody>
          <a:bodyPr>
            <a:normAutofit/>
          </a:bodyPr>
          <a:lstStyle/>
          <a:p>
            <a:r>
              <a:rPr lang="en-IN" sz="4800" dirty="0" smtClean="0"/>
              <a:t>Models used and result :</a:t>
            </a:r>
            <a:endParaRPr lang="en-IN" sz="4800" dirty="0"/>
          </a:p>
        </p:txBody>
      </p:sp>
      <p:pic>
        <p:nvPicPr>
          <p:cNvPr id="4" name="Picture 3"/>
          <p:cNvPicPr>
            <a:picLocks noChangeAspect="1"/>
          </p:cNvPicPr>
          <p:nvPr/>
        </p:nvPicPr>
        <p:blipFill>
          <a:blip r:embed="rId2"/>
          <a:stretch>
            <a:fillRect/>
          </a:stretch>
        </p:blipFill>
        <p:spPr>
          <a:xfrm>
            <a:off x="864163" y="3073191"/>
            <a:ext cx="5827341" cy="2500326"/>
          </a:xfrm>
          <a:prstGeom prst="rect">
            <a:avLst/>
          </a:prstGeom>
        </p:spPr>
      </p:pic>
      <p:pic>
        <p:nvPicPr>
          <p:cNvPr id="7" name="Picture 6"/>
          <p:cNvPicPr>
            <a:picLocks noChangeAspect="1"/>
          </p:cNvPicPr>
          <p:nvPr/>
        </p:nvPicPr>
        <p:blipFill>
          <a:blip r:embed="rId3"/>
          <a:stretch>
            <a:fillRect/>
          </a:stretch>
        </p:blipFill>
        <p:spPr>
          <a:xfrm>
            <a:off x="864163" y="1561348"/>
            <a:ext cx="3855883" cy="1366121"/>
          </a:xfrm>
          <a:prstGeom prst="rect">
            <a:avLst/>
          </a:prstGeom>
        </p:spPr>
      </p:pic>
    </p:spTree>
    <p:extLst>
      <p:ext uri="{BB962C8B-B14F-4D97-AF65-F5344CB8AC3E}">
        <p14:creationId xmlns:p14="http://schemas.microsoft.com/office/powerpoint/2010/main" val="20702204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80</TotalTime>
  <Words>851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Courier New</vt:lpstr>
      <vt:lpstr>Garamond</vt:lpstr>
      <vt:lpstr>Organic</vt:lpstr>
      <vt:lpstr>PowerPoint Presentation</vt:lpstr>
      <vt:lpstr>Problem statement :</vt:lpstr>
      <vt:lpstr>Life cycle :</vt:lpstr>
      <vt:lpstr>Data Description</vt:lpstr>
      <vt:lpstr>Data Cleaning</vt:lpstr>
      <vt:lpstr>Data pre-processing</vt:lpstr>
      <vt:lpstr>EDA</vt:lpstr>
      <vt:lpstr>Model building:</vt:lpstr>
      <vt:lpstr>Models used and result :</vt:lpstr>
      <vt:lpstr># Ada boost classifier giving best results amongst all algorithms :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prince</cp:lastModifiedBy>
  <cp:revision>8</cp:revision>
  <dcterms:created xsi:type="dcterms:W3CDTF">2020-11-24T16:44:28Z</dcterms:created>
  <dcterms:modified xsi:type="dcterms:W3CDTF">2020-11-24T18:04:50Z</dcterms:modified>
</cp:coreProperties>
</file>