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5"/>
  </p:notesMasterIdLst>
  <p:sldIdLst>
    <p:sldId id="256" r:id="rId2"/>
    <p:sldId id="286" r:id="rId3"/>
    <p:sldId id="287" r:id="rId4"/>
    <p:sldId id="275" r:id="rId5"/>
    <p:sldId id="288" r:id="rId6"/>
    <p:sldId id="289" r:id="rId7"/>
    <p:sldId id="290" r:id="rId8"/>
    <p:sldId id="280" r:id="rId9"/>
    <p:sldId id="281" r:id="rId10"/>
    <p:sldId id="292" r:id="rId11"/>
    <p:sldId id="291" r:id="rId12"/>
    <p:sldId id="261" r:id="rId13"/>
    <p:sldId id="28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62370-DE2E-482B-9D02-FBAAD97FC694}" type="datetimeFigureOut">
              <a:rPr lang="en-US" smtClean="0"/>
              <a:pPr/>
              <a:t>11/12/2020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2FF3F-5ACF-4379-83C0-FEF692CD5117}" type="slidenum">
              <a:rPr lang="en-US" smtClean="0"/>
              <a:pPr/>
              <a:t>‹#›</a:t>
            </a:fld>
            <a:endParaRPr lang="en-US"/>
          </a:p>
        </p:txBody>
      </p:sp>
    </p:spTree>
    <p:extLst>
      <p:ext uri="{BB962C8B-B14F-4D97-AF65-F5344CB8AC3E}">
        <p14:creationId xmlns:p14="http://schemas.microsoft.com/office/powerpoint/2010/main" val="120170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0F335B11-EF25-4FB3-BD2D-2E65BDB48D10}" type="datetimeFigureOut">
              <a:rPr lang="en-US" smtClean="0"/>
              <a:pPr/>
              <a:t>11/12/2020</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DC881132-77E4-49FC-BB79-31BB9C6035C6}" type="slidenum">
              <a:rPr lang="en-US" smtClean="0"/>
              <a:pPr/>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9688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127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6773689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171336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0F335B11-EF25-4FB3-BD2D-2E65BDB48D10}" type="datetimeFigureOut">
              <a:rPr lang="en-US" smtClean="0"/>
              <a:pPr/>
              <a:t>11/12/2020</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DC881132-77E4-49FC-BB79-31BB9C6035C6}" type="slidenum">
              <a:rPr lang="en-US" smtClean="0"/>
              <a:pPr/>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906893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01022670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161216379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214427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35B11-EF25-4FB3-BD2D-2E65BDB48D10}"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6761284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3789" y="6375679"/>
            <a:ext cx="925016" cy="348462"/>
          </a:xfrm>
        </p:spPr>
        <p:txBody>
          <a:bodyPr/>
          <a:lstStyle/>
          <a:p>
            <a:fld id="{0F335B11-EF25-4FB3-BD2D-2E65BDB48D10}" type="datetimeFigureOut">
              <a:rPr lang="en-US" smtClean="0"/>
              <a:pPr/>
              <a:t>11/12/2020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DC881132-77E4-49FC-BB79-31BB9C6035C6}" type="slidenum">
              <a:rPr lang="en-US" smtClean="0"/>
              <a:pPr/>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54366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4463" y="6375679"/>
            <a:ext cx="924342" cy="348462"/>
          </a:xfrm>
        </p:spPr>
        <p:txBody>
          <a:bodyPr/>
          <a:lstStyle/>
          <a:p>
            <a:fld id="{0F335B11-EF25-4FB3-BD2D-2E65BDB48D10}" type="datetimeFigureOut">
              <a:rPr lang="en-US" smtClean="0"/>
              <a:pPr/>
              <a:t>11/12/2020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dirty="0"/>
          </a:p>
        </p:txBody>
      </p:sp>
      <p:sp>
        <p:nvSpPr>
          <p:cNvPr id="7" name="Slide Number Placeholder 6"/>
          <p:cNvSpPr>
            <a:spLocks noGrp="1"/>
          </p:cNvSpPr>
          <p:nvPr>
            <p:ph type="sldNum" sz="quarter" idx="12"/>
          </p:nvPr>
        </p:nvSpPr>
        <p:spPr>
          <a:xfrm>
            <a:off x="4256153" y="6375679"/>
            <a:ext cx="947460" cy="345796"/>
          </a:xfrm>
        </p:spPr>
        <p:txBody>
          <a:bodyPr/>
          <a:lstStyle/>
          <a:p>
            <a:fld id="{DC881132-77E4-49FC-BB79-31BB9C6035C6}" type="slidenum">
              <a:rPr lang="en-US" smtClean="0"/>
              <a:pPr/>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92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0F335B11-EF25-4FB3-BD2D-2E65BDB48D10}" type="datetimeFigureOut">
              <a:rPr lang="en-US" smtClean="0"/>
              <a:pPr/>
              <a:t>11/12/2020</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DC881132-77E4-49FC-BB79-31BB9C6035C6}" type="slidenum">
              <a:rPr lang="en-US" smtClean="0"/>
              <a:pPr/>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7048005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905000"/>
            <a:ext cx="6553200" cy="1905000"/>
          </a:xfrm>
        </p:spPr>
        <p:txBody>
          <a:bodyPr>
            <a:noAutofit/>
          </a:bodyPr>
          <a:lstStyle/>
          <a:p>
            <a:r>
              <a:rPr lang="en-US" sz="4400" b="1" dirty="0" smtClean="0">
                <a:solidFill>
                  <a:schemeClr val="tx2"/>
                </a:solidFill>
                <a:latin typeface="Britannic Bold" panose="020B0903060703020204" pitchFamily="34" charset="0"/>
              </a:rPr>
              <a:t>Micro-Credit Defaulter Project</a:t>
            </a:r>
            <a:endParaRPr lang="en-US" sz="4400" b="1" dirty="0">
              <a:solidFill>
                <a:schemeClr val="tx2"/>
              </a:solidFill>
              <a:latin typeface="Britannic Bold" panose="020B0903060703020204" pitchFamily="34" charset="0"/>
            </a:endParaRPr>
          </a:p>
        </p:txBody>
      </p:sp>
      <p:sp>
        <p:nvSpPr>
          <p:cNvPr id="3" name="Subtitle 2"/>
          <p:cNvSpPr>
            <a:spLocks noGrp="1"/>
          </p:cNvSpPr>
          <p:nvPr>
            <p:ph type="subTitle" idx="1"/>
          </p:nvPr>
        </p:nvSpPr>
        <p:spPr>
          <a:xfrm>
            <a:off x="1447800" y="3962400"/>
            <a:ext cx="6400800" cy="1752600"/>
          </a:xfrm>
        </p:spPr>
        <p:txBody>
          <a:bodyPr/>
          <a:lstStyle/>
          <a:p>
            <a:r>
              <a:rPr lang="en-US" b="1" u="sng" dirty="0" smtClean="0">
                <a:solidFill>
                  <a:schemeClr val="tx2"/>
                </a:solidFill>
              </a:rPr>
              <a:t>Submitted by :- Prince aggarwa</a:t>
            </a:r>
            <a:r>
              <a:rPr lang="en-US" b="1" u="sng" dirty="0">
                <a:solidFill>
                  <a:schemeClr val="tx2"/>
                </a:solidFill>
              </a:rPr>
              <a:t>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6708" y="990600"/>
            <a:ext cx="4798292" cy="1905000"/>
          </a:xfrm>
          <a:prstGeom prst="rect">
            <a:avLst/>
          </a:prstGeom>
        </p:spPr>
      </p:pic>
      <p:sp>
        <p:nvSpPr>
          <p:cNvPr id="4" name="TextBox 3"/>
          <p:cNvSpPr txBox="1"/>
          <p:nvPr/>
        </p:nvSpPr>
        <p:spPr>
          <a:xfrm>
            <a:off x="932872" y="397286"/>
            <a:ext cx="2267527" cy="369332"/>
          </a:xfrm>
          <a:prstGeom prst="rect">
            <a:avLst/>
          </a:prstGeom>
          <a:noFill/>
        </p:spPr>
        <p:txBody>
          <a:bodyPr wrap="square" rtlCol="0">
            <a:spAutoFit/>
          </a:bodyPr>
          <a:lstStyle/>
          <a:p>
            <a:r>
              <a:rPr lang="en-IN" b="1" u="sng" dirty="0" smtClean="0"/>
              <a:t>MODELS USED :</a:t>
            </a:r>
            <a:endParaRPr lang="en-IN" b="1" u="sng" dirty="0"/>
          </a:p>
        </p:txBody>
      </p:sp>
      <p:sp>
        <p:nvSpPr>
          <p:cNvPr id="5" name="TextBox 4"/>
          <p:cNvSpPr txBox="1"/>
          <p:nvPr/>
        </p:nvSpPr>
        <p:spPr>
          <a:xfrm>
            <a:off x="932872" y="3162300"/>
            <a:ext cx="3124200" cy="381000"/>
          </a:xfrm>
          <a:prstGeom prst="rect">
            <a:avLst/>
          </a:prstGeom>
          <a:noFill/>
        </p:spPr>
        <p:txBody>
          <a:bodyPr wrap="square" rtlCol="0">
            <a:spAutoFit/>
          </a:bodyPr>
          <a:lstStyle/>
          <a:p>
            <a:r>
              <a:rPr lang="en-IN" b="1" u="sng" dirty="0" smtClean="0"/>
              <a:t>RESULTS :</a:t>
            </a:r>
            <a:endParaRPr lang="en-IN" b="1" u="sng" dirty="0"/>
          </a:p>
        </p:txBody>
      </p:sp>
      <p:pic>
        <p:nvPicPr>
          <p:cNvPr id="6" name="Picture 5"/>
          <p:cNvPicPr>
            <a:picLocks noChangeAspect="1"/>
          </p:cNvPicPr>
          <p:nvPr/>
        </p:nvPicPr>
        <p:blipFill>
          <a:blip r:embed="rId3"/>
          <a:stretch>
            <a:fillRect/>
          </a:stretch>
        </p:blipFill>
        <p:spPr>
          <a:xfrm>
            <a:off x="838200" y="3657600"/>
            <a:ext cx="7858125" cy="2676525"/>
          </a:xfrm>
          <a:prstGeom prst="rect">
            <a:avLst/>
          </a:prstGeom>
        </p:spPr>
      </p:pic>
    </p:spTree>
    <p:extLst>
      <p:ext uri="{BB962C8B-B14F-4D97-AF65-F5344CB8AC3E}">
        <p14:creationId xmlns:p14="http://schemas.microsoft.com/office/powerpoint/2010/main" val="428782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5856" y="133927"/>
            <a:ext cx="6838373" cy="369332"/>
          </a:xfrm>
          <a:prstGeom prst="rect">
            <a:avLst/>
          </a:prstGeom>
          <a:noFill/>
        </p:spPr>
        <p:txBody>
          <a:bodyPr wrap="square" rtlCol="0">
            <a:spAutoFit/>
          </a:bodyPr>
          <a:lstStyle/>
          <a:p>
            <a:r>
              <a:rPr lang="en-IN" b="1" u="sng" dirty="0" smtClean="0"/>
              <a:t># </a:t>
            </a:r>
            <a:r>
              <a:rPr lang="en-IN" b="1" u="sng" smtClean="0"/>
              <a:t>decision tree  </a:t>
            </a:r>
            <a:r>
              <a:rPr lang="en-IN" b="1" u="sng" dirty="0" smtClean="0"/>
              <a:t>giving best results amongst all algorithms : </a:t>
            </a:r>
            <a:endParaRPr lang="en-IN" b="1" u="sng" dirty="0"/>
          </a:p>
        </p:txBody>
      </p:sp>
      <p:sp>
        <p:nvSpPr>
          <p:cNvPr id="10" name="Rectangle 9"/>
          <p:cNvSpPr/>
          <p:nvPr/>
        </p:nvSpPr>
        <p:spPr>
          <a:xfrm>
            <a:off x="381000" y="5105400"/>
            <a:ext cx="8575964" cy="1446550"/>
          </a:xfrm>
          <a:prstGeom prst="rect">
            <a:avLst/>
          </a:prstGeom>
        </p:spPr>
        <p:txBody>
          <a:bodyPr wrap="square">
            <a:spAutoFit/>
          </a:bodyPr>
          <a:lstStyle/>
          <a:p>
            <a:pPr marL="285750" indent="-285750">
              <a:buFont typeface="Arial" panose="020B0604020202020204" pitchFamily="34" charset="0"/>
              <a:buChar char="•"/>
            </a:pPr>
            <a:r>
              <a:rPr lang="en-US" sz="1700" dirty="0">
                <a:solidFill>
                  <a:schemeClr val="tx1">
                    <a:lumMod val="65000"/>
                    <a:lumOff val="35000"/>
                  </a:schemeClr>
                </a:solidFill>
              </a:rPr>
              <a:t>A decision tree is a decision support tool that uses a tree-like model of decisions and their possible consequences, including chance event outcomes, resource costs, and utility. It is one way to display an algorithm that only contains conditional control </a:t>
            </a:r>
            <a:r>
              <a:rPr lang="en-US" sz="1700" dirty="0" smtClean="0">
                <a:solidFill>
                  <a:schemeClr val="tx1">
                    <a:lumMod val="65000"/>
                    <a:lumOff val="35000"/>
                  </a:schemeClr>
                </a:solidFill>
              </a:rPr>
              <a:t>statements . </a:t>
            </a:r>
            <a:r>
              <a:rPr lang="en-US" sz="1700" dirty="0" smtClean="0">
                <a:solidFill>
                  <a:schemeClr val="tx1">
                    <a:lumMod val="65000"/>
                    <a:lumOff val="35000"/>
                  </a:schemeClr>
                </a:solidFill>
              </a:rPr>
              <a:t>As </a:t>
            </a:r>
            <a:r>
              <a:rPr lang="en-US" sz="1700" dirty="0">
                <a:solidFill>
                  <a:schemeClr val="tx1">
                    <a:lumMod val="65000"/>
                    <a:lumOff val="35000"/>
                  </a:schemeClr>
                </a:solidFill>
              </a:rPr>
              <a:t>Random forest is robust to imbalance data set because of multiple week learners and internally uses decision tree and robust to outliers.</a:t>
            </a:r>
          </a:p>
        </p:txBody>
      </p:sp>
      <p:pic>
        <p:nvPicPr>
          <p:cNvPr id="2" name="Picture 1"/>
          <p:cNvPicPr>
            <a:picLocks noChangeAspect="1"/>
          </p:cNvPicPr>
          <p:nvPr/>
        </p:nvPicPr>
        <p:blipFill>
          <a:blip r:embed="rId2"/>
          <a:stretch>
            <a:fillRect/>
          </a:stretch>
        </p:blipFill>
        <p:spPr>
          <a:xfrm>
            <a:off x="762001" y="507877"/>
            <a:ext cx="4980723" cy="4337855"/>
          </a:xfrm>
          <a:prstGeom prst="rect">
            <a:avLst/>
          </a:prstGeom>
        </p:spPr>
      </p:pic>
      <p:sp>
        <p:nvSpPr>
          <p:cNvPr id="5" name="Rectangle 4"/>
          <p:cNvSpPr/>
          <p:nvPr/>
        </p:nvSpPr>
        <p:spPr>
          <a:xfrm>
            <a:off x="5791200" y="609600"/>
            <a:ext cx="3048000" cy="2446824"/>
          </a:xfrm>
          <a:prstGeom prst="rect">
            <a:avLst/>
          </a:prstGeom>
        </p:spPr>
        <p:txBody>
          <a:bodyPr wrap="square">
            <a:spAutoFit/>
          </a:bodyPr>
          <a:lstStyle/>
          <a:p>
            <a:r>
              <a:rPr lang="en-US" sz="1700" b="1" dirty="0">
                <a:solidFill>
                  <a:schemeClr val="tx1">
                    <a:lumMod val="65000"/>
                    <a:lumOff val="35000"/>
                  </a:schemeClr>
                </a:solidFill>
                <a:latin typeface="arial" panose="020B0604020202020204" pitchFamily="34" charset="0"/>
              </a:rPr>
              <a:t>Decision trees</a:t>
            </a:r>
            <a:r>
              <a:rPr lang="en-US" sz="1700" dirty="0">
                <a:solidFill>
                  <a:schemeClr val="tx1">
                    <a:lumMod val="65000"/>
                    <a:lumOff val="35000"/>
                  </a:schemeClr>
                </a:solidFill>
                <a:latin typeface="arial" panose="020B0604020202020204" pitchFamily="34" charset="0"/>
              </a:rPr>
              <a:t> can help organizations structure and automate (complex) information. </a:t>
            </a:r>
            <a:r>
              <a:rPr lang="en-US" sz="1700" b="1" dirty="0">
                <a:solidFill>
                  <a:schemeClr val="tx1">
                    <a:lumMod val="65000"/>
                    <a:lumOff val="35000"/>
                  </a:schemeClr>
                </a:solidFill>
                <a:latin typeface="arial" panose="020B0604020202020204" pitchFamily="34" charset="0"/>
              </a:rPr>
              <a:t>Decision trees</a:t>
            </a:r>
            <a:r>
              <a:rPr lang="en-US" sz="1700" dirty="0">
                <a:solidFill>
                  <a:schemeClr val="tx1">
                    <a:lumMod val="65000"/>
                    <a:lumOff val="35000"/>
                  </a:schemeClr>
                </a:solidFill>
                <a:latin typeface="arial" panose="020B0604020202020204" pitchFamily="34" charset="0"/>
              </a:rPr>
              <a:t> are </a:t>
            </a:r>
            <a:r>
              <a:rPr lang="en-US" sz="1700" b="1" dirty="0">
                <a:solidFill>
                  <a:schemeClr val="tx1">
                    <a:lumMod val="65000"/>
                    <a:lumOff val="35000"/>
                  </a:schemeClr>
                </a:solidFill>
                <a:latin typeface="arial" panose="020B0604020202020204" pitchFamily="34" charset="0"/>
              </a:rPr>
              <a:t>decision</a:t>
            </a:r>
            <a:r>
              <a:rPr lang="en-US" sz="1700" dirty="0">
                <a:solidFill>
                  <a:schemeClr val="tx1">
                    <a:lumMod val="65000"/>
                    <a:lumOff val="35000"/>
                  </a:schemeClr>
                </a:solidFill>
                <a:latin typeface="arial" panose="020B0604020202020204" pitchFamily="34" charset="0"/>
              </a:rPr>
              <a:t> models that answer a specific question based on a question structure and certain conditions.</a:t>
            </a:r>
            <a:endParaRPr lang="en-IN" sz="1700" dirty="0">
              <a:solidFill>
                <a:schemeClr val="tx1">
                  <a:lumMod val="65000"/>
                  <a:lumOff val="35000"/>
                </a:schemeClr>
              </a:solidFill>
            </a:endParaRPr>
          </a:p>
        </p:txBody>
      </p:sp>
    </p:spTree>
    <p:extLst>
      <p:ext uri="{BB962C8B-B14F-4D97-AF65-F5344CB8AC3E}">
        <p14:creationId xmlns:p14="http://schemas.microsoft.com/office/powerpoint/2010/main" val="314428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329" y="2533650"/>
            <a:ext cx="4133271" cy="4095750"/>
          </a:xfrm>
        </p:spPr>
        <p:txBody>
          <a:bodyPr>
            <a:normAutofit/>
          </a:bodyPr>
          <a:lstStyle/>
          <a:p>
            <a:r>
              <a:rPr lang="en-US" sz="1700" dirty="0"/>
              <a:t>An ROC curve (receiver operating characteristic curve) is a graph showing the performance of a classification model at all classification thresholds. This curve plots two parameters: True Positive Rate. False Positive </a:t>
            </a:r>
            <a:r>
              <a:rPr lang="en-US" sz="1700" dirty="0" smtClean="0"/>
              <a:t>Rate.</a:t>
            </a:r>
          </a:p>
          <a:p>
            <a:endParaRPr lang="en-US" sz="1700" dirty="0" smtClean="0"/>
          </a:p>
          <a:p>
            <a:r>
              <a:rPr lang="en-US" sz="1700" dirty="0"/>
              <a:t>As the Roc value is </a:t>
            </a:r>
            <a:r>
              <a:rPr lang="en-US" sz="1700" dirty="0" smtClean="0"/>
              <a:t>above </a:t>
            </a:r>
            <a:r>
              <a:rPr lang="en-US" sz="1700" dirty="0"/>
              <a:t>to </a:t>
            </a:r>
            <a:r>
              <a:rPr lang="en-US" sz="1700" dirty="0" smtClean="0"/>
              <a:t>0.80 </a:t>
            </a:r>
            <a:r>
              <a:rPr lang="en-US" sz="1700" dirty="0"/>
              <a:t>so it is classified the 0 and 1 efficiently and our model is performing well in this case, and area under curve is justify the prediction.</a:t>
            </a:r>
          </a:p>
          <a:p>
            <a:endParaRPr lang="en-IN" sz="1700" dirty="0"/>
          </a:p>
        </p:txBody>
      </p:sp>
      <p:pic>
        <p:nvPicPr>
          <p:cNvPr id="5" name="Picture 4"/>
          <p:cNvPicPr>
            <a:picLocks noChangeAspect="1"/>
          </p:cNvPicPr>
          <p:nvPr/>
        </p:nvPicPr>
        <p:blipFill>
          <a:blip r:embed="rId2"/>
          <a:stretch>
            <a:fillRect/>
          </a:stretch>
        </p:blipFill>
        <p:spPr>
          <a:xfrm>
            <a:off x="914400" y="76200"/>
            <a:ext cx="5257800" cy="2354971"/>
          </a:xfrm>
          <a:prstGeom prst="rect">
            <a:avLst/>
          </a:prstGeom>
        </p:spPr>
      </p:pic>
      <p:pic>
        <p:nvPicPr>
          <p:cNvPr id="6" name="Picture 5"/>
          <p:cNvPicPr>
            <a:picLocks noChangeAspect="1"/>
          </p:cNvPicPr>
          <p:nvPr/>
        </p:nvPicPr>
        <p:blipFill>
          <a:blip r:embed="rId3"/>
          <a:stretch>
            <a:fillRect/>
          </a:stretch>
        </p:blipFill>
        <p:spPr>
          <a:xfrm>
            <a:off x="4648200" y="2590800"/>
            <a:ext cx="4168627" cy="2733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Conclusion :</a:t>
            </a:r>
            <a:endParaRPr lang="en-US" sz="4400" u="sng" dirty="0"/>
          </a:p>
        </p:txBody>
      </p:sp>
      <p:sp>
        <p:nvSpPr>
          <p:cNvPr id="3" name="Content Placeholder 2"/>
          <p:cNvSpPr>
            <a:spLocks noGrp="1"/>
          </p:cNvSpPr>
          <p:nvPr>
            <p:ph idx="1"/>
          </p:nvPr>
        </p:nvSpPr>
        <p:spPr>
          <a:xfrm>
            <a:off x="938758" y="1295400"/>
            <a:ext cx="7633742" cy="5029200"/>
          </a:xfrm>
        </p:spPr>
        <p:txBody>
          <a:bodyPr>
            <a:normAutofit/>
          </a:bodyPr>
          <a:lstStyle/>
          <a:p>
            <a:pPr algn="just">
              <a:lnSpc>
                <a:spcPct val="120000"/>
              </a:lnSpc>
            </a:pPr>
            <a:r>
              <a:rPr lang="en-US" sz="1800" dirty="0"/>
              <a:t>I check the data first </a:t>
            </a:r>
            <a:r>
              <a:rPr lang="en-US" sz="1800" dirty="0" smtClean="0"/>
              <a:t> and uploaded the data in  </a:t>
            </a:r>
            <a:r>
              <a:rPr lang="en-US" sz="1800" dirty="0"/>
              <a:t>jupyter notebook and than I </a:t>
            </a:r>
            <a:r>
              <a:rPr lang="en-US" sz="1800" dirty="0" smtClean="0"/>
              <a:t>visualize </a:t>
            </a:r>
            <a:r>
              <a:rPr lang="en-US" sz="1800" dirty="0"/>
              <a:t>the features </a:t>
            </a:r>
            <a:r>
              <a:rPr lang="en-US" sz="1800" dirty="0" smtClean="0"/>
              <a:t>,Perform </a:t>
            </a:r>
            <a:r>
              <a:rPr lang="en-US" sz="1800" dirty="0"/>
              <a:t>the preprocessing </a:t>
            </a:r>
            <a:r>
              <a:rPr lang="en-US" sz="1800" dirty="0" smtClean="0"/>
              <a:t> in the data and </a:t>
            </a:r>
            <a:r>
              <a:rPr lang="en-US" sz="1800" dirty="0"/>
              <a:t>understand the relationship between different features</a:t>
            </a:r>
            <a:r>
              <a:rPr lang="en-US" sz="1800" dirty="0" smtClean="0"/>
              <a:t>.</a:t>
            </a:r>
          </a:p>
          <a:p>
            <a:pPr algn="just">
              <a:lnSpc>
                <a:spcPct val="120000"/>
              </a:lnSpc>
            </a:pPr>
            <a:r>
              <a:rPr lang="en-IN" sz="1800" dirty="0"/>
              <a:t>There is no defaulter in 8th month i.e. August month of 2016 year</a:t>
            </a:r>
            <a:endParaRPr lang="en-US" sz="1800" dirty="0"/>
          </a:p>
          <a:p>
            <a:pPr algn="just">
              <a:lnSpc>
                <a:spcPct val="120000"/>
              </a:lnSpc>
            </a:pPr>
            <a:r>
              <a:rPr lang="en-US" sz="1800" dirty="0"/>
              <a:t>Removing unwanted column like </a:t>
            </a:r>
            <a:r>
              <a:rPr lang="en-US" sz="1800" dirty="0" err="1"/>
              <a:t>msisdn</a:t>
            </a:r>
            <a:r>
              <a:rPr lang="en-US" sz="1800" dirty="0"/>
              <a:t> number which does not play any imp role because that is unique</a:t>
            </a:r>
            <a:r>
              <a:rPr lang="en-US" sz="1800" dirty="0" smtClean="0"/>
              <a:t>.</a:t>
            </a:r>
          </a:p>
          <a:p>
            <a:pPr algn="just">
              <a:lnSpc>
                <a:spcPct val="120000"/>
              </a:lnSpc>
            </a:pPr>
            <a:r>
              <a:rPr lang="en-US" sz="1800" dirty="0" smtClean="0"/>
              <a:t>I </a:t>
            </a:r>
            <a:r>
              <a:rPr lang="en-US" sz="1800" dirty="0"/>
              <a:t>used both train-validation split and the cross validation to evaluate the model </a:t>
            </a:r>
            <a:r>
              <a:rPr lang="en-US" sz="1800" dirty="0" smtClean="0"/>
              <a:t>effectiveness </a:t>
            </a:r>
            <a:r>
              <a:rPr lang="en-US" sz="1800" dirty="0"/>
              <a:t>to predict the target values.</a:t>
            </a:r>
          </a:p>
          <a:p>
            <a:pPr algn="just">
              <a:lnSpc>
                <a:spcPct val="120000"/>
              </a:lnSpc>
            </a:pPr>
            <a:r>
              <a:rPr lang="en-US" sz="1800" dirty="0" smtClean="0"/>
              <a:t>At the end I applied </a:t>
            </a:r>
            <a:r>
              <a:rPr lang="en-US" sz="1800" dirty="0"/>
              <a:t>the </a:t>
            </a:r>
            <a:r>
              <a:rPr lang="en-US" sz="1800" dirty="0" smtClean="0"/>
              <a:t>six </a:t>
            </a:r>
            <a:r>
              <a:rPr lang="en-US" sz="1800" dirty="0"/>
              <a:t>predictive models </a:t>
            </a:r>
            <a:r>
              <a:rPr lang="en-US" sz="1800" dirty="0" smtClean="0"/>
              <a:t>in the data.</a:t>
            </a:r>
            <a:endParaRPr lang="en-US" sz="1800" dirty="0"/>
          </a:p>
          <a:p>
            <a:pPr algn="just">
              <a:lnSpc>
                <a:spcPct val="120000"/>
              </a:lnSpc>
            </a:pPr>
            <a:r>
              <a:rPr lang="en-US" sz="1800" dirty="0"/>
              <a:t>I started with </a:t>
            </a:r>
            <a:r>
              <a:rPr lang="en-IN" sz="1800" dirty="0" smtClean="0"/>
              <a:t>KNeighboursClassifier</a:t>
            </a:r>
            <a:r>
              <a:rPr lang="en-US" sz="1800" dirty="0" smtClean="0"/>
              <a:t>,</a:t>
            </a:r>
            <a:r>
              <a:rPr lang="en-IN" sz="1800" dirty="0" smtClean="0"/>
              <a:t>Logistic Regression,</a:t>
            </a:r>
            <a:endParaRPr lang="en-US" sz="1800" dirty="0"/>
          </a:p>
          <a:p>
            <a:pPr algn="just">
              <a:lnSpc>
                <a:spcPct val="120000"/>
              </a:lnSpc>
              <a:buNone/>
            </a:pPr>
            <a:r>
              <a:rPr lang="en-IN" sz="1800" dirty="0"/>
              <a:t>  </a:t>
            </a:r>
            <a:r>
              <a:rPr lang="en-IN" sz="1800" dirty="0" smtClean="0"/>
              <a:t> 	Decision Tree Classifier</a:t>
            </a:r>
            <a:r>
              <a:rPr lang="en-US" sz="1800" dirty="0" smtClean="0"/>
              <a:t>, random forest </a:t>
            </a:r>
            <a:r>
              <a:rPr lang="en-IN" sz="1800" dirty="0" smtClean="0"/>
              <a:t> </a:t>
            </a:r>
            <a:r>
              <a:rPr lang="en-IN" sz="1800" dirty="0"/>
              <a:t>and based on the best result </a:t>
            </a:r>
            <a:r>
              <a:rPr lang="en-IN" sz="1800" dirty="0" smtClean="0"/>
              <a:t>I saved </a:t>
            </a:r>
            <a:r>
              <a:rPr lang="en-IN" sz="1800" dirty="0"/>
              <a:t>to model </a:t>
            </a:r>
            <a:r>
              <a:rPr lang="en-IN" sz="1800" dirty="0" smtClean="0"/>
              <a:t>decision tree classifier</a:t>
            </a:r>
            <a:endParaRPr lang="en-US" sz="1800" dirty="0"/>
          </a:p>
          <a:p>
            <a:endParaRPr lang="en-US" sz="900" dirty="0"/>
          </a:p>
        </p:txBody>
      </p:sp>
    </p:spTree>
    <p:extLst>
      <p:ext uri="{BB962C8B-B14F-4D97-AF65-F5344CB8AC3E}">
        <p14:creationId xmlns:p14="http://schemas.microsoft.com/office/powerpoint/2010/main" val="160311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828800"/>
            <a:ext cx="7620000" cy="3970318"/>
          </a:xfrm>
          <a:prstGeom prst="rect">
            <a:avLst/>
          </a:prstGeom>
        </p:spPr>
        <p:txBody>
          <a:bodyPr wrap="square">
            <a:spAutoFit/>
          </a:bodyPr>
          <a:lstStyle/>
          <a:p>
            <a:r>
              <a:rPr lang="en-IN" dirty="0"/>
              <a:t>There are multiple telecommunication company that are providing micro loan credit to their customers which help the low financial population not to disconnect from the communication world. So, in this use case there are multiple customers which taken loan, and some don’t, so I must predict by taking important features that whether in future customers having this type of inputs and history will be able to pay back the loan or not. So, this a real-world use case which will help telecom industry to provide the loan to which type of customers</a:t>
            </a:r>
            <a:r>
              <a:rPr lang="en-IN" dirty="0" smtClean="0"/>
              <a:t>.</a:t>
            </a:r>
          </a:p>
          <a:p>
            <a:r>
              <a:rPr lang="en-US"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dirty="0"/>
          </a:p>
          <a:p>
            <a:endParaRPr lang="en-US" dirty="0"/>
          </a:p>
        </p:txBody>
      </p:sp>
      <p:sp>
        <p:nvSpPr>
          <p:cNvPr id="5" name="Title 4"/>
          <p:cNvSpPr>
            <a:spLocks noGrp="1"/>
          </p:cNvSpPr>
          <p:nvPr>
            <p:ph type="title"/>
          </p:nvPr>
        </p:nvSpPr>
        <p:spPr>
          <a:xfrm>
            <a:off x="937491" y="609600"/>
            <a:ext cx="7633742" cy="1492132"/>
          </a:xfrm>
        </p:spPr>
        <p:txBody>
          <a:bodyPr>
            <a:normAutofit/>
          </a:bodyPr>
          <a:lstStyle/>
          <a:p>
            <a:r>
              <a:rPr lang="en-US" sz="4000" u="sng" dirty="0">
                <a:latin typeface="Britannic Bold" panose="020B0903060703020204" pitchFamily="34" charset="0"/>
              </a:rPr>
              <a:t>Use Case</a:t>
            </a:r>
            <a:endParaRPr lang="en-IN" sz="4000" u="sng" dirty="0">
              <a:latin typeface="Britannic Bold" panose="020B0903060703020204" pitchFamily="34" charset="0"/>
            </a:endParaRPr>
          </a:p>
        </p:txBody>
      </p:sp>
    </p:spTree>
    <p:extLst>
      <p:ext uri="{BB962C8B-B14F-4D97-AF65-F5344CB8AC3E}">
        <p14:creationId xmlns:p14="http://schemas.microsoft.com/office/powerpoint/2010/main" val="228892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life cycle of a data science project?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800850" cy="4791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IN" sz="4000" u="sng" dirty="0" smtClean="0"/>
              <a:t>Life cycle :</a:t>
            </a:r>
            <a:endParaRPr lang="en-IN" sz="4000" u="sng" dirty="0"/>
          </a:p>
        </p:txBody>
      </p:sp>
    </p:spTree>
    <p:extLst>
      <p:ext uri="{BB962C8B-B14F-4D97-AF65-F5344CB8AC3E}">
        <p14:creationId xmlns:p14="http://schemas.microsoft.com/office/powerpoint/2010/main" val="94883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u="sng" dirty="0" smtClean="0"/>
              <a:t>Data Preparation</a:t>
            </a:r>
            <a:endParaRPr lang="en-US" sz="4000" u="sng" dirty="0"/>
          </a:p>
        </p:txBody>
      </p:sp>
      <p:sp>
        <p:nvSpPr>
          <p:cNvPr id="5" name="Content Placeholder 4"/>
          <p:cNvSpPr>
            <a:spLocks noGrp="1"/>
          </p:cNvSpPr>
          <p:nvPr>
            <p:ph idx="1"/>
          </p:nvPr>
        </p:nvSpPr>
        <p:spPr>
          <a:xfrm>
            <a:off x="938758" y="1295400"/>
            <a:ext cx="7633742" cy="5105400"/>
          </a:xfrm>
        </p:spPr>
        <p:txBody>
          <a:bodyPr>
            <a:normAutofit/>
          </a:bodyPr>
          <a:lstStyle/>
          <a:p>
            <a:pPr>
              <a:buFont typeface="Courier New" panose="02070309020205020404" pitchFamily="49" charset="0"/>
              <a:buChar char="o"/>
            </a:pPr>
            <a:r>
              <a:rPr lang="en-US" sz="1800" dirty="0" smtClean="0"/>
              <a:t>With the help of Pandas Library </a:t>
            </a:r>
            <a:r>
              <a:rPr lang="en-US" sz="1800" dirty="0" err="1" smtClean="0"/>
              <a:t>i</a:t>
            </a:r>
            <a:r>
              <a:rPr lang="en-US" sz="1800" dirty="0" smtClean="0"/>
              <a:t> uploaded the  data to Jupyter Notebook.</a:t>
            </a:r>
          </a:p>
          <a:p>
            <a:pPr>
              <a:buFont typeface="Courier New" panose="02070309020205020404" pitchFamily="49" charset="0"/>
              <a:buChar char="o"/>
            </a:pPr>
            <a:r>
              <a:rPr lang="en-US" sz="1800" dirty="0" smtClean="0"/>
              <a:t>We have two type of variables in the data:-</a:t>
            </a:r>
          </a:p>
          <a:p>
            <a:pPr lvl="1">
              <a:buFont typeface="Courier New" panose="02070309020205020404" pitchFamily="49" charset="0"/>
              <a:buChar char="o"/>
            </a:pPr>
            <a:r>
              <a:rPr lang="en-US" sz="1600" dirty="0" smtClean="0"/>
              <a:t>Dependent Variable</a:t>
            </a:r>
          </a:p>
          <a:p>
            <a:pPr lvl="1">
              <a:buFont typeface="Courier New" panose="02070309020205020404" pitchFamily="49" charset="0"/>
              <a:buChar char="o"/>
            </a:pPr>
            <a:r>
              <a:rPr lang="en-US" sz="1600" dirty="0" smtClean="0"/>
              <a:t>Independent Variable</a:t>
            </a:r>
          </a:p>
          <a:p>
            <a:pPr marL="457200" lvl="1" indent="0">
              <a:buNone/>
            </a:pPr>
            <a:endParaRPr lang="en-US" sz="1600" dirty="0" smtClean="0"/>
          </a:p>
          <a:p>
            <a:pPr>
              <a:buFont typeface="Courier New" panose="02070309020205020404" pitchFamily="49" charset="0"/>
              <a:buChar char="o"/>
            </a:pPr>
            <a:r>
              <a:rPr lang="en-US" sz="1800" dirty="0" smtClean="0"/>
              <a:t>We checked the null values :</a:t>
            </a:r>
          </a:p>
          <a:p>
            <a:pPr>
              <a:buFont typeface="Courier New" panose="02070309020205020404" pitchFamily="49" charset="0"/>
              <a:buChar char="o"/>
            </a:pPr>
            <a:r>
              <a:rPr lang="en-US" sz="1800" dirty="0" smtClean="0"/>
              <a:t>the correlation amongst the features :</a:t>
            </a:r>
          </a:p>
          <a:p>
            <a:pPr>
              <a:buFont typeface="Courier New" panose="02070309020205020404" pitchFamily="49" charset="0"/>
              <a:buChar char="o"/>
            </a:pPr>
            <a:r>
              <a:rPr lang="en-US" sz="1800" dirty="0" smtClean="0"/>
              <a:t># there were no null values </a:t>
            </a:r>
            <a:br>
              <a:rPr lang="en-US" sz="1800" dirty="0" smtClean="0"/>
            </a:br>
            <a:r>
              <a:rPr lang="en-US" sz="1800" dirty="0" smtClean="0"/>
              <a:t># features are not too correlated </a:t>
            </a:r>
          </a:p>
          <a:p>
            <a:pPr>
              <a:buFont typeface="Courier New" panose="02070309020205020404" pitchFamily="49" charset="0"/>
              <a:buChar char="o"/>
            </a:pPr>
            <a:r>
              <a:rPr lang="en-US" sz="1800" dirty="0" smtClean="0"/>
              <a:t>We checked the description of features or summary using describe()</a:t>
            </a:r>
          </a:p>
          <a:p>
            <a:pPr>
              <a:buFont typeface="Courier New" panose="02070309020205020404" pitchFamily="49" charset="0"/>
              <a:buChar char="o"/>
            </a:pPr>
            <a:r>
              <a:rPr lang="en-US" sz="1800" dirty="0" smtClean="0"/>
              <a:t>Converted “p date” to date time datatype </a:t>
            </a:r>
          </a:p>
          <a:p>
            <a:pPr>
              <a:buFont typeface="Courier New" panose="02070309020205020404" pitchFamily="49" charset="0"/>
              <a:buChar char="o"/>
            </a:pPr>
            <a:r>
              <a:rPr lang="en-US" sz="1800" dirty="0" smtClean="0"/>
              <a:t>Observed the datatypes of features using info()</a:t>
            </a:r>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600" dirty="0" smtClean="0"/>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600" dirty="0" smtClean="0"/>
          </a:p>
        </p:txBody>
      </p:sp>
      <p:pic>
        <p:nvPicPr>
          <p:cNvPr id="2" name="Picture 1"/>
          <p:cNvPicPr>
            <a:picLocks noChangeAspect="1"/>
          </p:cNvPicPr>
          <p:nvPr/>
        </p:nvPicPr>
        <p:blipFill>
          <a:blip r:embed="rId2"/>
          <a:stretch>
            <a:fillRect/>
          </a:stretch>
        </p:blipFill>
        <p:spPr>
          <a:xfrm>
            <a:off x="5562600" y="1752600"/>
            <a:ext cx="3124200" cy="2742718"/>
          </a:xfrm>
          <a:prstGeom prst="rect">
            <a:avLst/>
          </a:prstGeom>
        </p:spPr>
      </p:pic>
    </p:spTree>
    <p:extLst>
      <p:ext uri="{BB962C8B-B14F-4D97-AF65-F5344CB8AC3E}">
        <p14:creationId xmlns:p14="http://schemas.microsoft.com/office/powerpoint/2010/main" val="212537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009" y="914400"/>
            <a:ext cx="6019800" cy="2901302"/>
          </a:xfrm>
          <a:prstGeom prst="rect">
            <a:avLst/>
          </a:prstGeom>
        </p:spPr>
      </p:pic>
      <p:pic>
        <p:nvPicPr>
          <p:cNvPr id="3" name="Picture 2"/>
          <p:cNvPicPr>
            <a:picLocks noChangeAspect="1"/>
          </p:cNvPicPr>
          <p:nvPr/>
        </p:nvPicPr>
        <p:blipFill>
          <a:blip r:embed="rId3"/>
          <a:stretch>
            <a:fillRect/>
          </a:stretch>
        </p:blipFill>
        <p:spPr>
          <a:xfrm>
            <a:off x="4777509" y="3965927"/>
            <a:ext cx="4038600" cy="2738406"/>
          </a:xfrm>
          <a:prstGeom prst="rect">
            <a:avLst/>
          </a:prstGeom>
        </p:spPr>
      </p:pic>
      <p:pic>
        <p:nvPicPr>
          <p:cNvPr id="4" name="Picture 3"/>
          <p:cNvPicPr>
            <a:picLocks noChangeAspect="1"/>
          </p:cNvPicPr>
          <p:nvPr/>
        </p:nvPicPr>
        <p:blipFill>
          <a:blip r:embed="rId4"/>
          <a:stretch>
            <a:fillRect/>
          </a:stretch>
        </p:blipFill>
        <p:spPr>
          <a:xfrm>
            <a:off x="777009" y="3965927"/>
            <a:ext cx="3886199" cy="2738406"/>
          </a:xfrm>
          <a:prstGeom prst="rect">
            <a:avLst/>
          </a:prstGeom>
        </p:spPr>
      </p:pic>
      <p:sp>
        <p:nvSpPr>
          <p:cNvPr id="5" name="Title 4"/>
          <p:cNvSpPr>
            <a:spLocks noGrp="1"/>
          </p:cNvSpPr>
          <p:nvPr>
            <p:ph type="title"/>
          </p:nvPr>
        </p:nvSpPr>
        <p:spPr>
          <a:xfrm>
            <a:off x="846337" y="115389"/>
            <a:ext cx="7633742" cy="1492132"/>
          </a:xfrm>
        </p:spPr>
        <p:txBody>
          <a:bodyPr>
            <a:normAutofit/>
          </a:bodyPr>
          <a:lstStyle/>
          <a:p>
            <a:r>
              <a:rPr lang="en-IN" sz="4400" u="sng" dirty="0" smtClean="0"/>
              <a:t>EDA:</a:t>
            </a:r>
            <a:endParaRPr lang="en-IN" sz="4400" u="sng" dirty="0"/>
          </a:p>
        </p:txBody>
      </p:sp>
    </p:spTree>
    <p:extLst>
      <p:ext uri="{BB962C8B-B14F-4D97-AF65-F5344CB8AC3E}">
        <p14:creationId xmlns:p14="http://schemas.microsoft.com/office/powerpoint/2010/main" val="135995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u="sng" dirty="0" smtClean="0"/>
              <a:t>EDA Remarks:</a:t>
            </a:r>
            <a:endParaRPr lang="en-IN" sz="4000" u="sng" dirty="0"/>
          </a:p>
        </p:txBody>
      </p:sp>
      <p:sp>
        <p:nvSpPr>
          <p:cNvPr id="3" name="Content Placeholder 2"/>
          <p:cNvSpPr>
            <a:spLocks noGrp="1"/>
          </p:cNvSpPr>
          <p:nvPr>
            <p:ph idx="4294967295"/>
          </p:nvPr>
        </p:nvSpPr>
        <p:spPr>
          <a:xfrm>
            <a:off x="931286" y="1295400"/>
            <a:ext cx="7634287" cy="5334000"/>
          </a:xfrm>
        </p:spPr>
        <p:txBody>
          <a:bodyPr/>
          <a:lstStyle/>
          <a:p>
            <a:r>
              <a:rPr lang="en-IN" dirty="0" smtClean="0"/>
              <a:t>There are no null values in the dataset</a:t>
            </a:r>
          </a:p>
          <a:p>
            <a:r>
              <a:rPr lang="en-IN" dirty="0" smtClean="0"/>
              <a:t>There are too many outliers inside the features</a:t>
            </a:r>
          </a:p>
          <a:p>
            <a:r>
              <a:rPr lang="en-IN" dirty="0" smtClean="0"/>
              <a:t>The correlation heat map shows that  </a:t>
            </a:r>
            <a:r>
              <a:rPr lang="en-US" dirty="0"/>
              <a:t>t</a:t>
            </a:r>
            <a:r>
              <a:rPr lang="en-US" dirty="0" smtClean="0"/>
              <a:t>he </a:t>
            </a:r>
            <a:r>
              <a:rPr lang="en-US" dirty="0"/>
              <a:t>data is very less correlated because from the graph their is very less lighter color is showing among the columns</a:t>
            </a:r>
            <a:r>
              <a:rPr lang="en-US" dirty="0" smtClean="0"/>
              <a:t>.</a:t>
            </a:r>
          </a:p>
          <a:p>
            <a:r>
              <a:rPr lang="en-IN" dirty="0" smtClean="0"/>
              <a:t>The target variable “label” </a:t>
            </a:r>
            <a:r>
              <a:rPr lang="en-US" dirty="0" smtClean="0"/>
              <a:t>is </a:t>
            </a:r>
            <a:r>
              <a:rPr lang="en-US" dirty="0"/>
              <a:t>bias with label = </a:t>
            </a:r>
            <a:r>
              <a:rPr lang="en-US" dirty="0" smtClean="0"/>
              <a:t>1</a:t>
            </a:r>
          </a:p>
          <a:p>
            <a:r>
              <a:rPr lang="en-US" dirty="0" smtClean="0"/>
              <a:t>In the bar plot of ‘</a:t>
            </a:r>
            <a:r>
              <a:rPr lang="en-US" dirty="0" err="1" smtClean="0"/>
              <a:t>aon</a:t>
            </a:r>
            <a:r>
              <a:rPr lang="en-US" dirty="0" smtClean="0"/>
              <a:t>’ vs month it is clearly visible that  </a:t>
            </a:r>
            <a:r>
              <a:rPr lang="en-US" dirty="0"/>
              <a:t>there are no defaulter in 8th </a:t>
            </a:r>
            <a:r>
              <a:rPr lang="en-US" dirty="0" smtClean="0"/>
              <a:t>month</a:t>
            </a:r>
          </a:p>
          <a:p>
            <a:r>
              <a:rPr lang="en-US" dirty="0"/>
              <a:t> Most of the users </a:t>
            </a:r>
            <a:r>
              <a:rPr lang="en-US" dirty="0" smtClean="0"/>
              <a:t>pay backed </a:t>
            </a:r>
            <a:r>
              <a:rPr lang="en-US" dirty="0"/>
              <a:t>loan in the month of </a:t>
            </a:r>
            <a:r>
              <a:rPr lang="en-US" dirty="0" err="1"/>
              <a:t>july</a:t>
            </a:r>
            <a:r>
              <a:rPr lang="en-US" dirty="0"/>
              <a:t> and decrease in august </a:t>
            </a:r>
            <a:r>
              <a:rPr lang="en-US" dirty="0" smtClean="0"/>
              <a:t>month</a:t>
            </a:r>
          </a:p>
          <a:p>
            <a:r>
              <a:rPr lang="en-US" dirty="0"/>
              <a:t> most of the user take loan 1,2 and 3 time only </a:t>
            </a:r>
            <a:endParaRPr lang="en-US" dirty="0" smtClean="0"/>
          </a:p>
          <a:p>
            <a:endParaRPr lang="en-IN" dirty="0"/>
          </a:p>
        </p:txBody>
      </p:sp>
    </p:spTree>
    <p:extLst>
      <p:ext uri="{BB962C8B-B14F-4D97-AF65-F5344CB8AC3E}">
        <p14:creationId xmlns:p14="http://schemas.microsoft.com/office/powerpoint/2010/main" val="358242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 </a:t>
            </a:r>
            <a:r>
              <a:rPr lang="en-IN" sz="4000" u="sng" dirty="0"/>
              <a:t>Feature engineering :</a:t>
            </a:r>
          </a:p>
        </p:txBody>
      </p:sp>
      <p:sp>
        <p:nvSpPr>
          <p:cNvPr id="3" name="Content Placeholder 2"/>
          <p:cNvSpPr>
            <a:spLocks noGrp="1"/>
          </p:cNvSpPr>
          <p:nvPr>
            <p:ph idx="1"/>
          </p:nvPr>
        </p:nvSpPr>
        <p:spPr>
          <a:xfrm>
            <a:off x="838200" y="1371600"/>
            <a:ext cx="7633742" cy="3593591"/>
          </a:xfrm>
        </p:spPr>
        <p:txBody>
          <a:bodyPr>
            <a:normAutofit fontScale="92500" lnSpcReduction="20000"/>
          </a:bodyPr>
          <a:lstStyle/>
          <a:p>
            <a:r>
              <a:rPr lang="en-US" dirty="0"/>
              <a:t>This step include the feature selection </a:t>
            </a:r>
            <a:r>
              <a:rPr lang="en-US" dirty="0" smtClean="0"/>
              <a:t># some features were removed having low impact on training the data</a:t>
            </a:r>
          </a:p>
          <a:p>
            <a:r>
              <a:rPr lang="en-US" dirty="0" smtClean="0"/>
              <a:t>feature scaling</a:t>
            </a:r>
            <a:endParaRPr lang="en-US" dirty="0"/>
          </a:p>
          <a:p>
            <a:r>
              <a:rPr lang="en-US" dirty="0"/>
              <a:t>There are 30+ features and most of them are continuous. So, by plotting correlation </a:t>
            </a:r>
            <a:r>
              <a:rPr lang="en-US" dirty="0" smtClean="0"/>
              <a:t>heat map </a:t>
            </a:r>
            <a:r>
              <a:rPr lang="en-US" dirty="0"/>
              <a:t>it shows most then </a:t>
            </a:r>
            <a:r>
              <a:rPr lang="en-US" dirty="0" smtClean="0"/>
              <a:t>9-10 </a:t>
            </a:r>
            <a:r>
              <a:rPr lang="en-US" dirty="0"/>
              <a:t>features are highly </a:t>
            </a:r>
            <a:r>
              <a:rPr lang="en-US" dirty="0" smtClean="0"/>
              <a:t>correlated</a:t>
            </a:r>
          </a:p>
          <a:p>
            <a:r>
              <a:rPr lang="en-US" dirty="0" smtClean="0"/>
              <a:t>Therefore I dropped some irrelevant columns in this step like </a:t>
            </a:r>
            <a:r>
              <a:rPr lang="en-US" dirty="0" err="1" smtClean="0"/>
              <a:t>pdate</a:t>
            </a:r>
            <a:r>
              <a:rPr lang="en-US" dirty="0" smtClean="0"/>
              <a:t> , month , year ,p circle ,</a:t>
            </a:r>
            <a:r>
              <a:rPr lang="en-US" dirty="0" err="1" smtClean="0"/>
              <a:t>msisdn</a:t>
            </a:r>
            <a:r>
              <a:rPr lang="en-US" dirty="0" smtClean="0"/>
              <a:t> .</a:t>
            </a:r>
          </a:p>
          <a:p>
            <a:r>
              <a:rPr lang="en-IN" dirty="0" smtClean="0"/>
              <a:t>Checked the skewness of the features </a:t>
            </a:r>
          </a:p>
          <a:p>
            <a:r>
              <a:rPr lang="en-IN" dirty="0" smtClean="0"/>
              <a:t>Removed outlier problem by replacing all the outlier with their respective feature upper bridge value </a:t>
            </a:r>
          </a:p>
          <a:p>
            <a:endParaRPr lang="en-IN" dirty="0"/>
          </a:p>
        </p:txBody>
      </p:sp>
    </p:spTree>
    <p:extLst>
      <p:ext uri="{BB962C8B-B14F-4D97-AF65-F5344CB8AC3E}">
        <p14:creationId xmlns:p14="http://schemas.microsoft.com/office/powerpoint/2010/main" val="221537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Data Pre-processing :</a:t>
            </a:r>
            <a:endParaRPr lang="en-IN" sz="4000" u="sng" dirty="0"/>
          </a:p>
        </p:txBody>
      </p:sp>
      <p:sp>
        <p:nvSpPr>
          <p:cNvPr id="4" name="Content Placeholder 3"/>
          <p:cNvSpPr>
            <a:spLocks noGrp="1"/>
          </p:cNvSpPr>
          <p:nvPr>
            <p:ph idx="1"/>
          </p:nvPr>
        </p:nvSpPr>
        <p:spPr>
          <a:xfrm>
            <a:off x="938758" y="1447800"/>
            <a:ext cx="7633742" cy="4431793"/>
          </a:xfrm>
        </p:spPr>
        <p:txBody>
          <a:bodyPr>
            <a:normAutofit fontScale="85000" lnSpcReduction="10000"/>
          </a:bodyPr>
          <a:lstStyle/>
          <a:p>
            <a:r>
              <a:rPr lang="en-US" dirty="0"/>
              <a:t>The Complete data is divided in the ration of </a:t>
            </a:r>
            <a:r>
              <a:rPr lang="en-US" dirty="0" smtClean="0"/>
              <a:t>80:20 </a:t>
            </a:r>
            <a:r>
              <a:rPr lang="en-US" dirty="0"/>
              <a:t>for train and test respectively.</a:t>
            </a:r>
          </a:p>
          <a:p>
            <a:pPr algn="ctr"/>
            <a:endParaRPr lang="en-IN" b="1" dirty="0" smtClean="0"/>
          </a:p>
          <a:p>
            <a:pPr algn="ctr"/>
            <a:r>
              <a:rPr lang="en-IN" b="1" dirty="0" smtClean="0"/>
              <a:t>Treating outliers:</a:t>
            </a:r>
          </a:p>
          <a:p>
            <a:pPr lvl="1" algn="ctr"/>
            <a:r>
              <a:rPr lang="en-IN" dirty="0" smtClean="0"/>
              <a:t>Treating outlier by z score method can not be good approach for this model as we can not </a:t>
            </a:r>
            <a:r>
              <a:rPr lang="en-IN" dirty="0" err="1" smtClean="0"/>
              <a:t>loost</a:t>
            </a:r>
            <a:r>
              <a:rPr lang="en-IN" dirty="0" smtClean="0"/>
              <a:t> much data in this dataset ,therefore replacing all the outlier value by their upper bridge value using IQR seems to be a good approach.</a:t>
            </a:r>
          </a:p>
          <a:p>
            <a:pPr algn="ctr"/>
            <a:r>
              <a:rPr lang="en-IN" b="1" dirty="0" smtClean="0"/>
              <a:t>Feature scaling:</a:t>
            </a:r>
          </a:p>
          <a:p>
            <a:pPr lvl="1" algn="ctr"/>
            <a:r>
              <a:rPr lang="en-US" dirty="0"/>
              <a:t>Feature Scaling is important factor, as there are multiple features which had their magnitude and unit. So, to scale down at one scale I used Standardization.</a:t>
            </a:r>
          </a:p>
          <a:p>
            <a:pPr algn="ctr"/>
            <a:r>
              <a:rPr lang="en-IN" b="1" dirty="0" smtClean="0"/>
              <a:t>Feature selection:</a:t>
            </a:r>
          </a:p>
          <a:p>
            <a:pPr marL="0" indent="0" algn="ctr">
              <a:buNone/>
            </a:pPr>
            <a:r>
              <a:rPr lang="en-IN" b="1" dirty="0"/>
              <a:t> </a:t>
            </a:r>
            <a:r>
              <a:rPr lang="en-IN" b="1" dirty="0" smtClean="0"/>
              <a:t>   - </a:t>
            </a:r>
            <a:r>
              <a:rPr lang="en-IN" dirty="0" smtClean="0"/>
              <a:t>feature selection can be done by plotting a correlation heat map and observing        the features and removing all the columns highly correlated with more than 80 %</a:t>
            </a:r>
            <a:endParaRPr lang="en-IN" dirty="0"/>
          </a:p>
        </p:txBody>
      </p:sp>
    </p:spTree>
    <p:extLst>
      <p:ext uri="{BB962C8B-B14F-4D97-AF65-F5344CB8AC3E}">
        <p14:creationId xmlns:p14="http://schemas.microsoft.com/office/powerpoint/2010/main" val="1104957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760615"/>
          </a:xfrm>
        </p:spPr>
        <p:txBody>
          <a:bodyPr>
            <a:normAutofit/>
          </a:bodyPr>
          <a:lstStyle/>
          <a:p>
            <a:r>
              <a:rPr lang="en-US" sz="4400" u="sng" dirty="0" smtClean="0"/>
              <a:t>MODEL BUILDING:</a:t>
            </a:r>
            <a:endParaRPr lang="en-US" sz="4400" u="sng" dirty="0"/>
          </a:p>
        </p:txBody>
      </p:sp>
      <p:sp>
        <p:nvSpPr>
          <p:cNvPr id="3" name="Content Placeholder 2"/>
          <p:cNvSpPr>
            <a:spLocks noGrp="1"/>
          </p:cNvSpPr>
          <p:nvPr>
            <p:ph idx="1"/>
          </p:nvPr>
        </p:nvSpPr>
        <p:spPr>
          <a:xfrm>
            <a:off x="938758" y="1143000"/>
            <a:ext cx="7633742" cy="4953000"/>
          </a:xfrm>
        </p:spPr>
        <p:txBody>
          <a:bodyPr>
            <a:normAutofit/>
          </a:bodyPr>
          <a:lstStyle/>
          <a:p>
            <a:pPr marL="0" indent="0">
              <a:buNone/>
            </a:pPr>
            <a:r>
              <a:rPr lang="en-US" sz="1800" b="1" dirty="0" smtClean="0"/>
              <a:t>Hyper parameter Tuning :</a:t>
            </a:r>
            <a:endParaRPr lang="en-US" sz="1800" dirty="0" smtClean="0"/>
          </a:p>
          <a:p>
            <a:pPr marL="457200" lvl="1" indent="0">
              <a:buNone/>
            </a:pPr>
            <a:r>
              <a:rPr lang="en-US" sz="1600" dirty="0" smtClean="0"/>
              <a:t>Hyper parameter </a:t>
            </a:r>
            <a:r>
              <a:rPr lang="en-US" sz="1600" dirty="0"/>
              <a:t>optimization or tuning is the problem of choosing a set of optimal </a:t>
            </a:r>
            <a:r>
              <a:rPr lang="en-US" sz="1600" dirty="0" smtClean="0"/>
              <a:t>hyper parameters</a:t>
            </a:r>
            <a:r>
              <a:rPr lang="en-US" sz="1600" dirty="0"/>
              <a:t> for a learning algorithm. A </a:t>
            </a:r>
            <a:r>
              <a:rPr lang="en-US" sz="1600" dirty="0" smtClean="0"/>
              <a:t>hyper parameter</a:t>
            </a:r>
            <a:r>
              <a:rPr lang="en-US" sz="1600" dirty="0"/>
              <a:t> is a parameter whose value is used to control the learning process</a:t>
            </a:r>
            <a:r>
              <a:rPr lang="en-US" sz="1600" dirty="0" smtClean="0"/>
              <a:t>.</a:t>
            </a:r>
          </a:p>
          <a:p>
            <a:pPr marL="457200" lvl="1" indent="0">
              <a:buNone/>
            </a:pPr>
            <a:r>
              <a:rPr lang="en-US" sz="1400" dirty="0" smtClean="0"/>
              <a:t>We tuned all the model used in the model building </a:t>
            </a:r>
          </a:p>
          <a:p>
            <a:pPr marL="0" indent="0">
              <a:buNone/>
            </a:pPr>
            <a:r>
              <a:rPr lang="en-US" sz="1600" b="1" dirty="0" smtClean="0"/>
              <a:t>Evaluation Matrices:</a:t>
            </a:r>
          </a:p>
          <a:p>
            <a:pPr lvl="1"/>
            <a:r>
              <a:rPr lang="en-US" sz="1400" b="1" dirty="0" smtClean="0"/>
              <a:t>Accuracy </a:t>
            </a:r>
            <a:r>
              <a:rPr lang="en-US" sz="1400" dirty="0" smtClean="0"/>
              <a:t>- it determines how often a model predicts default and non default correctly.</a:t>
            </a:r>
          </a:p>
          <a:p>
            <a:pPr lvl="1"/>
            <a:r>
              <a:rPr lang="en-US" sz="1400" b="1" dirty="0" smtClean="0"/>
              <a:t>Precision</a:t>
            </a:r>
            <a:r>
              <a:rPr lang="en-US" sz="1400" dirty="0" smtClean="0"/>
              <a:t>-it calculates whenever our models predicts it is default how often it is correct.</a:t>
            </a:r>
          </a:p>
          <a:p>
            <a:pPr lvl="1"/>
            <a:r>
              <a:rPr lang="en-US" sz="1400" b="1" dirty="0" smtClean="0"/>
              <a:t>Recall</a:t>
            </a:r>
            <a:r>
              <a:rPr lang="en-US" sz="1400" dirty="0" smtClean="0"/>
              <a:t>- Recall regulate the actual default that the model is actually predict.</a:t>
            </a:r>
          </a:p>
          <a:p>
            <a:pPr lvl="1"/>
            <a:r>
              <a:rPr lang="en-US" sz="1400" b="1" dirty="0" smtClean="0"/>
              <a:t>Precision Recall Curve </a:t>
            </a:r>
            <a:r>
              <a:rPr lang="en-US" sz="1400" dirty="0" smtClean="0"/>
              <a:t>- PRC will display the tradeoff between Precision and Recall threshold.</a:t>
            </a:r>
          </a:p>
          <a:p>
            <a:pPr lvl="1"/>
            <a:r>
              <a:rPr lang="en-US" sz="1400" b="1" dirty="0" smtClean="0"/>
              <a:t>F1 score </a:t>
            </a:r>
            <a:r>
              <a:rPr lang="en-US" sz="1400" dirty="0" smtClean="0"/>
              <a:t>- </a:t>
            </a:r>
            <a:r>
              <a:rPr lang="en-US" sz="1400" dirty="0"/>
              <a:t>the F1-score, is a measure of a model's accuracy on a dataset. It is used to evaluate binary classification systems, which classify examples into 'positive' or 'negative'.</a:t>
            </a:r>
            <a:endParaRPr lang="en-US" sz="1400" dirty="0" smtClean="0"/>
          </a:p>
          <a:p>
            <a:pPr marL="457200" lvl="1" indent="0">
              <a:buNone/>
            </a:pPr>
            <a:r>
              <a:rPr lang="en-US" sz="1400" b="1" dirty="0" smtClean="0"/>
              <a:t>     Cross Validations:</a:t>
            </a:r>
          </a:p>
          <a:p>
            <a:pPr lvl="1"/>
            <a:r>
              <a:rPr lang="en-US" sz="1400" dirty="0" smtClean="0"/>
              <a:t>K Fold cross validations , K = 10</a:t>
            </a:r>
          </a:p>
          <a:p>
            <a:endParaRPr lang="en-US" sz="1400" dirty="0" smtClean="0"/>
          </a:p>
          <a:p>
            <a:pPr marL="0" indent="0">
              <a:buNone/>
            </a:pPr>
            <a:endParaRPr lang="en-US" sz="1400" dirty="0" smtClean="0"/>
          </a:p>
          <a:p>
            <a:pPr lvl="1"/>
            <a:endParaRPr lang="en-US" sz="1200" dirty="0"/>
          </a:p>
        </p:txBody>
      </p:sp>
    </p:spTree>
    <p:extLst>
      <p:ext uri="{BB962C8B-B14F-4D97-AF65-F5344CB8AC3E}">
        <p14:creationId xmlns:p14="http://schemas.microsoft.com/office/powerpoint/2010/main" val="430658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799</TotalTime>
  <Words>1109</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Britannic Bold</vt:lpstr>
      <vt:lpstr>Calibri</vt:lpstr>
      <vt:lpstr>Courier New</vt:lpstr>
      <vt:lpstr>Gill Sans MT</vt:lpstr>
      <vt:lpstr>Impact</vt:lpstr>
      <vt:lpstr>Badge</vt:lpstr>
      <vt:lpstr>Micro-Credit Defaulter Project</vt:lpstr>
      <vt:lpstr>Use Case</vt:lpstr>
      <vt:lpstr>Life cycle :</vt:lpstr>
      <vt:lpstr>Data Preparation</vt:lpstr>
      <vt:lpstr>EDA:</vt:lpstr>
      <vt:lpstr>EDA Remarks:</vt:lpstr>
      <vt:lpstr> Feature engineering :</vt:lpstr>
      <vt:lpstr>Data Pre-processing :</vt:lpstr>
      <vt:lpstr>MODEL BUILDING:</vt:lpstr>
      <vt:lpstr>PowerPoint Presentation</vt:lpstr>
      <vt:lpstr>PowerPoint Presentation</vt:lpstr>
      <vt:lpstr>PowerPoint Presentation</vt:lpstr>
      <vt:lpstr>Conclusion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Ruchi</dc:creator>
  <cp:lastModifiedBy>prince</cp:lastModifiedBy>
  <cp:revision>36</cp:revision>
  <dcterms:created xsi:type="dcterms:W3CDTF">2020-09-21T09:30:51Z</dcterms:created>
  <dcterms:modified xsi:type="dcterms:W3CDTF">2020-11-12T15:09:07Z</dcterms:modified>
</cp:coreProperties>
</file>