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2" r:id="rId2"/>
    <p:sldId id="261" r:id="rId3"/>
    <p:sldId id="264" r:id="rId4"/>
    <p:sldId id="266" r:id="rId5"/>
    <p:sldId id="257" r:id="rId6"/>
    <p:sldId id="294" r:id="rId7"/>
    <p:sldId id="296" r:id="rId8"/>
    <p:sldId id="290" r:id="rId9"/>
    <p:sldId id="295" r:id="rId10"/>
    <p:sldId id="292" r:id="rId11"/>
    <p:sldId id="291" r:id="rId12"/>
    <p:sldId id="289" r:id="rId13"/>
    <p:sldId id="297" r:id="rId14"/>
    <p:sldId id="293" r:id="rId15"/>
    <p:sldId id="287" r:id="rId16"/>
    <p:sldId id="276" r:id="rId17"/>
    <p:sldId id="277" r:id="rId18"/>
    <p:sldId id="278" r:id="rId19"/>
    <p:sldId id="27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E4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C2A89-2C8E-4AB8-B472-5CE9B981819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86330-3761-4A90-BDF1-41D3C869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08C32E-D20A-4D93-810C-FC358504FFE0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88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27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1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30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82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883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CB887-C3AC-432E-A264-46040FE131BC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19A65F-DA2C-4B38-B0FB-30E7EF0A39B4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03B-78B0-420D-B2EA-16234BD37AFD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5041-5305-492F-8D73-DFFB035DD2A6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942B-1A49-46A1-B376-82196C8310BC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2B2-EE0A-4EA8-BFEA-1F2567EEA391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9CA5-AFAA-43DD-A079-ADBC638BE370}" type="datetime1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194-7D9A-4FB0-9AAF-C097EE82100B}" type="datetime1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8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B613-9BD3-4A61-9B6A-C1310D8242D0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F38-F85A-4B43-84A5-149B8CBD94DF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BFFE70-3915-4C23-961E-2043F266E84A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9302AC-8C16-4CC8-B191-74902EFD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545944"/>
            <a:ext cx="10515600" cy="1054241"/>
          </a:xfrm>
        </p:spPr>
        <p:txBody>
          <a:bodyPr>
            <a:noAutofit/>
          </a:bodyPr>
          <a:lstStyle/>
          <a:p>
            <a:pPr algn="ctr"/>
            <a:r>
              <a:rPr lang="en-IN" sz="2400" b="1" u="sng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IN" sz="2400" b="1" u="sng" dirty="0" smtClean="0">
                <a:solidFill>
                  <a:schemeClr val="bg1"/>
                </a:solidFill>
                <a:latin typeface="Bookman Old Style" pitchFamily="18" charset="0"/>
              </a:rPr>
              <a:t>ACCURATE INSTITUTE OF MANAGEMENT &amp; TECHNOLOGY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IN" sz="2400" b="1" dirty="0" smtClean="0"/>
              <a:t>GREATER NOIDA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4185138"/>
            <a:ext cx="4239407" cy="31970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PROJECT TEAM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DIVYATA CHAUDHRY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GYANESH UNIYAL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PRINCE KUMAR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VAISHALI YADAV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7213" y="4911929"/>
            <a:ext cx="4128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guidance of:</a:t>
            </a:r>
          </a:p>
          <a:p>
            <a:endParaRPr lang="en-US" sz="2000" b="1" u="sng" dirty="0"/>
          </a:p>
          <a:p>
            <a:r>
              <a:rPr lang="en-US" sz="2000" b="1" u="sng" dirty="0" smtClean="0">
                <a:solidFill>
                  <a:srgbClr val="000099"/>
                </a:solidFill>
              </a:rPr>
              <a:t>MR.  H P SINGH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0120" y="14001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DETECTOR ROBOT VEHICLE USING  DTMF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8760" y="2867499"/>
            <a:ext cx="2481263" cy="186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LDR SENSOR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2" y="2603500"/>
            <a:ext cx="6013939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DUAL TONE MULTI FREQUENCY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DTMF technique outputs distinct representation of 16 common </a:t>
            </a:r>
            <a:r>
              <a:rPr lang="en-US" b="1" dirty="0" smtClean="0"/>
              <a:t>alpha numeric  </a:t>
            </a:r>
            <a:r>
              <a:rPr lang="en-US" b="1" dirty="0"/>
              <a:t>characters (0-9, A-D, *, #) on the telephone. The lowest frequency used is 697Hz and the highest frequency used is </a:t>
            </a:r>
            <a:r>
              <a:rPr lang="en-US" b="1" dirty="0" smtClean="0"/>
              <a:t>1447Hz.</a:t>
            </a:r>
          </a:p>
          <a:p>
            <a:r>
              <a:rPr lang="en-US" b="1" dirty="0"/>
              <a:t>Mobile is based on DTMF Technology. When you press a button of mobile keypad, a connection is made that generates a resultant signal of two tones at the same time. These two tones are taken from a row frequency and a column frequency. The resultant frequency signal is called "</a:t>
            </a:r>
            <a:r>
              <a:rPr lang="en-US" b="1" i="1" dirty="0"/>
              <a:t>Dual Tone Multiple Frequency</a:t>
            </a:r>
            <a:r>
              <a:rPr lang="en-US" b="1" dirty="0"/>
              <a:t>". These tones are identical and unique.</a:t>
            </a:r>
            <a:endParaRPr lang="en-IN" b="1" dirty="0"/>
          </a:p>
          <a:p>
            <a:r>
              <a:rPr lang="en-US" b="1" dirty="0" smtClean="0"/>
              <a:t> </a:t>
            </a:r>
            <a:r>
              <a:rPr lang="en-US" b="1" dirty="0"/>
              <a:t>A DTMF signal is the algebraic sum of two different audio frequencies, one from low frequency group and other from high frequency group.</a:t>
            </a:r>
            <a:endParaRPr lang="en-IN" b="1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996462"/>
            <a:ext cx="8704154" cy="514643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 When you send  these DTMF signals to the telephone exchange through cables, the servers in the telephone exchange identifies these signals and makes the connection to the person you are </a:t>
            </a:r>
            <a:r>
              <a:rPr lang="en-US" b="1" dirty="0" smtClean="0">
                <a:solidFill>
                  <a:schemeClr val="bg2"/>
                </a:solidFill>
              </a:rPr>
              <a:t>calling.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/>
              <a:t>  When you press the digit 5 in the keypad </a:t>
            </a:r>
            <a:r>
              <a:rPr lang="en-US" b="1" dirty="0" smtClean="0"/>
              <a:t>it generates                                         </a:t>
            </a:r>
            <a:r>
              <a:rPr lang="en-US" b="1" dirty="0"/>
              <a:t>a resultant tone signal which is made up of </a:t>
            </a:r>
            <a:r>
              <a:rPr lang="en-US" b="1" dirty="0" smtClean="0"/>
              <a:t>frequencies                                   </a:t>
            </a:r>
            <a:r>
              <a:rPr lang="en-US" b="1" dirty="0"/>
              <a:t>770Hz and 1336Hz. Pressing digit 8 will produce the </a:t>
            </a:r>
            <a:r>
              <a:rPr lang="en-US" b="1" dirty="0" smtClean="0"/>
              <a:t>tone                                                    </a:t>
            </a:r>
            <a:r>
              <a:rPr lang="en-US" b="1" dirty="0"/>
              <a:t>taken from tones 852Hz and 1336Hz. In both the cases, </a:t>
            </a:r>
            <a:r>
              <a:rPr lang="en-US" b="1" dirty="0" smtClean="0"/>
              <a:t>                                               the </a:t>
            </a:r>
            <a:r>
              <a:rPr lang="en-US" b="1" dirty="0"/>
              <a:t>column frequency 1336 Hz is the same</a:t>
            </a:r>
            <a:r>
              <a:rPr lang="en-US" b="1" dirty="0" smtClean="0"/>
              <a:t>. </a:t>
            </a:r>
            <a:r>
              <a:rPr lang="en-US" b="1" dirty="0"/>
              <a:t>S</a:t>
            </a:r>
            <a:r>
              <a:rPr lang="en-US" b="1" dirty="0" smtClean="0"/>
              <a:t>ignals are                                            </a:t>
            </a:r>
            <a:r>
              <a:rPr lang="en-US" b="1" dirty="0"/>
              <a:t>digital signals which are symmetrical with the </a:t>
            </a:r>
            <a:r>
              <a:rPr lang="en-US" b="1" dirty="0" smtClean="0"/>
              <a:t>sinusoidal                                           </a:t>
            </a:r>
            <a:r>
              <a:rPr lang="en-US" b="1" dirty="0"/>
              <a:t>wave. </a:t>
            </a:r>
            <a:endParaRPr lang="en-IN" b="1" dirty="0"/>
          </a:p>
          <a:p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dtmftable1"/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6000" contras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07570" y="2321169"/>
            <a:ext cx="4063878" cy="364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45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DTMF CIRCUIT DIAGRAM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08" y="2743199"/>
            <a:ext cx="8178084" cy="402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50" y="539914"/>
            <a:ext cx="8761413" cy="706964"/>
          </a:xfrm>
        </p:spPr>
        <p:txBody>
          <a:bodyPr/>
          <a:lstStyle/>
          <a:p>
            <a:r>
              <a:rPr lang="en-IN" dirty="0" smtClean="0"/>
              <a:t>FLOWCHART OF OPERATION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78505" y="1184032"/>
            <a:ext cx="13833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14794" y="1729154"/>
            <a:ext cx="1524001" cy="5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initialise input and</a:t>
            </a:r>
          </a:p>
          <a:p>
            <a:pPr algn="ctr"/>
            <a:r>
              <a:rPr lang="en-IN" sz="1200" dirty="0" smtClean="0"/>
              <a:t> output ports</a:t>
            </a:r>
            <a:endParaRPr lang="en-IN" sz="1200" dirty="0"/>
          </a:p>
        </p:txBody>
      </p:sp>
      <p:sp>
        <p:nvSpPr>
          <p:cNvPr id="9" name="Parallelogram 8"/>
          <p:cNvSpPr/>
          <p:nvPr/>
        </p:nvSpPr>
        <p:spPr>
          <a:xfrm>
            <a:off x="4051080" y="2337043"/>
            <a:ext cx="1510748" cy="4667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key pressed</a:t>
            </a:r>
            <a:endParaRPr lang="en-IN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972679" y="2923503"/>
            <a:ext cx="1674865" cy="6825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key=2</a:t>
            </a:r>
            <a:endParaRPr lang="en-IN" sz="1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4954" y="1300767"/>
            <a:ext cx="8825659" cy="5557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15" name="Flowchart: Decision 14"/>
          <p:cNvSpPr/>
          <p:nvPr/>
        </p:nvSpPr>
        <p:spPr>
          <a:xfrm>
            <a:off x="4020494" y="3696962"/>
            <a:ext cx="1587715" cy="6818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key=4</a:t>
            </a:r>
            <a:endParaRPr lang="en-IN" sz="1400" dirty="0"/>
          </a:p>
        </p:txBody>
      </p:sp>
      <p:sp>
        <p:nvSpPr>
          <p:cNvPr id="16" name="Flowchart: Decision 15"/>
          <p:cNvSpPr/>
          <p:nvPr/>
        </p:nvSpPr>
        <p:spPr>
          <a:xfrm>
            <a:off x="4059829" y="4479442"/>
            <a:ext cx="1578966" cy="5819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key=5</a:t>
            </a:r>
            <a:endParaRPr lang="en-IN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4064204" y="5194406"/>
            <a:ext cx="1587714" cy="7134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key=6</a:t>
            </a:r>
            <a:endParaRPr lang="en-IN" sz="1400" dirty="0"/>
          </a:p>
        </p:txBody>
      </p:sp>
      <p:sp>
        <p:nvSpPr>
          <p:cNvPr id="18" name="Flowchart: Decision 17"/>
          <p:cNvSpPr/>
          <p:nvPr/>
        </p:nvSpPr>
        <p:spPr>
          <a:xfrm>
            <a:off x="4068578" y="6003650"/>
            <a:ext cx="1578966" cy="6933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key=8</a:t>
            </a:r>
            <a:endParaRPr lang="en-IN" sz="1400" dirty="0"/>
          </a:p>
        </p:txBody>
      </p:sp>
      <p:sp>
        <p:nvSpPr>
          <p:cNvPr id="19" name="Flowchart: Data 18"/>
          <p:cNvSpPr/>
          <p:nvPr/>
        </p:nvSpPr>
        <p:spPr>
          <a:xfrm>
            <a:off x="6043244" y="2943045"/>
            <a:ext cx="1535723" cy="6630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MOVE UPWARD</a:t>
            </a:r>
            <a:endParaRPr lang="en-IN" sz="1200" dirty="0"/>
          </a:p>
        </p:txBody>
      </p:sp>
      <p:sp>
        <p:nvSpPr>
          <p:cNvPr id="20" name="Flowchart: Data 19"/>
          <p:cNvSpPr/>
          <p:nvPr/>
        </p:nvSpPr>
        <p:spPr>
          <a:xfrm>
            <a:off x="6013937" y="3653949"/>
            <a:ext cx="1488831" cy="7248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MOVE LEFT</a:t>
            </a:r>
            <a:endParaRPr lang="en-IN" sz="1400" dirty="0"/>
          </a:p>
        </p:txBody>
      </p:sp>
      <p:sp>
        <p:nvSpPr>
          <p:cNvPr id="21" name="Flowchart: Data 20"/>
          <p:cNvSpPr/>
          <p:nvPr/>
        </p:nvSpPr>
        <p:spPr>
          <a:xfrm>
            <a:off x="5937737" y="4414001"/>
            <a:ext cx="1477107" cy="6473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STOP</a:t>
            </a:r>
            <a:endParaRPr lang="en-IN" sz="1400" dirty="0"/>
          </a:p>
        </p:txBody>
      </p:sp>
      <p:sp>
        <p:nvSpPr>
          <p:cNvPr id="22" name="Flowchart: Data 21"/>
          <p:cNvSpPr/>
          <p:nvPr/>
        </p:nvSpPr>
        <p:spPr>
          <a:xfrm>
            <a:off x="5908430" y="5988675"/>
            <a:ext cx="1535723" cy="61818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MOVE BACKWARD</a:t>
            </a:r>
            <a:endParaRPr lang="en-IN" sz="1000" dirty="0"/>
          </a:p>
        </p:txBody>
      </p:sp>
      <p:sp>
        <p:nvSpPr>
          <p:cNvPr id="23" name="Flowchart: Data 22"/>
          <p:cNvSpPr/>
          <p:nvPr/>
        </p:nvSpPr>
        <p:spPr>
          <a:xfrm>
            <a:off x="5990490" y="5194406"/>
            <a:ext cx="1512278" cy="713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MOVE RIGHT</a:t>
            </a:r>
            <a:endParaRPr lang="en-IN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267133" y="6317973"/>
            <a:ext cx="96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 flipV="1">
            <a:off x="8231508" y="2337044"/>
            <a:ext cx="0" cy="401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 flipH="1">
            <a:off x="5561828" y="2337043"/>
            <a:ext cx="2669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9" idx="5"/>
          </p:cNvCxnSpPr>
          <p:nvPr/>
        </p:nvCxnSpPr>
        <p:spPr>
          <a:xfrm>
            <a:off x="7425395" y="3274565"/>
            <a:ext cx="806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20" idx="5"/>
          </p:cNvCxnSpPr>
          <p:nvPr/>
        </p:nvCxnSpPr>
        <p:spPr>
          <a:xfrm>
            <a:off x="7353885" y="4016383"/>
            <a:ext cx="877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>
            <a:stCxn id="21" idx="5"/>
          </p:cNvCxnSpPr>
          <p:nvPr/>
        </p:nvCxnSpPr>
        <p:spPr>
          <a:xfrm>
            <a:off x="7267133" y="4737699"/>
            <a:ext cx="96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23" idx="5"/>
          </p:cNvCxnSpPr>
          <p:nvPr/>
        </p:nvCxnSpPr>
        <p:spPr>
          <a:xfrm>
            <a:off x="7351540" y="5551129"/>
            <a:ext cx="879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>
            <a:stCxn id="15" idx="3"/>
            <a:endCxn id="20" idx="2"/>
          </p:cNvCxnSpPr>
          <p:nvPr/>
        </p:nvCxnSpPr>
        <p:spPr>
          <a:xfrm flipV="1">
            <a:off x="5608209" y="4016383"/>
            <a:ext cx="554611" cy="2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16" idx="3"/>
            <a:endCxn id="21" idx="2"/>
          </p:cNvCxnSpPr>
          <p:nvPr/>
        </p:nvCxnSpPr>
        <p:spPr>
          <a:xfrm flipV="1">
            <a:off x="5638795" y="4737699"/>
            <a:ext cx="446653" cy="3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>
            <a:stCxn id="17" idx="3"/>
            <a:endCxn id="23" idx="2"/>
          </p:cNvCxnSpPr>
          <p:nvPr/>
        </p:nvCxnSpPr>
        <p:spPr>
          <a:xfrm>
            <a:off x="5651918" y="5551129"/>
            <a:ext cx="48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stCxn id="18" idx="3"/>
          </p:cNvCxnSpPr>
          <p:nvPr/>
        </p:nvCxnSpPr>
        <p:spPr>
          <a:xfrm>
            <a:off x="5647544" y="6350332"/>
            <a:ext cx="38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/>
          <p:cNvCxnSpPr/>
          <p:nvPr/>
        </p:nvCxnSpPr>
        <p:spPr>
          <a:xfrm>
            <a:off x="4806454" y="2508982"/>
            <a:ext cx="0" cy="49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/>
          <p:cNvCxnSpPr/>
          <p:nvPr/>
        </p:nvCxnSpPr>
        <p:spPr>
          <a:xfrm>
            <a:off x="4814351" y="3048977"/>
            <a:ext cx="0" cy="166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/>
          <p:cNvCxnSpPr>
            <a:stCxn id="15" idx="2"/>
          </p:cNvCxnSpPr>
          <p:nvPr/>
        </p:nvCxnSpPr>
        <p:spPr>
          <a:xfrm flipV="1">
            <a:off x="4814352" y="3988107"/>
            <a:ext cx="0" cy="39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/>
          <p:cNvCxnSpPr/>
          <p:nvPr/>
        </p:nvCxnSpPr>
        <p:spPr>
          <a:xfrm>
            <a:off x="4858061" y="4547223"/>
            <a:ext cx="12105" cy="14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/>
          <p:cNvCxnSpPr/>
          <p:nvPr/>
        </p:nvCxnSpPr>
        <p:spPr>
          <a:xfrm>
            <a:off x="4858061" y="5294580"/>
            <a:ext cx="0" cy="15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/>
          <p:cNvCxnSpPr>
            <a:stCxn id="10" idx="3"/>
            <a:endCxn id="19" idx="2"/>
          </p:cNvCxnSpPr>
          <p:nvPr/>
        </p:nvCxnSpPr>
        <p:spPr>
          <a:xfrm>
            <a:off x="5647544" y="3264794"/>
            <a:ext cx="549272" cy="9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SOFTWARE REQUIREMENT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/>
              <a:t>Keil </a:t>
            </a:r>
            <a:r>
              <a:rPr lang="en-US" sz="2000" b="1" dirty="0"/>
              <a:t>an ARM Company makes C compilers, macro assemblers, real-time kernels, debuggers, simulators, integrated environments, evaluation boards, and emulators for ARM7/ARM9/Cortex-M3, XC16x/C16x/ST10, 251, and 8051 MCU families.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/>
          </a:p>
          <a:p>
            <a:pPr algn="just">
              <a:buFont typeface="Wingdings" pitchFamily="2" charset="2"/>
              <a:buChar char="Ø"/>
            </a:pPr>
            <a:r>
              <a:rPr lang="en-US" sz="2000" b="1" dirty="0"/>
              <a:t>Compilers are programs used to convert a High Level Language to object code. Desktop compilers produce an output object code for the underlying microprocessor, but not for other microprocessors.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400" b="1" smtClean="0">
                <a:solidFill>
                  <a:schemeClr val="tx1"/>
                </a:solidFill>
              </a:rPr>
              <a:t>15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Robot will be able to moves in all four directions: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        Right, Left, Front, Back 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 Robot will be able to sense metal ahead of it.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It has one additional feature that in the absence of light it automatically glows the LED with the help of LDR(Light Dependent Resister).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16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39" y="2624018"/>
            <a:ext cx="10515600" cy="372219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Consistency of performance.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24/7 continuous working.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Reduced amount of operator errors.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/>
            <a:r>
              <a:rPr lang="en-US" b="1" dirty="0" smtClean="0">
                <a:solidFill>
                  <a:schemeClr val="tx1"/>
                </a:solidFill>
              </a:rPr>
              <a:t>Can be made to perform even the most dangerous tasks without concern.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17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2371535"/>
            <a:ext cx="10120952" cy="3838196"/>
          </a:xfrm>
        </p:spPr>
        <p:txBody>
          <a:bodyPr/>
          <a:lstStyle/>
          <a:p>
            <a:pPr lvl="0"/>
            <a:r>
              <a:rPr lang="en-GB" b="1" dirty="0" smtClean="0">
                <a:solidFill>
                  <a:schemeClr val="tx1"/>
                </a:solidFill>
              </a:rPr>
              <a:t>Precise programming needed (time, training)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New products require complete reprogramming.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Complex and expensive equipment to buy and install.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18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Detecting Metal.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It can be use for treasure hunt.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19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522647"/>
            <a:ext cx="10515600" cy="108153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80" y="238672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Objective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Proposed system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Dual Tone Multi Frequency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Light Dependent Resister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Module description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Hardware and software requirements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Expected output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Advantages  and Disadvantages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3" y="862884"/>
            <a:ext cx="4765184" cy="54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PRINCE KUMAR\Downloads\PROJECT\20160209_1402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862884"/>
            <a:ext cx="5080000" cy="54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The main objective of our project is to build a robotic vehicle that can sense metals ahead of it.</a:t>
            </a:r>
          </a:p>
          <a:p>
            <a:pPr lvl="0"/>
            <a:r>
              <a:rPr lang="en-GB" sz="2000" b="1" dirty="0">
                <a:solidFill>
                  <a:schemeClr val="tx1"/>
                </a:solidFill>
              </a:rPr>
              <a:t>An obstacle sensor is used protect the robot from collision.</a:t>
            </a:r>
          </a:p>
          <a:p>
            <a:pPr marL="0" indent="0"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This project is divided into modules for better understanding of the circuit . The modules include          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Microcontroller Board  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Motor Control Driver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Metal Detector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LDR sensor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 smtClean="0"/>
              <a:t>METAL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2506662"/>
            <a:ext cx="7459638" cy="435133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The operation of metal detectors is based upon the principles of electromagnetic induction.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The single-coil detector is the one used in a real metal detector.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 A pulsing current is applied to the coil, which then induces a magnetic field.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When the magnetic field of the coil moves across metal, such as the coin, the field induces eddy currents in the coin.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The eddy currents induce their own magnetic field, which generates an opposite current in the coil, which induces a signal indicating the presence of metal.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z="2000" b="1" smtClean="0">
                <a:solidFill>
                  <a:schemeClr val="tx1"/>
                </a:solidFill>
              </a:rPr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Magnetic Field of a Metal Detecto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7294" y="2182758"/>
            <a:ext cx="2176506" cy="22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agnetic Field of a Metal Detecto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9943" y="4500302"/>
            <a:ext cx="2173857" cy="211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METAL DETECTOR CIRCUIT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15" y="2434107"/>
            <a:ext cx="6594768" cy="35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METAL DETECTOR ROBOTIC VEHICAL CIRCUIT DIAGRAM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:\Users\PRINCE KUMAR\Downloads\PROJECT\download (1).j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2575775"/>
            <a:ext cx="9852338" cy="35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LIGHT DEPENDENT RESISTER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62" y="2568331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/>
              <a:t>The way an LDR works is that they are made </a:t>
            </a:r>
            <a:r>
              <a:rPr lang="en-IN" b="1" dirty="0" smtClean="0"/>
              <a:t>of many </a:t>
            </a:r>
            <a:r>
              <a:rPr lang="en-IN" b="1" dirty="0"/>
              <a:t>semi-conductive materials with high resistance.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The reason they have a high resistance </a:t>
            </a:r>
            <a:r>
              <a:rPr lang="en-IN" b="1" dirty="0" smtClean="0"/>
              <a:t>is that </a:t>
            </a:r>
            <a:r>
              <a:rPr lang="en-IN" b="1" dirty="0"/>
              <a:t>are very few electrons that are free and </a:t>
            </a:r>
            <a:r>
              <a:rPr lang="en-IN" b="1" dirty="0" smtClean="0"/>
              <a:t>able to </a:t>
            </a:r>
            <a:r>
              <a:rPr lang="en-IN" b="1" dirty="0"/>
              <a:t>move because they are held in a crystal </a:t>
            </a:r>
            <a:r>
              <a:rPr lang="en-IN" b="1" dirty="0" smtClean="0"/>
              <a:t>lattice and </a:t>
            </a:r>
            <a:r>
              <a:rPr lang="en-IN" b="1" dirty="0"/>
              <a:t>are unable to move. 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 When </a:t>
            </a:r>
            <a:r>
              <a:rPr lang="en-IN" b="1" dirty="0"/>
              <a:t>light falls on </a:t>
            </a:r>
            <a:r>
              <a:rPr lang="en-IN" b="1" dirty="0" smtClean="0"/>
              <a:t>the semi </a:t>
            </a:r>
            <a:r>
              <a:rPr lang="en-IN" b="1" dirty="0"/>
              <a:t>conductive material it absorbs the </a:t>
            </a:r>
            <a:r>
              <a:rPr lang="en-IN" b="1" dirty="0" smtClean="0"/>
              <a:t>light photons </a:t>
            </a:r>
            <a:r>
              <a:rPr lang="en-IN" b="1" dirty="0"/>
              <a:t>and the energy is transferred to </a:t>
            </a:r>
            <a:r>
              <a:rPr lang="en-IN" b="1" dirty="0" smtClean="0"/>
              <a:t>the electrons</a:t>
            </a:r>
            <a:r>
              <a:rPr lang="en-IN" b="1" dirty="0"/>
              <a:t>, which allow them to break free </a:t>
            </a:r>
            <a:r>
              <a:rPr lang="en-IN" b="1" dirty="0" smtClean="0"/>
              <a:t>from the </a:t>
            </a:r>
            <a:r>
              <a:rPr lang="en-IN" b="1" dirty="0"/>
              <a:t>crystal lattice and conduct electricity </a:t>
            </a:r>
            <a:r>
              <a:rPr lang="en-IN" b="1" dirty="0" smtClean="0"/>
              <a:t>and lower </a:t>
            </a:r>
            <a:r>
              <a:rPr lang="en-IN" b="1" dirty="0"/>
              <a:t>the resistance of the LDR.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LDR CIRCUIT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02AC-8C16-4CC8-B191-74902EFDB030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C:\Users\PRINCE KUMAR\Downloads\PROJECT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17" y="2537139"/>
            <a:ext cx="6284890" cy="34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2078</TotalTime>
  <Words>710</Words>
  <Application>Microsoft Office PowerPoint</Application>
  <PresentationFormat>Custom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 ACCURATE INSTITUTE OF MANAGEMENT &amp; TECHNOLOGY  GREATER NOIDA </vt:lpstr>
      <vt:lpstr>OVERVIEW</vt:lpstr>
      <vt:lpstr>OBJECTIVE</vt:lpstr>
      <vt:lpstr>PROPOSED SYSTEM</vt:lpstr>
      <vt:lpstr>METAL DETECTOR</vt:lpstr>
      <vt:lpstr>METAL DETECTOR CIRCUIT</vt:lpstr>
      <vt:lpstr>METAL DETECTOR ROBOTIC VEHICAL CIRCUIT DIAGRAM</vt:lpstr>
      <vt:lpstr>LIGHT DEPENDENT RESISTER</vt:lpstr>
      <vt:lpstr>LDR CIRCUIT DIAGRAM</vt:lpstr>
      <vt:lpstr>LDR SENSOR</vt:lpstr>
      <vt:lpstr>DUAL TONE MULTI FREQUENCY</vt:lpstr>
      <vt:lpstr>PowerPoint Presentation</vt:lpstr>
      <vt:lpstr>DTMF CIRCUIT DIAGRAM</vt:lpstr>
      <vt:lpstr>FLOWCHART OF OPERATION</vt:lpstr>
      <vt:lpstr>SOFTWARE REQUIREMENT</vt:lpstr>
      <vt:lpstr>EXPECTED OUTCOME</vt:lpstr>
      <vt:lpstr>ADVANTAGES</vt:lpstr>
      <vt:lpstr>DISADVANTAGES</vt:lpstr>
      <vt:lpstr>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MONSTER</dc:creator>
  <cp:lastModifiedBy>PRINCE KUMAR</cp:lastModifiedBy>
  <cp:revision>103</cp:revision>
  <dcterms:created xsi:type="dcterms:W3CDTF">2015-02-21T11:27:06Z</dcterms:created>
  <dcterms:modified xsi:type="dcterms:W3CDTF">2016-05-13T07:54:44Z</dcterms:modified>
</cp:coreProperties>
</file>