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4" r:id="rId4"/>
    <p:sldId id="261" r:id="rId5"/>
    <p:sldId id="258" r:id="rId6"/>
    <p:sldId id="259" r:id="rId7"/>
    <p:sldId id="260" r:id="rId8"/>
    <p:sldId id="276" r:id="rId9"/>
    <p:sldId id="263" r:id="rId10"/>
    <p:sldId id="275" r:id="rId11"/>
    <p:sldId id="262" r:id="rId12"/>
    <p:sldId id="265" r:id="rId13"/>
    <p:sldId id="273" r:id="rId14"/>
    <p:sldId id="266" r:id="rId15"/>
    <p:sldId id="278" r:id="rId16"/>
    <p:sldId id="267" r:id="rId17"/>
    <p:sldId id="269" r:id="rId18"/>
    <p:sldId id="270" r:id="rId19"/>
    <p:sldId id="271" r:id="rId20"/>
    <p:sldId id="272" r:id="rId21"/>
    <p:sldId id="280" r:id="rId22"/>
    <p:sldId id="279" r:id="rId23"/>
    <p:sldId id="281" r:id="rId24"/>
    <p:sldId id="282" r:id="rId25"/>
    <p:sldId id="283" r:id="rId26"/>
    <p:sldId id="2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7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F869-CC33-4164-A581-32B7D7A6B12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github.com/reactj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ppalyzer.com/applications/rea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5240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638800" y="3634361"/>
            <a:ext cx="1589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  <a:latin typeface="Arial Black" pitchFamily="34" charset="0"/>
              </a:rPr>
              <a:t>Redux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2693" y="2133600"/>
            <a:ext cx="110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B0F0"/>
                </a:solidFill>
              </a:rPr>
              <a:t>=&gt;</a:t>
            </a:r>
            <a:endParaRPr lang="en-US" sz="72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5600" y="0"/>
            <a:ext cx="370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Georgia" pitchFamily="18" charset="0"/>
              </a:rPr>
              <a:t> </a:t>
            </a:r>
            <a:endParaRPr lang="en-US" sz="6000" dirty="0">
              <a:latin typeface="Georgia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43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019800"/>
            <a:ext cx="99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6143625"/>
            <a:ext cx="8667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6019801"/>
            <a:ext cx="14478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6153664"/>
            <a:ext cx="838200" cy="553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C:\Users\prince\Desktop\downloa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39000" y="6144491"/>
            <a:ext cx="685800" cy="561109"/>
          </a:xfrm>
          <a:prstGeom prst="rect">
            <a:avLst/>
          </a:prstGeom>
          <a:noFill/>
        </p:spPr>
      </p:pic>
      <p:pic>
        <p:nvPicPr>
          <p:cNvPr id="4" name="Picture 3" descr="C:\Users\prince\Desktop\download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53400" y="6172201"/>
            <a:ext cx="762000" cy="507076"/>
          </a:xfrm>
          <a:prstGeom prst="rect">
            <a:avLst/>
          </a:prstGeom>
          <a:noFill/>
        </p:spPr>
      </p:pic>
      <p:pic>
        <p:nvPicPr>
          <p:cNvPr id="6" name="Picture 5" descr="C:\Users\prince\Desktop\download (2)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29200" y="6172200"/>
            <a:ext cx="913737" cy="414337"/>
          </a:xfrm>
          <a:prstGeom prst="rect">
            <a:avLst/>
          </a:prstGeom>
          <a:noFill/>
        </p:spPr>
      </p:pic>
      <p:sp>
        <p:nvSpPr>
          <p:cNvPr id="9218" name="AutoShape 2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5" name="Picture 9" descr="C:\Users\prince\Desktop\download (3)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71600" y="1721882"/>
            <a:ext cx="1900687" cy="1693049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295400" y="3657600"/>
            <a:ext cx="2069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Arial Black" pitchFamily="34" charset="0"/>
              </a:rPr>
              <a:t>ReactJS</a:t>
            </a:r>
            <a:endParaRPr lang="en-US" sz="32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21510" name="AutoShape 6" descr="https://docs.npmjs.com/images/np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AutoShape 8" descr="https://docs.npmjs.com/images/np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505200" y="6172200"/>
            <a:ext cx="12858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2568843" y="144959"/>
            <a:ext cx="3222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Training On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144959"/>
            <a:ext cx="6362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Frameworks &amp; Libraries </a:t>
            </a:r>
            <a:endParaRPr lang="en-US" sz="1600" dirty="0">
              <a:latin typeface="Georgia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914400"/>
            <a:ext cx="60674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Image result for reactj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5105400"/>
            <a:ext cx="3133725" cy="1457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library for UI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Maintained by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facebook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instagram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Having a huge community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https://facebook.github.io/react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https://github.com/reactjs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be the “V” in MVC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ideal for large scale single page application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high speed virtual DOM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clean and easy to understand JSX syntax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Since 2013</a:t>
            </a:r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(2015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june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or Flux architecture based 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testing , logging, state management</a:t>
            </a:r>
          </a:p>
          <a:p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not for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 side framework/technology </a:t>
            </a:r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framework (like Angular2)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 Pattern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Platform or language (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.Net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Java 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5604" y="76200"/>
            <a:ext cx="3243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About React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2514600"/>
            <a:ext cx="199944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914400"/>
            <a:ext cx="22383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66800" y="144959"/>
            <a:ext cx="6675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ea typeface="+mj-ea"/>
                <a:cs typeface="Times New Roman" pitchFamily="18" charset="0"/>
              </a:rPr>
              <a:t>How other libraries works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Georg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219200"/>
            <a:ext cx="7162800" cy="27432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6350" y="3962400"/>
            <a:ext cx="63436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057400" y="16764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33600" y="26670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Backbone/Angular1.x Views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6839" y="54114"/>
            <a:ext cx="7601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  <a:ea typeface="+mj-ea"/>
                <a:cs typeface="Times New Roman" pitchFamily="18" charset="0"/>
              </a:rPr>
              <a:t>Why React is Fast - Virtual</a:t>
            </a:r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</a:rPr>
              <a:t> </a:t>
            </a:r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  <a:ea typeface="+mj-ea"/>
                <a:cs typeface="Times New Roman" pitchFamily="18" charset="0"/>
              </a:rPr>
              <a:t>DOM</a:t>
            </a:r>
            <a:endParaRPr lang="en-US" sz="4000" dirty="0">
              <a:solidFill>
                <a:srgbClr val="29C7FF"/>
              </a:solidFill>
              <a:latin typeface="Georg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0" y="2163816"/>
            <a:ext cx="7162800" cy="3246383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86000"/>
            <a:ext cx="6219825" cy="286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5410200"/>
            <a:ext cx="63436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90600" y="3082766"/>
            <a:ext cx="30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0" y="3082766"/>
            <a:ext cx="30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10668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4419600" y="1752600"/>
            <a:ext cx="7620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144959"/>
            <a:ext cx="5668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ReactJS</a:t>
            </a:r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 Project Setup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10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ES6 </a:t>
            </a:r>
          </a:p>
          <a:p>
            <a:pPr lvl="0"/>
            <a:r>
              <a:rPr lang="en-US" dirty="0" smtClean="0">
                <a:solidFill>
                  <a:srgbClr val="7030A0"/>
                </a:solidFill>
              </a:rPr>
              <a:t>Node.JS  - </a:t>
            </a:r>
          </a:p>
          <a:p>
            <a:pPr lvl="1"/>
            <a:r>
              <a:rPr lang="en-US" sz="2200" dirty="0" smtClean="0">
                <a:solidFill>
                  <a:srgbClr val="7030A0"/>
                </a:solidFill>
              </a:rPr>
              <a:t>node –v  - To check the installed node.js version</a:t>
            </a:r>
            <a:endParaRPr lang="en-US" sz="1400" dirty="0" smtClean="0">
              <a:solidFill>
                <a:srgbClr val="7030A0"/>
              </a:solidFill>
            </a:endParaRPr>
          </a:p>
          <a:p>
            <a:pPr lvl="0"/>
            <a:r>
              <a:rPr lang="en-US" dirty="0" err="1" smtClean="0">
                <a:solidFill>
                  <a:srgbClr val="7030A0"/>
                </a:solidFill>
              </a:rPr>
              <a:t>Npm</a:t>
            </a:r>
            <a:r>
              <a:rPr lang="en-US" dirty="0" smtClean="0">
                <a:solidFill>
                  <a:srgbClr val="7030A0"/>
                </a:solidFill>
              </a:rPr>
              <a:t> – Node Package Manager </a:t>
            </a:r>
            <a:endParaRPr lang="en-US" sz="1400" dirty="0" smtClean="0">
              <a:solidFill>
                <a:srgbClr val="7030A0"/>
              </a:solidFill>
              <a:hlinkClick r:id="rId3"/>
            </a:endParaRPr>
          </a:p>
          <a:p>
            <a:pPr lvl="1"/>
            <a:r>
              <a:rPr lang="en-US" sz="1900" dirty="0" err="1" smtClean="0">
                <a:solidFill>
                  <a:srgbClr val="7030A0"/>
                </a:solidFill>
              </a:rPr>
              <a:t>npm</a:t>
            </a:r>
            <a:r>
              <a:rPr lang="en-US" sz="1900" dirty="0" smtClean="0">
                <a:solidFill>
                  <a:srgbClr val="7030A0"/>
                </a:solidFill>
              </a:rPr>
              <a:t> install &lt;</a:t>
            </a:r>
            <a:r>
              <a:rPr lang="en-US" sz="1900" dirty="0" err="1" smtClean="0">
                <a:solidFill>
                  <a:srgbClr val="7030A0"/>
                </a:solidFill>
              </a:rPr>
              <a:t>package_name</a:t>
            </a:r>
            <a:r>
              <a:rPr lang="en-US" sz="1900" dirty="0" smtClean="0">
                <a:solidFill>
                  <a:srgbClr val="7030A0"/>
                </a:solidFill>
              </a:rPr>
              <a:t>&gt; --save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Node_Modules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Package.Json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Server (local web server) configuration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Babel 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Webpack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Bundle.js 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pPr lvl="0"/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4338" name="AutoShape 2" descr="Image result for setu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4343400"/>
            <a:ext cx="21431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2057400"/>
            <a:ext cx="1828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09600" y="3200400"/>
            <a:ext cx="21336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762000"/>
            <a:ext cx="20574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7264" y="1600200"/>
            <a:ext cx="838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2743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3276600"/>
            <a:ext cx="66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4419600"/>
            <a:ext cx="122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React-Dom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4800600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4050268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axios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181600"/>
            <a:ext cx="72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6096000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95400" y="56388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lodhash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36692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babel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67200" y="3657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67200" y="2209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4267200"/>
            <a:ext cx="215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 Next generation </a:t>
            </a:r>
          </a:p>
          <a:p>
            <a:pPr algn="ctr"/>
            <a:r>
              <a:rPr lang="en-US" dirty="0" smtClean="0"/>
              <a:t>JavaScript today !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 flipV="1">
            <a:off x="2002645" y="3848100"/>
            <a:ext cx="226455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0"/>
            <a:endCxn id="19" idx="2"/>
          </p:cNvCxnSpPr>
          <p:nvPr/>
        </p:nvCxnSpPr>
        <p:spPr>
          <a:xfrm rot="5400000" flipH="1" flipV="1">
            <a:off x="4343400" y="3124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0800" y="2438400"/>
            <a:ext cx="24125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Support all ES5 features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00800" y="2971800"/>
            <a:ext cx="27127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Support many ES6 features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21218" y="3516868"/>
            <a:ext cx="27007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Doesn’t support some ES6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22464" y="4050268"/>
            <a:ext cx="18833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Required for react</a:t>
            </a:r>
            <a:endParaRPr lang="en-US" dirty="0"/>
          </a:p>
        </p:txBody>
      </p:sp>
      <p:sp>
        <p:nvSpPr>
          <p:cNvPr id="1030" name="AutoShape 6" descr="Google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Google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tse1.mm.bing.net/th?id=OIP.Mc11574d96618ac9490429c10804a10f1o0&amp;pid=15.1&amp;P=0&amp;w=261&amp;h=17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533400"/>
            <a:ext cx="1876425" cy="1250951"/>
          </a:xfrm>
          <a:prstGeom prst="rect">
            <a:avLst/>
          </a:prstGeom>
          <a:noFill/>
        </p:spPr>
      </p:pic>
      <p:cxnSp>
        <p:nvCxnSpPr>
          <p:cNvPr id="27" name="Straight Arrow Connector 26"/>
          <p:cNvCxnSpPr/>
          <p:nvPr/>
        </p:nvCxnSpPr>
        <p:spPr>
          <a:xfrm rot="5400000" flipH="1" flipV="1">
            <a:off x="4458494" y="1790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4072" y="3021582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Translate  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7" idx="2"/>
            <a:endCxn id="8" idx="0"/>
          </p:cNvCxnSpPr>
          <p:nvPr/>
        </p:nvCxnSpPr>
        <p:spPr>
          <a:xfrm rot="5400000">
            <a:off x="1300382" y="2357218"/>
            <a:ext cx="762000" cy="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19200" y="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Node.js,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npm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, ES6,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babel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webpack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 &amp; bundle.js</a:t>
            </a:r>
            <a:endParaRPr lang="en-US" sz="2400" dirty="0">
              <a:solidFill>
                <a:srgbClr val="29C7FF"/>
              </a:solidFill>
              <a:latin typeface="Georgia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0" y="457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267200" y="990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WebPack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4153694" y="1789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4761706" y="1789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486400" y="12192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791200" y="92606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Bundle.js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123056" y="14478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267200" y="16764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18256" y="16764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513456" y="14478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7" dur="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2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 animBg="1"/>
      <p:bldP spid="19" grpId="0" animBg="1"/>
      <p:bldP spid="20" grpId="0"/>
      <p:bldP spid="29" grpId="0" animBg="1"/>
      <p:bldP spid="30" grpId="0" animBg="1"/>
      <p:bldP spid="31" grpId="0" animBg="1"/>
      <p:bldP spid="32" grpId="0" animBg="1"/>
      <p:bldP spid="38" grpId="0"/>
      <p:bldP spid="50" grpId="0" animBg="1"/>
      <p:bldP spid="67" grpId="0"/>
      <p:bldP spid="68" grpId="0"/>
      <p:bldP spid="70" grpId="0"/>
      <p:bldP spid="72" grpId="0"/>
      <p:bldP spid="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09650"/>
            <a:ext cx="91440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6172200"/>
            <a:ext cx="3971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Components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62088"/>
            <a:ext cx="91440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991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867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272" y="4038600"/>
            <a:ext cx="82962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SPA Components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914400"/>
            <a:ext cx="88963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20444"/>
            <a:ext cx="935501" cy="74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1540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Redux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1430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Why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How its works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What are the components in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 sample application 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5052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8000" y="5615561"/>
            <a:ext cx="1589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  <a:latin typeface="Arial Black" pitchFamily="34" charset="0"/>
              </a:rPr>
              <a:t>Redux</a:t>
            </a:r>
            <a:endParaRPr lang="en-US" sz="3200" dirty="0">
              <a:latin typeface="Arial Black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0"/>
            <a:ext cx="1905000" cy="122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90600"/>
            <a:ext cx="1981200" cy="1373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743200"/>
            <a:ext cx="2212674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1066800"/>
            <a:ext cx="2382786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11250" y="4876800"/>
            <a:ext cx="1860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Explosion 1 12"/>
          <p:cNvSpPr/>
          <p:nvPr/>
        </p:nvSpPr>
        <p:spPr>
          <a:xfrm>
            <a:off x="6400800" y="4191000"/>
            <a:ext cx="2438400" cy="1981200"/>
          </a:xfrm>
          <a:prstGeom prst="irregularSeal1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Actions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Any change made to the application state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2895600"/>
            <a:ext cx="121754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248400" y="2983468"/>
            <a:ext cx="106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Borrower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96200" y="2895600"/>
            <a:ext cx="121754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772400" y="3048000"/>
            <a:ext cx="1038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Guarantor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34" name="Picture 10" descr="Image result for users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62400" y="5715000"/>
            <a:ext cx="1143000" cy="1143000"/>
          </a:xfrm>
          <a:prstGeom prst="rect">
            <a:avLst/>
          </a:prstGeom>
          <a:noFill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2438400" y="9144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29" idx="0"/>
          </p:cNvCxnSpPr>
          <p:nvPr/>
        </p:nvCxnSpPr>
        <p:spPr>
          <a:xfrm rot="5400000">
            <a:off x="857969" y="2381969"/>
            <a:ext cx="609600" cy="112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29" idx="2"/>
          </p:cNvCxnSpPr>
          <p:nvPr/>
        </p:nvCxnSpPr>
        <p:spPr>
          <a:xfrm rot="16200000" flipH="1">
            <a:off x="1010368" y="4210767"/>
            <a:ext cx="838203" cy="64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34" idx="1"/>
          </p:cNvCxnSpPr>
          <p:nvPr/>
        </p:nvCxnSpPr>
        <p:spPr>
          <a:xfrm>
            <a:off x="2743200" y="6019800"/>
            <a:ext cx="1219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34" idx="3"/>
          </p:cNvCxnSpPr>
          <p:nvPr/>
        </p:nvCxnSpPr>
        <p:spPr>
          <a:xfrm flipV="1">
            <a:off x="5105400" y="5486400"/>
            <a:ext cx="1371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V="1">
            <a:off x="6591300" y="36195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0"/>
          </p:cNvCxnSpPr>
          <p:nvPr/>
        </p:nvCxnSpPr>
        <p:spPr>
          <a:xfrm rot="5400000" flipH="1" flipV="1">
            <a:off x="7791986" y="3677186"/>
            <a:ext cx="762000" cy="265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0"/>
          </p:cNvCxnSpPr>
          <p:nvPr/>
        </p:nvCxnSpPr>
        <p:spPr>
          <a:xfrm rot="5400000" flipH="1" flipV="1">
            <a:off x="6623782" y="2292051"/>
            <a:ext cx="849868" cy="532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0"/>
          </p:cNvCxnSpPr>
          <p:nvPr/>
        </p:nvCxnSpPr>
        <p:spPr>
          <a:xfrm rot="16200000" flipV="1">
            <a:off x="7346335" y="2102465"/>
            <a:ext cx="914400" cy="97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027" idx="3"/>
          </p:cNvCxnSpPr>
          <p:nvPr/>
        </p:nvCxnSpPr>
        <p:spPr>
          <a:xfrm rot="10800000">
            <a:off x="5410200" y="611956"/>
            <a:ext cx="1752600" cy="683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67200" y="5638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User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Cloud 48"/>
          <p:cNvSpPr/>
          <p:nvPr/>
        </p:nvSpPr>
        <p:spPr>
          <a:xfrm>
            <a:off x="3657600" y="3124200"/>
            <a:ext cx="1371600" cy="8382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00600" y="3886200"/>
            <a:ext cx="16764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191000" y="76200"/>
            <a:ext cx="990600" cy="632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181600" y="457200"/>
            <a:ext cx="3276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Borrower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flipH="1">
            <a:off x="1143000" y="1143000"/>
            <a:ext cx="3048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39" name="Line Callout 2 38"/>
          <p:cNvSpPr/>
          <p:nvPr/>
        </p:nvSpPr>
        <p:spPr>
          <a:xfrm>
            <a:off x="381000" y="2438400"/>
            <a:ext cx="1143000" cy="1143000"/>
          </a:xfrm>
          <a:prstGeom prst="borderCallout2">
            <a:avLst>
              <a:gd name="adj1" fmla="val -61315"/>
              <a:gd name="adj2" fmla="val 126579"/>
              <a:gd name="adj3" fmla="val -24004"/>
              <a:gd name="adj4" fmla="val 108303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 Common</a:t>
            </a:r>
            <a:endParaRPr lang="en-US" dirty="0"/>
          </a:p>
        </p:txBody>
      </p:sp>
      <p:sp>
        <p:nvSpPr>
          <p:cNvPr id="41" name="Line Callout 2 40"/>
          <p:cNvSpPr/>
          <p:nvPr/>
        </p:nvSpPr>
        <p:spPr>
          <a:xfrm>
            <a:off x="1676400" y="2438400"/>
            <a:ext cx="10668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43" name="Line Callout 2 42"/>
          <p:cNvSpPr/>
          <p:nvPr/>
        </p:nvSpPr>
        <p:spPr>
          <a:xfrm>
            <a:off x="2895600" y="2438400"/>
            <a:ext cx="10668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Collateral Common</a:t>
            </a:r>
            <a:endParaRPr lang="en-US" dirty="0"/>
          </a:p>
        </p:txBody>
      </p:sp>
      <p:sp>
        <p:nvSpPr>
          <p:cNvPr id="44" name="Line Callout 2 43"/>
          <p:cNvSpPr/>
          <p:nvPr/>
        </p:nvSpPr>
        <p:spPr>
          <a:xfrm>
            <a:off x="5410200" y="1752600"/>
            <a:ext cx="914400" cy="1143000"/>
          </a:xfrm>
          <a:prstGeom prst="borderCallout2">
            <a:avLst>
              <a:gd name="adj1" fmla="val -61315"/>
              <a:gd name="adj2" fmla="val 126579"/>
              <a:gd name="adj3" fmla="val -42466"/>
              <a:gd name="adj4" fmla="val 61474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Owner1</a:t>
            </a:r>
            <a:endParaRPr lang="en-US" dirty="0"/>
          </a:p>
        </p:txBody>
      </p:sp>
      <p:sp>
        <p:nvSpPr>
          <p:cNvPr id="45" name="Line Callout 2 44"/>
          <p:cNvSpPr/>
          <p:nvPr/>
        </p:nvSpPr>
        <p:spPr>
          <a:xfrm>
            <a:off x="6477000" y="1752600"/>
            <a:ext cx="914400" cy="1143000"/>
          </a:xfrm>
          <a:prstGeom prst="borderCallout2">
            <a:avLst>
              <a:gd name="adj1" fmla="val -61315"/>
              <a:gd name="adj2" fmla="val 82555"/>
              <a:gd name="adj3" fmla="val -32619"/>
              <a:gd name="adj4" fmla="val 36616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Owner2</a:t>
            </a:r>
            <a:endParaRPr lang="en-US" dirty="0"/>
          </a:p>
        </p:txBody>
      </p:sp>
      <p:sp>
        <p:nvSpPr>
          <p:cNvPr id="47" name="Line Callout 2 46"/>
          <p:cNvSpPr/>
          <p:nvPr/>
        </p:nvSpPr>
        <p:spPr>
          <a:xfrm>
            <a:off x="7696200" y="1752600"/>
            <a:ext cx="838200" cy="1143000"/>
          </a:xfrm>
          <a:prstGeom prst="borderCallout2">
            <a:avLst>
              <a:gd name="adj1" fmla="val -62545"/>
              <a:gd name="adj2" fmla="val -11377"/>
              <a:gd name="adj3" fmla="val -28927"/>
              <a:gd name="adj4" fmla="val -20051"/>
              <a:gd name="adj5" fmla="val -667"/>
              <a:gd name="adj6" fmla="val 40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Ties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 flipH="1">
            <a:off x="838200" y="3810000"/>
            <a:ext cx="3352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Guarantor</a:t>
            </a:r>
            <a:endParaRPr lang="en-US" dirty="0"/>
          </a:p>
        </p:txBody>
      </p:sp>
      <p:sp>
        <p:nvSpPr>
          <p:cNvPr id="50" name="Line Callout 2 49"/>
          <p:cNvSpPr/>
          <p:nvPr/>
        </p:nvSpPr>
        <p:spPr>
          <a:xfrm>
            <a:off x="457200" y="5105400"/>
            <a:ext cx="990600" cy="1143000"/>
          </a:xfrm>
          <a:prstGeom prst="borderCallout2">
            <a:avLst>
              <a:gd name="adj1" fmla="val -61315"/>
              <a:gd name="adj2" fmla="val 126579"/>
              <a:gd name="adj3" fmla="val -24004"/>
              <a:gd name="adj4" fmla="val 108303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Line Callout 2 50"/>
          <p:cNvSpPr/>
          <p:nvPr/>
        </p:nvSpPr>
        <p:spPr>
          <a:xfrm>
            <a:off x="1676400" y="5105400"/>
            <a:ext cx="9906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Line Callout 2 51"/>
          <p:cNvSpPr/>
          <p:nvPr/>
        </p:nvSpPr>
        <p:spPr>
          <a:xfrm>
            <a:off x="2895600" y="5105400"/>
            <a:ext cx="9144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Owner3</a:t>
            </a:r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>
            <a:off x="5181600" y="3200400"/>
            <a:ext cx="3276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59" name="Line Callout 2 58"/>
          <p:cNvSpPr/>
          <p:nvPr/>
        </p:nvSpPr>
        <p:spPr>
          <a:xfrm>
            <a:off x="5410200" y="4495800"/>
            <a:ext cx="781050" cy="1143000"/>
          </a:xfrm>
          <a:prstGeom prst="borderCallout2">
            <a:avLst>
              <a:gd name="adj1" fmla="val -61315"/>
              <a:gd name="adj2" fmla="val 126579"/>
              <a:gd name="adj3" fmla="val -42466"/>
              <a:gd name="adj4" fmla="val 61474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0" name="Line Callout 2 59"/>
          <p:cNvSpPr/>
          <p:nvPr/>
        </p:nvSpPr>
        <p:spPr>
          <a:xfrm>
            <a:off x="6477000" y="4495800"/>
            <a:ext cx="720970" cy="1143000"/>
          </a:xfrm>
          <a:prstGeom prst="borderCallout2">
            <a:avLst>
              <a:gd name="adj1" fmla="val -61315"/>
              <a:gd name="adj2" fmla="val 82555"/>
              <a:gd name="adj3" fmla="val -32619"/>
              <a:gd name="adj4" fmla="val 36616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61" name="Line Callout 2 60"/>
          <p:cNvSpPr/>
          <p:nvPr/>
        </p:nvSpPr>
        <p:spPr>
          <a:xfrm>
            <a:off x="7543800" y="4419600"/>
            <a:ext cx="720970" cy="1143000"/>
          </a:xfrm>
          <a:prstGeom prst="borderCallout2">
            <a:avLst>
              <a:gd name="adj1" fmla="val -51468"/>
              <a:gd name="adj2" fmla="val -5250"/>
              <a:gd name="adj3" fmla="val -30158"/>
              <a:gd name="adj4" fmla="val 3445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581400" y="64008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LoanApplication</a:t>
            </a:r>
            <a:r>
              <a:rPr lang="en-US" dirty="0" smtClean="0"/>
              <a:t> Reducer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724400" y="17526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724400" y="26670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24400" y="35052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24400" y="43434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724400" y="51816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24400" y="60198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600200" y="914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362200" y="76200"/>
            <a:ext cx="4381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Live Project Folder Structure</a:t>
            </a:r>
            <a:endParaRPr lang="en-US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608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0" idx="1"/>
            <a:endCxn id="25" idx="1"/>
          </p:cNvCxnSpPr>
          <p:nvPr/>
        </p:nvCxnSpPr>
        <p:spPr>
          <a:xfrm rot="10800000" flipV="1">
            <a:off x="4724400" y="2019300"/>
            <a:ext cx="1588" cy="4267200"/>
          </a:xfrm>
          <a:prstGeom prst="bentConnector3">
            <a:avLst>
              <a:gd name="adj1" fmla="val 338847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27" idx="2"/>
          </p:cNvCxnSpPr>
          <p:nvPr/>
        </p:nvCxnSpPr>
        <p:spPr>
          <a:xfrm rot="16200000" flipH="1">
            <a:off x="2628900" y="1104900"/>
            <a:ext cx="1295400" cy="1828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150" y="1095375"/>
            <a:ext cx="36957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52400" y="228600"/>
            <a:ext cx="9144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/>
            </a:r>
            <a:b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</a:b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You</a:t>
            </a:r>
            <a:r>
              <a:rPr kumimoji="0" lang="en-US" sz="4400" b="0" i="1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can ‘React’ Now!</a:t>
            </a: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	 </a:t>
            </a:r>
            <a:b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</a:br>
            <a:endParaRPr kumimoji="0" lang="en-US" sz="4400" b="0" i="1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1189037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Why internal organization level training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How we will run this training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PPT slides – For theory &amp; concepts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Demos – Developing sample codes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Develop a module which will cover all the topics 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Scenarios &amp; open discussion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Live project walkthrough  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you should know – Prerequisite 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CSS – (Not that important)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Basic JavaScript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Programming fundamentals (Functions, Conditionals, Loops… etc)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Good to have UI Design skill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144959"/>
            <a:ext cx="5064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About this program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7368" y="5867400"/>
            <a:ext cx="6793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5400" b="1" dirty="0" smtClean="0">
                <a:solidFill>
                  <a:srgbClr val="00B0F0"/>
                </a:solidFill>
                <a:latin typeface="Georgia" pitchFamily="18" charset="0"/>
              </a:rPr>
              <a:t>Commitment</a:t>
            </a:r>
          </a:p>
          <a:p>
            <a:endParaRPr lang="en-US" sz="54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1189037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(1hr)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ReactJS – History 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Comparison between other library/frameworks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it is good for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is not so good for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When, Where and How to use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it’s work – Virtual </a:t>
            </a:r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DOM</a:t>
            </a:r>
          </a:p>
          <a:p>
            <a:pPr lvl="0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Setting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up Project</a:t>
            </a:r>
            <a:r>
              <a:rPr lang="en-US" sz="19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(1hrs)</a:t>
            </a:r>
          </a:p>
          <a:p>
            <a:pPr lvl="2"/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 to Text Editors</a:t>
            </a:r>
          </a:p>
          <a:p>
            <a:pPr lvl="2"/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Babel &amp; </a:t>
            </a:r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node_module</a:t>
            </a:r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Package.json</a:t>
            </a:r>
            <a:endParaRPr lang="en-US" sz="35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Webpack</a:t>
            </a:r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Bundle.js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Sample Hello World</a:t>
            </a:r>
          </a:p>
          <a:p>
            <a:pPr lvl="2"/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pic>
        <p:nvPicPr>
          <p:cNvPr id="8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7050" y="4838700"/>
            <a:ext cx="226695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>
                <a:solidFill>
                  <a:srgbClr val="7030A0"/>
                </a:solidFill>
              </a:rPr>
              <a:t>React Presentational Components</a:t>
            </a:r>
            <a:r>
              <a:rPr lang="en-US" sz="1200" dirty="0">
                <a:solidFill>
                  <a:srgbClr val="7030A0"/>
                </a:solidFill>
              </a:rPr>
              <a:t>(12hrs)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JSX </a:t>
            </a:r>
            <a:r>
              <a:rPr lang="en-US" dirty="0">
                <a:solidFill>
                  <a:srgbClr val="7030A0"/>
                </a:solidFill>
              </a:rPr>
              <a:t>&amp; ES6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Props &amp; State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Data transfer between </a:t>
            </a:r>
            <a:r>
              <a:rPr lang="en-US" dirty="0" smtClean="0">
                <a:solidFill>
                  <a:srgbClr val="7030A0"/>
                </a:solidFill>
              </a:rPr>
              <a:t>components: Parent-Child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PropTypes</a:t>
            </a:r>
            <a:r>
              <a:rPr lang="en-US" dirty="0">
                <a:solidFill>
                  <a:srgbClr val="7030A0"/>
                </a:solidFill>
              </a:rPr>
              <a:t>, and Stateless Functional Components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Utility functions – </a:t>
            </a:r>
            <a:r>
              <a:rPr lang="en-US" dirty="0" smtClean="0">
                <a:solidFill>
                  <a:srgbClr val="7030A0"/>
                </a:solidFill>
              </a:rPr>
              <a:t>Lodash.js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Conditional rendering 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CSS/Bootstrap in React – Conditional styling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Handling events in React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Form Validations in React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Router – Intro to SPA Navigation functionality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React Containers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React component Lifecycle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React Unit testing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pic>
        <p:nvPicPr>
          <p:cNvPr id="9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7050" y="4838700"/>
            <a:ext cx="226695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Redux</a:t>
            </a:r>
            <a:r>
              <a:rPr lang="en-US" b="1" dirty="0">
                <a:solidFill>
                  <a:srgbClr val="7030A0"/>
                </a:solidFill>
              </a:rPr>
              <a:t> Architecture – A state machine</a:t>
            </a:r>
            <a:r>
              <a:rPr lang="en-US" sz="1200" dirty="0">
                <a:solidFill>
                  <a:srgbClr val="7030A0"/>
                </a:solidFill>
              </a:rPr>
              <a:t>(4hrs)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Why </a:t>
            </a:r>
            <a:r>
              <a:rPr lang="en-US" dirty="0" err="1">
                <a:solidFill>
                  <a:srgbClr val="7030A0"/>
                </a:solidFill>
              </a:rPr>
              <a:t>Redux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Store</a:t>
            </a:r>
          </a:p>
          <a:p>
            <a:pPr lvl="2"/>
            <a:r>
              <a:rPr lang="en-US" dirty="0" err="1" smtClean="0">
                <a:solidFill>
                  <a:srgbClr val="7030A0"/>
                </a:solidFill>
              </a:rPr>
              <a:t>Dispature</a:t>
            </a:r>
            <a:endParaRPr lang="en-US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Action </a:t>
            </a:r>
            <a:r>
              <a:rPr lang="en-US" dirty="0" smtClean="0">
                <a:solidFill>
                  <a:srgbClr val="7030A0"/>
                </a:solidFill>
              </a:rPr>
              <a:t>Creator  </a:t>
            </a:r>
            <a:endParaRPr lang="en-US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Actions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Reducers 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ReactJS-Redux</a:t>
            </a:r>
            <a:r>
              <a:rPr lang="en-US" dirty="0">
                <a:solidFill>
                  <a:srgbClr val="7030A0"/>
                </a:solidFill>
              </a:rPr>
              <a:t> with </a:t>
            </a:r>
            <a:r>
              <a:rPr lang="en-US" dirty="0" smtClean="0">
                <a:solidFill>
                  <a:srgbClr val="7030A0"/>
                </a:solidFill>
              </a:rPr>
              <a:t>Web API– </a:t>
            </a:r>
            <a:r>
              <a:rPr lang="en-US" dirty="0">
                <a:solidFill>
                  <a:srgbClr val="7030A0"/>
                </a:solidFill>
              </a:rPr>
              <a:t>by using axios.js</a:t>
            </a:r>
            <a:endParaRPr lang="en-US" sz="18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4743914"/>
            <a:ext cx="2667000" cy="211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solidFill>
                  <a:srgbClr val="7030A0"/>
                </a:solidFill>
              </a:rPr>
              <a:t>Live Project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1050" dirty="0" smtClean="0">
                <a:solidFill>
                  <a:srgbClr val="7030A0"/>
                </a:solidFill>
              </a:rPr>
              <a:t>(</a:t>
            </a:r>
            <a:r>
              <a:rPr lang="en-US" sz="1050" dirty="0">
                <a:solidFill>
                  <a:srgbClr val="7030A0"/>
                </a:solidFill>
              </a:rPr>
              <a:t>6hrs)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endParaRPr lang="en-US" sz="14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Production project architecture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Develop a sample Project based on the above topics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Best practices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Real time Scenarios and Solutions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Open Discussion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pic>
        <p:nvPicPr>
          <p:cNvPr id="8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64951"/>
            <a:ext cx="1900687" cy="1693049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6899" y="50292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9C7FF"/>
                </a:solidFill>
              </a:rPr>
              <a:t>End of this course WE should feel... </a:t>
            </a:r>
            <a:endParaRPr lang="en-US" dirty="0">
              <a:solidFill>
                <a:srgbClr val="29C7FF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7396" y="1806038"/>
            <a:ext cx="6349207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0" y="144959"/>
            <a:ext cx="5078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29C7FF"/>
                </a:solidFill>
                <a:latin typeface="Georgia" pitchFamily="18" charset="0"/>
              </a:rPr>
              <a:t>ReactJS</a:t>
            </a:r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 Popularity 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6324600"/>
            <a:ext cx="418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https://wappalyzer.com/applications/react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990600"/>
            <a:ext cx="67437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526</Words>
  <Application>Microsoft Office PowerPoint</Application>
  <PresentationFormat>On-screen Show (4:3)</PresentationFormat>
  <Paragraphs>179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End of this course WE should feel...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Components </vt:lpstr>
      <vt:lpstr>Slide 17</vt:lpstr>
      <vt:lpstr>Slide 18</vt:lpstr>
      <vt:lpstr>Slide 19</vt:lpstr>
      <vt:lpstr>Slide 20</vt:lpstr>
      <vt:lpstr>SPA Components </vt:lpstr>
      <vt:lpstr>Slide 22</vt:lpstr>
      <vt:lpstr>Slide 23</vt:lpstr>
      <vt:lpstr>Slide 24</vt:lpstr>
      <vt:lpstr>Slide 25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user</cp:lastModifiedBy>
  <cp:revision>195</cp:revision>
  <dcterms:created xsi:type="dcterms:W3CDTF">2017-02-11T07:15:57Z</dcterms:created>
  <dcterms:modified xsi:type="dcterms:W3CDTF">2019-02-13T03:20:04Z</dcterms:modified>
</cp:coreProperties>
</file>