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59" r:id="rId3"/>
    <p:sldId id="281" r:id="rId4"/>
    <p:sldId id="266" r:id="rId5"/>
    <p:sldId id="272" r:id="rId6"/>
    <p:sldId id="269" r:id="rId7"/>
    <p:sldId id="277" r:id="rId8"/>
    <p:sldId id="271" r:id="rId9"/>
    <p:sldId id="273" r:id="rId10"/>
    <p:sldId id="274" r:id="rId11"/>
    <p:sldId id="278" r:id="rId12"/>
    <p:sldId id="279" r:id="rId13"/>
    <p:sldId id="28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62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5A676-0809-4249-AE39-9D88FD523E4D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8A2C0-9522-46EC-8D06-D092BCF36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A2C0-9522-46EC-8D06-D092BCF36FC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D820E-ABB2-4BBF-8E7F-ED12CEE7AA26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styleguid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ngular.io/guide/deployment" TargetMode="External"/><Relationship Id="rId4" Type="http://schemas.openxmlformats.org/officeDocument/2006/relationships/hyperlink" Target="https://angular.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400" y="25908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B0F0"/>
                </a:solidFill>
              </a:rPr>
              <a:t>VOYA Finance – Payroll Administration</a:t>
            </a:r>
          </a:p>
          <a:p>
            <a:pPr algn="ctr"/>
            <a:r>
              <a:rPr lang="en-US" sz="4000" dirty="0" smtClean="0">
                <a:solidFill>
                  <a:srgbClr val="00B0F0"/>
                </a:solidFill>
              </a:rPr>
              <a:t>On Angular6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1026" name="Picture 2" descr="C:\Users\user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0"/>
            <a:ext cx="1447800" cy="993829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181"/>
          <p:cNvSpPr/>
          <p:nvPr/>
        </p:nvSpPr>
        <p:spPr>
          <a:xfrm>
            <a:off x="0" y="838200"/>
            <a:ext cx="7924800" cy="335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79" name="Rounded Rectangle 178"/>
          <p:cNvSpPr/>
          <p:nvPr/>
        </p:nvSpPr>
        <p:spPr>
          <a:xfrm>
            <a:off x="228600" y="4419600"/>
            <a:ext cx="8839200" cy="2057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Plan module expand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2209800" y="11430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14400" y="22860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429000" y="22860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943600" y="22860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14400" y="3200400"/>
            <a:ext cx="1524000" cy="64485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plan-list</a:t>
            </a:r>
          </a:p>
        </p:txBody>
      </p:sp>
      <p:sp>
        <p:nvSpPr>
          <p:cNvPr id="41" name="Folded Corner 40"/>
          <p:cNvSpPr/>
          <p:nvPr/>
        </p:nvSpPr>
        <p:spPr>
          <a:xfrm>
            <a:off x="4800600" y="2895600"/>
            <a:ext cx="1066800" cy="533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scss</a:t>
            </a:r>
            <a:r>
              <a:rPr lang="en-US" dirty="0" smtClean="0"/>
              <a:t>, .</a:t>
            </a:r>
            <a:r>
              <a:rPr lang="en-US" dirty="0" err="1" smtClean="0"/>
              <a:t>ts</a:t>
            </a:r>
            <a:r>
              <a:rPr lang="en-US" dirty="0" smtClean="0"/>
              <a:t>, html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429000" y="3200400"/>
            <a:ext cx="1524000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plan-selection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438400" y="3581400"/>
            <a:ext cx="990600" cy="28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olded Corner 80"/>
          <p:cNvSpPr/>
          <p:nvPr/>
        </p:nvSpPr>
        <p:spPr>
          <a:xfrm>
            <a:off x="6248400" y="3276600"/>
            <a:ext cx="1600200" cy="533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plan.service.ts</a:t>
            </a:r>
            <a:endParaRPr lang="en-US" dirty="0" smtClean="0"/>
          </a:p>
        </p:txBody>
      </p:sp>
      <p:sp>
        <p:nvSpPr>
          <p:cNvPr id="82" name="Rounded Rectangle 81"/>
          <p:cNvSpPr/>
          <p:nvPr/>
        </p:nvSpPr>
        <p:spPr>
          <a:xfrm>
            <a:off x="7467600" y="4495800"/>
            <a:ext cx="1447800" cy="457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Api.services</a:t>
            </a:r>
            <a:endParaRPr lang="en-US" dirty="0" smtClean="0"/>
          </a:p>
        </p:txBody>
      </p:sp>
      <p:sp>
        <p:nvSpPr>
          <p:cNvPr id="83" name="Rounded Rectangle 82"/>
          <p:cNvSpPr/>
          <p:nvPr/>
        </p:nvSpPr>
        <p:spPr>
          <a:xfrm>
            <a:off x="5943600" y="4495800"/>
            <a:ext cx="12192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router-module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5943600" y="5181600"/>
            <a:ext cx="1295400" cy="381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constants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609600" y="5257800"/>
            <a:ext cx="1219200" cy="381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</a:t>
            </a:r>
            <a:r>
              <a:rPr lang="en-US" dirty="0" smtClean="0"/>
              <a:t>-grid</a:t>
            </a:r>
          </a:p>
        </p:txBody>
      </p:sp>
      <p:sp>
        <p:nvSpPr>
          <p:cNvPr id="86" name="Cloud 85"/>
          <p:cNvSpPr/>
          <p:nvPr/>
        </p:nvSpPr>
        <p:spPr>
          <a:xfrm>
            <a:off x="7606352" y="5410200"/>
            <a:ext cx="1191904" cy="914400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API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34" idx="3"/>
            <a:endCxn id="35" idx="1"/>
          </p:cNvCxnSpPr>
          <p:nvPr/>
        </p:nvCxnSpPr>
        <p:spPr>
          <a:xfrm>
            <a:off x="4953000" y="2514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5" idx="2"/>
          </p:cNvCxnSpPr>
          <p:nvPr/>
        </p:nvCxnSpPr>
        <p:spPr>
          <a:xfrm rot="5400000">
            <a:off x="6400800" y="3048000"/>
            <a:ext cx="609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5400000">
            <a:off x="7315994" y="4114800"/>
            <a:ext cx="608806" cy="79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4191000" y="5867400"/>
            <a:ext cx="1143000" cy="457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4191000" y="5181600"/>
            <a:ext cx="1143000" cy="457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4191000" y="4495800"/>
            <a:ext cx="1143000" cy="457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</a:p>
        </p:txBody>
      </p:sp>
      <p:cxnSp>
        <p:nvCxnSpPr>
          <p:cNvPr id="138" name="Straight Arrow Connector 137"/>
          <p:cNvCxnSpPr>
            <a:stCxn id="33" idx="2"/>
            <a:endCxn id="36" idx="0"/>
          </p:cNvCxnSpPr>
          <p:nvPr/>
        </p:nvCxnSpPr>
        <p:spPr>
          <a:xfrm rot="5400000">
            <a:off x="1447800" y="2971800"/>
            <a:ext cx="457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34" idx="2"/>
            <a:endCxn id="44" idx="0"/>
          </p:cNvCxnSpPr>
          <p:nvPr/>
        </p:nvCxnSpPr>
        <p:spPr>
          <a:xfrm rot="5400000">
            <a:off x="3962400" y="2971800"/>
            <a:ext cx="457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32" idx="2"/>
            <a:endCxn id="33" idx="0"/>
          </p:cNvCxnSpPr>
          <p:nvPr/>
        </p:nvCxnSpPr>
        <p:spPr>
          <a:xfrm rot="5400000">
            <a:off x="1981200" y="1295400"/>
            <a:ext cx="685800" cy="1295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32" idx="2"/>
            <a:endCxn id="34" idx="0"/>
          </p:cNvCxnSpPr>
          <p:nvPr/>
        </p:nvCxnSpPr>
        <p:spPr>
          <a:xfrm rot="16200000" flipH="1">
            <a:off x="3238500" y="1333500"/>
            <a:ext cx="685800" cy="12192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07" idx="3"/>
          </p:cNvCxnSpPr>
          <p:nvPr/>
        </p:nvCxnSpPr>
        <p:spPr>
          <a:xfrm>
            <a:off x="5334000" y="4724400"/>
            <a:ext cx="228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334000" y="5410200"/>
            <a:ext cx="228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82" idx="2"/>
            <a:endCxn id="86" idx="3"/>
          </p:cNvCxnSpPr>
          <p:nvPr/>
        </p:nvCxnSpPr>
        <p:spPr>
          <a:xfrm rot="16200000" flipH="1">
            <a:off x="7942161" y="5202339"/>
            <a:ext cx="509482" cy="1080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an 157"/>
          <p:cNvSpPr/>
          <p:nvPr/>
        </p:nvSpPr>
        <p:spPr>
          <a:xfrm>
            <a:off x="8153400" y="1738952"/>
            <a:ext cx="901700" cy="623248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cxnSp>
        <p:nvCxnSpPr>
          <p:cNvPr id="162" name="Elbow Connector 161"/>
          <p:cNvCxnSpPr>
            <a:stCxn id="105" idx="3"/>
            <a:endCxn id="44" idx="3"/>
          </p:cNvCxnSpPr>
          <p:nvPr/>
        </p:nvCxnSpPr>
        <p:spPr>
          <a:xfrm flipH="1" flipV="1">
            <a:off x="4953000" y="3657600"/>
            <a:ext cx="381000" cy="2438400"/>
          </a:xfrm>
          <a:prstGeom prst="bentConnector3">
            <a:avLst>
              <a:gd name="adj1" fmla="val -6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rot="10800000">
            <a:off x="5562600" y="4646611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rot="10800000">
            <a:off x="5562600" y="54102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rot="5400000" flipH="1" flipV="1">
            <a:off x="800894" y="4533106"/>
            <a:ext cx="1447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Folded Corner 175"/>
          <p:cNvSpPr/>
          <p:nvPr/>
        </p:nvSpPr>
        <p:spPr>
          <a:xfrm>
            <a:off x="152400" y="3581400"/>
            <a:ext cx="1066800" cy="533400"/>
          </a:xfrm>
          <a:prstGeom prst="foldedCorner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scss</a:t>
            </a:r>
            <a:r>
              <a:rPr lang="en-US" dirty="0" smtClean="0"/>
              <a:t>, .</a:t>
            </a:r>
            <a:r>
              <a:rPr lang="en-US" dirty="0" err="1" smtClean="0"/>
              <a:t>ts</a:t>
            </a:r>
            <a:r>
              <a:rPr lang="en-US" dirty="0" smtClean="0"/>
              <a:t>, html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0" y="6248400"/>
            <a:ext cx="12192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183" name="Rectangle 182"/>
          <p:cNvSpPr/>
          <p:nvPr/>
        </p:nvSpPr>
        <p:spPr>
          <a:xfrm>
            <a:off x="0" y="838200"/>
            <a:ext cx="12192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184" name="Rounded Rectangle 183"/>
          <p:cNvSpPr/>
          <p:nvPr/>
        </p:nvSpPr>
        <p:spPr>
          <a:xfrm>
            <a:off x="5791200" y="5791200"/>
            <a:ext cx="609600" cy="381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477000" y="5791200"/>
            <a:ext cx="990600" cy="381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</p:txBody>
      </p:sp>
      <p:cxnSp>
        <p:nvCxnSpPr>
          <p:cNvPr id="187" name="Straight Arrow Connector 186"/>
          <p:cNvCxnSpPr/>
          <p:nvPr/>
        </p:nvCxnSpPr>
        <p:spPr>
          <a:xfrm rot="5400000" flipH="1" flipV="1">
            <a:off x="6325394" y="4800600"/>
            <a:ext cx="1981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84" idx="2"/>
            <a:endCxn id="185" idx="0"/>
          </p:cNvCxnSpPr>
          <p:nvPr/>
        </p:nvCxnSpPr>
        <p:spPr>
          <a:xfrm rot="16200000" flipH="1">
            <a:off x="6667500" y="5486400"/>
            <a:ext cx="228600" cy="381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>
            <a:endCxn id="184" idx="0"/>
          </p:cNvCxnSpPr>
          <p:nvPr/>
        </p:nvCxnSpPr>
        <p:spPr>
          <a:xfrm rot="5400000">
            <a:off x="6096000" y="5562600"/>
            <a:ext cx="228600" cy="228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ounded Rectangle 205"/>
          <p:cNvSpPr/>
          <p:nvPr/>
        </p:nvSpPr>
        <p:spPr>
          <a:xfrm>
            <a:off x="2209800" y="5257800"/>
            <a:ext cx="1447800" cy="381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</a:t>
            </a:r>
            <a:r>
              <a:rPr lang="en-US" dirty="0" smtClean="0"/>
              <a:t>-spinner</a:t>
            </a:r>
          </a:p>
        </p:txBody>
      </p:sp>
      <p:cxnSp>
        <p:nvCxnSpPr>
          <p:cNvPr id="209" name="Elbow Connector 208"/>
          <p:cNvCxnSpPr>
            <a:stCxn id="206" idx="0"/>
          </p:cNvCxnSpPr>
          <p:nvPr/>
        </p:nvCxnSpPr>
        <p:spPr>
          <a:xfrm rot="16200000" flipV="1">
            <a:off x="1695450" y="4019550"/>
            <a:ext cx="1447800" cy="1028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Line Callout 3 (Border and Accent Bar) 212"/>
          <p:cNvSpPr/>
          <p:nvPr/>
        </p:nvSpPr>
        <p:spPr>
          <a:xfrm>
            <a:off x="228600" y="1447800"/>
            <a:ext cx="914400" cy="685800"/>
          </a:xfrm>
          <a:prstGeom prst="accent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27390"/>
              <a:gd name="adj8" fmla="val 453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View</a:t>
            </a:r>
          </a:p>
          <a:p>
            <a:pPr algn="ctr"/>
            <a:r>
              <a:rPr lang="en-US" sz="1200" dirty="0" smtClean="0"/>
              <a:t> &amp;</a:t>
            </a:r>
          </a:p>
          <a:p>
            <a:pPr algn="ctr"/>
            <a:r>
              <a:rPr lang="en-US" sz="1200" dirty="0" smtClean="0"/>
              <a:t> Controller</a:t>
            </a:r>
            <a:endParaRPr lang="en-US" sz="1200" dirty="0"/>
          </a:p>
        </p:txBody>
      </p:sp>
      <p:sp>
        <p:nvSpPr>
          <p:cNvPr id="214" name="Rounded Rectangle 213"/>
          <p:cNvSpPr/>
          <p:nvPr/>
        </p:nvSpPr>
        <p:spPr>
          <a:xfrm>
            <a:off x="4267200" y="1121392"/>
            <a:ext cx="18288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app.component.ts</a:t>
            </a:r>
            <a:r>
              <a:rPr lang="en-US" dirty="0" smtClean="0"/>
              <a:t> &amp; html</a:t>
            </a:r>
            <a:endParaRPr lang="en-US" dirty="0"/>
          </a:p>
        </p:txBody>
      </p:sp>
      <p:sp>
        <p:nvSpPr>
          <p:cNvPr id="215" name="Rounded Rectangle 214"/>
          <p:cNvSpPr/>
          <p:nvPr/>
        </p:nvSpPr>
        <p:spPr>
          <a:xfrm>
            <a:off x="6477000" y="1143000"/>
            <a:ext cx="990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main.ts</a:t>
            </a:r>
            <a:endParaRPr lang="en-US" dirty="0"/>
          </a:p>
        </p:txBody>
      </p:sp>
      <p:sp>
        <p:nvSpPr>
          <p:cNvPr id="217" name="Folded Corner 216"/>
          <p:cNvSpPr/>
          <p:nvPr/>
        </p:nvSpPr>
        <p:spPr>
          <a:xfrm>
            <a:off x="8077200" y="914400"/>
            <a:ext cx="990600" cy="533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</a:p>
          <a:p>
            <a:pPr algn="ctr"/>
            <a:r>
              <a:rPr lang="en-US" dirty="0" smtClean="0"/>
              <a:t>.html</a:t>
            </a:r>
            <a:endParaRPr lang="en-US" dirty="0"/>
          </a:p>
        </p:txBody>
      </p:sp>
      <p:cxnSp>
        <p:nvCxnSpPr>
          <p:cNvPr id="221" name="Shape 220"/>
          <p:cNvCxnSpPr>
            <a:stCxn id="81" idx="3"/>
            <a:endCxn id="158" idx="3"/>
          </p:cNvCxnSpPr>
          <p:nvPr/>
        </p:nvCxnSpPr>
        <p:spPr>
          <a:xfrm flipV="1">
            <a:off x="7848600" y="2362200"/>
            <a:ext cx="755650" cy="11811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158" idx="2"/>
          </p:cNvCxnSpPr>
          <p:nvPr/>
        </p:nvCxnSpPr>
        <p:spPr>
          <a:xfrm rot="10800000" flipV="1">
            <a:off x="4191000" y="2050576"/>
            <a:ext cx="3962400" cy="68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>
            <a:stCxn id="215" idx="3"/>
          </p:cNvCxnSpPr>
          <p:nvPr/>
        </p:nvCxnSpPr>
        <p:spPr>
          <a:xfrm>
            <a:off x="7467600" y="1371600"/>
            <a:ext cx="609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214" idx="3"/>
            <a:endCxn id="215" idx="1"/>
          </p:cNvCxnSpPr>
          <p:nvPr/>
        </p:nvCxnSpPr>
        <p:spPr>
          <a:xfrm flipV="1">
            <a:off x="6096000" y="1371600"/>
            <a:ext cx="381000" cy="164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32" idx="3"/>
          </p:cNvCxnSpPr>
          <p:nvPr/>
        </p:nvCxnSpPr>
        <p:spPr>
          <a:xfrm>
            <a:off x="3733800" y="1371600"/>
            <a:ext cx="533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Next steps and improvement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8" name="Picture 4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0"/>
            <a:ext cx="1123950" cy="771525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" y="10668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 smtClean="0"/>
              <a:t>Unit testing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Services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End to End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Grouping to angular </a:t>
            </a:r>
            <a:r>
              <a:rPr lang="en-US" sz="2400" dirty="0" smtClean="0"/>
              <a:t>modules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Bundle/package for </a:t>
            </a:r>
            <a:r>
              <a:rPr lang="en-US" sz="2400" dirty="0" err="1" smtClean="0"/>
              <a:t>voya</a:t>
            </a:r>
            <a:r>
              <a:rPr lang="en-US" sz="2400" dirty="0" smtClean="0"/>
              <a:t> Deep UI angular component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Code refactoring</a:t>
            </a:r>
          </a:p>
        </p:txBody>
      </p:sp>
      <p:sp>
        <p:nvSpPr>
          <p:cNvPr id="15362" name="AutoShape 2" descr="Image result for aurelia javascri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Challenges</a:t>
            </a:r>
            <a:endParaRPr lang="en-US" dirty="0"/>
          </a:p>
        </p:txBody>
      </p:sp>
      <p:pic>
        <p:nvPicPr>
          <p:cNvPr id="1028" name="Picture 4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0"/>
            <a:ext cx="1123950" cy="771525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" y="1066800"/>
            <a:ext cx="8229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We used to get </a:t>
            </a:r>
            <a:r>
              <a:rPr lang="en-US" sz="2400" dirty="0" smtClean="0"/>
              <a:t>a floating VDI </a:t>
            </a:r>
            <a:r>
              <a:rPr lang="en-US" sz="2400" dirty="0" smtClean="0"/>
              <a:t>for every Monday. All extensions and configuration to be done every time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Due to VDI slowness , we were getting wrong bundle while development 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Was not able to install required </a:t>
            </a:r>
            <a:r>
              <a:rPr lang="en-US" sz="2400" dirty="0" err="1" smtClean="0"/>
              <a:t>npm</a:t>
            </a:r>
            <a:r>
              <a:rPr lang="en-US" sz="2400" dirty="0" smtClean="0"/>
              <a:t> and extensions 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Not able to use the existing Deep UI components 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err="1" smtClean="0"/>
              <a:t>Jenkings</a:t>
            </a:r>
            <a:r>
              <a:rPr lang="en-US" sz="2400" dirty="0" smtClean="0"/>
              <a:t> setup for </a:t>
            </a:r>
            <a:r>
              <a:rPr lang="en-US" sz="2400" dirty="0" err="1" smtClean="0"/>
              <a:t>npm</a:t>
            </a:r>
            <a:r>
              <a:rPr lang="en-US" sz="2400" dirty="0" smtClean="0"/>
              <a:t> modules 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Requirement stability on the wireframe 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Authentication implementation</a:t>
            </a:r>
          </a:p>
          <a:p>
            <a:pPr lvl="1"/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endParaRPr lang="en-US" sz="2400" dirty="0" smtClean="0"/>
          </a:p>
          <a:p>
            <a:pPr>
              <a:buFont typeface="Wingdings" pitchFamily="2" charset="2"/>
              <a:buChar char="ü"/>
            </a:pPr>
            <a:endParaRPr lang="en-US" sz="2400" dirty="0" smtClean="0"/>
          </a:p>
          <a:p>
            <a:pPr>
              <a:buFont typeface="Wingdings" pitchFamily="2" charset="2"/>
              <a:buChar char="ü"/>
            </a:pPr>
            <a:endParaRPr lang="en-US" sz="2400" dirty="0" smtClean="0"/>
          </a:p>
        </p:txBody>
      </p:sp>
      <p:sp>
        <p:nvSpPr>
          <p:cNvPr id="15362" name="AutoShape 2" descr="Image result for aurelia javascri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0"/>
            <a:ext cx="1123950" cy="771525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47800" y="26670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/>
              <a:t>Questions , Feedback &amp; Suggestions </a:t>
            </a:r>
          </a:p>
        </p:txBody>
      </p:sp>
      <p:sp>
        <p:nvSpPr>
          <p:cNvPr id="15362" name="AutoShape 2" descr="Image result for aurelia javascri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Topics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8" name="Picture 4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0"/>
            <a:ext cx="1123950" cy="771525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" y="10668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 err="1" smtClean="0"/>
              <a:t>PayAdmin</a:t>
            </a:r>
            <a:r>
              <a:rPr lang="en-US" sz="2400" dirty="0" smtClean="0"/>
              <a:t> UI Project scope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Team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Development  and Runtime components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How Angular6 works in </a:t>
            </a:r>
            <a:r>
              <a:rPr lang="en-US" sz="2400" dirty="0" err="1" smtClean="0"/>
              <a:t>PayAdmin</a:t>
            </a:r>
            <a:r>
              <a:rPr lang="en-US" sz="2400" dirty="0" smtClean="0"/>
              <a:t> – Project Architecture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Technologies and Tools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Challenges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Next step and Improvement area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Feedback and Questions</a:t>
            </a:r>
          </a:p>
        </p:txBody>
      </p:sp>
      <p:sp>
        <p:nvSpPr>
          <p:cNvPr id="15362" name="AutoShape 2" descr="Image result for aurelia javascri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Project Scope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8" name="Picture 4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0"/>
            <a:ext cx="1123950" cy="771525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" y="1066800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 smtClean="0"/>
              <a:t>Rewrite complete UI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The existing system frond-end developed by JSP. We are rewriting the same functionality in Angualr6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Performance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There is a performance concern for the existing system. We need to address all performance related issues while we re-write it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New enhancement 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Along with the technology </a:t>
            </a:r>
            <a:r>
              <a:rPr lang="en-US" sz="2400" dirty="0" smtClean="0"/>
              <a:t>migration, we have few new enhancement which is asked by business</a:t>
            </a:r>
            <a:endParaRPr lang="en-US" sz="2400" dirty="0" smtClean="0"/>
          </a:p>
        </p:txBody>
      </p:sp>
      <p:sp>
        <p:nvSpPr>
          <p:cNvPr id="15362" name="AutoShape 2" descr="Image result for aurelia javascri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The </a:t>
            </a:r>
            <a:r>
              <a:rPr lang="en-US" sz="3600" dirty="0" err="1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PayAdmin</a:t>
            </a:r>
            <a:r>
              <a:rPr lang="en-US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 Team</a:t>
            </a:r>
            <a:endParaRPr lang="en-US" dirty="0"/>
          </a:p>
        </p:txBody>
      </p:sp>
      <p:pic>
        <p:nvPicPr>
          <p:cNvPr id="1028" name="Picture 4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0"/>
            <a:ext cx="1123950" cy="771525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2" name="AutoShape 2" descr="Image result for aurelia javascri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153158"/>
          <a:ext cx="8229600" cy="4561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97364">
                <a:tc>
                  <a:txBody>
                    <a:bodyPr/>
                    <a:lstStyle/>
                    <a:p>
                      <a:r>
                        <a:rPr lang="en-US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</a:t>
                      </a:r>
                      <a:endParaRPr lang="en-US" dirty="0"/>
                    </a:p>
                  </a:txBody>
                  <a:tcPr/>
                </a:tc>
              </a:tr>
              <a:tr h="1251431">
                <a:tc>
                  <a:txBody>
                    <a:bodyPr/>
                    <a:lstStyle/>
                    <a:p>
                      <a:r>
                        <a:rPr lang="en-US" dirty="0" smtClean="0"/>
                        <a:t>Angular</a:t>
                      </a:r>
                      <a:r>
                        <a:rPr lang="en-US" baseline="0" dirty="0" smtClean="0"/>
                        <a:t> UI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Sandhya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Bhavya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Keziyha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Prince</a:t>
                      </a:r>
                      <a:endParaRPr lang="en-US" dirty="0"/>
                    </a:p>
                  </a:txBody>
                  <a:tcPr/>
                </a:tc>
              </a:tr>
              <a:tr h="1251431">
                <a:tc>
                  <a:txBody>
                    <a:bodyPr/>
                    <a:lstStyle/>
                    <a:p>
                      <a:r>
                        <a:rPr lang="en-US" dirty="0" smtClean="0"/>
                        <a:t>Server</a:t>
                      </a:r>
                      <a:r>
                        <a:rPr lang="en-US" baseline="0" dirty="0" smtClean="0"/>
                        <a:t> side Java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Sundar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Susantha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Sajith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Vanishree</a:t>
                      </a:r>
                      <a:endParaRPr lang="en-US" dirty="0"/>
                    </a:p>
                  </a:txBody>
                  <a:tcPr/>
                </a:tc>
              </a:tr>
              <a:tr h="390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Business Analyst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Barbara</a:t>
                      </a:r>
                      <a:endParaRPr lang="en-US" dirty="0"/>
                    </a:p>
                  </a:txBody>
                  <a:tcPr/>
                </a:tc>
              </a:tr>
              <a:tr h="390404">
                <a:tc>
                  <a:txBody>
                    <a:bodyPr/>
                    <a:lstStyle/>
                    <a:p>
                      <a:r>
                        <a:rPr lang="en-US" dirty="0" smtClean="0"/>
                        <a:t>UX/Wireframe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Mathew (Matt)</a:t>
                      </a:r>
                      <a:endParaRPr lang="en-US" dirty="0"/>
                    </a:p>
                  </a:txBody>
                  <a:tcPr/>
                </a:tc>
              </a:tr>
              <a:tr h="390404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Shailendra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90404">
                <a:tc>
                  <a:txBody>
                    <a:bodyPr/>
                    <a:lstStyle/>
                    <a:p>
                      <a:r>
                        <a:rPr lang="en-US" dirty="0" smtClean="0"/>
                        <a:t>QA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Raghavendra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Technologies &amp; Tools</a:t>
            </a:r>
            <a:endParaRPr lang="en-US" dirty="0"/>
          </a:p>
        </p:txBody>
      </p:sp>
      <p:pic>
        <p:nvPicPr>
          <p:cNvPr id="1028" name="Picture 4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0"/>
            <a:ext cx="1123950" cy="771525"/>
          </a:xfrm>
          <a:prstGeom prst="rect">
            <a:avLst/>
          </a:prstGeom>
          <a:noFill/>
        </p:spPr>
      </p:pic>
      <p:sp>
        <p:nvSpPr>
          <p:cNvPr id="15362" name="AutoShape 2" descr="Image result for aurelia javascri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1066800"/>
          <a:ext cx="8229600" cy="542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52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Agnular6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scaffold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Angular</a:t>
                      </a:r>
                      <a:r>
                        <a:rPr lang="en-US" baseline="0" dirty="0" smtClean="0"/>
                        <a:t> Command Line Interface (CLI)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Module bundler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Webpack</a:t>
                      </a:r>
                      <a:r>
                        <a:rPr lang="en-US" dirty="0" smtClean="0"/>
                        <a:t> 4.8.3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 Processer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SAAS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Scripting standard</a:t>
                      </a:r>
                      <a:r>
                        <a:rPr lang="en-US" baseline="0" dirty="0" smtClean="0"/>
                        <a:t> /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TypeScript</a:t>
                      </a:r>
                      <a:r>
                        <a:rPr lang="en-US" dirty="0" smtClean="0"/>
                        <a:t> 2.7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Unit Testing</a:t>
                      </a:r>
                      <a:r>
                        <a:rPr lang="en-US" baseline="0" dirty="0" smtClean="0"/>
                        <a:t>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Protractor &amp; Karma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Visual Studio </a:t>
                      </a:r>
                      <a:r>
                        <a:rPr lang="en-US" baseline="0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Controller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</a:t>
                      </a:r>
                      <a:r>
                        <a:rPr lang="en-US" dirty="0" smtClean="0"/>
                        <a:t> (voya.github.net)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Ag-Grid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Debugging 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Augury</a:t>
                      </a:r>
                      <a:endParaRPr lang="en-US" dirty="0" smtClean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Style guide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https://angular.io/guide/styleguide</a:t>
                      </a:r>
                      <a:r>
                        <a:rPr lang="en-US" baseline="0" dirty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guide/ Community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4"/>
                        </a:rPr>
                        <a:t>https://angular.io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Build and Deployment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5"/>
                        </a:rPr>
                        <a:t>https://angular.io/guide/deployment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304800" y="2819400"/>
            <a:ext cx="8458200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28600" y="5105400"/>
            <a:ext cx="7086600" cy="15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352800" y="5334000"/>
            <a:ext cx="3886200" cy="1295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28600" y="1744663"/>
            <a:ext cx="8686800" cy="30559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1600200" y="914400"/>
            <a:ext cx="60960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581400" y="1897063"/>
            <a:ext cx="2286000" cy="762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133600" y="2895600"/>
            <a:ext cx="12192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polyfills.js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7200" y="2895600"/>
            <a:ext cx="12192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main.js</a:t>
            </a:r>
            <a:endParaRPr lang="en-US" dirty="0"/>
          </a:p>
        </p:txBody>
      </p:sp>
      <p:sp>
        <p:nvSpPr>
          <p:cNvPr id="1026" name="AutoShape 2" descr="Image result for browers"/>
          <p:cNvSpPr>
            <a:spLocks noChangeAspect="1" noChangeArrowheads="1"/>
          </p:cNvSpPr>
          <p:nvPr/>
        </p:nvSpPr>
        <p:spPr bwMode="auto">
          <a:xfrm>
            <a:off x="155575" y="990600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C:\Users\user\Desktop\browser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941137"/>
            <a:ext cx="4191000" cy="735263"/>
          </a:xfrm>
          <a:prstGeom prst="rect">
            <a:avLst/>
          </a:prstGeom>
          <a:noFill/>
        </p:spPr>
      </p:pic>
      <p:pic>
        <p:nvPicPr>
          <p:cNvPr id="1030" name="Picture 6" descr="Image result for mobi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1066800"/>
            <a:ext cx="533400" cy="533400"/>
          </a:xfrm>
          <a:prstGeom prst="rect">
            <a:avLst/>
          </a:prstGeom>
          <a:noFill/>
        </p:spPr>
      </p:pic>
      <p:sp>
        <p:nvSpPr>
          <p:cNvPr id="1032" name="AutoShape 8" descr="Image result for tablet"/>
          <p:cNvSpPr>
            <a:spLocks noChangeAspect="1" noChangeArrowheads="1"/>
          </p:cNvSpPr>
          <p:nvPr/>
        </p:nvSpPr>
        <p:spPr bwMode="auto">
          <a:xfrm>
            <a:off x="155575" y="1295400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Image result for tablet"/>
          <p:cNvSpPr>
            <a:spLocks noChangeAspect="1" noChangeArrowheads="1"/>
          </p:cNvSpPr>
          <p:nvPr/>
        </p:nvSpPr>
        <p:spPr bwMode="auto">
          <a:xfrm>
            <a:off x="155575" y="1295400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Image result for tablet"/>
          <p:cNvSpPr>
            <a:spLocks noChangeAspect="1" noChangeArrowheads="1"/>
          </p:cNvSpPr>
          <p:nvPr/>
        </p:nvSpPr>
        <p:spPr bwMode="auto">
          <a:xfrm>
            <a:off x="155575" y="1295400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2" name="Elbow Connector 91"/>
          <p:cNvCxnSpPr/>
          <p:nvPr/>
        </p:nvCxnSpPr>
        <p:spPr>
          <a:xfrm rot="5400000" flipH="1" flipV="1">
            <a:off x="1905000" y="1287463"/>
            <a:ext cx="838200" cy="25146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hape 97"/>
          <p:cNvCxnSpPr>
            <a:stCxn id="64" idx="0"/>
          </p:cNvCxnSpPr>
          <p:nvPr/>
        </p:nvCxnSpPr>
        <p:spPr>
          <a:xfrm rot="16200000" flipV="1">
            <a:off x="6519069" y="1413669"/>
            <a:ext cx="830263" cy="21336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4114800" y="2895600"/>
            <a:ext cx="12192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styles.js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5867400" y="2895600"/>
            <a:ext cx="12192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runtime.js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7391400" y="2895600"/>
            <a:ext cx="12192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vendor.js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2438400" y="4191000"/>
            <a:ext cx="12192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5867400" y="4191000"/>
            <a:ext cx="12192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4114800" y="3657600"/>
            <a:ext cx="12192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Runtime-Development Environment 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99" name="Straight Arrow Connector 98"/>
          <p:cNvCxnSpPr>
            <a:stCxn id="72" idx="0"/>
            <a:endCxn id="62" idx="2"/>
          </p:cNvCxnSpPr>
          <p:nvPr/>
        </p:nvCxnSpPr>
        <p:spPr>
          <a:xfrm rot="5400000" flipH="1" flipV="1">
            <a:off x="4572000" y="3505200"/>
            <a:ext cx="304800" cy="1588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hape 102"/>
          <p:cNvCxnSpPr>
            <a:stCxn id="5" idx="0"/>
          </p:cNvCxnSpPr>
          <p:nvPr/>
        </p:nvCxnSpPr>
        <p:spPr>
          <a:xfrm rot="5400000" flipH="1" flipV="1">
            <a:off x="2891632" y="2205832"/>
            <a:ext cx="541337" cy="838200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hape 119"/>
          <p:cNvCxnSpPr>
            <a:stCxn id="63" idx="0"/>
            <a:endCxn id="4" idx="3"/>
          </p:cNvCxnSpPr>
          <p:nvPr/>
        </p:nvCxnSpPr>
        <p:spPr>
          <a:xfrm rot="16200000" flipV="1">
            <a:off x="5863432" y="2282032"/>
            <a:ext cx="617537" cy="609600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62" idx="0"/>
            <a:endCxn id="4" idx="2"/>
          </p:cNvCxnSpPr>
          <p:nvPr/>
        </p:nvCxnSpPr>
        <p:spPr>
          <a:xfrm rot="5400000" flipH="1" flipV="1">
            <a:off x="4606132" y="2777332"/>
            <a:ext cx="236537" cy="1588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hape 134"/>
          <p:cNvCxnSpPr>
            <a:stCxn id="68" idx="0"/>
            <a:endCxn id="72" idx="3"/>
          </p:cNvCxnSpPr>
          <p:nvPr/>
        </p:nvCxnSpPr>
        <p:spPr>
          <a:xfrm rot="16200000" flipV="1">
            <a:off x="5753100" y="3467100"/>
            <a:ext cx="304800" cy="1143000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152400" y="1524000"/>
            <a:ext cx="12192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142" name="Rounded Rectangle 141"/>
          <p:cNvSpPr/>
          <p:nvPr/>
        </p:nvSpPr>
        <p:spPr>
          <a:xfrm>
            <a:off x="533400" y="5791200"/>
            <a:ext cx="3505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Angular6 CLI</a:t>
            </a:r>
            <a:endParaRPr lang="en-US" dirty="0"/>
          </a:p>
        </p:txBody>
      </p:sp>
      <p:sp>
        <p:nvSpPr>
          <p:cNvPr id="143" name="Rectangle 142"/>
          <p:cNvSpPr/>
          <p:nvPr/>
        </p:nvSpPr>
        <p:spPr>
          <a:xfrm>
            <a:off x="7696200" y="5562600"/>
            <a:ext cx="1143000" cy="99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44" name="Cloud 143"/>
          <p:cNvSpPr/>
          <p:nvPr/>
        </p:nvSpPr>
        <p:spPr>
          <a:xfrm>
            <a:off x="7924800" y="5791200"/>
            <a:ext cx="838200" cy="457200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REST API</a:t>
            </a:r>
            <a:endParaRPr lang="en-US" sz="1100" dirty="0"/>
          </a:p>
        </p:txBody>
      </p:sp>
      <p:sp>
        <p:nvSpPr>
          <p:cNvPr id="146" name="Rectangle 145"/>
          <p:cNvSpPr/>
          <p:nvPr/>
        </p:nvSpPr>
        <p:spPr>
          <a:xfrm>
            <a:off x="152400" y="4953000"/>
            <a:ext cx="12192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sp>
        <p:nvSpPr>
          <p:cNvPr id="147" name="Rounded Rectangle 146"/>
          <p:cNvSpPr/>
          <p:nvPr/>
        </p:nvSpPr>
        <p:spPr>
          <a:xfrm>
            <a:off x="3505200" y="5943600"/>
            <a:ext cx="25908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</a:t>
            </a:r>
            <a:r>
              <a:rPr lang="en-US" dirty="0" err="1" smtClean="0"/>
              <a:t>ode_modules</a:t>
            </a:r>
            <a:endParaRPr lang="en-US" dirty="0"/>
          </a:p>
        </p:txBody>
      </p:sp>
      <p:sp>
        <p:nvSpPr>
          <p:cNvPr id="148" name="Rounded Rectangle 147"/>
          <p:cNvSpPr/>
          <p:nvPr/>
        </p:nvSpPr>
        <p:spPr>
          <a:xfrm>
            <a:off x="4114800" y="5410200"/>
            <a:ext cx="16002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npm</a:t>
            </a:r>
            <a:endParaRPr lang="en-US" dirty="0"/>
          </a:p>
        </p:txBody>
      </p:sp>
      <p:cxnSp>
        <p:nvCxnSpPr>
          <p:cNvPr id="170" name="Straight Arrow Connector 169"/>
          <p:cNvCxnSpPr/>
          <p:nvPr/>
        </p:nvCxnSpPr>
        <p:spPr>
          <a:xfrm rot="5400000">
            <a:off x="8000206" y="5181600"/>
            <a:ext cx="762794" cy="79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ounded Rectangle 175"/>
          <p:cNvSpPr/>
          <p:nvPr/>
        </p:nvSpPr>
        <p:spPr>
          <a:xfrm>
            <a:off x="5943600" y="6019800"/>
            <a:ext cx="11430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178" name="Rectangle 177"/>
          <p:cNvSpPr/>
          <p:nvPr/>
        </p:nvSpPr>
        <p:spPr>
          <a:xfrm>
            <a:off x="6477000" y="4953000"/>
            <a:ext cx="12192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Bundling</a:t>
            </a:r>
            <a:endParaRPr lang="en-US" dirty="0"/>
          </a:p>
        </p:txBody>
      </p:sp>
      <p:cxnSp>
        <p:nvCxnSpPr>
          <p:cNvPr id="180" name="Straight Arrow Connector 179"/>
          <p:cNvCxnSpPr>
            <a:endCxn id="136" idx="2"/>
          </p:cNvCxnSpPr>
          <p:nvPr/>
        </p:nvCxnSpPr>
        <p:spPr>
          <a:xfrm rot="5400000" flipH="1" flipV="1">
            <a:off x="4304506" y="5067300"/>
            <a:ext cx="534194" cy="79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867400" y="5410200"/>
            <a:ext cx="12192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typescript</a:t>
            </a:r>
            <a:endParaRPr lang="en-US" dirty="0"/>
          </a:p>
        </p:txBody>
      </p:sp>
      <p:cxnSp>
        <p:nvCxnSpPr>
          <p:cNvPr id="44" name="Shape 43"/>
          <p:cNvCxnSpPr>
            <a:stCxn id="67" idx="0"/>
            <a:endCxn id="72" idx="1"/>
          </p:cNvCxnSpPr>
          <p:nvPr/>
        </p:nvCxnSpPr>
        <p:spPr>
          <a:xfrm rot="5400000" flipH="1" flipV="1">
            <a:off x="3429000" y="3505200"/>
            <a:ext cx="304800" cy="10668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6200" y="1524000"/>
            <a:ext cx="1752600" cy="304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Project Folder structure(1</a:t>
            </a:r>
            <a:r>
              <a:rPr lang="en-US" sz="3600" baseline="300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st</a:t>
            </a:r>
            <a:r>
              <a:rPr lang="en-US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 level) 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2667000" y="1752600"/>
            <a:ext cx="1524000" cy="533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343400" y="1752600"/>
            <a:ext cx="1600200" cy="533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scss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438400" y="2971800"/>
            <a:ext cx="12192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438400" y="3810000"/>
            <a:ext cx="12192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791200" y="35052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791200" y="41910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791200" y="48768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layout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791200" y="55626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vendor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8077200" y="1752600"/>
            <a:ext cx="914400" cy="533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553200" y="1752600"/>
            <a:ext cx="762000" cy="533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e2e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5791200" y="62484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</a:t>
            </a:r>
          </a:p>
        </p:txBody>
      </p:sp>
      <p:sp>
        <p:nvSpPr>
          <p:cNvPr id="51" name="Folded Corner 50"/>
          <p:cNvSpPr/>
          <p:nvPr/>
        </p:nvSpPr>
        <p:spPr>
          <a:xfrm>
            <a:off x="5105400" y="2667000"/>
            <a:ext cx="1295400" cy="533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main.scss</a:t>
            </a:r>
            <a:endParaRPr lang="en-US" dirty="0" smtClean="0"/>
          </a:p>
        </p:txBody>
      </p:sp>
      <p:cxnSp>
        <p:nvCxnSpPr>
          <p:cNvPr id="53" name="Shape 52"/>
          <p:cNvCxnSpPr>
            <a:endCxn id="50" idx="1"/>
          </p:cNvCxnSpPr>
          <p:nvPr/>
        </p:nvCxnSpPr>
        <p:spPr>
          <a:xfrm rot="16200000" flipH="1">
            <a:off x="3962400" y="4648200"/>
            <a:ext cx="3276600" cy="3810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7" idx="1"/>
          </p:cNvCxnSpPr>
          <p:nvPr/>
        </p:nvCxnSpPr>
        <p:spPr>
          <a:xfrm>
            <a:off x="5410200" y="37338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410200" y="44958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410200" y="51054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410200" y="57912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51" idx="1"/>
          </p:cNvCxnSpPr>
          <p:nvPr/>
        </p:nvCxnSpPr>
        <p:spPr>
          <a:xfrm rot="10800000">
            <a:off x="4724400" y="2286000"/>
            <a:ext cx="381000" cy="6477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65"/>
          <p:cNvCxnSpPr>
            <a:stCxn id="101" idx="3"/>
          </p:cNvCxnSpPr>
          <p:nvPr/>
        </p:nvCxnSpPr>
        <p:spPr>
          <a:xfrm flipV="1">
            <a:off x="3657600" y="2286000"/>
            <a:ext cx="304800" cy="26289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3" idx="3"/>
          </p:cNvCxnSpPr>
          <p:nvPr/>
        </p:nvCxnSpPr>
        <p:spPr>
          <a:xfrm>
            <a:off x="3657600" y="3200400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7848600" y="3505200"/>
            <a:ext cx="898358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fonts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7848600" y="4267200"/>
            <a:ext cx="898358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</a:p>
        </p:txBody>
      </p:sp>
      <p:cxnSp>
        <p:nvCxnSpPr>
          <p:cNvPr id="91" name="Shape 90"/>
          <p:cNvCxnSpPr>
            <a:stCxn id="89" idx="1"/>
            <a:endCxn id="47" idx="1"/>
          </p:cNvCxnSpPr>
          <p:nvPr/>
        </p:nvCxnSpPr>
        <p:spPr>
          <a:xfrm rot="10800000" flipH="1">
            <a:off x="7848600" y="2019300"/>
            <a:ext cx="228600" cy="2476500"/>
          </a:xfrm>
          <a:prstGeom prst="bentConnector3">
            <a:avLst>
              <a:gd name="adj1" fmla="val -10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1"/>
          </p:cNvCxnSpPr>
          <p:nvPr/>
        </p:nvCxnSpPr>
        <p:spPr>
          <a:xfrm rot="10800000">
            <a:off x="7620000" y="3733800"/>
            <a:ext cx="228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2133600" y="4648200"/>
            <a:ext cx="15240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component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657600" y="4038600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lded Corner 31"/>
          <p:cNvSpPr/>
          <p:nvPr/>
        </p:nvSpPr>
        <p:spPr>
          <a:xfrm>
            <a:off x="228600" y="2438400"/>
            <a:ext cx="1295400" cy="533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</a:t>
            </a:r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json</a:t>
            </a:r>
            <a:endParaRPr lang="en-US" dirty="0" smtClean="0"/>
          </a:p>
        </p:txBody>
      </p:sp>
      <p:sp>
        <p:nvSpPr>
          <p:cNvPr id="37" name="Folded Corner 36"/>
          <p:cNvSpPr/>
          <p:nvPr/>
        </p:nvSpPr>
        <p:spPr>
          <a:xfrm>
            <a:off x="228600" y="1752600"/>
            <a:ext cx="1295400" cy="533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</a:t>
            </a:r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json</a:t>
            </a:r>
            <a:endParaRPr lang="en-US" dirty="0" smtClean="0"/>
          </a:p>
        </p:txBody>
      </p:sp>
      <p:sp>
        <p:nvSpPr>
          <p:cNvPr id="38" name="Folded Corner 37"/>
          <p:cNvSpPr/>
          <p:nvPr/>
        </p:nvSpPr>
        <p:spPr>
          <a:xfrm>
            <a:off x="228600" y="3200400"/>
            <a:ext cx="1295400" cy="533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proxy.conf</a:t>
            </a:r>
            <a:endParaRPr lang="en-US" dirty="0" smtClean="0"/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39" name="Folded Corner 38"/>
          <p:cNvSpPr/>
          <p:nvPr/>
        </p:nvSpPr>
        <p:spPr>
          <a:xfrm>
            <a:off x="228600" y="3962400"/>
            <a:ext cx="1295400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tslint.json</a:t>
            </a:r>
            <a:endParaRPr lang="en-US" dirty="0" smtClean="0"/>
          </a:p>
        </p:txBody>
      </p:sp>
      <p:sp>
        <p:nvSpPr>
          <p:cNvPr id="41" name="Line Callout 3 (Accent Bar) 40"/>
          <p:cNvSpPr/>
          <p:nvPr/>
        </p:nvSpPr>
        <p:spPr>
          <a:xfrm>
            <a:off x="838200" y="5486400"/>
            <a:ext cx="1676400" cy="533400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-171046"/>
              <a:gd name="adj8" fmla="val -379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 configurations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505200" y="914400"/>
            <a:ext cx="1447800" cy="5334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45" name="Line Callout 3 (Accent Bar) 44"/>
          <p:cNvSpPr/>
          <p:nvPr/>
        </p:nvSpPr>
        <p:spPr>
          <a:xfrm>
            <a:off x="3276600" y="6096000"/>
            <a:ext cx="1676400" cy="533400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-171045"/>
              <a:gd name="adj8" fmla="val -2407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entry component </a:t>
            </a:r>
            <a:endParaRPr lang="en-US" dirty="0"/>
          </a:p>
        </p:txBody>
      </p:sp>
      <p:cxnSp>
        <p:nvCxnSpPr>
          <p:cNvPr id="59" name="Elbow Connector 58"/>
          <p:cNvCxnSpPr>
            <a:stCxn id="35" idx="0"/>
            <a:endCxn id="43" idx="2"/>
          </p:cNvCxnSpPr>
          <p:nvPr/>
        </p:nvCxnSpPr>
        <p:spPr>
          <a:xfrm rot="5400000" flipH="1" flipV="1">
            <a:off x="3676650" y="1200150"/>
            <a:ext cx="304800" cy="8001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6" idx="0"/>
            <a:endCxn id="43" idx="2"/>
          </p:cNvCxnSpPr>
          <p:nvPr/>
        </p:nvCxnSpPr>
        <p:spPr>
          <a:xfrm rot="16200000" flipV="1">
            <a:off x="4533900" y="1143000"/>
            <a:ext cx="304800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hape 63"/>
          <p:cNvCxnSpPr>
            <a:stCxn id="40" idx="0"/>
            <a:endCxn id="43" idx="1"/>
          </p:cNvCxnSpPr>
          <p:nvPr/>
        </p:nvCxnSpPr>
        <p:spPr>
          <a:xfrm rot="5400000" flipH="1" flipV="1">
            <a:off x="2057400" y="76200"/>
            <a:ext cx="342900" cy="25527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stCxn id="48" idx="0"/>
            <a:endCxn id="43" idx="3"/>
          </p:cNvCxnSpPr>
          <p:nvPr/>
        </p:nvCxnSpPr>
        <p:spPr>
          <a:xfrm rot="16200000" flipV="1">
            <a:off x="5657850" y="476250"/>
            <a:ext cx="571500" cy="19812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71"/>
          <p:cNvCxnSpPr>
            <a:stCxn id="47" idx="0"/>
          </p:cNvCxnSpPr>
          <p:nvPr/>
        </p:nvCxnSpPr>
        <p:spPr>
          <a:xfrm rot="16200000" flipV="1">
            <a:off x="7467600" y="685800"/>
            <a:ext cx="533400" cy="16002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2895600" y="1447800"/>
            <a:ext cx="1828800" cy="5334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 rot="16200000">
            <a:off x="6477000" y="4038600"/>
            <a:ext cx="4038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 framework</a:t>
            </a:r>
          </a:p>
          <a:p>
            <a:pPr algn="ctr"/>
            <a:r>
              <a:rPr lang="en-US" dirty="0" smtClean="0"/>
              <a:t>Karma &amp; protractor </a:t>
            </a:r>
            <a:endParaRPr lang="en-US" dirty="0"/>
          </a:p>
        </p:txBody>
      </p:sp>
      <p:sp>
        <p:nvSpPr>
          <p:cNvPr id="113" name="Rounded Rectangle 112"/>
          <p:cNvSpPr/>
          <p:nvPr/>
        </p:nvSpPr>
        <p:spPr>
          <a:xfrm>
            <a:off x="838200" y="914400"/>
            <a:ext cx="5715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Angular6 CLI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Project Architecture </a:t>
            </a:r>
            <a:endParaRPr lang="en-US" dirty="0"/>
          </a:p>
        </p:txBody>
      </p:sp>
      <p:sp>
        <p:nvSpPr>
          <p:cNvPr id="34" name="Folded Corner 33"/>
          <p:cNvSpPr/>
          <p:nvPr/>
        </p:nvSpPr>
        <p:spPr>
          <a:xfrm>
            <a:off x="7696200" y="914400"/>
            <a:ext cx="1295400" cy="6096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Bundle.js(s)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838200" y="2084696"/>
            <a:ext cx="1828800" cy="533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773304" y="2084696"/>
            <a:ext cx="1752600" cy="533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37" name="Folded Corner 36"/>
          <p:cNvSpPr/>
          <p:nvPr/>
        </p:nvSpPr>
        <p:spPr>
          <a:xfrm>
            <a:off x="7696200" y="1600200"/>
            <a:ext cx="1295400" cy="6096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28600" y="28194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28600" y="35052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 Info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28600" y="41910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participants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8600" y="48768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28600" y="55626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172200" y="28194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172200" y="35052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 smtClean="0"/>
          </a:p>
        </p:txBody>
      </p:sp>
      <p:sp>
        <p:nvSpPr>
          <p:cNvPr id="23" name="Rounded Rectangle 22"/>
          <p:cNvSpPr/>
          <p:nvPr/>
        </p:nvSpPr>
        <p:spPr>
          <a:xfrm>
            <a:off x="6172200" y="41910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constants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172200" y="48768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directives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172200" y="55626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172200" y="61722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mocks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657600" y="35052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57600" y="41910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657600" y="48768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657600" y="55626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Pipes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657600" y="61722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657600" y="28194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utils</a:t>
            </a:r>
            <a:endParaRPr lang="en-US" dirty="0" smtClean="0"/>
          </a:p>
        </p:txBody>
      </p:sp>
      <p:sp>
        <p:nvSpPr>
          <p:cNvPr id="40" name="Rounded Rectangle 39"/>
          <p:cNvSpPr/>
          <p:nvPr/>
        </p:nvSpPr>
        <p:spPr>
          <a:xfrm>
            <a:off x="228600" y="61722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contribution</a:t>
            </a:r>
          </a:p>
        </p:txBody>
      </p:sp>
      <p:cxnSp>
        <p:nvCxnSpPr>
          <p:cNvPr id="42" name="Straight Connector 41"/>
          <p:cNvCxnSpPr>
            <a:stCxn id="36" idx="2"/>
          </p:cNvCxnSpPr>
          <p:nvPr/>
        </p:nvCxnSpPr>
        <p:spPr>
          <a:xfrm rot="5400000">
            <a:off x="3663002" y="4593894"/>
            <a:ext cx="3962400" cy="108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638800" y="2895600"/>
            <a:ext cx="533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0800000">
            <a:off x="5181600" y="3124200"/>
            <a:ext cx="457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638800" y="3657600"/>
            <a:ext cx="533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5181600" y="3886200"/>
            <a:ext cx="457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638800" y="4267200"/>
            <a:ext cx="533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0800000">
            <a:off x="5181600" y="4495800"/>
            <a:ext cx="457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638800" y="4953000"/>
            <a:ext cx="533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0800000">
            <a:off x="5181600" y="5181600"/>
            <a:ext cx="457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638800" y="5637211"/>
            <a:ext cx="533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>
            <a:off x="5181600" y="5865811"/>
            <a:ext cx="457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638800" y="6324600"/>
            <a:ext cx="533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0800000">
            <a:off x="5181600" y="6553200"/>
            <a:ext cx="457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endCxn id="40" idx="3"/>
          </p:cNvCxnSpPr>
          <p:nvPr/>
        </p:nvCxnSpPr>
        <p:spPr>
          <a:xfrm rot="5400000">
            <a:off x="190500" y="4152900"/>
            <a:ext cx="3810000" cy="6858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13" idx="3"/>
          </p:cNvCxnSpPr>
          <p:nvPr/>
        </p:nvCxnSpPr>
        <p:spPr>
          <a:xfrm rot="10800000">
            <a:off x="1752600" y="3048000"/>
            <a:ext cx="685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17" idx="3"/>
          </p:cNvCxnSpPr>
          <p:nvPr/>
        </p:nvCxnSpPr>
        <p:spPr>
          <a:xfrm rot="10800000">
            <a:off x="1752600" y="3733800"/>
            <a:ext cx="685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0800000">
            <a:off x="1752600" y="4419600"/>
            <a:ext cx="685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0800000">
            <a:off x="1752600" y="5105400"/>
            <a:ext cx="685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>
            <a:off x="1752600" y="5791200"/>
            <a:ext cx="685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stCxn id="35" idx="0"/>
            <a:endCxn id="49" idx="1"/>
          </p:cNvCxnSpPr>
          <p:nvPr/>
        </p:nvCxnSpPr>
        <p:spPr>
          <a:xfrm rot="5400000" flipH="1" flipV="1">
            <a:off x="2139002" y="1328098"/>
            <a:ext cx="370196" cy="11430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50"/>
          <p:cNvCxnSpPr>
            <a:stCxn id="36" idx="0"/>
            <a:endCxn id="49" idx="3"/>
          </p:cNvCxnSpPr>
          <p:nvPr/>
        </p:nvCxnSpPr>
        <p:spPr>
          <a:xfrm rot="16200000" flipV="1">
            <a:off x="5001904" y="1436996"/>
            <a:ext cx="370196" cy="925204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3048000" y="2092656"/>
            <a:ext cx="1371600" cy="533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cxnSp>
        <p:nvCxnSpPr>
          <p:cNvPr id="79" name="Straight Arrow Connector 78"/>
          <p:cNvCxnSpPr>
            <a:stCxn id="36" idx="1"/>
            <a:endCxn id="52" idx="3"/>
          </p:cNvCxnSpPr>
          <p:nvPr/>
        </p:nvCxnSpPr>
        <p:spPr>
          <a:xfrm rot="10800000" flipV="1">
            <a:off x="4419600" y="2351396"/>
            <a:ext cx="353704" cy="79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5" idx="3"/>
            <a:endCxn id="52" idx="1"/>
          </p:cNvCxnSpPr>
          <p:nvPr/>
        </p:nvCxnSpPr>
        <p:spPr>
          <a:xfrm>
            <a:off x="2667000" y="2351396"/>
            <a:ext cx="381000" cy="79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228600" y="3657600"/>
            <a:ext cx="8763000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Shared Component  Architecture 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3429000" y="914400"/>
            <a:ext cx="1828800" cy="5334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(Shared)</a:t>
            </a:r>
          </a:p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838200" y="12954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layout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715000" y="16002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browser-info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467600" y="16002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time-info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810000" y="16764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886200" y="25146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base-input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04800" y="38862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</a:t>
            </a:r>
            <a:r>
              <a:rPr lang="en-US" dirty="0" smtClean="0"/>
              <a:t>-button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981200" y="38862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voya-texbox</a:t>
            </a:r>
            <a:endParaRPr lang="en-US" dirty="0" smtClean="0"/>
          </a:p>
        </p:txBody>
      </p:sp>
      <p:sp>
        <p:nvSpPr>
          <p:cNvPr id="40" name="Rounded Rectangle 39"/>
          <p:cNvSpPr/>
          <p:nvPr/>
        </p:nvSpPr>
        <p:spPr>
          <a:xfrm>
            <a:off x="3657600" y="3886200"/>
            <a:ext cx="16764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</a:t>
            </a:r>
            <a:r>
              <a:rPr lang="en-US" dirty="0" smtClean="0"/>
              <a:t>-checkbox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486400" y="38862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</a:t>
            </a:r>
            <a:r>
              <a:rPr lang="en-US" dirty="0" smtClean="0"/>
              <a:t>-radio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086600" y="38862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</a:t>
            </a:r>
            <a:r>
              <a:rPr lang="en-US" dirty="0" smtClean="0"/>
              <a:t>-email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457200" y="4724400"/>
            <a:ext cx="12954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</a:t>
            </a:r>
            <a:r>
              <a:rPr lang="en-US" dirty="0" smtClean="0"/>
              <a:t>-grid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1981200" y="47244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Voya-lebel</a:t>
            </a:r>
            <a:endParaRPr lang="en-US" dirty="0" smtClean="0"/>
          </a:p>
        </p:txBody>
      </p:sp>
      <p:sp>
        <p:nvSpPr>
          <p:cNvPr id="62" name="Rounded Rectangle 61"/>
          <p:cNvSpPr/>
          <p:nvPr/>
        </p:nvSpPr>
        <p:spPr>
          <a:xfrm>
            <a:off x="3657600" y="4724400"/>
            <a:ext cx="16764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</a:t>
            </a:r>
            <a:r>
              <a:rPr lang="en-US" dirty="0" smtClean="0"/>
              <a:t>-paging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5486400" y="47244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</a:t>
            </a:r>
            <a:r>
              <a:rPr lang="en-US" dirty="0" smtClean="0"/>
              <a:t>-select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086600" y="47244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voya-ssn</a:t>
            </a:r>
            <a:endParaRPr lang="en-US" dirty="0" smtClean="0"/>
          </a:p>
        </p:txBody>
      </p:sp>
      <p:sp>
        <p:nvSpPr>
          <p:cNvPr id="65" name="Rounded Rectangle 64"/>
          <p:cNvSpPr/>
          <p:nvPr/>
        </p:nvSpPr>
        <p:spPr>
          <a:xfrm>
            <a:off x="457200" y="5638800"/>
            <a:ext cx="12954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</a:t>
            </a:r>
            <a:r>
              <a:rPr lang="en-US" dirty="0" smtClean="0"/>
              <a:t>-zip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1905000" y="56388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</a:t>
            </a:r>
            <a:r>
              <a:rPr lang="en-US" dirty="0" smtClean="0"/>
              <a:t>-account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3505200" y="5638800"/>
            <a:ext cx="16764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</a:t>
            </a:r>
            <a:r>
              <a:rPr lang="en-US" dirty="0" smtClean="0"/>
              <a:t>-routing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562600" y="5638800"/>
            <a:ext cx="1371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</a:t>
            </a:r>
            <a:r>
              <a:rPr lang="en-US" dirty="0" smtClean="0"/>
              <a:t>-link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086600" y="5638800"/>
            <a:ext cx="1828800" cy="6858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</a:t>
            </a:r>
            <a:r>
              <a:rPr lang="en-US" dirty="0" smtClean="0"/>
              <a:t>-multi-select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rot="5400000">
            <a:off x="4229894" y="3314700"/>
            <a:ext cx="685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76200" y="1981200"/>
            <a:ext cx="12954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6705600" y="2438400"/>
            <a:ext cx="12954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spinner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1905000" y="1981200"/>
            <a:ext cx="12954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838200" y="27432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page-header</a:t>
            </a:r>
          </a:p>
        </p:txBody>
      </p:sp>
      <p:cxnSp>
        <p:nvCxnSpPr>
          <p:cNvPr id="87" name="Elbow Connector 86"/>
          <p:cNvCxnSpPr>
            <a:stCxn id="33" idx="2"/>
            <a:endCxn id="85" idx="0"/>
          </p:cNvCxnSpPr>
          <p:nvPr/>
        </p:nvCxnSpPr>
        <p:spPr>
          <a:xfrm rot="5400000">
            <a:off x="1104900" y="2247900"/>
            <a:ext cx="990600" cy="15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4" idx="1"/>
          </p:cNvCxnSpPr>
          <p:nvPr/>
        </p:nvCxnSpPr>
        <p:spPr>
          <a:xfrm>
            <a:off x="1600200" y="2209800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10800000">
            <a:off x="1371600" y="2057400"/>
            <a:ext cx="228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6" idx="2"/>
          </p:cNvCxnSpPr>
          <p:nvPr/>
        </p:nvCxnSpPr>
        <p:spPr>
          <a:xfrm rot="5400000">
            <a:off x="4381500" y="23241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97"/>
          <p:cNvCxnSpPr>
            <a:stCxn id="32" idx="3"/>
            <a:endCxn id="35" idx="0"/>
          </p:cNvCxnSpPr>
          <p:nvPr/>
        </p:nvCxnSpPr>
        <p:spPr>
          <a:xfrm>
            <a:off x="5257800" y="1181100"/>
            <a:ext cx="2971800" cy="4191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hape 99"/>
          <p:cNvCxnSpPr>
            <a:stCxn id="32" idx="3"/>
            <a:endCxn id="34" idx="0"/>
          </p:cNvCxnSpPr>
          <p:nvPr/>
        </p:nvCxnSpPr>
        <p:spPr>
          <a:xfrm>
            <a:off x="5257800" y="1181100"/>
            <a:ext cx="1219200" cy="4191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32" idx="1"/>
            <a:endCxn id="33" idx="3"/>
          </p:cNvCxnSpPr>
          <p:nvPr/>
        </p:nvCxnSpPr>
        <p:spPr>
          <a:xfrm rot="10800000" flipV="1">
            <a:off x="2362200" y="1181100"/>
            <a:ext cx="1066800" cy="3429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107"/>
          <p:cNvCxnSpPr>
            <a:stCxn id="32" idx="3"/>
            <a:endCxn id="83" idx="0"/>
          </p:cNvCxnSpPr>
          <p:nvPr/>
        </p:nvCxnSpPr>
        <p:spPr>
          <a:xfrm>
            <a:off x="5257800" y="1181100"/>
            <a:ext cx="2095500" cy="12573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>
            <a:off x="4496594" y="1599406"/>
            <a:ext cx="152400" cy="1588"/>
          </a:xfrm>
          <a:prstGeom prst="bentConnector3">
            <a:avLst>
              <a:gd name="adj1" fmla="val -6641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471</Words>
  <Application>Microsoft Office PowerPoint</Application>
  <PresentationFormat>On-screen Show (4:3)</PresentationFormat>
  <Paragraphs>220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</dc:creator>
  <cp:lastModifiedBy>user</cp:lastModifiedBy>
  <cp:revision>236</cp:revision>
  <dcterms:created xsi:type="dcterms:W3CDTF">2017-07-29T15:17:26Z</dcterms:created>
  <dcterms:modified xsi:type="dcterms:W3CDTF">2018-11-05T00:14:38Z</dcterms:modified>
</cp:coreProperties>
</file>