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0"/>
  </p:notesMasterIdLst>
  <p:handoutMasterIdLst>
    <p:handoutMasterId r:id="rId21"/>
  </p:handoutMasterIdLst>
  <p:sldIdLst>
    <p:sldId id="409" r:id="rId2"/>
    <p:sldId id="376" r:id="rId3"/>
    <p:sldId id="395" r:id="rId4"/>
    <p:sldId id="396" r:id="rId5"/>
    <p:sldId id="392" r:id="rId6"/>
    <p:sldId id="398" r:id="rId7"/>
    <p:sldId id="384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72" r:id="rId19"/>
  </p:sldIdLst>
  <p:sldSz cx="9144000" cy="6858000" type="screen4x3"/>
  <p:notesSz cx="6858000" cy="9144000"/>
  <p:custDataLst>
    <p:tags r:id="rId22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002B4C"/>
    <a:srgbClr val="005696"/>
    <a:srgbClr val="199CFF"/>
    <a:srgbClr val="1C456A"/>
    <a:srgbClr val="0091FE"/>
    <a:srgbClr val="0091C4"/>
    <a:srgbClr val="3F89CD"/>
    <a:srgbClr val="22538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50000" autoAdjust="0"/>
  </p:normalViewPr>
  <p:slideViewPr>
    <p:cSldViewPr snapToGrid="0" snapToObjects="1">
      <p:cViewPr>
        <p:scale>
          <a:sx n="100" d="100"/>
          <a:sy n="100" d="100"/>
        </p:scale>
        <p:origin x="-936" y="-24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77" y="2339222"/>
            <a:ext cx="163466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8650" y="4225171"/>
            <a:ext cx="78867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66868"/>
            <a:ext cx="78867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21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949751"/>
            <a:ext cx="7886700" cy="4414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Proof of Concept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on </a:t>
            </a:r>
            <a:r>
              <a:rPr lang="en-US" smtClean="0">
                <a:solidFill>
                  <a:srgbClr val="7030A0"/>
                </a:solidFill>
              </a:rPr>
              <a:t/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Project Management Tool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By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Salesforce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4655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Project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Esitmation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and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Planing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 Tracking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Report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Generation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Organization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Level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Visibility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Most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of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them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Are in MS Excel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85783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Problem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Problems and Challenges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52" y="3317168"/>
            <a:ext cx="255166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To monitor project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</a:rPr>
              <a:t>progress by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Burned do</a:t>
            </a:r>
            <a:r>
              <a:rPr lang="en-US" sz="1400" b="1" dirty="0" smtClean="0">
                <a:solidFill>
                  <a:schemeClr val="accent3"/>
                </a:solidFill>
              </a:rPr>
              <a:t>wn chart 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24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A module for creating Backlogs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95" y="4567540"/>
            <a:ext cx="1901739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To see the complete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View of the project by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Backlog and user story 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273" y="5883544"/>
            <a:ext cx="400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</a:rPr>
              <a:t>A complete module for tracking defects, and Issues 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26745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to create backlog tasks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and its estimation &amp; Allocation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20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Tool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Backlogs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Sprint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57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Tasks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4889449"/>
            <a:ext cx="7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Issue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Tracker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6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Story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Board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Burned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Down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Member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98" y="1938887"/>
            <a:ext cx="252190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for member creation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</a:rPr>
              <a:t>a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nd assignments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1404" y="1087315"/>
            <a:ext cx="351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A module which will handle all about project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2415" y="3424460"/>
            <a:ext cx="2254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module for creating and a complete sprint management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Technology</a:t>
              </a:r>
            </a:p>
            <a:p>
              <a:r>
                <a:rPr lang="en-US" sz="1400" dirty="0" smtClean="0"/>
                <a:t>To select the right technology is the big challenge</a:t>
              </a:r>
              <a:endParaRPr lang="en-US" sz="1400" dirty="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Software license </a:t>
              </a:r>
            </a:p>
            <a:p>
              <a:r>
                <a:rPr lang="en-US" sz="1400" dirty="0" smtClean="0"/>
                <a:t>Software is only free for development. 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Dev. Environment</a:t>
              </a:r>
            </a:p>
            <a:p>
              <a:r>
                <a:rPr lang="en-US" sz="1400" dirty="0" smtClean="0"/>
                <a:t>ODC restriction and white room policy</a:t>
              </a:r>
              <a:endParaRPr lang="en-US" sz="1400" dirty="0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Skills</a:t>
              </a:r>
            </a:p>
            <a:p>
              <a:r>
                <a:rPr lang="en-US" sz="1400" dirty="0" smtClean="0"/>
                <a:t>Team is new to the technology </a:t>
              </a:r>
              <a:endParaRPr lang="en-US" sz="1400" dirty="0"/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Requirement</a:t>
              </a:r>
            </a:p>
            <a:p>
              <a:r>
                <a:rPr lang="en-US" sz="1400" dirty="0" smtClean="0"/>
                <a:t>Due to the lack of experience in Agile tools</a:t>
              </a:r>
              <a:endParaRPr lang="en-US" sz="1400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Current deliverable</a:t>
              </a:r>
            </a:p>
            <a:p>
              <a:r>
                <a:rPr lang="en-US" sz="1400" dirty="0" smtClean="0"/>
                <a:t>Team’s primary responsibility is current project deliverable</a:t>
              </a:r>
              <a:endParaRPr lang="en-US" sz="14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Challenges for the Solution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545149" y="2570943"/>
            <a:ext cx="1245348" cy="1308327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98" name="Group 91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402405" y="2022347"/>
            <a:ext cx="922543" cy="969199"/>
            <a:chOff x="3551431" y="2017019"/>
            <a:chExt cx="978423" cy="978423"/>
          </a:xfrm>
        </p:grpSpPr>
        <p:grpSp>
          <p:nvGrpSpPr>
            <p:cNvPr id="103" name="Group 8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7" name="Group 7"/>
          <p:cNvGrpSpPr/>
          <p:nvPr/>
        </p:nvGrpSpPr>
        <p:grpSpPr>
          <a:xfrm>
            <a:off x="6343069" y="3323007"/>
            <a:ext cx="1492668" cy="1568156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08" name="Group 8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99015" y="1391903"/>
            <a:ext cx="922543" cy="969199"/>
            <a:chOff x="3551431" y="2017019"/>
            <a:chExt cx="978423" cy="978423"/>
          </a:xfrm>
        </p:grpSpPr>
        <p:grpSp>
          <p:nvGrpSpPr>
            <p:cNvPr id="113" name="Group 7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09794" y="2203531"/>
            <a:ext cx="1546909" cy="1625141"/>
            <a:chOff x="6094026" y="2869784"/>
            <a:chExt cx="1640607" cy="1640607"/>
          </a:xfrm>
        </p:grpSpPr>
        <p:grpSp>
          <p:nvGrpSpPr>
            <p:cNvPr id="118" name="Group 4"/>
            <p:cNvGrpSpPr/>
            <p:nvPr/>
          </p:nvGrpSpPr>
          <p:grpSpPr>
            <a:xfrm>
              <a:off x="6094026" y="2869784"/>
              <a:ext cx="1640607" cy="1640607"/>
              <a:chOff x="4570025" y="2869783"/>
              <a:chExt cx="1640607" cy="1640607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4570025" y="2869783"/>
                <a:ext cx="1640607" cy="164060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7"/>
              <p:cNvSpPr>
                <a:spLocks/>
              </p:cNvSpPr>
              <p:nvPr/>
            </p:nvSpPr>
            <p:spPr bwMode="auto">
              <a:xfrm>
                <a:off x="4657451" y="2882666"/>
                <a:ext cx="1281348" cy="128260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9" name="1 Título"/>
            <p:cNvSpPr txBox="1">
              <a:spLocks/>
            </p:cNvSpPr>
            <p:nvPr/>
          </p:nvSpPr>
          <p:spPr>
            <a:xfrm>
              <a:off x="6459205" y="3353383"/>
              <a:ext cx="1073175" cy="599532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err="1" smtClean="0">
                  <a:solidFill>
                    <a:schemeClr val="bg1"/>
                  </a:solidFill>
                  <a:latin typeface="Calibri"/>
                </a:rPr>
                <a:t>Salesforce</a:t>
              </a:r>
              <a:endParaRPr lang="en-US" sz="1400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94998" y="2155413"/>
            <a:ext cx="880445" cy="924971"/>
            <a:chOff x="3551431" y="2017019"/>
            <a:chExt cx="978423" cy="978423"/>
          </a:xfrm>
        </p:grpSpPr>
        <p:grpSp>
          <p:nvGrpSpPr>
            <p:cNvPr id="123" name="Group 7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25" name="Oval 12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9709" y="2408008"/>
            <a:ext cx="1239109" cy="1301774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28" name="Group 6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2" name="Group 12"/>
          <p:cNvGrpSpPr/>
          <p:nvPr/>
        </p:nvGrpSpPr>
        <p:grpSpPr>
          <a:xfrm>
            <a:off x="4175497" y="1733475"/>
            <a:ext cx="787004" cy="826805"/>
            <a:chOff x="3551431" y="2017019"/>
            <a:chExt cx="978423" cy="978423"/>
          </a:xfrm>
        </p:grpSpPr>
        <p:grpSp>
          <p:nvGrpSpPr>
            <p:cNvPr id="133" name="Group 63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5" name="Oval 13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894028" y="1230436"/>
            <a:ext cx="922543" cy="969199"/>
            <a:chOff x="3551431" y="2017019"/>
            <a:chExt cx="978423" cy="978423"/>
          </a:xfrm>
        </p:grpSpPr>
        <p:grpSp>
          <p:nvGrpSpPr>
            <p:cNvPr id="138" name="Group 5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509103" y="2034201"/>
            <a:ext cx="1131161" cy="1188367"/>
            <a:chOff x="3551431" y="2017019"/>
            <a:chExt cx="978423" cy="978423"/>
          </a:xfrm>
        </p:grpSpPr>
        <p:grpSp>
          <p:nvGrpSpPr>
            <p:cNvPr id="143" name="Group 55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957681" y="2992441"/>
            <a:ext cx="1444171" cy="1517208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48" name="Group 5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50" name="Oval 14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69133" y="671806"/>
            <a:ext cx="1160041" cy="1218708"/>
            <a:chOff x="2524974" y="1296922"/>
            <a:chExt cx="1230306" cy="1230306"/>
          </a:xfrm>
        </p:grpSpPr>
        <p:grpSp>
          <p:nvGrpSpPr>
            <p:cNvPr id="153" name="Group 47"/>
            <p:cNvGrpSpPr/>
            <p:nvPr/>
          </p:nvGrpSpPr>
          <p:grpSpPr>
            <a:xfrm>
              <a:off x="2524974" y="1296922"/>
              <a:ext cx="1230306" cy="1230306"/>
              <a:chOff x="763639" y="1226826"/>
              <a:chExt cx="5297436" cy="5297436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4" name="1 Título"/>
            <p:cNvSpPr txBox="1">
              <a:spLocks/>
            </p:cNvSpPr>
            <p:nvPr/>
          </p:nvSpPr>
          <p:spPr>
            <a:xfrm>
              <a:off x="2738203" y="1331572"/>
              <a:ext cx="865367" cy="523980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7" name="Group 17"/>
          <p:cNvGrpSpPr/>
          <p:nvPr/>
        </p:nvGrpSpPr>
        <p:grpSpPr>
          <a:xfrm>
            <a:off x="5519861" y="1474110"/>
            <a:ext cx="1246561" cy="1309604"/>
            <a:chOff x="2270459" y="2099226"/>
            <a:chExt cx="1322068" cy="1322068"/>
          </a:xfrm>
        </p:grpSpPr>
        <p:grpSp>
          <p:nvGrpSpPr>
            <p:cNvPr id="158" name="Group 4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0" name="Oval 15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2" name="Group 18"/>
          <p:cNvGrpSpPr/>
          <p:nvPr/>
        </p:nvGrpSpPr>
        <p:grpSpPr>
          <a:xfrm>
            <a:off x="5191336" y="2525864"/>
            <a:ext cx="1451797" cy="1525221"/>
            <a:chOff x="2270459" y="2099226"/>
            <a:chExt cx="1322068" cy="1322068"/>
          </a:xfrm>
        </p:grpSpPr>
        <p:grpSp>
          <p:nvGrpSpPr>
            <p:cNvPr id="163" name="Group 39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4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7" name="Group 19"/>
          <p:cNvGrpSpPr/>
          <p:nvPr/>
        </p:nvGrpSpPr>
        <p:grpSpPr>
          <a:xfrm>
            <a:off x="4804623" y="3877365"/>
            <a:ext cx="1648087" cy="1731435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68" name="Group 35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70" name="Oval 37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172" name="Oval 20"/>
          <p:cNvSpPr>
            <a:spLocks noChangeArrowheads="1"/>
          </p:cNvSpPr>
          <p:nvPr/>
        </p:nvSpPr>
        <p:spPr bwMode="auto">
          <a:xfrm flipH="1">
            <a:off x="6976026" y="3041788"/>
            <a:ext cx="401220" cy="126055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9" charset="0"/>
            </a:endParaRPr>
          </a:p>
        </p:txBody>
      </p:sp>
      <p:grpSp>
        <p:nvGrpSpPr>
          <p:cNvPr id="173" name="Group 21"/>
          <p:cNvGrpSpPr/>
          <p:nvPr/>
        </p:nvGrpSpPr>
        <p:grpSpPr>
          <a:xfrm rot="246068">
            <a:off x="7373822" y="449150"/>
            <a:ext cx="1626342" cy="2727313"/>
            <a:chOff x="2259963" y="829805"/>
            <a:chExt cx="3193904" cy="4686155"/>
          </a:xfrm>
          <a:effectLst/>
        </p:grpSpPr>
        <p:sp>
          <p:nvSpPr>
            <p:cNvPr id="17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5" name="Group 23"/>
            <p:cNvGrpSpPr/>
            <p:nvPr/>
          </p:nvGrpSpPr>
          <p:grpSpPr>
            <a:xfrm rot="1813151">
              <a:off x="2993253" y="3265347"/>
              <a:ext cx="327832" cy="1448658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84" name="Oval 32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33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Oval 34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6" name="Group 24"/>
            <p:cNvGrpSpPr/>
            <p:nvPr/>
          </p:nvGrpSpPr>
          <p:grpSpPr>
            <a:xfrm rot="1813151">
              <a:off x="4051239" y="829805"/>
              <a:ext cx="391438" cy="2866145"/>
              <a:chOff x="1744133" y="2819400"/>
              <a:chExt cx="479971" cy="998861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1" name="Oval 29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30"/>
              <p:cNvSpPr/>
              <p:nvPr/>
            </p:nvSpPr>
            <p:spPr bwMode="auto">
              <a:xfrm>
                <a:off x="1924353" y="2874762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Oval 31"/>
              <p:cNvSpPr/>
              <p:nvPr/>
            </p:nvSpPr>
            <p:spPr bwMode="auto">
              <a:xfrm>
                <a:off x="1853817" y="3758994"/>
                <a:ext cx="303084" cy="592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Freeform 25"/>
            <p:cNvSpPr/>
            <p:nvPr/>
          </p:nvSpPr>
          <p:spPr>
            <a:xfrm rot="3531153" flipH="1">
              <a:off x="4526633" y="1084842"/>
              <a:ext cx="687112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6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27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28"/>
            <p:cNvSpPr/>
            <p:nvPr/>
          </p:nvSpPr>
          <p:spPr>
            <a:xfrm>
              <a:off x="4219912" y="999053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7" name="Picture 18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47" y="5608801"/>
            <a:ext cx="2725158" cy="564868"/>
          </a:xfrm>
          <a:prstGeom prst="rect">
            <a:avLst/>
          </a:prstGeom>
        </p:spPr>
      </p:pic>
      <p:sp>
        <p:nvSpPr>
          <p:cNvPr id="188" name="Title 1"/>
          <p:cNvSpPr txBox="1">
            <a:spLocks/>
          </p:cNvSpPr>
          <p:nvPr/>
        </p:nvSpPr>
        <p:spPr>
          <a:xfrm>
            <a:off x="14330" y="45480"/>
            <a:ext cx="9040225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Technology Selection – </a:t>
            </a:r>
            <a:r>
              <a:rPr lang="en-US" sz="2800" dirty="0" err="1" smtClean="0">
                <a:solidFill>
                  <a:srgbClr val="7030A0"/>
                </a:solidFill>
              </a:rPr>
              <a:t>Salesforce</a:t>
            </a:r>
            <a:r>
              <a:rPr lang="en-US" sz="2800" dirty="0" smtClean="0">
                <a:solidFill>
                  <a:srgbClr val="7030A0"/>
                </a:solidFill>
              </a:rPr>
              <a:t> Lightning components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-9428" y="472676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8910" y="784767"/>
            <a:ext cx="3366088" cy="51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 Lightning Component framework is a UI framework for developing dynamic web apps for mobile and desktop devices. It's a modern framework for building single-page applications engineered for growth.</a:t>
            </a:r>
          </a:p>
          <a:p>
            <a:endParaRPr lang="en-US" b="1" dirty="0" smtClean="0"/>
          </a:p>
          <a:p>
            <a:r>
              <a:rPr lang="en-US" sz="2000" b="1" u="sng" dirty="0" smtClean="0"/>
              <a:t>The main reason for SLC are</a:t>
            </a:r>
            <a:r>
              <a:rPr lang="en-US" sz="2000" b="1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The latest innovation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Builder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/>
              <a:t>AppExchange</a:t>
            </a:r>
            <a:r>
              <a:rPr lang="en-US" b="1" dirty="0" smtClean="0"/>
              <a:t> Apps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Community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Free for Development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Development can be done from anywhere in the world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PoC</a:t>
            </a:r>
            <a:r>
              <a:rPr lang="en-US" dirty="0" smtClean="0">
                <a:solidFill>
                  <a:srgbClr val="7030A0"/>
                </a:solidFill>
              </a:rPr>
              <a:t> Scope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1051" y="1202830"/>
            <a:ext cx="17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519" y="1215893"/>
            <a:ext cx="18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Out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1647547"/>
            <a:ext cx="2601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creation: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root project in the project </a:t>
            </a:r>
            <a:r>
              <a:rPr lang="en-US" sz="1100" kern="0" dirty="0" err="1" smtClean="0">
                <a:solidFill>
                  <a:schemeClr val="bg1"/>
                </a:solidFill>
                <a:cs typeface="Arial"/>
              </a:rPr>
              <a:t>tree.Create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sub projects under the root  project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 creation  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new member and  assign a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user name and privileges  to the user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Assign members to project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execution modules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Backlog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 creation   - Add Backlogs   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Task/User story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 Add tasks to backlog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Story board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Burned down chart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Release  management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Testing module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Defect  managing and tracking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Backlog goals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Issue tracker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History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Approval workflow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Other dashboards</a:t>
            </a: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SWOT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708944" y="1520825"/>
            <a:ext cx="2940050" cy="192088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731544" y="1520825"/>
            <a:ext cx="2733675" cy="192088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25169" y="5145088"/>
            <a:ext cx="2940050" cy="1920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708944" y="5145088"/>
            <a:ext cx="2733675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432595" y="4286250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500857" y="2371725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6782594" y="2439988"/>
            <a:ext cx="1928813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6850857" y="4354513"/>
            <a:ext cx="1792287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97719" y="1017588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97719" y="4641850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147719" y="1017588"/>
            <a:ext cx="1198563" cy="1198562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147719" y="4641850"/>
            <a:ext cx="1198563" cy="1198563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910557" y="2049463"/>
            <a:ext cx="2165054" cy="12509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160615" y="2201863"/>
            <a:ext cx="2044254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249069" y="3543300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910557" y="3543298"/>
            <a:ext cx="2165054" cy="1255713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accent4"/>
                </a:solidFill>
              </a:rPr>
              <a:t>d</a:t>
            </a:r>
            <a:endParaRPr lang="en-US" kern="0" dirty="0">
              <a:solidFill>
                <a:schemeClr val="accent4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945482" y="223202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18419" y="12805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76536" y="486498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74708" y="4878327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376547" y="12866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87495" y="2561136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self motivated team.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Willing to learn and execute new technology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260182" y="22510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76069" y="261937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Development environment  availability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955007" y="3613150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11535" y="3899776"/>
            <a:ext cx="200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Technology c be used for new proposals.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More understanding on the new Agile based Projects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07807" y="36226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23694" y="399097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software license and 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5200" y="597944"/>
            <a:ext cx="90288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80"/>
          <p:cNvGrpSpPr/>
          <p:nvPr/>
        </p:nvGrpSpPr>
        <p:grpSpPr>
          <a:xfrm>
            <a:off x="3450531" y="1918833"/>
            <a:ext cx="5348143" cy="2390620"/>
            <a:chOff x="1558816" y="1401890"/>
            <a:chExt cx="2419422" cy="1161566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0"/>
              <a:ext cx="2419422" cy="1161566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52127" y="1531603"/>
              <a:ext cx="1470082" cy="103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Calibri" pitchFamily="34" charset="0"/>
                </a:rPr>
                <a:t>To improve business objectives and software delivery alignment from 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their ability to quickly adapt to changing priorities from implementing 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project visibility, and thus improved decision-making capabilities from 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delivering software projects faster and more predictably</a:t>
              </a:r>
            </a:p>
            <a:p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5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A Agile Tool</a:t>
            </a:r>
            <a:endParaRPr lang="en-US" sz="1100" b="1" dirty="0">
              <a:cs typeface="Calibri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GOALS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572400" y="3252651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Screens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12879</TotalTime>
  <Words>420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new-colored</vt:lpstr>
      <vt:lpstr>Proof of Concept  on   Project Management Tool By  Salesforce</vt:lpstr>
      <vt:lpstr>Problems and Challenges</vt:lpstr>
      <vt:lpstr>Solution</vt:lpstr>
      <vt:lpstr>PowerPoint Presentation</vt:lpstr>
      <vt:lpstr>PowerPoint Presentation</vt:lpstr>
      <vt:lpstr>PoC Scope</vt:lpstr>
      <vt:lpstr>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Fifth Third Employee</cp:lastModifiedBy>
  <cp:revision>78</cp:revision>
  <dcterms:created xsi:type="dcterms:W3CDTF">2013-10-09T19:52:03Z</dcterms:created>
  <dcterms:modified xsi:type="dcterms:W3CDTF">2018-02-26T06:14:42Z</dcterms:modified>
</cp:coreProperties>
</file>