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57" r:id="rId4"/>
    <p:sldId id="283" r:id="rId5"/>
    <p:sldId id="258" r:id="rId6"/>
    <p:sldId id="277" r:id="rId7"/>
    <p:sldId id="259" r:id="rId8"/>
    <p:sldId id="267" r:id="rId9"/>
    <p:sldId id="278" r:id="rId10"/>
    <p:sldId id="260" r:id="rId11"/>
    <p:sldId id="291" r:id="rId12"/>
    <p:sldId id="286" r:id="rId13"/>
    <p:sldId id="269" r:id="rId14"/>
    <p:sldId id="279" r:id="rId15"/>
    <p:sldId id="280" r:id="rId16"/>
    <p:sldId id="268" r:id="rId17"/>
    <p:sldId id="274" r:id="rId18"/>
    <p:sldId id="261" r:id="rId19"/>
    <p:sldId id="262" r:id="rId20"/>
    <p:sldId id="263" r:id="rId21"/>
    <p:sldId id="264" r:id="rId22"/>
    <p:sldId id="290" r:id="rId23"/>
    <p:sldId id="265" r:id="rId24"/>
    <p:sldId id="266" r:id="rId25"/>
    <p:sldId id="271" r:id="rId26"/>
    <p:sldId id="284" r:id="rId27"/>
    <p:sldId id="285" r:id="rId28"/>
    <p:sldId id="276" r:id="rId29"/>
    <p:sldId id="272" r:id="rId30"/>
    <p:sldId id="275" r:id="rId31"/>
    <p:sldId id="273" r:id="rId32"/>
    <p:sldId id="282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6D46272-A5E0-452A-92AC-9F11C6F6D3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70184E-DC89-4888-9004-E905963F44C6}" type="datetimeFigureOut">
              <a:rPr lang="en-US" smtClean="0"/>
              <a:t>2/27/18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narqube.com/coding_rules#tags=lock-in" TargetMode="External"/><Relationship Id="rId3" Type="http://schemas.openxmlformats.org/officeDocument/2006/relationships/hyperlink" Target="https://sonarqube.com/coding_rules#tags=bad-practice" TargetMode="External"/><Relationship Id="rId7" Type="http://schemas.openxmlformats.org/officeDocument/2006/relationships/hyperlink" Target="https://sonarqube.com/coding_rules#tags=design" TargetMode="External"/><Relationship Id="rId2" Type="http://schemas.openxmlformats.org/officeDocument/2006/relationships/hyperlink" Target="https://sonarqube.com/coding_rules#tags=brain-over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narqube.com/coding_rules#tags=confusing" TargetMode="External"/><Relationship Id="rId5" Type="http://schemas.openxmlformats.org/officeDocument/2006/relationships/hyperlink" Target="https://sonarqube.com/coding_rules#tags=clumsy" TargetMode="External"/><Relationship Id="rId4" Type="http://schemas.openxmlformats.org/officeDocument/2006/relationships/hyperlink" Target="https://sonarqube.com/coding_rules#tags=bu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828800"/>
            <a:ext cx="3581400" cy="838200"/>
          </a:xfrm>
        </p:spPr>
        <p:txBody>
          <a:bodyPr/>
          <a:lstStyle/>
          <a:p>
            <a:r>
              <a:rPr lang="en-US" sz="5400" dirty="0" smtClean="0"/>
              <a:t>SonarQube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162800" cy="22860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Sonarqube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Download the </a:t>
            </a:r>
            <a:r>
              <a:rPr lang="en-US" dirty="0" err="1" smtClean="0"/>
              <a:t>sonarqube</a:t>
            </a:r>
            <a:r>
              <a:rPr lang="en-US" dirty="0" smtClean="0"/>
              <a:t> latest version and unzip the folder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https://www.sonarqube.org/downloads/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Set environment variable</a:t>
            </a:r>
          </a:p>
          <a:p>
            <a:pPr marL="114300" indent="0">
              <a:buNone/>
            </a:pPr>
            <a:r>
              <a:rPr lang="en-US" i="1" dirty="0" smtClean="0"/>
              <a:t>       C:\</a:t>
            </a:r>
            <a:r>
              <a:rPr lang="en-US" i="1" dirty="0"/>
              <a:t>SonarQube\bin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# </a:t>
            </a:r>
            <a:r>
              <a:rPr lang="en-US" dirty="0"/>
              <a:t>On Windows, execute:</a:t>
            </a:r>
          </a:p>
          <a:p>
            <a:pPr marL="114300" indent="0">
              <a:buNone/>
            </a:pPr>
            <a:r>
              <a:rPr lang="en-US" dirty="0"/>
              <a:t>C:\</a:t>
            </a:r>
            <a:r>
              <a:rPr lang="en-US" dirty="0" smtClean="0"/>
              <a:t>sonarqube\bin\windows-x86-xx\StartSonar.bat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 smtClean="0"/>
              <a:t># </a:t>
            </a:r>
            <a:r>
              <a:rPr lang="en-US" dirty="0"/>
              <a:t>On other operating system, execute:</a:t>
            </a:r>
          </a:p>
          <a:p>
            <a:pPr marL="114300" indent="0">
              <a:buNone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sonarqube</a:t>
            </a:r>
            <a:r>
              <a:rPr lang="en-US" dirty="0"/>
              <a:t>/bin/[OS]/sonar.sh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85950"/>
            <a:ext cx="66484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2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134"/>
            <a:ext cx="7620000" cy="40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latest sonar-csharp-plugin-X.Y.jar. </a:t>
            </a:r>
            <a:r>
              <a:rPr lang="en-US" dirty="0" smtClean="0"/>
              <a:t>Use </a:t>
            </a:r>
            <a:r>
              <a:rPr lang="en-US" dirty="0"/>
              <a:t>version 4.1 or higher of the plugin.</a:t>
            </a:r>
          </a:p>
          <a:p>
            <a:r>
              <a:rPr lang="en-US" dirty="0"/>
              <a:t>Locate the directory into which the SonarQube was installed e.g. </a:t>
            </a:r>
            <a:r>
              <a:rPr lang="en-US" b="1" dirty="0"/>
              <a:t>C:\SonarQube\SonarQube-5.1\</a:t>
            </a:r>
            <a:r>
              <a:rPr lang="en-US" dirty="0"/>
              <a:t>. This directory will have an</a:t>
            </a:r>
          </a:p>
          <a:p>
            <a:r>
              <a:rPr lang="en-US" b="1" dirty="0"/>
              <a:t>extensions\plugins\ </a:t>
            </a:r>
            <a:r>
              <a:rPr lang="en-US" dirty="0"/>
              <a:t>subdirectory.</a:t>
            </a:r>
          </a:p>
          <a:p>
            <a:r>
              <a:rPr lang="en-US" dirty="0"/>
              <a:t>Copy </a:t>
            </a:r>
            <a:r>
              <a:rPr lang="en-US" b="1" dirty="0" smtClean="0"/>
              <a:t>sonar-csharp-plugin-X.Y.jar </a:t>
            </a:r>
            <a:r>
              <a:rPr lang="en-US" dirty="0"/>
              <a:t>to this directory from the downloaded package above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</a:t>
            </a:r>
            <a:r>
              <a:rPr lang="en-US" i="1" dirty="0" err="1"/>
              <a:t>SonarQube</a:t>
            </a:r>
            <a:r>
              <a:rPr lang="en-US" i="1" dirty="0"/>
              <a:t> Scanner for MSBuild </a:t>
            </a:r>
            <a:r>
              <a:rPr lang="en-US" dirty="0"/>
              <a:t>from the </a:t>
            </a:r>
            <a:r>
              <a:rPr lang="en-US" dirty="0" err="1"/>
              <a:t>SonarQube</a:t>
            </a:r>
            <a:r>
              <a:rPr lang="en-US" dirty="0"/>
              <a:t> downloads.</a:t>
            </a:r>
          </a:p>
          <a:p>
            <a:r>
              <a:rPr lang="en-US" dirty="0"/>
              <a:t>Right-click on the downloaded .zip file and click on the </a:t>
            </a:r>
            <a:r>
              <a:rPr lang="en-US" b="1" dirty="0"/>
              <a:t>Unblock </a:t>
            </a:r>
            <a:r>
              <a:rPr lang="en-US" dirty="0"/>
              <a:t>button</a:t>
            </a:r>
            <a:r>
              <a:rPr lang="en-US" dirty="0" smtClean="0"/>
              <a:t>.</a:t>
            </a:r>
          </a:p>
          <a:p>
            <a:r>
              <a:rPr lang="en-US" dirty="0"/>
              <a:t>Unzip </a:t>
            </a:r>
            <a:r>
              <a:rPr lang="en-US" b="1" dirty="0" err="1"/>
              <a:t>MSBuild.SonarQube.Runner</a:t>
            </a:r>
            <a:r>
              <a:rPr lang="en-US" b="1" dirty="0"/>
              <a:t>-[v </a:t>
            </a:r>
            <a:r>
              <a:rPr lang="en-US" b="1" dirty="0" err="1"/>
              <a:t>ersion</a:t>
            </a:r>
            <a:r>
              <a:rPr lang="en-US" b="1" dirty="0"/>
              <a:t>] </a:t>
            </a:r>
            <a:r>
              <a:rPr lang="en-US" dirty="0"/>
              <a:t>on to a drive. Example: </a:t>
            </a:r>
            <a:r>
              <a:rPr lang="en-US" b="1" dirty="0"/>
              <a:t>C:\</a:t>
            </a:r>
            <a:r>
              <a:rPr lang="en-US" b="1" dirty="0" smtClean="0"/>
              <a:t>SonarQube\bin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67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286000"/>
            <a:ext cx="3733800" cy="14478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Basic configuration of SonarQube consists of making a few updates to the </a:t>
            </a:r>
            <a:r>
              <a:rPr lang="en-US" sz="2400" b="1" dirty="0" err="1"/>
              <a:t>sonar.properties</a:t>
            </a:r>
            <a:r>
              <a:rPr lang="en-US" sz="2400" dirty="0"/>
              <a:t> file.</a:t>
            </a:r>
          </a:p>
          <a:p>
            <a:pPr lvl="1"/>
            <a:r>
              <a:rPr lang="en-US" sz="2400" dirty="0"/>
              <a:t>This file is located in the </a:t>
            </a:r>
            <a:r>
              <a:rPr lang="en-US" sz="2400" dirty="0" err="1"/>
              <a:t>conf</a:t>
            </a:r>
            <a:r>
              <a:rPr lang="en-US" sz="2400" dirty="0"/>
              <a:t> folder located under the SonarQube installation folder. Example: </a:t>
            </a:r>
            <a:r>
              <a:rPr lang="en-US" sz="2400" b="1" dirty="0"/>
              <a:t>C:\SonarQube\SonarQube-5.1\conf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extracted folder navigate to </a:t>
            </a:r>
            <a:r>
              <a:rPr lang="en-US" sz="2400" dirty="0" err="1"/>
              <a:t>Conf</a:t>
            </a:r>
            <a:r>
              <a:rPr lang="en-US" sz="2400" dirty="0"/>
              <a:t> folder, edit </a:t>
            </a:r>
            <a:r>
              <a:rPr lang="en-US" sz="2400" b="1" dirty="0" err="1"/>
              <a:t>sonar.properties</a:t>
            </a:r>
            <a:r>
              <a:rPr lang="en-US" sz="2400" dirty="0"/>
              <a:t> file to change the </a:t>
            </a:r>
            <a:r>
              <a:rPr lang="en-US" sz="2400" dirty="0" smtClean="0"/>
              <a:t>default setting. </a:t>
            </a:r>
            <a:r>
              <a:rPr lang="en-US" sz="2400" dirty="0"/>
              <a:t>By default SonarQube uses port </a:t>
            </a:r>
            <a:r>
              <a:rPr lang="en-US" sz="2400" b="1" dirty="0"/>
              <a:t>9000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2" y="1600200"/>
            <a:ext cx="689397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gate</a:t>
            </a:r>
          </a:p>
          <a:p>
            <a:r>
              <a:rPr lang="en-US" dirty="0" smtClean="0"/>
              <a:t>Quality profile </a:t>
            </a:r>
            <a:endParaRPr lang="en-US" dirty="0"/>
          </a:p>
          <a:p>
            <a:r>
              <a:rPr lang="en-US" dirty="0" smtClean="0"/>
              <a:t>Issues </a:t>
            </a:r>
          </a:p>
          <a:p>
            <a:r>
              <a:rPr lang="en-US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Gate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set of Boolean conditions based on measure thresholds against which projects are measured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users can be notified when a quality gate </a:t>
            </a:r>
            <a:r>
              <a:rPr lang="en-US" sz="2400" dirty="0" smtClean="0"/>
              <a:t>fails.</a:t>
            </a:r>
          </a:p>
          <a:p>
            <a:r>
              <a:rPr lang="en-US" sz="2400" dirty="0"/>
              <a:t>Quality Gates can be accessed by any user (even anonymous users). All users can view every aspect of a quality gate.</a:t>
            </a:r>
          </a:p>
          <a:p>
            <a:r>
              <a:rPr lang="en-US" sz="2400" dirty="0"/>
              <a:t>The quality gate "Sonar way" is provided by </a:t>
            </a:r>
            <a:r>
              <a:rPr lang="en-US" sz="2400" dirty="0" err="1"/>
              <a:t>SonarSource</a:t>
            </a:r>
            <a:r>
              <a:rPr lang="en-US" sz="2400" dirty="0"/>
              <a:t>, activated by default and considered as built-in and so read-only.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Feature</a:t>
            </a:r>
          </a:p>
          <a:p>
            <a:r>
              <a:rPr lang="en-US" dirty="0" smtClean="0"/>
              <a:t>Edition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User guide</a:t>
            </a:r>
          </a:p>
          <a:p>
            <a:r>
              <a:rPr lang="en-US" dirty="0" smtClean="0"/>
              <a:t>SonarLint</a:t>
            </a:r>
          </a:p>
          <a:p>
            <a:r>
              <a:rPr lang="en-US" dirty="0" smtClean="0"/>
              <a:t>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0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gate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3" y="4920853"/>
            <a:ext cx="3886199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381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Sonarqube raises issue every time when a code breaks the coding rule.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Each issue are categorized with severity of the issue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Blocker issue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critical issue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Major issue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Minor issue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There are seven different things you can do to an issue (other than fixing it in the code!): Comment, Assign, Confirm, Change Severity, Resolve, Won't Fix, and False </a:t>
            </a:r>
            <a:r>
              <a:rPr lang="en-US" sz="2400" dirty="0" smtClean="0"/>
              <a:t>Positive.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Issue tags and rule assignment.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52612"/>
            <a:ext cx="6477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1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workflow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2495550"/>
            <a:ext cx="5553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8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Sonarqube, Plugins contribute rule which are executed on source code and generate issues.</a:t>
            </a:r>
          </a:p>
          <a:p>
            <a:r>
              <a:rPr lang="en-US" sz="2400" dirty="0" smtClean="0"/>
              <a:t>The three basic category of rule is Reliability, Maintainability and security</a:t>
            </a:r>
          </a:p>
          <a:p>
            <a:r>
              <a:rPr lang="en-US" sz="2400" dirty="0"/>
              <a:t>The Rules page is the entry point where you can discover all the existing rules or create new ones based on provided templates.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Built-in-Rule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Tags are a way to categorize rules and issues.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tags are language-specific, but many more appear across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can add tags to rules and issues, but most rules have some tags out of the box. 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hlinkClick r:id="rId2"/>
              </a:rPr>
              <a:t>brain-overload</a:t>
            </a:r>
            <a:r>
              <a:rPr lang="en-US" dirty="0"/>
              <a:t> - there is too much to keep in your head at one time</a:t>
            </a:r>
          </a:p>
          <a:p>
            <a:r>
              <a:rPr lang="en-US" b="1" dirty="0">
                <a:hlinkClick r:id="rId3"/>
              </a:rPr>
              <a:t>bad-practice</a:t>
            </a:r>
            <a:r>
              <a:rPr lang="en-US" dirty="0"/>
              <a:t> - the code likely works as designed, but the way it was designed is widely recognized as being a bad idea.</a:t>
            </a:r>
          </a:p>
          <a:p>
            <a:r>
              <a:rPr lang="en-US" b="1" dirty="0">
                <a:hlinkClick r:id="rId4"/>
              </a:rPr>
              <a:t>bug</a:t>
            </a:r>
            <a:r>
              <a:rPr lang="en-US" dirty="0"/>
              <a:t> - something is wrong and it will probably affect production</a:t>
            </a:r>
          </a:p>
          <a:p>
            <a:r>
              <a:rPr lang="en-US" b="1" dirty="0" smtClean="0">
                <a:hlinkClick r:id="rId5"/>
              </a:rPr>
              <a:t>clumsy</a:t>
            </a:r>
            <a:r>
              <a:rPr lang="en-US" dirty="0"/>
              <a:t> - extra steps are used to accomplish something that could be done more clearly and concisely. (E.G. calling .</a:t>
            </a:r>
            <a:r>
              <a:rPr lang="en-US" dirty="0" err="1"/>
              <a:t>toString</a:t>
            </a:r>
            <a:r>
              <a:rPr lang="en-US" dirty="0"/>
              <a:t>() on a String).</a:t>
            </a:r>
          </a:p>
          <a:p>
            <a:r>
              <a:rPr lang="en-US" b="1" dirty="0">
                <a:hlinkClick r:id="rId6"/>
              </a:rPr>
              <a:t>confusing</a:t>
            </a:r>
            <a:r>
              <a:rPr lang="en-US" dirty="0"/>
              <a:t> - will take maintainers longer to understand than is really justified by what the code actually does</a:t>
            </a:r>
          </a:p>
          <a:p>
            <a:r>
              <a:rPr lang="en-US" b="1" dirty="0" smtClean="0">
                <a:hlinkClick r:id="rId7"/>
              </a:rPr>
              <a:t>design</a:t>
            </a:r>
            <a:r>
              <a:rPr lang="en-US" dirty="0"/>
              <a:t> - there is something questionable about the design of the code</a:t>
            </a:r>
          </a:p>
          <a:p>
            <a:r>
              <a:rPr lang="en-US" b="1" dirty="0">
                <a:hlinkClick r:id="rId8"/>
              </a:rPr>
              <a:t>lock-in</a:t>
            </a:r>
            <a:r>
              <a:rPr lang="en-US" dirty="0"/>
              <a:t> - environment-specific features are used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viewer is the heart of </a:t>
            </a:r>
            <a:r>
              <a:rPr lang="en-US" dirty="0" err="1"/>
              <a:t>SonarQube</a:t>
            </a:r>
            <a:r>
              <a:rPr lang="en-US" dirty="0"/>
              <a:t>: it displays the source code of a file (both source and test files), and its high-level statistics:</a:t>
            </a:r>
          </a:p>
          <a:p>
            <a:r>
              <a:rPr lang="en-US" b="1" dirty="0"/>
              <a:t>Lines</a:t>
            </a:r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 (generated by the rules activated on the quality profile)</a:t>
            </a:r>
          </a:p>
          <a:p>
            <a:r>
              <a:rPr lang="en-US" b="1" dirty="0"/>
              <a:t>Test coverage</a:t>
            </a:r>
            <a:r>
              <a:rPr lang="en-US" dirty="0"/>
              <a:t> by unit or integration tests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Duplications</a:t>
            </a:r>
            <a:r>
              <a:rPr lang="en-US" dirty="0"/>
              <a:t> within the same file or in other files</a:t>
            </a:r>
          </a:p>
          <a:p>
            <a:r>
              <a:rPr lang="en-US" b="1" dirty="0"/>
              <a:t>SCM information</a:t>
            </a:r>
            <a:r>
              <a:rPr lang="en-US" dirty="0"/>
              <a:t> like who last committed a specific line and when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8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8856"/>
            <a:ext cx="7620000" cy="36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13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905000"/>
            <a:ext cx="3200400" cy="2590800"/>
          </a:xfrm>
        </p:spPr>
        <p:txBody>
          <a:bodyPr/>
          <a:lstStyle/>
          <a:p>
            <a:r>
              <a:rPr lang="en-US" dirty="0" smtClean="0"/>
              <a:t>SonarLint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9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SonarLint is a Visual Studio 2015 and 2017 extension that provides on-the-fly feedback to developers on new bugs and quality issues injected into .NET code. </a:t>
            </a:r>
            <a:endParaRPr lang="en-US" sz="2400" dirty="0" smtClean="0"/>
          </a:p>
          <a:p>
            <a:r>
              <a:rPr lang="en-US" sz="2400" dirty="0" smtClean="0"/>
              <a:t>SonarLint </a:t>
            </a:r>
            <a:r>
              <a:rPr lang="en-US" sz="2400" dirty="0"/>
              <a:t>is free, open source, and available in the Visual Studio </a:t>
            </a:r>
            <a:r>
              <a:rPr lang="en-US" sz="2400" dirty="0" smtClean="0"/>
              <a:t>Gallery</a:t>
            </a:r>
          </a:p>
          <a:p>
            <a:r>
              <a:rPr lang="en-US" sz="2400" dirty="0"/>
              <a:t>Simply open a file within a project or a solution, start coding, and you will start seeing issues detected by SonarLint. </a:t>
            </a:r>
          </a:p>
        </p:txBody>
      </p:sp>
    </p:spTree>
    <p:extLst>
      <p:ext uri="{BB962C8B-B14F-4D97-AF65-F5344CB8AC3E}">
        <p14:creationId xmlns:p14="http://schemas.microsoft.com/office/powerpoint/2010/main" val="7949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SonarQube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SonarQube is an open source platform for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continuous inspection of  code quality </a:t>
            </a:r>
            <a:r>
              <a:rPr lang="en-US" sz="2400" dirty="0"/>
              <a:t>perform automatic reviews with static analysis of code to detect bugs, code smells and security vulnerabilities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is supported </a:t>
            </a:r>
            <a:r>
              <a:rPr lang="en-US" sz="2400" dirty="0"/>
              <a:t>for 25+ languages such as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    Java          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     C/C++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     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      PHP,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      Flex JavaScript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     Python      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8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Instant View-</a:t>
            </a:r>
            <a:r>
              <a:rPr lang="en-US" dirty="0" err="1"/>
              <a:t>SonarLint</a:t>
            </a:r>
            <a:r>
              <a:rPr lang="en-US" b="1" dirty="0"/>
              <a:t> </a:t>
            </a:r>
            <a:r>
              <a:rPr lang="en-US" dirty="0"/>
              <a:t>highlights code issues with markers on open files. It also provides an issues summary table for a selected component in the IDE, including the creation time of the </a:t>
            </a:r>
            <a:r>
              <a:rPr lang="en-US" dirty="0" smtClean="0"/>
              <a:t>issue.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/>
              <a:t>On-fly detection</a:t>
            </a:r>
            <a:r>
              <a:rPr lang="en-US" dirty="0"/>
              <a:t>-Issues appear as you type </a:t>
            </a:r>
            <a:r>
              <a:rPr lang="en-US" dirty="0" smtClean="0"/>
              <a:t>code.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/>
              <a:t>Smart Education</a:t>
            </a:r>
            <a:r>
              <a:rPr lang="en-US" dirty="0"/>
              <a:t>-Error descriptions come with issue detection</a:t>
            </a:r>
          </a:p>
        </p:txBody>
      </p:sp>
    </p:spTree>
    <p:extLst>
      <p:ext uri="{BB962C8B-B14F-4D97-AF65-F5344CB8AC3E}">
        <p14:creationId xmlns:p14="http://schemas.microsoft.com/office/powerpoint/2010/main" val="11308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SolarLint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2687"/>
            <a:ext cx="7315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3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the MSBuild.SonarQube.Runner.exe begin phase</a:t>
            </a:r>
          </a:p>
          <a:p>
            <a:r>
              <a:rPr lang="en-US" dirty="0"/>
              <a:t>MSBuild.SonarQube.Runner.exe begin /key:{</a:t>
            </a:r>
            <a:r>
              <a:rPr lang="en-US" dirty="0" err="1"/>
              <a:t>SonarQube</a:t>
            </a:r>
            <a:r>
              <a:rPr lang="en-US" dirty="0"/>
              <a:t> project key} /name:{SQ project name} /version:{SQ project version}</a:t>
            </a:r>
          </a:p>
          <a:p>
            <a:r>
              <a:rPr lang="en-US" dirty="0"/>
              <a:t>The begin phase takes four arguments: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/key:{the </a:t>
            </a:r>
            <a:r>
              <a:rPr lang="en-US" b="1" dirty="0" err="1"/>
              <a:t>proj</a:t>
            </a:r>
            <a:r>
              <a:rPr lang="en-US" b="1" dirty="0"/>
              <a:t> </a:t>
            </a:r>
            <a:r>
              <a:rPr lang="en-US" b="1" dirty="0" err="1"/>
              <a:t>ect</a:t>
            </a:r>
            <a:r>
              <a:rPr lang="en-US" b="1" dirty="0"/>
              <a:t> key </a:t>
            </a:r>
            <a:r>
              <a:rPr lang="en-US" dirty="0"/>
              <a:t>of the </a:t>
            </a:r>
            <a:r>
              <a:rPr lang="en-US" dirty="0" err="1"/>
              <a:t>SonarQube</a:t>
            </a:r>
            <a:r>
              <a:rPr lang="en-US" dirty="0"/>
              <a:t> project to which the build relates}</a:t>
            </a:r>
          </a:p>
          <a:p>
            <a:r>
              <a:rPr lang="en-US" dirty="0"/>
              <a:t>/name:{the </a:t>
            </a:r>
            <a:r>
              <a:rPr lang="en-US" b="1" dirty="0" err="1"/>
              <a:t>proj</a:t>
            </a:r>
            <a:r>
              <a:rPr lang="en-US" b="1" dirty="0"/>
              <a:t> </a:t>
            </a:r>
            <a:r>
              <a:rPr lang="en-US" b="1" dirty="0" err="1"/>
              <a:t>ect</a:t>
            </a:r>
            <a:r>
              <a:rPr lang="en-US" b="1" dirty="0"/>
              <a:t> name </a:t>
            </a:r>
            <a:r>
              <a:rPr lang="en-US" dirty="0"/>
              <a:t>of the </a:t>
            </a:r>
            <a:r>
              <a:rPr lang="en-US" dirty="0" err="1"/>
              <a:t>SonarQube</a:t>
            </a:r>
            <a:r>
              <a:rPr lang="en-US" dirty="0"/>
              <a:t> project}</a:t>
            </a:r>
          </a:p>
          <a:p>
            <a:r>
              <a:rPr lang="en-US" dirty="0"/>
              <a:t>/version:{the </a:t>
            </a:r>
            <a:r>
              <a:rPr lang="en-US" b="1" dirty="0" err="1"/>
              <a:t>proj</a:t>
            </a:r>
            <a:r>
              <a:rPr lang="en-US" b="1" dirty="0"/>
              <a:t> </a:t>
            </a:r>
            <a:r>
              <a:rPr lang="en-US" b="1" dirty="0" err="1"/>
              <a:t>ect</a:t>
            </a:r>
            <a:r>
              <a:rPr lang="en-US" b="1" dirty="0"/>
              <a:t> v </a:t>
            </a:r>
            <a:r>
              <a:rPr lang="en-US" b="1" dirty="0" err="1"/>
              <a:t>ersion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dirty="0" err="1"/>
              <a:t>SonarQube</a:t>
            </a:r>
            <a:r>
              <a:rPr lang="en-US" dirty="0"/>
              <a:t> project}</a:t>
            </a:r>
          </a:p>
          <a:p>
            <a:r>
              <a:rPr lang="en-US" i="1" dirty="0"/>
              <a:t>The aliases /k:, /n: and /v: can also be used.</a:t>
            </a:r>
          </a:p>
          <a:p>
            <a:r>
              <a:rPr lang="en-US" b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77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09800"/>
            <a:ext cx="51054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Sonarqube</a:t>
            </a:r>
            <a:r>
              <a:rPr lang="en-US" sz="2400" dirty="0" smtClean="0"/>
              <a:t> was developed by </a:t>
            </a:r>
            <a:r>
              <a:rPr lang="en-US" sz="2400" dirty="0" err="1" smtClean="0"/>
              <a:t>SonarSource</a:t>
            </a:r>
            <a:r>
              <a:rPr lang="en-US" sz="2400" dirty="0" smtClean="0"/>
              <a:t> ,an open source software industry founded in 2008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Sonarqube</a:t>
            </a:r>
            <a:r>
              <a:rPr lang="en-US" sz="2400" dirty="0" smtClean="0"/>
              <a:t> is written in Java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The other product of </a:t>
            </a:r>
            <a:r>
              <a:rPr lang="en-US" sz="2400" dirty="0" err="1" smtClean="0"/>
              <a:t>Sonarsource</a:t>
            </a:r>
            <a:r>
              <a:rPr lang="en-US" sz="2400" dirty="0" smtClean="0"/>
              <a:t> are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Sonarqube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SonarLint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SonarCloud</a:t>
            </a: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Motto </a:t>
            </a:r>
            <a:r>
              <a:rPr lang="en-US" dirty="0" smtClean="0"/>
              <a:t>: ”Continuous Inspection is as better as Continuous Integration”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2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Continuous Inspection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Detect Tricky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Multi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Devops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Centralize Quality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4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450"/>
            <a:ext cx="7620000" cy="46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7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7933"/>
            <a:ext cx="7620000" cy="422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8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SonarQube is to have Java (Oracle JRE 8 or </a:t>
            </a:r>
            <a:r>
              <a:rPr lang="en-US" dirty="0" smtClean="0"/>
              <a:t>Open JDK </a:t>
            </a:r>
            <a:r>
              <a:rPr lang="en-US" dirty="0"/>
              <a:t>8) installed on your machine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SonarQube server requires at least 2GB of RAM to run efficiently and 1GB of free RAM for the </a:t>
            </a:r>
            <a:r>
              <a:rPr lang="en-US" dirty="0" smtClean="0"/>
              <a:t>OS.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amount of disk space you need will depend on how much code you analyze with SonarQube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Database-Microsoft SQL server, MYSQL, Oracle,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2362200"/>
            <a:ext cx="2895600" cy="838200"/>
          </a:xfrm>
        </p:spPr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45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3956</TotalTime>
  <Words>902</Words>
  <Application>Microsoft Office PowerPoint</Application>
  <PresentationFormat>On-screen Show (4:3)</PresentationFormat>
  <Paragraphs>147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Adjacency</vt:lpstr>
      <vt:lpstr>SonarQube</vt:lpstr>
      <vt:lpstr>Agenda</vt:lpstr>
      <vt:lpstr>SonarQube</vt:lpstr>
      <vt:lpstr>Sonarqube History</vt:lpstr>
      <vt:lpstr>Features</vt:lpstr>
      <vt:lpstr>Edition</vt:lpstr>
      <vt:lpstr>Architecture</vt:lpstr>
      <vt:lpstr>Prerequisites</vt:lpstr>
      <vt:lpstr>Installation</vt:lpstr>
      <vt:lpstr>Installation of Sonarqube</vt:lpstr>
      <vt:lpstr>Sonarqube</vt:lpstr>
      <vt:lpstr>Sonarqube</vt:lpstr>
      <vt:lpstr>Installation of plugin</vt:lpstr>
      <vt:lpstr>Installation of scanner</vt:lpstr>
      <vt:lpstr>Configuration</vt:lpstr>
      <vt:lpstr>Config file</vt:lpstr>
      <vt:lpstr>Config file</vt:lpstr>
      <vt:lpstr>User Guide</vt:lpstr>
      <vt:lpstr>Quality Gate </vt:lpstr>
      <vt:lpstr>Quality gate</vt:lpstr>
      <vt:lpstr>Issues</vt:lpstr>
      <vt:lpstr>Issues</vt:lpstr>
      <vt:lpstr>Issue workflow</vt:lpstr>
      <vt:lpstr>Rules</vt:lpstr>
      <vt:lpstr>Built-in-Rule tag</vt:lpstr>
      <vt:lpstr>Code Viewer</vt:lpstr>
      <vt:lpstr>Code Viewer</vt:lpstr>
      <vt:lpstr>SonarLint</vt:lpstr>
      <vt:lpstr>SonarLint</vt:lpstr>
      <vt:lpstr>Features</vt:lpstr>
      <vt:lpstr>SolarLint</vt:lpstr>
      <vt:lpstr>MSbuild</vt:lpstr>
      <vt:lpstr>Thank you</vt:lpstr>
    </vt:vector>
  </TitlesOfParts>
  <Company>Fifth Third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T11024A</dc:creator>
  <cp:lastModifiedBy>T11024A</cp:lastModifiedBy>
  <cp:revision>62</cp:revision>
  <dcterms:created xsi:type="dcterms:W3CDTF">2018-02-12T11:40:47Z</dcterms:created>
  <dcterms:modified xsi:type="dcterms:W3CDTF">2018-02-27T14:56:30Z</dcterms:modified>
</cp:coreProperties>
</file>