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5"/>
  </p:notesMasterIdLst>
  <p:handoutMasterIdLst>
    <p:handoutMasterId r:id="rId16"/>
  </p:handoutMasterIdLst>
  <p:sldIdLst>
    <p:sldId id="267" r:id="rId5"/>
    <p:sldId id="271" r:id="rId6"/>
    <p:sldId id="401" r:id="rId7"/>
    <p:sldId id="406" r:id="rId8"/>
    <p:sldId id="409" r:id="rId9"/>
    <p:sldId id="402" r:id="rId10"/>
    <p:sldId id="403" r:id="rId11"/>
    <p:sldId id="408" r:id="rId12"/>
    <p:sldId id="407" r:id="rId13"/>
    <p:sldId id="404" r:id="rId1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4">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EA3F8"/>
    <a:srgbClr val="10B0C0"/>
    <a:srgbClr val="BEF4FA"/>
    <a:srgbClr val="000000"/>
    <a:srgbClr val="FFFFFF"/>
    <a:srgbClr val="0F0634"/>
    <a:srgbClr val="06105A"/>
    <a:srgbClr val="000C68"/>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48" autoAdjust="0"/>
    <p:restoredTop sz="92380" autoAdjust="0"/>
  </p:normalViewPr>
  <p:slideViewPr>
    <p:cSldViewPr showGuides="1">
      <p:cViewPr varScale="1">
        <p:scale>
          <a:sx n="45" d="100"/>
          <a:sy n="45" d="100"/>
        </p:scale>
        <p:origin x="-888" y="-9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pPr/>
              <a:t>3/12/2018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pPr/>
              <a:t>‹#›</a:t>
            </a:fld>
            <a:endParaRPr lang="en-US"/>
          </a:p>
        </p:txBody>
      </p:sp>
    </p:spTree>
    <p:extLst>
      <p:ext uri="{BB962C8B-B14F-4D97-AF65-F5344CB8AC3E}">
        <p14:creationId xmlns=""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pPr/>
              <a:t>3/12/2018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pPr/>
              <a:t>‹#›</a:t>
            </a:fld>
            <a:endParaRPr lang="en-US"/>
          </a:p>
        </p:txBody>
      </p:sp>
    </p:spTree>
    <p:extLst>
      <p:ext uri="{BB962C8B-B14F-4D97-AF65-F5344CB8AC3E}">
        <p14:creationId xmlns=""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 xmlns:p14="http://schemas.microsoft.com/office/powerpoint/2010/main" val="52185392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6368085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 xmlns:p14="http://schemas.microsoft.com/office/powerpoint/2010/main" val="399130110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159335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2634583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6"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7"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8"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ppt_x"/>
                                          </p:val>
                                        </p:tav>
                                        <p:tav tm="100000">
                                          <p:val>
                                            <p:strVal val="#ppt_x"/>
                                          </p:val>
                                        </p:tav>
                                      </p:tavLst>
                                    </p:anim>
                                    <p:anim calcmode="lin" valueType="num">
                                      <p:cBhvr additive="base">
                                        <p:cTn id="63" dur="500" fill="hold"/>
                                        <p:tgtEl>
                                          <p:spTgt spid="7"/>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fill="hold"/>
                                        <p:tgtEl>
                                          <p:spTgt spid="6"/>
                                        </p:tgtEl>
                                        <p:attrNameLst>
                                          <p:attrName>ppt_x</p:attrName>
                                        </p:attrNameLst>
                                      </p:cBhvr>
                                      <p:tavLst>
                                        <p:tav tm="0">
                                          <p:val>
                                            <p:strVal val="#ppt_x"/>
                                          </p:val>
                                        </p:tav>
                                        <p:tav tm="100000">
                                          <p:val>
                                            <p:strVal val="#ppt_x"/>
                                          </p:val>
                                        </p:tav>
                                      </p:tavLst>
                                    </p:anim>
                                    <p:anim calcmode="lin" valueType="num">
                                      <p:cBhvr additive="base">
                                        <p:cTn id="88" dur="500" fill="hold"/>
                                        <p:tgtEl>
                                          <p:spTgt spid="6"/>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8"/>
                                        </p:tgtEl>
                                        <p:attrNameLst>
                                          <p:attrName>style.visibility</p:attrName>
                                        </p:attrNameLst>
                                      </p:cBhvr>
                                      <p:to>
                                        <p:strVal val="visible"/>
                                      </p:to>
                                    </p:set>
                                    <p:anim calcmode="lin" valueType="num">
                                      <p:cBhvr additive="base">
                                        <p:cTn id="108" dur="500" fill="hold"/>
                                        <p:tgtEl>
                                          <p:spTgt spid="8"/>
                                        </p:tgtEl>
                                        <p:attrNameLst>
                                          <p:attrName>ppt_x</p:attrName>
                                        </p:attrNameLst>
                                      </p:cBhvr>
                                      <p:tavLst>
                                        <p:tav tm="0">
                                          <p:val>
                                            <p:strVal val="#ppt_x"/>
                                          </p:val>
                                        </p:tav>
                                        <p:tav tm="100000">
                                          <p:val>
                                            <p:strVal val="#ppt_x"/>
                                          </p:val>
                                        </p:tav>
                                      </p:tavLst>
                                    </p:anim>
                                    <p:anim calcmode="lin" valueType="num">
                                      <p:cBhvr additive="base">
                                        <p:cTn id="109" dur="500" fill="hold"/>
                                        <p:tgtEl>
                                          <p:spTgt spid="8"/>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xmlns=""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41" Type="http://schemas.openxmlformats.org/officeDocument/2006/relationships/slideLayout" Target="../slideLayouts/slideLayout114.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theme" Target="../theme/theme4.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72" r:id="rId50"/>
    <p:sldLayoutId id="2147483873" r:id="rId51"/>
    <p:sldLayoutId id="2147483874" r:id="rId52"/>
    <p:sldLayoutId id="2147483875" r:id="rId53"/>
    <p:sldLayoutId id="2147483876"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7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2.xml"/><Relationship Id="rId6" Type="http://schemas.openxmlformats.org/officeDocument/2006/relationships/image" Target="../media/image14.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2361406" y="4288405"/>
            <a:ext cx="13753528" cy="1189757"/>
          </a:xfrm>
          <a:prstGeom prst="rect">
            <a:avLst/>
          </a:prstGeom>
        </p:spPr>
        <p:txBody>
          <a:bodyPr/>
          <a:lstStyle/>
          <a:p>
            <a:r>
              <a:rPr kumimoji="1" lang="en-US" altLang="ja-JP" sz="4000" b="1" dirty="0" smtClean="0">
                <a:solidFill>
                  <a:schemeClr val="accent3"/>
                </a:solidFill>
              </a:rPr>
              <a:t>SBL</a:t>
            </a:r>
            <a:endParaRPr kumimoji="1" lang="ja-JP" altLang="en-US" sz="4000" b="1" dirty="0">
              <a:solidFill>
                <a:schemeClr val="accent3"/>
              </a:solidFill>
            </a:endParaRPr>
          </a:p>
        </p:txBody>
      </p:sp>
      <p:sp>
        <p:nvSpPr>
          <p:cNvPr id="12" name="サブタイトル 11"/>
          <p:cNvSpPr>
            <a:spLocks noGrp="1"/>
          </p:cNvSpPr>
          <p:nvPr>
            <p:ph type="subTitle" idx="1"/>
          </p:nvPr>
        </p:nvSpPr>
        <p:spPr>
          <a:xfrm>
            <a:off x="2285206" y="5143500"/>
            <a:ext cx="13753528" cy="1527575"/>
          </a:xfrm>
        </p:spPr>
        <p:txBody>
          <a:bodyPr>
            <a:normAutofit/>
          </a:bodyPr>
          <a:lstStyle/>
          <a:p>
            <a:r>
              <a:rPr lang="en-US" dirty="0" smtClean="0">
                <a:solidFill>
                  <a:schemeClr val="accent3"/>
                </a:solidFill>
              </a:rPr>
              <a:t>Code Quality Strategy</a:t>
            </a:r>
          </a:p>
          <a:p>
            <a:r>
              <a:rPr lang="en-US" sz="1800" dirty="0" smtClean="0">
                <a:solidFill>
                  <a:schemeClr val="accent3"/>
                </a:solidFill>
              </a:rPr>
              <a:t>(Development)</a:t>
            </a:r>
          </a:p>
          <a:p>
            <a:endParaRPr lang="en-US" dirty="0">
              <a:solidFill>
                <a:schemeClr val="accent3"/>
              </a:solidFill>
            </a:endParaRPr>
          </a:p>
        </p:txBody>
      </p:sp>
      <p:pic>
        <p:nvPicPr>
          <p:cNvPr id="1027" name="Picture 3" descr="C:\Users\user\Desktop\logo.png"/>
          <p:cNvPicPr>
            <a:picLocks noChangeAspect="1" noChangeArrowheads="1"/>
          </p:cNvPicPr>
          <p:nvPr/>
        </p:nvPicPr>
        <p:blipFill>
          <a:blip r:embed="rId2"/>
          <a:srcRect/>
          <a:stretch>
            <a:fillRect/>
          </a:stretch>
        </p:blipFill>
        <p:spPr bwMode="auto">
          <a:xfrm>
            <a:off x="7847806" y="3009900"/>
            <a:ext cx="2514600" cy="1371600"/>
          </a:xfrm>
          <a:prstGeom prst="rect">
            <a:avLst/>
          </a:prstGeom>
          <a:noFill/>
        </p:spPr>
      </p:pic>
    </p:spTree>
    <p:extLst>
      <p:ext uri="{BB962C8B-B14F-4D97-AF65-F5344CB8AC3E}">
        <p14:creationId xmlns="" xmlns:p14="http://schemas.microsoft.com/office/powerpoint/2010/main" val="2270164287"/>
      </p:ext>
    </p:extLst>
  </p:cSld>
  <p:clrMapOvr>
    <a:masterClrMapping/>
  </p:clrMapOvr>
  <p:transition spd="med">
    <p:wedge/>
  </p:transition>
  <p:timing>
    <p:tnLst>
      <p:par>
        <p:cTn id="1" dur="indefinite" restart="never" nodeType="tmRoot"/>
      </p:par>
    </p:tnLst>
  </p:timing>
  <p:extLst mod="1">
    <p:ext uri="{E180D4A7-C9FB-4DFB-919C-405C955672EB}">
      <p14:showEvtLst xmlns=""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solidFill>
                  <a:schemeClr val="accent6"/>
                </a:solidFill>
              </a:rPr>
              <a:t>T</a:t>
            </a:r>
            <a:r>
              <a:rPr kumimoji="1" lang="en-US" altLang="ja-JP" dirty="0" smtClean="0">
                <a:solidFill>
                  <a:srgbClr val="3EA3F8"/>
                </a:solidFill>
              </a:rPr>
              <a:t>HANK</a:t>
            </a:r>
            <a:r>
              <a:rPr kumimoji="1" lang="en-US" altLang="ja-JP" dirty="0" smtClean="0"/>
              <a:t> </a:t>
            </a:r>
            <a:r>
              <a:rPr kumimoji="1" lang="en-US" altLang="ja-JP" dirty="0" smtClean="0">
                <a:solidFill>
                  <a:schemeClr val="accent6"/>
                </a:solidFill>
              </a:rPr>
              <a:t>Y</a:t>
            </a:r>
            <a:r>
              <a:rPr kumimoji="1" lang="en-US" altLang="ja-JP" dirty="0" smtClean="0">
                <a:solidFill>
                  <a:srgbClr val="3EA3F8"/>
                </a:solidFill>
              </a:rPr>
              <a:t>OU!</a:t>
            </a:r>
            <a:endParaRPr kumimoji="1" lang="ja-JP" altLang="en-US" dirty="0">
              <a:solidFill>
                <a:srgbClr val="3EA3F8"/>
              </a:solidFill>
            </a:endParaRPr>
          </a:p>
        </p:txBody>
      </p:sp>
      <p:sp>
        <p:nvSpPr>
          <p:cNvPr id="6" name="テキスト プレースホルダー 5"/>
          <p:cNvSpPr>
            <a:spLocks noGrp="1"/>
          </p:cNvSpPr>
          <p:nvPr>
            <p:ph type="body" sz="quarter" idx="16"/>
          </p:nvPr>
        </p:nvSpPr>
        <p:spPr/>
        <p:txBody>
          <a:bodyPr/>
          <a:lstStyle/>
          <a:p>
            <a:r>
              <a:rPr kumimoji="1" lang="en-US" altLang="ja-JP" dirty="0" smtClean="0">
                <a:solidFill>
                  <a:schemeClr val="accent1"/>
                </a:solidFill>
              </a:rPr>
              <a:t>Q</a:t>
            </a:r>
            <a:r>
              <a:rPr kumimoji="1" lang="en-US" altLang="ja-JP" dirty="0" smtClean="0">
                <a:solidFill>
                  <a:schemeClr val="accent6"/>
                </a:solidFill>
              </a:rPr>
              <a:t>uestions &amp;</a:t>
            </a:r>
            <a:r>
              <a:rPr kumimoji="1" lang="en-US" altLang="ja-JP" dirty="0" smtClean="0"/>
              <a:t> </a:t>
            </a:r>
            <a:r>
              <a:rPr kumimoji="1" lang="en-US" altLang="ja-JP" dirty="0" smtClean="0">
                <a:solidFill>
                  <a:schemeClr val="accent1"/>
                </a:solidFill>
              </a:rPr>
              <a:t>S</a:t>
            </a:r>
            <a:r>
              <a:rPr kumimoji="1" lang="en-US" altLang="ja-JP" dirty="0" smtClean="0">
                <a:solidFill>
                  <a:schemeClr val="accent6"/>
                </a:solidFill>
              </a:rPr>
              <a:t>uggestions</a:t>
            </a:r>
            <a:endParaRPr kumimoji="1" lang="ja-JP" altLang="en-US" dirty="0">
              <a:solidFill>
                <a:srgbClr val="3EA3F8"/>
              </a:solidFill>
            </a:endParaRPr>
          </a:p>
        </p:txBody>
      </p:sp>
      <p:pic>
        <p:nvPicPr>
          <p:cNvPr id="9"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
        <p:nvSpPr>
          <p:cNvPr id="10" name="スライド番号プレースホルダー 3"/>
          <p:cNvSpPr txBox="1">
            <a:spLocks/>
          </p:cNvSpPr>
          <p:nvPr/>
        </p:nvSpPr>
        <p:spPr>
          <a:xfrm>
            <a:off x="17371930" y="9591367"/>
            <a:ext cx="907291" cy="547688"/>
          </a:xfrm>
          <a:prstGeom prst="rect">
            <a:avLst/>
          </a:prstGeom>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fld id="{387164BF-D67A-46C0-81D2-5BAF67C00C80}" type="slidenum">
              <a:rPr kumimoji="0" lang="en-US" sz="3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1632753" rtl="0" eaLnBrk="1" fontAlgn="auto" latinLnBrk="0" hangingPunct="1">
                <a:lnSpc>
                  <a:spcPct val="100000"/>
                </a:lnSpc>
                <a:spcBef>
                  <a:spcPts val="0"/>
                </a:spcBef>
                <a:spcAft>
                  <a:spcPts val="0"/>
                </a:spcAft>
                <a:buClrTx/>
                <a:buSzTx/>
                <a:buFontTx/>
                <a:buNone/>
                <a:tabLst/>
                <a:defRPr/>
              </a:pPr>
              <a:t>10</a:t>
            </a:fld>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852853418"/>
      </p:ext>
    </p:extLst>
  </p:cSld>
  <p:clrMapOvr>
    <a:masterClrMapping/>
  </p:clrMapOvr>
  <p:transition spd="slow" advTm="15720">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AGENDA</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1</a:t>
            </a:r>
          </a:p>
        </p:txBody>
      </p:sp>
      <p:sp>
        <p:nvSpPr>
          <p:cNvPr id="6" name="テキスト プレースホルダー 5"/>
          <p:cNvSpPr>
            <a:spLocks noGrp="1"/>
          </p:cNvSpPr>
          <p:nvPr>
            <p:ph type="body" sz="quarter" idx="21"/>
          </p:nvPr>
        </p:nvSpPr>
        <p:spPr>
          <a:xfrm>
            <a:off x="2672275" y="2983260"/>
            <a:ext cx="6013731" cy="900099"/>
          </a:xfrm>
        </p:spPr>
        <p:txBody>
          <a:bodyPr/>
          <a:lstStyle/>
          <a:p>
            <a:r>
              <a:rPr kumimoji="1" lang="en-US" altLang="ja-JP" dirty="0" smtClean="0">
                <a:solidFill>
                  <a:srgbClr val="3EA3F8"/>
                </a:solidFill>
              </a:rPr>
              <a:t>Fifth Third </a:t>
            </a:r>
            <a:r>
              <a:rPr kumimoji="1" lang="en-US" altLang="ja-JP" dirty="0" smtClean="0">
                <a:solidFill>
                  <a:srgbClr val="3EA3F8"/>
                </a:solidFill>
              </a:rPr>
              <a:t>and Microsoft tools </a:t>
            </a:r>
            <a:r>
              <a:rPr kumimoji="1" lang="en-US" altLang="ja-JP" dirty="0" smtClean="0">
                <a:solidFill>
                  <a:srgbClr val="3EA3F8"/>
                </a:solidFill>
              </a:rPr>
              <a:t>which is </a:t>
            </a:r>
            <a:r>
              <a:rPr kumimoji="1" lang="en-US" altLang="ja-JP" dirty="0" smtClean="0">
                <a:solidFill>
                  <a:srgbClr val="3EA3F8"/>
                </a:solidFill>
              </a:rPr>
              <a:t>using currently </a:t>
            </a:r>
            <a:r>
              <a:rPr kumimoji="1" lang="en-US" altLang="ja-JP" dirty="0" smtClean="0">
                <a:solidFill>
                  <a:srgbClr val="3EA3F8"/>
                </a:solidFill>
              </a:rPr>
              <a:t>in SBL </a:t>
            </a:r>
            <a:endParaRPr kumimoji="1" lang="ja-JP" altLang="en-US" dirty="0">
              <a:solidFill>
                <a:srgbClr val="3EA3F8"/>
              </a:solidFill>
            </a:endParaRPr>
          </a:p>
        </p:txBody>
      </p:sp>
      <p:sp>
        <p:nvSpPr>
          <p:cNvPr id="7" name="テキスト プレースホルダー 6"/>
          <p:cNvSpPr>
            <a:spLocks noGrp="1"/>
          </p:cNvSpPr>
          <p:nvPr>
            <p:ph type="body" sz="quarter" idx="22"/>
          </p:nvPr>
        </p:nvSpPr>
        <p:spPr/>
        <p:txBody>
          <a:bodyPr/>
          <a:lstStyle/>
          <a:p>
            <a:r>
              <a:rPr kumimoji="1" lang="en-US" altLang="ja-JP" b="1" dirty="0" smtClean="0">
                <a:solidFill>
                  <a:schemeClr val="accent6"/>
                </a:solidFill>
              </a:rPr>
              <a:t>TOOLS</a:t>
            </a:r>
            <a:endParaRPr kumimoji="1" lang="ja-JP" altLang="en-US" b="1" dirty="0">
              <a:solidFill>
                <a:schemeClr val="accent6"/>
              </a:solidFill>
            </a:endParaRPr>
          </a:p>
        </p:txBody>
      </p:sp>
      <p:sp>
        <p:nvSpPr>
          <p:cNvPr id="8" name="テキスト プレースホルダー 7"/>
          <p:cNvSpPr>
            <a:spLocks noGrp="1"/>
          </p:cNvSpPr>
          <p:nvPr>
            <p:ph type="body" sz="quarter" idx="23"/>
          </p:nvPr>
        </p:nvSpPr>
        <p:spPr/>
        <p:txBody>
          <a:bodyPr/>
          <a:lstStyle/>
          <a:p>
            <a:r>
              <a:rPr kumimoji="1" lang="en-US" altLang="ja-JP" dirty="0" smtClean="0"/>
              <a:t>2</a:t>
            </a:r>
            <a:endParaRPr kumimoji="1" lang="en-US" altLang="ja-JP" dirty="0"/>
          </a:p>
        </p:txBody>
      </p:sp>
      <p:sp>
        <p:nvSpPr>
          <p:cNvPr id="9" name="テキスト プレースホルダー 8"/>
          <p:cNvSpPr>
            <a:spLocks noGrp="1"/>
          </p:cNvSpPr>
          <p:nvPr>
            <p:ph type="body" sz="quarter" idx="24"/>
          </p:nvPr>
        </p:nvSpPr>
        <p:spPr>
          <a:xfrm>
            <a:off x="2672275" y="5361399"/>
            <a:ext cx="5785131" cy="1153701"/>
          </a:xfrm>
        </p:spPr>
        <p:txBody>
          <a:bodyPr vert="horz" lIns="163275" tIns="81638" rIns="163275" bIns="81638" rtlCol="0" anchor="t">
            <a:noAutofit/>
          </a:bodyPr>
          <a:lstStyle/>
          <a:p>
            <a:r>
              <a:rPr kumimoji="1" lang="en-US" altLang="ja-JP" dirty="0" smtClean="0">
                <a:solidFill>
                  <a:srgbClr val="3EA3F8"/>
                </a:solidFill>
              </a:rPr>
              <a:t>Reports </a:t>
            </a:r>
            <a:r>
              <a:rPr kumimoji="1" lang="en-US" altLang="ja-JP" dirty="0" smtClean="0">
                <a:solidFill>
                  <a:srgbClr val="3EA3F8"/>
                </a:solidFill>
              </a:rPr>
              <a:t> &amp; Metrics which </a:t>
            </a:r>
            <a:r>
              <a:rPr kumimoji="1" lang="en-US" altLang="ja-JP" dirty="0" smtClean="0">
                <a:solidFill>
                  <a:srgbClr val="3EA3F8"/>
                </a:solidFill>
              </a:rPr>
              <a:t>we generated  from the approved tools and those we produced to customer as part of 53 internal </a:t>
            </a:r>
            <a:r>
              <a:rPr kumimoji="1" lang="en-US" altLang="ja-JP" dirty="0" smtClean="0">
                <a:solidFill>
                  <a:srgbClr val="3EA3F8"/>
                </a:solidFill>
              </a:rPr>
              <a:t>process and SLK</a:t>
            </a:r>
            <a:endParaRPr kumimoji="1" lang="ja-JP" altLang="en-US" dirty="0">
              <a:solidFill>
                <a:srgbClr val="3EA3F8"/>
              </a:solidFill>
            </a:endParaRPr>
          </a:p>
        </p:txBody>
      </p:sp>
      <p:sp>
        <p:nvSpPr>
          <p:cNvPr id="10" name="テキスト プレースホルダー 9"/>
          <p:cNvSpPr>
            <a:spLocks noGrp="1"/>
          </p:cNvSpPr>
          <p:nvPr>
            <p:ph type="body" sz="quarter" idx="25"/>
          </p:nvPr>
        </p:nvSpPr>
        <p:spPr/>
        <p:txBody>
          <a:bodyPr/>
          <a:lstStyle/>
          <a:p>
            <a:r>
              <a:rPr lang="en-US" b="1" dirty="0" smtClean="0">
                <a:solidFill>
                  <a:schemeClr val="accent6"/>
                </a:solidFill>
              </a:rPr>
              <a:t>REPORTS &amp; METRICS</a:t>
            </a:r>
            <a:endParaRPr kumimoji="1" lang="en-US" altLang="ja-JP" b="1" dirty="0">
              <a:solidFill>
                <a:schemeClr val="accent6"/>
              </a:solidFill>
            </a:endParaRPr>
          </a:p>
        </p:txBody>
      </p:sp>
      <p:sp>
        <p:nvSpPr>
          <p:cNvPr id="11" name="テキスト プレースホルダー 10"/>
          <p:cNvSpPr>
            <a:spLocks noGrp="1"/>
          </p:cNvSpPr>
          <p:nvPr>
            <p:ph type="body" sz="quarter" idx="26"/>
          </p:nvPr>
        </p:nvSpPr>
        <p:spPr/>
        <p:txBody>
          <a:bodyPr/>
          <a:lstStyle/>
          <a:p>
            <a:r>
              <a:rPr kumimoji="1" lang="en-US" altLang="ja-JP" dirty="0" smtClean="0"/>
              <a:t>3</a:t>
            </a:r>
            <a:endParaRPr kumimoji="1" lang="en-US" altLang="ja-JP" dirty="0"/>
          </a:p>
        </p:txBody>
      </p:sp>
      <p:sp>
        <p:nvSpPr>
          <p:cNvPr id="12" name="テキスト プレースホルダー 11"/>
          <p:cNvSpPr>
            <a:spLocks noGrp="1"/>
          </p:cNvSpPr>
          <p:nvPr>
            <p:ph type="body" sz="quarter" idx="27"/>
          </p:nvPr>
        </p:nvSpPr>
        <p:spPr>
          <a:xfrm>
            <a:off x="2666206" y="7734300"/>
            <a:ext cx="5625625" cy="900099"/>
          </a:xfrm>
        </p:spPr>
        <p:txBody>
          <a:bodyPr/>
          <a:lstStyle/>
          <a:p>
            <a:r>
              <a:rPr kumimoji="1" lang="en-US" altLang="ja-JP" dirty="0" smtClean="0">
                <a:solidFill>
                  <a:srgbClr val="3EA3F8"/>
                </a:solidFill>
              </a:rPr>
              <a:t>Manual process which we follow to make sure the code quality</a:t>
            </a:r>
            <a:endParaRPr kumimoji="1" lang="ja-JP" altLang="en-US" smtClean="0">
              <a:solidFill>
                <a:srgbClr val="3EA3F8"/>
              </a:solidFill>
            </a:endParaRPr>
          </a:p>
          <a:p>
            <a:endParaRPr kumimoji="1" lang="ja-JP" altLang="en-US" dirty="0">
              <a:solidFill>
                <a:srgbClr val="3EA3F8"/>
              </a:solidFill>
            </a:endParaRPr>
          </a:p>
        </p:txBody>
      </p:sp>
      <p:sp>
        <p:nvSpPr>
          <p:cNvPr id="13" name="テキスト プレースホルダー 12"/>
          <p:cNvSpPr>
            <a:spLocks noGrp="1"/>
          </p:cNvSpPr>
          <p:nvPr>
            <p:ph type="body" sz="quarter" idx="28"/>
          </p:nvPr>
        </p:nvSpPr>
        <p:spPr>
          <a:xfrm>
            <a:off x="2666206" y="7581900"/>
            <a:ext cx="5625625" cy="720080"/>
          </a:xfrm>
        </p:spPr>
        <p:txBody>
          <a:bodyPr/>
          <a:lstStyle/>
          <a:p>
            <a:r>
              <a:rPr kumimoji="1" lang="en-US" altLang="ja-JP" b="1" dirty="0" smtClean="0">
                <a:solidFill>
                  <a:schemeClr val="accent6"/>
                </a:solidFill>
                <a:latin typeface="+mn-lt"/>
              </a:rPr>
              <a:t>MANUAL PROCESS</a:t>
            </a:r>
          </a:p>
          <a:p>
            <a:endParaRPr kumimoji="1" lang="en-US" altLang="ja-JP" dirty="0" smtClean="0">
              <a:solidFill>
                <a:srgbClr val="3EA3F8"/>
              </a:solidFill>
              <a:latin typeface="+mn-lt"/>
            </a:endParaRPr>
          </a:p>
        </p:txBody>
      </p:sp>
      <p:sp>
        <p:nvSpPr>
          <p:cNvPr id="14" name="テキスト プレースホルダー 13"/>
          <p:cNvSpPr>
            <a:spLocks noGrp="1"/>
          </p:cNvSpPr>
          <p:nvPr>
            <p:ph type="body" sz="quarter" idx="29"/>
          </p:nvPr>
        </p:nvSpPr>
        <p:spPr/>
        <p:txBody>
          <a:bodyPr/>
          <a:lstStyle/>
          <a:p>
            <a:r>
              <a:rPr kumimoji="1" lang="en-US" altLang="ja-JP" dirty="0" smtClean="0"/>
              <a:t>4</a:t>
            </a:r>
            <a:endParaRPr kumimoji="1" lang="en-US" altLang="ja-JP" dirty="0"/>
          </a:p>
        </p:txBody>
      </p:sp>
      <p:sp>
        <p:nvSpPr>
          <p:cNvPr id="15" name="テキスト プレースホルダー 14"/>
          <p:cNvSpPr>
            <a:spLocks noGrp="1"/>
          </p:cNvSpPr>
          <p:nvPr>
            <p:ph type="body" sz="quarter" idx="30"/>
          </p:nvPr>
        </p:nvSpPr>
        <p:spPr/>
        <p:txBody>
          <a:bodyPr/>
          <a:lstStyle/>
          <a:p>
            <a:r>
              <a:rPr kumimoji="1" lang="en-US" altLang="ja-JP" dirty="0" smtClean="0">
                <a:solidFill>
                  <a:srgbClr val="3EA3F8"/>
                </a:solidFill>
              </a:rPr>
              <a:t>Followed the best </a:t>
            </a:r>
            <a:r>
              <a:rPr kumimoji="1" lang="en-US" altLang="ja-JP" dirty="0" smtClean="0">
                <a:solidFill>
                  <a:srgbClr val="3EA3F8"/>
                </a:solidFill>
              </a:rPr>
              <a:t>standards and principals </a:t>
            </a:r>
            <a:r>
              <a:rPr kumimoji="1" lang="en-US" altLang="ja-JP" dirty="0" smtClean="0">
                <a:solidFill>
                  <a:srgbClr val="3EA3F8"/>
                </a:solidFill>
              </a:rPr>
              <a:t> for Coding </a:t>
            </a:r>
            <a:r>
              <a:rPr kumimoji="1" lang="en-US" altLang="ja-JP" dirty="0" smtClean="0">
                <a:solidFill>
                  <a:srgbClr val="3EA3F8"/>
                </a:solidFill>
              </a:rPr>
              <a:t>and </a:t>
            </a:r>
            <a:r>
              <a:rPr kumimoji="1" lang="en-US" altLang="ja-JP" dirty="0" smtClean="0">
                <a:solidFill>
                  <a:srgbClr val="3EA3F8"/>
                </a:solidFill>
              </a:rPr>
              <a:t>Design</a:t>
            </a:r>
            <a:endParaRPr kumimoji="1" lang="ja-JP" altLang="en-US" dirty="0">
              <a:solidFill>
                <a:srgbClr val="3EA3F8"/>
              </a:solidFill>
            </a:endParaRPr>
          </a:p>
        </p:txBody>
      </p:sp>
      <p:sp>
        <p:nvSpPr>
          <p:cNvPr id="16" name="テキスト プレースホルダー 15"/>
          <p:cNvSpPr>
            <a:spLocks noGrp="1"/>
          </p:cNvSpPr>
          <p:nvPr>
            <p:ph type="body" sz="quarter" idx="31"/>
          </p:nvPr>
        </p:nvSpPr>
        <p:spPr/>
        <p:txBody>
          <a:bodyPr/>
          <a:lstStyle/>
          <a:p>
            <a:r>
              <a:rPr kumimoji="1" lang="en-US" altLang="ja-JP" b="1" dirty="0" smtClean="0">
                <a:solidFill>
                  <a:schemeClr val="accent6"/>
                </a:solidFill>
              </a:rPr>
              <a:t>BEST PRACTICES </a:t>
            </a:r>
            <a:endParaRPr kumimoji="1" lang="ja-JP" altLang="en-US" b="1" dirty="0">
              <a:solidFill>
                <a:schemeClr val="accent6"/>
              </a:solidFill>
            </a:endParaRPr>
          </a:p>
        </p:txBody>
      </p:sp>
      <p:sp>
        <p:nvSpPr>
          <p:cNvPr id="17" name="テキスト プレースホルダー 16"/>
          <p:cNvSpPr>
            <a:spLocks noGrp="1"/>
          </p:cNvSpPr>
          <p:nvPr>
            <p:ph type="body" sz="quarter" idx="32"/>
          </p:nvPr>
        </p:nvSpPr>
        <p:spPr/>
        <p:txBody>
          <a:bodyPr/>
          <a:lstStyle/>
          <a:p>
            <a:r>
              <a:rPr kumimoji="1" lang="en-US" altLang="ja-JP" dirty="0" smtClean="0"/>
              <a:t>5</a:t>
            </a:r>
            <a:endParaRPr kumimoji="1" lang="en-US" altLang="ja-JP" dirty="0"/>
          </a:p>
        </p:txBody>
      </p:sp>
      <p:sp>
        <p:nvSpPr>
          <p:cNvPr id="18" name="テキスト プレースホルダー 17"/>
          <p:cNvSpPr>
            <a:spLocks noGrp="1"/>
          </p:cNvSpPr>
          <p:nvPr>
            <p:ph type="body" sz="quarter" idx="33"/>
          </p:nvPr>
        </p:nvSpPr>
        <p:spPr/>
        <p:txBody>
          <a:bodyPr/>
          <a:lstStyle/>
          <a:p>
            <a:r>
              <a:rPr kumimoji="1" lang="en-US" altLang="ja-JP" dirty="0" smtClean="0">
                <a:solidFill>
                  <a:srgbClr val="3EA3F8"/>
                </a:solidFill>
              </a:rPr>
              <a:t>New proposals which will give us better quality and  project visibility</a:t>
            </a:r>
            <a:endParaRPr kumimoji="1" lang="ja-JP" altLang="en-US" dirty="0">
              <a:solidFill>
                <a:srgbClr val="3EA3F8"/>
              </a:solidFill>
            </a:endParaRPr>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b="1" dirty="0" smtClean="0">
                <a:solidFill>
                  <a:schemeClr val="accent6"/>
                </a:solidFill>
              </a:rPr>
              <a:t>WE PROPOSE</a:t>
            </a:r>
            <a:endParaRPr kumimoji="1" lang="ja-JP" altLang="en-US" b="1" dirty="0">
              <a:solidFill>
                <a:schemeClr val="accent6"/>
              </a:solidFill>
            </a:endParaRPr>
          </a:p>
        </p:txBody>
      </p:sp>
      <p:sp>
        <p:nvSpPr>
          <p:cNvPr id="20" name="テキスト プレースホルダー 19"/>
          <p:cNvSpPr>
            <a:spLocks noGrp="1"/>
          </p:cNvSpPr>
          <p:nvPr>
            <p:ph type="body" sz="quarter" idx="35"/>
          </p:nvPr>
        </p:nvSpPr>
        <p:spPr/>
        <p:txBody>
          <a:bodyPr/>
          <a:lstStyle/>
          <a:p>
            <a:r>
              <a:rPr kumimoji="1" lang="en-US" altLang="ja-JP" dirty="0" smtClean="0"/>
              <a:t>6</a:t>
            </a:r>
            <a:endParaRPr kumimoji="1" lang="ja-JP" altLang="en-US" dirty="0"/>
          </a:p>
        </p:txBody>
      </p:sp>
      <p:sp>
        <p:nvSpPr>
          <p:cNvPr id="21" name="テキスト プレースホルダー 20"/>
          <p:cNvSpPr>
            <a:spLocks noGrp="1"/>
          </p:cNvSpPr>
          <p:nvPr>
            <p:ph type="body" sz="quarter" idx="36"/>
          </p:nvPr>
        </p:nvSpPr>
        <p:spPr>
          <a:xfrm>
            <a:off x="11223225" y="7888805"/>
            <a:ext cx="5920981" cy="900099"/>
          </a:xfrm>
        </p:spPr>
        <p:txBody>
          <a:bodyPr/>
          <a:lstStyle/>
          <a:p>
            <a:r>
              <a:rPr kumimoji="1" lang="en-US" altLang="ja-JP" dirty="0" smtClean="0">
                <a:solidFill>
                  <a:srgbClr val="3EA3F8"/>
                </a:solidFill>
              </a:rPr>
              <a:t>Challenges, </a:t>
            </a:r>
            <a:r>
              <a:rPr kumimoji="1" lang="en-US" altLang="ja-JP" dirty="0" smtClean="0">
                <a:solidFill>
                  <a:srgbClr val="3EA3F8"/>
                </a:solidFill>
              </a:rPr>
              <a:t>Suggestions, improvement area</a:t>
            </a:r>
            <a:r>
              <a:rPr kumimoji="1" lang="en-US" altLang="ja-JP" dirty="0" smtClean="0">
                <a:solidFill>
                  <a:srgbClr val="3EA3F8"/>
                </a:solidFill>
              </a:rPr>
              <a:t>, Question &amp; Answer </a:t>
            </a:r>
            <a:r>
              <a:rPr kumimoji="1" lang="en-US" altLang="ja-JP" dirty="0" smtClean="0">
                <a:solidFill>
                  <a:srgbClr val="3EA3F8"/>
                </a:solidFill>
              </a:rPr>
              <a:t>and Future </a:t>
            </a:r>
            <a:r>
              <a:rPr kumimoji="1" lang="en-US" altLang="ja-JP" dirty="0" smtClean="0">
                <a:solidFill>
                  <a:srgbClr val="3EA3F8"/>
                </a:solidFill>
              </a:rPr>
              <a:t>plan</a:t>
            </a:r>
            <a:endParaRPr kumimoji="1" lang="ja-JP" altLang="en-US" dirty="0">
              <a:solidFill>
                <a:srgbClr val="3EA3F8"/>
              </a:solidFill>
            </a:endParaRPr>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b="1" dirty="0" smtClean="0">
                <a:solidFill>
                  <a:schemeClr val="accent6"/>
                </a:solidFill>
              </a:rPr>
              <a:t>CHALLENGES</a:t>
            </a:r>
            <a:endParaRPr kumimoji="1" lang="ja-JP" altLang="en-US" b="1" dirty="0">
              <a:solidFill>
                <a:schemeClr val="accent6"/>
              </a:solidFill>
            </a:endParaRPr>
          </a:p>
        </p:txBody>
      </p:sp>
      <p:pic>
        <p:nvPicPr>
          <p:cNvPr id="23"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607407934"/>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23" name="タイトル 22"/>
          <p:cNvSpPr>
            <a:spLocks noGrp="1"/>
          </p:cNvSpPr>
          <p:nvPr>
            <p:ph type="title"/>
          </p:nvPr>
        </p:nvSpPr>
        <p:spPr>
          <a:xfrm>
            <a:off x="1142206" y="2705100"/>
            <a:ext cx="6480720" cy="2655295"/>
          </a:xfrm>
        </p:spPr>
        <p:txBody>
          <a:bodyPr/>
          <a:lstStyle/>
          <a:p>
            <a:r>
              <a:rPr kumimoji="1" lang="en-US" altLang="ja-JP" dirty="0" smtClean="0">
                <a:solidFill>
                  <a:schemeClr val="accent6"/>
                </a:solidFill>
              </a:rPr>
              <a:t>TOOLS</a:t>
            </a:r>
            <a:endParaRPr kumimoji="1" lang="ja-JP" altLang="en-US" dirty="0">
              <a:solidFill>
                <a:schemeClr val="accent6"/>
              </a:solidFill>
            </a:endParaRPr>
          </a:p>
        </p:txBody>
      </p:sp>
      <p:sp>
        <p:nvSpPr>
          <p:cNvPr id="29" name="テキスト プレースホルダー 28"/>
          <p:cNvSpPr>
            <a:spLocks noGrp="1"/>
          </p:cNvSpPr>
          <p:nvPr>
            <p:ph type="body" sz="quarter" idx="26"/>
          </p:nvPr>
        </p:nvSpPr>
        <p:spPr>
          <a:xfrm>
            <a:off x="10538360" y="1065485"/>
            <a:ext cx="7291645" cy="848975"/>
          </a:xfrm>
        </p:spPr>
        <p:txBody>
          <a:bodyPr/>
          <a:lstStyle/>
          <a:p>
            <a:r>
              <a:rPr kumimoji="1" lang="en-US" altLang="ja-JP" sz="2800" b="1" dirty="0" err="1" smtClean="0">
                <a:solidFill>
                  <a:schemeClr val="accent6"/>
                </a:solidFill>
              </a:rPr>
              <a:t>MSTest</a:t>
            </a:r>
            <a:r>
              <a:rPr kumimoji="1" lang="en-US" altLang="ja-JP" sz="2800" b="1" dirty="0" smtClean="0">
                <a:solidFill>
                  <a:schemeClr val="accent6"/>
                </a:solidFill>
              </a:rPr>
              <a:t> &amp; MS Code Analyzer </a:t>
            </a:r>
            <a:endParaRPr kumimoji="1" lang="ja-JP" altLang="en-US" sz="2800" b="1" dirty="0">
              <a:solidFill>
                <a:schemeClr val="accent6"/>
              </a:solidFill>
            </a:endParaRPr>
          </a:p>
        </p:txBody>
      </p:sp>
      <p:sp>
        <p:nvSpPr>
          <p:cNvPr id="30" name="テキスト プレースホルダー 29"/>
          <p:cNvSpPr>
            <a:spLocks noGrp="1"/>
          </p:cNvSpPr>
          <p:nvPr>
            <p:ph type="body" sz="quarter" idx="28"/>
          </p:nvPr>
        </p:nvSpPr>
        <p:spPr>
          <a:xfrm>
            <a:off x="10538360" y="1785564"/>
            <a:ext cx="7139245" cy="1757736"/>
          </a:xfrm>
        </p:spPr>
        <p:txBody>
          <a:bodyPr/>
          <a:lstStyle/>
          <a:p>
            <a:r>
              <a:rPr lang="en-US" dirty="0" smtClean="0">
                <a:solidFill>
                  <a:srgbClr val="3EA3F8"/>
                </a:solidFill>
              </a:rPr>
              <a:t>A testing framework is defined in MS Visual Studio, which will help developer to write unit test for business logics and same can be automated before build and deploy   </a:t>
            </a:r>
            <a:endParaRPr kumimoji="1" lang="ja-JP" altLang="en-US" dirty="0">
              <a:solidFill>
                <a:srgbClr val="3EA3F8"/>
              </a:solidFill>
            </a:endParaRPr>
          </a:p>
        </p:txBody>
      </p:sp>
      <p:sp>
        <p:nvSpPr>
          <p:cNvPr id="31" name="テキスト プレースホルダー 30"/>
          <p:cNvSpPr>
            <a:spLocks noGrp="1"/>
          </p:cNvSpPr>
          <p:nvPr>
            <p:ph type="body" sz="quarter" idx="29"/>
          </p:nvPr>
        </p:nvSpPr>
        <p:spPr>
          <a:xfrm>
            <a:off x="10538360" y="2999125"/>
            <a:ext cx="7063045" cy="848975"/>
          </a:xfrm>
        </p:spPr>
        <p:txBody>
          <a:bodyPr/>
          <a:lstStyle/>
          <a:p>
            <a:r>
              <a:rPr kumimoji="1" lang="en-US" altLang="ja-JP" sz="2800" b="1" dirty="0" smtClean="0">
                <a:solidFill>
                  <a:schemeClr val="accent6"/>
                </a:solidFill>
              </a:rPr>
              <a:t>MOQ – Metaphysics of Quality</a:t>
            </a:r>
            <a:endParaRPr kumimoji="1" lang="ja-JP" altLang="en-US" sz="2800" b="1" dirty="0">
              <a:solidFill>
                <a:schemeClr val="accent6"/>
              </a:solidFill>
            </a:endParaRPr>
          </a:p>
        </p:txBody>
      </p:sp>
      <p:sp>
        <p:nvSpPr>
          <p:cNvPr id="32" name="テキスト プレースホルダー 31"/>
          <p:cNvSpPr>
            <a:spLocks noGrp="1"/>
          </p:cNvSpPr>
          <p:nvPr>
            <p:ph type="body" sz="quarter" idx="30"/>
          </p:nvPr>
        </p:nvSpPr>
        <p:spPr>
          <a:xfrm>
            <a:off x="10538360" y="3720236"/>
            <a:ext cx="7444045" cy="585064"/>
          </a:xfrm>
        </p:spPr>
        <p:txBody>
          <a:bodyPr vert="horz" lIns="163275" tIns="81638" rIns="163275" bIns="81638" rtlCol="0" anchor="t">
            <a:noAutofit/>
          </a:bodyPr>
          <a:lstStyle/>
          <a:p>
            <a:r>
              <a:rPr lang="en-US" dirty="0" smtClean="0">
                <a:solidFill>
                  <a:srgbClr val="3EA3F8"/>
                </a:solidFill>
              </a:rPr>
              <a:t>It is a mocking framework for C#/.NET. It is used in unit testing to isolate your class under test from its dependencies</a:t>
            </a:r>
            <a:endParaRPr lang="ja-JP" altLang="en-US" dirty="0">
              <a:solidFill>
                <a:srgbClr val="3EA3F8"/>
              </a:solidFill>
            </a:endParaRPr>
          </a:p>
        </p:txBody>
      </p:sp>
      <p:sp>
        <p:nvSpPr>
          <p:cNvPr id="33" name="テキスト プレースホルダー 32"/>
          <p:cNvSpPr>
            <a:spLocks noGrp="1"/>
          </p:cNvSpPr>
          <p:nvPr>
            <p:ph type="body" sz="quarter" idx="31"/>
          </p:nvPr>
        </p:nvSpPr>
        <p:spPr>
          <a:xfrm>
            <a:off x="10538360" y="4599325"/>
            <a:ext cx="7748053" cy="848975"/>
          </a:xfrm>
        </p:spPr>
        <p:txBody>
          <a:bodyPr/>
          <a:lstStyle/>
          <a:p>
            <a:r>
              <a:rPr kumimoji="1" lang="en-US" altLang="ja-JP" sz="2800" b="1" dirty="0" smtClean="0">
                <a:solidFill>
                  <a:schemeClr val="accent6"/>
                </a:solidFill>
              </a:rPr>
              <a:t>Fiddler &amp; Swagger</a:t>
            </a:r>
            <a:endParaRPr kumimoji="1" lang="ja-JP" altLang="en-US" sz="2800" b="1" dirty="0">
              <a:solidFill>
                <a:schemeClr val="accent6"/>
              </a:solidFill>
            </a:endParaRPr>
          </a:p>
        </p:txBody>
      </p:sp>
      <p:sp>
        <p:nvSpPr>
          <p:cNvPr id="34" name="テキスト プレースホルダー 33"/>
          <p:cNvSpPr>
            <a:spLocks noGrp="1"/>
          </p:cNvSpPr>
          <p:nvPr>
            <p:ph type="body" sz="quarter" idx="32"/>
          </p:nvPr>
        </p:nvSpPr>
        <p:spPr>
          <a:xfrm>
            <a:off x="10538360" y="5267501"/>
            <a:ext cx="7139245" cy="866599"/>
          </a:xfrm>
        </p:spPr>
        <p:txBody>
          <a:bodyPr vert="horz" lIns="163275" tIns="81638" rIns="163275" bIns="81638" rtlCol="0" anchor="t">
            <a:noAutofit/>
          </a:bodyPr>
          <a:lstStyle/>
          <a:p>
            <a:r>
              <a:rPr lang="en-US" altLang="ja-JP" dirty="0" smtClean="0">
                <a:solidFill>
                  <a:srgbClr val="3EA3F8"/>
                </a:solidFill>
              </a:rPr>
              <a:t>To test API Services request &amp; Response, Patterns and protocols..</a:t>
            </a:r>
            <a:endParaRPr lang="ja-JP" altLang="en-US" dirty="0">
              <a:solidFill>
                <a:srgbClr val="3EA3F8"/>
              </a:solidFill>
            </a:endParaRPr>
          </a:p>
        </p:txBody>
      </p:sp>
      <p:sp>
        <p:nvSpPr>
          <p:cNvPr id="35" name="テキスト プレースホルダー 34"/>
          <p:cNvSpPr>
            <a:spLocks noGrp="1"/>
          </p:cNvSpPr>
          <p:nvPr>
            <p:ph type="body" sz="quarter" idx="33"/>
          </p:nvPr>
        </p:nvSpPr>
        <p:spPr>
          <a:xfrm>
            <a:off x="10538360" y="6072562"/>
            <a:ext cx="6910645" cy="848975"/>
          </a:xfrm>
        </p:spPr>
        <p:txBody>
          <a:bodyPr/>
          <a:lstStyle/>
          <a:p>
            <a:r>
              <a:rPr lang="en-US" sz="2800" b="1" dirty="0" err="1" smtClean="0">
                <a:solidFill>
                  <a:schemeClr val="accent6"/>
                </a:solidFill>
              </a:rPr>
              <a:t>ReportGenerator</a:t>
            </a:r>
            <a:r>
              <a:rPr kumimoji="1" lang="ja-JP" altLang="en-US" sz="2800" b="1" smtClean="0">
                <a:solidFill>
                  <a:schemeClr val="accent6"/>
                </a:solidFill>
              </a:rPr>
              <a:t> </a:t>
            </a:r>
            <a:r>
              <a:rPr kumimoji="1" lang="en-US" altLang="ja-JP" sz="2800" b="1" dirty="0" smtClean="0">
                <a:solidFill>
                  <a:schemeClr val="accent6"/>
                </a:solidFill>
              </a:rPr>
              <a:t>&amp;</a:t>
            </a:r>
            <a:r>
              <a:rPr kumimoji="1" lang="en-US" altLang="ja-JP" sz="2800" b="1" dirty="0" err="1" smtClean="0">
                <a:solidFill>
                  <a:schemeClr val="accent6"/>
                </a:solidFill>
              </a:rPr>
              <a:t>OpenCover</a:t>
            </a:r>
            <a:r>
              <a:rPr kumimoji="1" lang="en-US" altLang="ja-JP" sz="2800" b="1" dirty="0" smtClean="0">
                <a:solidFill>
                  <a:schemeClr val="accent6"/>
                </a:solidFill>
              </a:rPr>
              <a:t> </a:t>
            </a:r>
            <a:endParaRPr lang="en-US" sz="2800" b="1" dirty="0" smtClean="0">
              <a:solidFill>
                <a:schemeClr val="accent6"/>
              </a:solidFill>
            </a:endParaRPr>
          </a:p>
        </p:txBody>
      </p:sp>
      <p:sp>
        <p:nvSpPr>
          <p:cNvPr id="36" name="テキスト プレースホルダー 35"/>
          <p:cNvSpPr>
            <a:spLocks noGrp="1"/>
          </p:cNvSpPr>
          <p:nvPr>
            <p:ph type="body" sz="quarter" idx="34"/>
          </p:nvPr>
        </p:nvSpPr>
        <p:spPr>
          <a:xfrm>
            <a:off x="10538360" y="6792642"/>
            <a:ext cx="7444045" cy="865458"/>
          </a:xfrm>
        </p:spPr>
        <p:txBody>
          <a:bodyPr vert="horz" lIns="163275" tIns="81638" rIns="163275" bIns="81638" rtlCol="0" anchor="t">
            <a:noAutofit/>
          </a:bodyPr>
          <a:lstStyle/>
          <a:p>
            <a:r>
              <a:rPr lang="en-US" altLang="ja-JP" dirty="0" smtClean="0">
                <a:solidFill>
                  <a:srgbClr val="3EA3F8"/>
                </a:solidFill>
              </a:rPr>
              <a:t>Using </a:t>
            </a:r>
            <a:r>
              <a:rPr lang="en-US" altLang="ja-JP" dirty="0" err="1" smtClean="0">
                <a:solidFill>
                  <a:srgbClr val="3EA3F8"/>
                </a:solidFill>
              </a:rPr>
              <a:t>OpenCover</a:t>
            </a:r>
            <a:r>
              <a:rPr lang="en-US" altLang="ja-JP" dirty="0" smtClean="0">
                <a:solidFill>
                  <a:srgbClr val="3EA3F8"/>
                </a:solidFill>
              </a:rPr>
              <a:t> </a:t>
            </a:r>
            <a:r>
              <a:rPr lang="en-US" altLang="ja-JP" dirty="0" smtClean="0">
                <a:solidFill>
                  <a:srgbClr val="3EA3F8"/>
                </a:solidFill>
              </a:rPr>
              <a:t> (Metrics) and </a:t>
            </a:r>
            <a:r>
              <a:rPr lang="en-US" altLang="ja-JP" dirty="0" err="1" smtClean="0">
                <a:solidFill>
                  <a:srgbClr val="3EA3F8"/>
                </a:solidFill>
              </a:rPr>
              <a:t>ReportGenerator</a:t>
            </a:r>
            <a:r>
              <a:rPr lang="en-US" altLang="ja-JP" dirty="0" smtClean="0">
                <a:solidFill>
                  <a:srgbClr val="3EA3F8"/>
                </a:solidFill>
              </a:rPr>
              <a:t> (Report) </a:t>
            </a:r>
            <a:r>
              <a:rPr lang="en-US" altLang="ja-JP" dirty="0" smtClean="0">
                <a:solidFill>
                  <a:srgbClr val="3EA3F8"/>
                </a:solidFill>
              </a:rPr>
              <a:t>to get Unit Testing Code Coverage Metrics in .NET</a:t>
            </a:r>
            <a:endParaRPr lang="ja-JP" altLang="en-US" dirty="0">
              <a:solidFill>
                <a:srgbClr val="3EA3F8"/>
              </a:solidFill>
            </a:endParaRPr>
          </a:p>
        </p:txBody>
      </p:sp>
      <p:sp>
        <p:nvSpPr>
          <p:cNvPr id="37" name="テキスト プレースホルダー 36"/>
          <p:cNvSpPr>
            <a:spLocks noGrp="1"/>
          </p:cNvSpPr>
          <p:nvPr>
            <p:ph type="body" sz="quarter" idx="35"/>
          </p:nvPr>
        </p:nvSpPr>
        <p:spPr/>
        <p:txBody>
          <a:bodyPr/>
          <a:lstStyle/>
          <a:p>
            <a:r>
              <a:rPr kumimoji="1" lang="en-US" altLang="ja-JP" sz="2800" b="1" dirty="0" smtClean="0">
                <a:solidFill>
                  <a:schemeClr val="accent6"/>
                </a:solidFill>
              </a:rPr>
              <a:t>Mocha-</a:t>
            </a:r>
            <a:r>
              <a:rPr kumimoji="1" lang="en-US" altLang="ja-JP" sz="2800" b="1" dirty="0" err="1" smtClean="0">
                <a:solidFill>
                  <a:schemeClr val="accent6"/>
                </a:solidFill>
              </a:rPr>
              <a:t>Chai</a:t>
            </a:r>
            <a:endParaRPr kumimoji="1" lang="ja-JP" altLang="en-US" sz="2800" b="1" dirty="0">
              <a:solidFill>
                <a:schemeClr val="accent6"/>
              </a:solidFill>
            </a:endParaRPr>
          </a:p>
        </p:txBody>
      </p:sp>
      <p:sp>
        <p:nvSpPr>
          <p:cNvPr id="38" name="テキスト プレースホルダー 37"/>
          <p:cNvSpPr>
            <a:spLocks noGrp="1"/>
          </p:cNvSpPr>
          <p:nvPr>
            <p:ph type="body" sz="quarter" idx="36"/>
          </p:nvPr>
        </p:nvSpPr>
        <p:spPr>
          <a:xfrm>
            <a:off x="10538361" y="8437536"/>
            <a:ext cx="7020780" cy="896964"/>
          </a:xfrm>
        </p:spPr>
        <p:txBody>
          <a:bodyPr vert="horz" lIns="163275" tIns="81638" rIns="163275" bIns="81638" rtlCol="0" anchor="t">
            <a:noAutofit/>
          </a:bodyPr>
          <a:lstStyle/>
          <a:p>
            <a:r>
              <a:rPr lang="en-US" altLang="ja-JP" dirty="0" smtClean="0">
                <a:solidFill>
                  <a:srgbClr val="3EA3F8"/>
                </a:solidFill>
              </a:rPr>
              <a:t>A third party plug-ins approved  UI testing framework for </a:t>
            </a:r>
            <a:r>
              <a:rPr lang="en-US" altLang="ja-JP" dirty="0" err="1" smtClean="0">
                <a:solidFill>
                  <a:srgbClr val="3EA3F8"/>
                </a:solidFill>
              </a:rPr>
              <a:t>ReactJS</a:t>
            </a:r>
            <a:r>
              <a:rPr lang="en-US" altLang="ja-JP" dirty="0" smtClean="0">
                <a:solidFill>
                  <a:srgbClr val="3EA3F8"/>
                </a:solidFill>
              </a:rPr>
              <a:t> &amp; </a:t>
            </a:r>
            <a:r>
              <a:rPr lang="en-US" altLang="ja-JP" dirty="0" err="1" smtClean="0">
                <a:solidFill>
                  <a:srgbClr val="3EA3F8"/>
                </a:solidFill>
              </a:rPr>
              <a:t>Redux</a:t>
            </a:r>
            <a:r>
              <a:rPr lang="en-US" altLang="ja-JP" dirty="0" smtClean="0">
                <a:solidFill>
                  <a:srgbClr val="3EA3F8"/>
                </a:solidFill>
              </a:rPr>
              <a:t> based  applications </a:t>
            </a:r>
            <a:endParaRPr lang="ja-JP" altLang="en-US" dirty="0">
              <a:solidFill>
                <a:srgbClr val="3EA3F8"/>
              </a:solidFill>
            </a:endParaRPr>
          </a:p>
        </p:txBody>
      </p:sp>
      <p:pic>
        <p:nvPicPr>
          <p:cNvPr id="2051" name="Picture 3" descr="C:\Users\user\Desktop\slk ppt\ppts\Icons\White\complete1.png"/>
          <p:cNvPicPr>
            <a:picLocks noChangeAspect="1" noChangeArrowheads="1"/>
          </p:cNvPicPr>
          <p:nvPr/>
        </p:nvPicPr>
        <p:blipFill>
          <a:blip r:embed="rId2" cstate="print"/>
          <a:srcRect/>
          <a:stretch>
            <a:fillRect/>
          </a:stretch>
        </p:blipFill>
        <p:spPr bwMode="auto">
          <a:xfrm>
            <a:off x="9371806" y="6465887"/>
            <a:ext cx="735013" cy="735013"/>
          </a:xfrm>
          <a:prstGeom prst="rect">
            <a:avLst/>
          </a:prstGeom>
          <a:noFill/>
        </p:spPr>
      </p:pic>
      <p:pic>
        <p:nvPicPr>
          <p:cNvPr id="2052" name="Picture 4" descr="C:\Users\user\Desktop\slk ppt\ppts\Icons\White\plug1.png"/>
          <p:cNvPicPr>
            <a:picLocks noChangeAspect="1" noChangeArrowheads="1"/>
          </p:cNvPicPr>
          <p:nvPr/>
        </p:nvPicPr>
        <p:blipFill>
          <a:blip r:embed="rId3" cstate="print"/>
          <a:srcRect/>
          <a:stretch>
            <a:fillRect/>
          </a:stretch>
        </p:blipFill>
        <p:spPr bwMode="auto">
          <a:xfrm>
            <a:off x="9371806" y="8191500"/>
            <a:ext cx="735806" cy="735806"/>
          </a:xfrm>
          <a:prstGeom prst="rect">
            <a:avLst/>
          </a:prstGeom>
          <a:noFill/>
        </p:spPr>
      </p:pic>
      <p:pic>
        <p:nvPicPr>
          <p:cNvPr id="2053" name="Picture 5" descr="C:\Users\user\Desktop\slk ppt\ppts\Icons\White\zoom1.png"/>
          <p:cNvPicPr>
            <a:picLocks noChangeAspect="1" noChangeArrowheads="1"/>
          </p:cNvPicPr>
          <p:nvPr/>
        </p:nvPicPr>
        <p:blipFill>
          <a:blip r:embed="rId4" cstate="print"/>
          <a:srcRect/>
          <a:stretch>
            <a:fillRect/>
          </a:stretch>
        </p:blipFill>
        <p:spPr bwMode="auto">
          <a:xfrm>
            <a:off x="9371806" y="1485900"/>
            <a:ext cx="762000" cy="762000"/>
          </a:xfrm>
          <a:prstGeom prst="rect">
            <a:avLst/>
          </a:prstGeom>
          <a:noFill/>
        </p:spPr>
      </p:pic>
      <p:pic>
        <p:nvPicPr>
          <p:cNvPr id="2054" name="Picture 6" descr="C:\Users\user\Desktop\slk ppt\ppts\Icons\White\great.png"/>
          <p:cNvPicPr>
            <a:picLocks noChangeAspect="1" noChangeArrowheads="1"/>
          </p:cNvPicPr>
          <p:nvPr/>
        </p:nvPicPr>
        <p:blipFill>
          <a:blip r:embed="rId5" cstate="print"/>
          <a:srcRect/>
          <a:stretch>
            <a:fillRect/>
          </a:stretch>
        </p:blipFill>
        <p:spPr bwMode="auto">
          <a:xfrm>
            <a:off x="9448006" y="3162300"/>
            <a:ext cx="685800" cy="685800"/>
          </a:xfrm>
          <a:prstGeom prst="rect">
            <a:avLst/>
          </a:prstGeom>
          <a:noFill/>
        </p:spPr>
      </p:pic>
      <p:pic>
        <p:nvPicPr>
          <p:cNvPr id="2055" name="Picture 7" descr="C:\Users\user\Desktop\slk ppt\ppts\Icons\White\black3.png"/>
          <p:cNvPicPr>
            <a:picLocks noChangeAspect="1" noChangeArrowheads="1"/>
          </p:cNvPicPr>
          <p:nvPr/>
        </p:nvPicPr>
        <p:blipFill>
          <a:blip r:embed="rId6" cstate="print"/>
          <a:srcRect/>
          <a:stretch>
            <a:fillRect/>
          </a:stretch>
        </p:blipFill>
        <p:spPr bwMode="auto">
          <a:xfrm>
            <a:off x="9371806" y="4762500"/>
            <a:ext cx="735013" cy="735013"/>
          </a:xfrm>
          <a:prstGeom prst="rect">
            <a:avLst/>
          </a:prstGeom>
          <a:noFill/>
        </p:spPr>
      </p:pic>
      <p:pic>
        <p:nvPicPr>
          <p:cNvPr id="45" name="Picture 3" descr="C:\Users\user\Desktop\logo.png"/>
          <p:cNvPicPr>
            <a:picLocks noChangeAspect="1" noChangeArrowheads="1"/>
          </p:cNvPicPr>
          <p:nvPr/>
        </p:nvPicPr>
        <p:blipFill>
          <a:blip r:embed="rId7"/>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445043111"/>
      </p:ext>
    </p:extLst>
  </p:cSld>
  <p:clrMapOvr>
    <a:masterClrMapping/>
  </p:clrMapOvr>
  <p:transition spd="slow" advTm="8045">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pic>
        <p:nvPicPr>
          <p:cNvPr id="10" name="Picture 1" descr="image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6406" y="1562100"/>
            <a:ext cx="17221200" cy="800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タイトル 12"/>
          <p:cNvSpPr txBox="1">
            <a:spLocks/>
          </p:cNvSpPr>
          <p:nvPr/>
        </p:nvSpPr>
        <p:spPr>
          <a:xfrm>
            <a:off x="592256" y="192950"/>
            <a:ext cx="16741860" cy="1125125"/>
          </a:xfrm>
          <a:prstGeom prst="rect">
            <a:avLst/>
          </a:prstGeom>
        </p:spPr>
        <p:txBody>
          <a:bodyPr/>
          <a:lstStyle/>
          <a:p>
            <a:pPr marL="0" marR="0" lvl="0" indent="0" algn="l" defTabSz="1632753" rtl="0" eaLnBrk="1" fontAlgn="auto" latinLnBrk="0" hangingPunct="1">
              <a:lnSpc>
                <a:spcPct val="100000"/>
              </a:lnSpc>
              <a:spcBef>
                <a:spcPct val="0"/>
              </a:spcBef>
              <a:spcAft>
                <a:spcPts val="0"/>
              </a:spcAft>
              <a:buClrTx/>
              <a:buSzTx/>
              <a:buFontTx/>
              <a:buNone/>
              <a:tabLst/>
              <a:defRPr/>
            </a:pPr>
            <a:r>
              <a:rPr kumimoji="1" lang="en-US" altLang="ja-JP" sz="5400" b="1" i="0" u="none" strike="noStrike" kern="1200" cap="none" spc="1500" normalizeH="0" baseline="0" noProof="0" dirty="0" smtClean="0">
                <a:ln>
                  <a:noFill/>
                </a:ln>
                <a:solidFill>
                  <a:schemeClr val="accent1"/>
                </a:solidFill>
                <a:effectLst/>
                <a:uLnTx/>
                <a:uFillTx/>
                <a:latin typeface="+mj-lt"/>
                <a:ea typeface="+mj-ea"/>
                <a:cs typeface="+mj-cs"/>
              </a:rPr>
              <a:t>Sample Report and</a:t>
            </a:r>
            <a:r>
              <a:rPr kumimoji="1" lang="en-US" altLang="ja-JP" sz="5400" b="1" i="0" u="none" strike="noStrike" kern="1200" cap="none" spc="1500" normalizeH="0" noProof="0" dirty="0" smtClean="0">
                <a:ln>
                  <a:noFill/>
                </a:ln>
                <a:solidFill>
                  <a:schemeClr val="accent1"/>
                </a:solidFill>
                <a:effectLst/>
                <a:uLnTx/>
                <a:uFillTx/>
                <a:latin typeface="+mj-lt"/>
                <a:ea typeface="+mj-ea"/>
                <a:cs typeface="+mj-cs"/>
              </a:rPr>
              <a:t> Metrics</a:t>
            </a:r>
            <a:endParaRPr kumimoji="1" lang="ja-JP" altLang="en-US" sz="5400" b="1" i="0" u="none" strike="noStrike" kern="1200" cap="none" spc="1500" normalizeH="0" baseline="0" noProof="0" dirty="0">
              <a:ln>
                <a:noFill/>
              </a:ln>
              <a:solidFill>
                <a:schemeClr val="accent1"/>
              </a:solidFill>
              <a:effectLst/>
              <a:uLnTx/>
              <a:uFillTx/>
              <a:latin typeface="+mj-lt"/>
              <a:ea typeface="+mj-ea"/>
              <a:cs typeface="+mj-cs"/>
            </a:endParaRPr>
          </a:p>
        </p:txBody>
      </p:sp>
      <p:sp>
        <p:nvSpPr>
          <p:cNvPr id="13" name="スライド番号プレースホルダー 3"/>
          <p:cNvSpPr txBox="1">
            <a:spLocks/>
          </p:cNvSpPr>
          <p:nvPr/>
        </p:nvSpPr>
        <p:spPr>
          <a:xfrm>
            <a:off x="17371930" y="9591367"/>
            <a:ext cx="907291" cy="547688"/>
          </a:xfrm>
          <a:prstGeom prst="rect">
            <a:avLst/>
          </a:prstGeom>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fld id="{387164BF-D67A-46C0-81D2-5BAF67C00C80}" type="slidenum">
              <a:rPr kumimoji="0" lang="en-US" sz="3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1632753" rtl="0" eaLnBrk="1" fontAlgn="auto" latinLnBrk="0" hangingPunct="1">
                <a:lnSpc>
                  <a:spcPct val="100000"/>
                </a:lnSpc>
                <a:spcBef>
                  <a:spcPts val="0"/>
                </a:spcBef>
                <a:spcAft>
                  <a:spcPts val="0"/>
                </a:spcAft>
                <a:buClrTx/>
                <a:buSzTx/>
                <a:buFontTx/>
                <a:buNone/>
                <a:tabLst/>
                <a:defRPr/>
              </a:pPr>
              <a:t>4</a:t>
            </a:fld>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852853418"/>
      </p:ext>
    </p:extLst>
  </p:cSld>
  <p:clrMapOvr>
    <a:masterClrMapping/>
  </p:clrMapOvr>
  <p:transition spd="slow" advTm="15720">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
        <p:nvSpPr>
          <p:cNvPr id="12" name="タイトル 12"/>
          <p:cNvSpPr txBox="1">
            <a:spLocks/>
          </p:cNvSpPr>
          <p:nvPr/>
        </p:nvSpPr>
        <p:spPr>
          <a:xfrm>
            <a:off x="592256" y="192950"/>
            <a:ext cx="16741860" cy="1125125"/>
          </a:xfrm>
          <a:prstGeom prst="rect">
            <a:avLst/>
          </a:prstGeom>
        </p:spPr>
        <p:txBody>
          <a:bodyPr/>
          <a:lstStyle/>
          <a:p>
            <a:pPr marL="0" marR="0" lvl="0" indent="0" algn="l" defTabSz="1632753" rtl="0" eaLnBrk="1" fontAlgn="auto" latinLnBrk="0" hangingPunct="1">
              <a:lnSpc>
                <a:spcPct val="100000"/>
              </a:lnSpc>
              <a:spcBef>
                <a:spcPct val="0"/>
              </a:spcBef>
              <a:spcAft>
                <a:spcPts val="0"/>
              </a:spcAft>
              <a:buClrTx/>
              <a:buSzTx/>
              <a:buFontTx/>
              <a:buNone/>
              <a:tabLst/>
              <a:defRPr/>
            </a:pPr>
            <a:r>
              <a:rPr kumimoji="1" lang="en-US" altLang="ja-JP" sz="5400" b="1" i="0" u="none" strike="noStrike" kern="1200" cap="none" spc="1500" normalizeH="0" baseline="0" noProof="0" dirty="0" smtClean="0">
                <a:ln>
                  <a:noFill/>
                </a:ln>
                <a:solidFill>
                  <a:schemeClr val="accent1"/>
                </a:solidFill>
                <a:effectLst/>
                <a:uLnTx/>
                <a:uFillTx/>
                <a:latin typeface="+mj-lt"/>
                <a:ea typeface="+mj-ea"/>
                <a:cs typeface="+mj-cs"/>
              </a:rPr>
              <a:t>Report</a:t>
            </a:r>
            <a:r>
              <a:rPr kumimoji="1" lang="en-US" altLang="ja-JP" sz="5400" b="1" i="0" u="none" strike="noStrike" kern="1200" cap="none" spc="1500" normalizeH="0" noProof="0" dirty="0" smtClean="0">
                <a:ln>
                  <a:noFill/>
                </a:ln>
                <a:solidFill>
                  <a:schemeClr val="accent1"/>
                </a:solidFill>
                <a:effectLst/>
                <a:uLnTx/>
                <a:uFillTx/>
                <a:latin typeface="+mj-lt"/>
                <a:ea typeface="+mj-ea"/>
                <a:cs typeface="+mj-cs"/>
              </a:rPr>
              <a:t> in Detail</a:t>
            </a:r>
            <a:endParaRPr kumimoji="1" lang="ja-JP" altLang="en-US" sz="5400" b="1" i="0" u="none" strike="noStrike" kern="1200" cap="none" spc="1500" normalizeH="0" baseline="0" noProof="0" dirty="0">
              <a:ln>
                <a:noFill/>
              </a:ln>
              <a:solidFill>
                <a:schemeClr val="accent1"/>
              </a:solidFill>
              <a:effectLst/>
              <a:uLnTx/>
              <a:uFillTx/>
              <a:latin typeface="+mj-lt"/>
              <a:ea typeface="+mj-ea"/>
              <a:cs typeface="+mj-cs"/>
            </a:endParaRPr>
          </a:p>
        </p:txBody>
      </p:sp>
      <p:sp>
        <p:nvSpPr>
          <p:cNvPr id="13" name="スライド番号プレースホルダー 3"/>
          <p:cNvSpPr txBox="1">
            <a:spLocks/>
          </p:cNvSpPr>
          <p:nvPr/>
        </p:nvSpPr>
        <p:spPr>
          <a:xfrm>
            <a:off x="17371930" y="9591367"/>
            <a:ext cx="907291" cy="547688"/>
          </a:xfrm>
          <a:prstGeom prst="rect">
            <a:avLst/>
          </a:prstGeom>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fld id="{387164BF-D67A-46C0-81D2-5BAF67C00C80}" type="slidenum">
              <a:rPr kumimoji="0" lang="en-US" sz="3200" b="0" i="0" u="none" strike="noStrike" kern="1200" cap="none" spc="0" normalizeH="0" baseline="0" noProof="0" smtClean="0">
                <a:ln>
                  <a:noFill/>
                </a:ln>
                <a:solidFill>
                  <a:schemeClr val="tx1"/>
                </a:solidFill>
                <a:effectLst/>
                <a:uLnTx/>
                <a:uFillTx/>
                <a:latin typeface="+mn-lt"/>
                <a:ea typeface="+mn-ea"/>
                <a:cs typeface="+mn-cs"/>
              </a:rPr>
              <a:pPr marL="0" marR="0" lvl="0" indent="0" algn="l" defTabSz="1632753" rtl="0" eaLnBrk="1" fontAlgn="auto" latinLnBrk="0" hangingPunct="1">
                <a:lnSpc>
                  <a:spcPct val="100000"/>
                </a:lnSpc>
                <a:spcBef>
                  <a:spcPts val="0"/>
                </a:spcBef>
                <a:spcAft>
                  <a:spcPts val="0"/>
                </a:spcAft>
                <a:buClrTx/>
                <a:buSzTx/>
                <a:buFontTx/>
                <a:buNone/>
                <a:tabLst/>
                <a:defRPr/>
              </a:pPr>
              <a:t>5</a:t>
            </a:fld>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40291" name="Picture 3" descr="C:\Users\user\Desktop\7225a634-7aa9-4d99-b83c-fc6ec8b61c3a.png"/>
          <p:cNvPicPr>
            <a:picLocks noChangeAspect="1" noChangeArrowheads="1"/>
          </p:cNvPicPr>
          <p:nvPr/>
        </p:nvPicPr>
        <p:blipFill>
          <a:blip r:embed="rId3"/>
          <a:srcRect/>
          <a:stretch>
            <a:fillRect/>
          </a:stretch>
        </p:blipFill>
        <p:spPr bwMode="auto">
          <a:xfrm>
            <a:off x="11199813" y="2247900"/>
            <a:ext cx="6782594" cy="4081288"/>
          </a:xfrm>
          <a:prstGeom prst="rect">
            <a:avLst/>
          </a:prstGeom>
          <a:noFill/>
        </p:spPr>
      </p:pic>
      <p:pic>
        <p:nvPicPr>
          <p:cNvPr id="140293" name="Picture 5"/>
          <p:cNvPicPr>
            <a:picLocks noChangeAspect="1" noChangeArrowheads="1"/>
          </p:cNvPicPr>
          <p:nvPr/>
        </p:nvPicPr>
        <p:blipFill>
          <a:blip r:embed="rId4"/>
          <a:srcRect/>
          <a:stretch>
            <a:fillRect/>
          </a:stretch>
        </p:blipFill>
        <p:spPr bwMode="auto">
          <a:xfrm>
            <a:off x="380206" y="3162300"/>
            <a:ext cx="10363200" cy="5629275"/>
          </a:xfrm>
          <a:prstGeom prst="rect">
            <a:avLst/>
          </a:prstGeom>
          <a:noFill/>
          <a:ln w="9525">
            <a:noFill/>
            <a:miter lim="800000"/>
            <a:headEnd/>
            <a:tailEnd/>
          </a:ln>
          <a:effectLst/>
        </p:spPr>
      </p:pic>
      <p:sp>
        <p:nvSpPr>
          <p:cNvPr id="11" name="テキスト プレースホルダー 14"/>
          <p:cNvSpPr>
            <a:spLocks noGrp="1"/>
          </p:cNvSpPr>
          <p:nvPr>
            <p:ph type="body" sz="quarter" idx="4294967295"/>
          </p:nvPr>
        </p:nvSpPr>
        <p:spPr>
          <a:xfrm>
            <a:off x="1599406" y="8724900"/>
            <a:ext cx="6934200" cy="645023"/>
          </a:xfrm>
          <a:prstGeom prst="rect">
            <a:avLst/>
          </a:prstGeom>
        </p:spPr>
        <p:txBody>
          <a:bodyPr/>
          <a:lstStyle/>
          <a:p>
            <a:r>
              <a:rPr lang="en-US" sz="2800" b="1" dirty="0" smtClean="0">
                <a:solidFill>
                  <a:schemeClr val="accent6"/>
                </a:solidFill>
              </a:rPr>
              <a:t>Covered, Uncovered &amp; Coverable</a:t>
            </a:r>
            <a:endParaRPr lang="en-US" sz="2800" b="1" dirty="0">
              <a:solidFill>
                <a:schemeClr val="accent6"/>
              </a:solidFill>
            </a:endParaRPr>
          </a:p>
        </p:txBody>
      </p:sp>
      <p:sp>
        <p:nvSpPr>
          <p:cNvPr id="14" name="テキスト プレースホルダー 14"/>
          <p:cNvSpPr>
            <a:spLocks noGrp="1"/>
          </p:cNvSpPr>
          <p:nvPr>
            <p:ph type="body" sz="quarter" idx="4294967295"/>
          </p:nvPr>
        </p:nvSpPr>
        <p:spPr>
          <a:xfrm>
            <a:off x="13181806" y="1562100"/>
            <a:ext cx="3810000" cy="645023"/>
          </a:xfrm>
          <a:prstGeom prst="rect">
            <a:avLst/>
          </a:prstGeom>
        </p:spPr>
        <p:txBody>
          <a:bodyPr/>
          <a:lstStyle/>
          <a:p>
            <a:r>
              <a:rPr lang="en-US" sz="2800" b="1" dirty="0" smtClean="0">
                <a:solidFill>
                  <a:schemeClr val="accent6"/>
                </a:solidFill>
              </a:rPr>
              <a:t>Branch Coverage</a:t>
            </a:r>
            <a:endParaRPr lang="en-US" sz="2800" b="1" dirty="0">
              <a:solidFill>
                <a:schemeClr val="accent6"/>
              </a:solidFill>
            </a:endParaRPr>
          </a:p>
        </p:txBody>
      </p:sp>
      <p:cxnSp>
        <p:nvCxnSpPr>
          <p:cNvPr id="16" name="Straight Connector 15"/>
          <p:cNvCxnSpPr/>
          <p:nvPr/>
        </p:nvCxnSpPr>
        <p:spPr>
          <a:xfrm rot="16200000" flipH="1">
            <a:off x="6704806" y="5676900"/>
            <a:ext cx="8153400" cy="76200"/>
          </a:xfrm>
          <a:prstGeom prst="line">
            <a:avLst/>
          </a:prstGeom>
          <a:ln w="12700">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52853418"/>
      </p:ext>
    </p:extLst>
  </p:cSld>
  <p:clrMapOvr>
    <a:masterClrMapping/>
  </p:clrMapOvr>
  <p:transition spd="slow" advTm="15720">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b="1" dirty="0" smtClean="0"/>
              <a:t>Manual Process</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a:t>
            </a:fld>
            <a:endParaRPr lang="en-US" dirty="0"/>
          </a:p>
        </p:txBody>
      </p:sp>
      <p:sp>
        <p:nvSpPr>
          <p:cNvPr id="14" name="テキスト プレースホルダー 13"/>
          <p:cNvSpPr>
            <a:spLocks noGrp="1"/>
          </p:cNvSpPr>
          <p:nvPr>
            <p:ph type="body" sz="quarter" idx="16"/>
          </p:nvPr>
        </p:nvSpPr>
        <p:spPr>
          <a:xfrm>
            <a:off x="1057972" y="7777592"/>
            <a:ext cx="4656234" cy="1937908"/>
          </a:xfrm>
        </p:spPr>
        <p:txBody>
          <a:bodyPr/>
          <a:lstStyle/>
          <a:p>
            <a:r>
              <a:rPr kumimoji="1" lang="en-US" altLang="ja-JP" b="1" dirty="0" smtClean="0">
                <a:solidFill>
                  <a:srgbClr val="3EA3F8"/>
                </a:solidFill>
              </a:rPr>
              <a:t>For the complex and conflict decision on the review output, we (offshore /onshore leads &amp; 53 tech team) gather through WebEx call to take final decision on the changes</a:t>
            </a:r>
            <a:endParaRPr kumimoji="1" lang="ja-JP" altLang="en-US" b="1" dirty="0">
              <a:solidFill>
                <a:srgbClr val="3EA3F8"/>
              </a:solidFill>
            </a:endParaRPr>
          </a:p>
        </p:txBody>
      </p:sp>
      <p:sp>
        <p:nvSpPr>
          <p:cNvPr id="15" name="テキスト プレースホルダー 14"/>
          <p:cNvSpPr>
            <a:spLocks noGrp="1"/>
          </p:cNvSpPr>
          <p:nvPr>
            <p:ph type="body" sz="quarter" idx="17"/>
          </p:nvPr>
        </p:nvSpPr>
        <p:spPr>
          <a:xfrm>
            <a:off x="1057972" y="7236332"/>
            <a:ext cx="5342034" cy="645023"/>
          </a:xfrm>
        </p:spPr>
        <p:txBody>
          <a:bodyPr/>
          <a:lstStyle/>
          <a:p>
            <a:r>
              <a:rPr lang="en-US" sz="2800" b="1" dirty="0" smtClean="0">
                <a:solidFill>
                  <a:schemeClr val="accent6"/>
                </a:solidFill>
              </a:rPr>
              <a:t>Brainstorming Session</a:t>
            </a:r>
            <a:endParaRPr lang="en-US" sz="2800" b="1" dirty="0">
              <a:solidFill>
                <a:schemeClr val="accent6"/>
              </a:solidFill>
            </a:endParaRPr>
          </a:p>
        </p:txBody>
      </p:sp>
      <p:sp>
        <p:nvSpPr>
          <p:cNvPr id="16" name="テキスト プレースホルダー 15"/>
          <p:cNvSpPr>
            <a:spLocks noGrp="1"/>
          </p:cNvSpPr>
          <p:nvPr>
            <p:ph type="body" sz="quarter" idx="18"/>
          </p:nvPr>
        </p:nvSpPr>
        <p:spPr>
          <a:xfrm>
            <a:off x="380206" y="2473401"/>
            <a:ext cx="4985385" cy="1831899"/>
          </a:xfrm>
        </p:spPr>
        <p:txBody>
          <a:bodyPr/>
          <a:lstStyle/>
          <a:p>
            <a:r>
              <a:rPr kumimoji="1" lang="en-US" altLang="ja-JP" b="1" dirty="0" smtClean="0">
                <a:solidFill>
                  <a:srgbClr val="3EA3F8"/>
                </a:solidFill>
              </a:rPr>
              <a:t>53 provided well defined coding standard which we have  done a </a:t>
            </a:r>
            <a:r>
              <a:rPr kumimoji="1" lang="en-US" altLang="ja-JP" b="1" dirty="0" smtClean="0">
                <a:solidFill>
                  <a:srgbClr val="3EA3F8"/>
                </a:solidFill>
              </a:rPr>
              <a:t>walkthrough </a:t>
            </a:r>
            <a:r>
              <a:rPr kumimoji="1" lang="en-US" altLang="ja-JP" b="1" dirty="0" smtClean="0">
                <a:solidFill>
                  <a:srgbClr val="3EA3F8"/>
                </a:solidFill>
              </a:rPr>
              <a:t>to the team before we start the development and followed  the same during our development </a:t>
            </a:r>
            <a:endParaRPr kumimoji="1" lang="ja-JP" altLang="en-US" b="1" dirty="0">
              <a:solidFill>
                <a:srgbClr val="3EA3F8"/>
              </a:solidFill>
            </a:endParaRPr>
          </a:p>
        </p:txBody>
      </p:sp>
      <p:sp>
        <p:nvSpPr>
          <p:cNvPr id="17" name="テキスト プレースホルダー 16"/>
          <p:cNvSpPr>
            <a:spLocks noGrp="1"/>
          </p:cNvSpPr>
          <p:nvPr>
            <p:ph type="body" sz="quarter" idx="19"/>
          </p:nvPr>
        </p:nvSpPr>
        <p:spPr>
          <a:xfrm>
            <a:off x="380206" y="1932141"/>
            <a:ext cx="5975985" cy="645023"/>
          </a:xfrm>
        </p:spPr>
        <p:txBody>
          <a:bodyPr/>
          <a:lstStyle/>
          <a:p>
            <a:r>
              <a:rPr kumimoji="1" lang="en-US" altLang="ja-JP" sz="2800" b="1" dirty="0" smtClean="0">
                <a:solidFill>
                  <a:schemeClr val="accent6"/>
                </a:solidFill>
              </a:rPr>
              <a:t>53 Coding Standard</a:t>
            </a:r>
            <a:endParaRPr kumimoji="1" lang="ja-JP" altLang="en-US" sz="2800" b="1" dirty="0">
              <a:solidFill>
                <a:schemeClr val="accent6"/>
              </a:solidFill>
            </a:endParaRPr>
          </a:p>
        </p:txBody>
      </p:sp>
      <p:sp>
        <p:nvSpPr>
          <p:cNvPr id="18" name="テキスト プレースホルダー 17"/>
          <p:cNvSpPr>
            <a:spLocks noGrp="1"/>
          </p:cNvSpPr>
          <p:nvPr>
            <p:ph type="body" sz="quarter" idx="20"/>
          </p:nvPr>
        </p:nvSpPr>
        <p:spPr/>
        <p:txBody>
          <a:bodyPr/>
          <a:lstStyle/>
          <a:p>
            <a:r>
              <a:rPr kumimoji="1" lang="en-US" altLang="ja-JP" b="1" dirty="0" smtClean="0">
                <a:solidFill>
                  <a:srgbClr val="3EA3F8"/>
                </a:solidFill>
              </a:rPr>
              <a:t>Most important review: Leads will do functional  and  logical review with  the developer  according to the business.</a:t>
            </a:r>
          </a:p>
          <a:p>
            <a:r>
              <a:rPr kumimoji="1" lang="en-US" altLang="ja-JP" b="1" dirty="0" smtClean="0">
                <a:solidFill>
                  <a:srgbClr val="3EA3F8"/>
                </a:solidFill>
              </a:rPr>
              <a:t>Developer’s peer review is part of  this mode </a:t>
            </a:r>
            <a:endParaRPr kumimoji="1" lang="ja-JP" altLang="en-US" b="1" dirty="0">
              <a:solidFill>
                <a:srgbClr val="3EA3F8"/>
              </a:solidFill>
            </a:endParaRPr>
          </a:p>
        </p:txBody>
      </p:sp>
      <p:sp>
        <p:nvSpPr>
          <p:cNvPr id="19" name="テキスト プレースホルダー 18"/>
          <p:cNvSpPr>
            <a:spLocks noGrp="1"/>
          </p:cNvSpPr>
          <p:nvPr>
            <p:ph type="body" sz="quarter" idx="21"/>
          </p:nvPr>
        </p:nvSpPr>
        <p:spPr/>
        <p:txBody>
          <a:bodyPr/>
          <a:lstStyle/>
          <a:p>
            <a:r>
              <a:rPr kumimoji="1" lang="en-US" altLang="ja-JP" sz="2800" b="1" dirty="0" smtClean="0">
                <a:solidFill>
                  <a:schemeClr val="accent6"/>
                </a:solidFill>
              </a:rPr>
              <a:t>Functional Review</a:t>
            </a:r>
            <a:endParaRPr kumimoji="1" lang="ja-JP" altLang="en-US" sz="2800" b="1" dirty="0">
              <a:solidFill>
                <a:schemeClr val="accent6"/>
              </a:solidFill>
            </a:endParaRPr>
          </a:p>
        </p:txBody>
      </p:sp>
      <p:sp>
        <p:nvSpPr>
          <p:cNvPr id="20" name="テキスト プレースホルダー 19"/>
          <p:cNvSpPr>
            <a:spLocks noGrp="1"/>
          </p:cNvSpPr>
          <p:nvPr>
            <p:ph type="body" sz="quarter" idx="22"/>
          </p:nvPr>
        </p:nvSpPr>
        <p:spPr>
          <a:xfrm>
            <a:off x="11667139" y="2506057"/>
            <a:ext cx="5172267" cy="1625815"/>
          </a:xfrm>
        </p:spPr>
        <p:txBody>
          <a:bodyPr/>
          <a:lstStyle/>
          <a:p>
            <a:r>
              <a:rPr kumimoji="1" lang="en-US" altLang="ja-JP" b="1" dirty="0" smtClean="0">
                <a:solidFill>
                  <a:srgbClr val="3EA3F8"/>
                </a:solidFill>
              </a:rPr>
              <a:t>SLK  come-up with </a:t>
            </a:r>
            <a:r>
              <a:rPr kumimoji="1" lang="en-US" altLang="ja-JP" b="1" dirty="0" err="1" smtClean="0">
                <a:solidFill>
                  <a:srgbClr val="3EA3F8"/>
                </a:solidFill>
              </a:rPr>
              <a:t>ReactJS</a:t>
            </a:r>
            <a:r>
              <a:rPr kumimoji="1" lang="en-US" altLang="ja-JP" b="1" dirty="0" smtClean="0">
                <a:solidFill>
                  <a:srgbClr val="3EA3F8"/>
                </a:solidFill>
              </a:rPr>
              <a:t> framework standard which is well appreciated and received by Customer. 53 provided UI look and feel standard for the Font, Color and Style</a:t>
            </a:r>
            <a:endParaRPr kumimoji="1" lang="ja-JP" altLang="en-US" b="1" dirty="0">
              <a:solidFill>
                <a:srgbClr val="3EA3F8"/>
              </a:solidFill>
            </a:endParaRPr>
          </a:p>
        </p:txBody>
      </p:sp>
      <p:sp>
        <p:nvSpPr>
          <p:cNvPr id="21" name="テキスト プレースホルダー 20"/>
          <p:cNvSpPr>
            <a:spLocks noGrp="1"/>
          </p:cNvSpPr>
          <p:nvPr>
            <p:ph type="body" sz="quarter" idx="23"/>
          </p:nvPr>
        </p:nvSpPr>
        <p:spPr>
          <a:xfrm>
            <a:off x="11667139" y="1964797"/>
            <a:ext cx="6086667" cy="645023"/>
          </a:xfrm>
        </p:spPr>
        <p:txBody>
          <a:bodyPr/>
          <a:lstStyle/>
          <a:p>
            <a:r>
              <a:rPr kumimoji="1" lang="en-US" altLang="ja-JP" sz="2800" b="1" dirty="0" smtClean="0">
                <a:solidFill>
                  <a:schemeClr val="accent6"/>
                </a:solidFill>
              </a:rPr>
              <a:t>SLK/53 Defined UI Standard</a:t>
            </a:r>
            <a:endParaRPr kumimoji="1" lang="ja-JP" altLang="en-US" sz="2800" b="1" dirty="0">
              <a:solidFill>
                <a:schemeClr val="accent6"/>
              </a:solidFill>
            </a:endParaRPr>
          </a:p>
        </p:txBody>
      </p:sp>
      <p:sp>
        <p:nvSpPr>
          <p:cNvPr id="22" name="テキスト プレースホルダー 21"/>
          <p:cNvSpPr>
            <a:spLocks noGrp="1"/>
          </p:cNvSpPr>
          <p:nvPr>
            <p:ph type="body" sz="quarter" idx="24"/>
          </p:nvPr>
        </p:nvSpPr>
        <p:spPr/>
        <p:txBody>
          <a:bodyPr/>
          <a:lstStyle/>
          <a:p>
            <a:r>
              <a:rPr kumimoji="1" lang="en-US" altLang="ja-JP" b="1" dirty="0" smtClean="0">
                <a:solidFill>
                  <a:srgbClr val="3EA3F8"/>
                </a:solidFill>
              </a:rPr>
              <a:t>Along with all above , Leads will apply the MS framework best practices and  standards. Most of the code refactoring happened in this  mode of review. </a:t>
            </a:r>
            <a:endParaRPr kumimoji="1" lang="ja-JP" altLang="en-US" b="1" dirty="0">
              <a:solidFill>
                <a:srgbClr val="3EA3F8"/>
              </a:solidFill>
            </a:endParaRPr>
          </a:p>
        </p:txBody>
      </p:sp>
      <p:sp>
        <p:nvSpPr>
          <p:cNvPr id="23" name="テキスト プレースホルダー 22"/>
          <p:cNvSpPr>
            <a:spLocks noGrp="1"/>
          </p:cNvSpPr>
          <p:nvPr>
            <p:ph type="body" sz="quarter" idx="25"/>
          </p:nvPr>
        </p:nvSpPr>
        <p:spPr>
          <a:xfrm>
            <a:off x="9341327" y="7273952"/>
            <a:ext cx="6964679" cy="645023"/>
          </a:xfrm>
        </p:spPr>
        <p:txBody>
          <a:bodyPr/>
          <a:lstStyle/>
          <a:p>
            <a:r>
              <a:rPr kumimoji="1" lang="en-US" altLang="ja-JP" sz="2800" b="1" dirty="0" smtClean="0">
                <a:solidFill>
                  <a:schemeClr val="accent6"/>
                </a:solidFill>
              </a:rPr>
              <a:t>MS Framework Standards</a:t>
            </a:r>
            <a:endParaRPr kumimoji="1" lang="ja-JP" altLang="en-US" sz="2800" b="1" dirty="0">
              <a:solidFill>
                <a:schemeClr val="accent6"/>
              </a:solidFill>
            </a:endParaRPr>
          </a:p>
        </p:txBody>
      </p:sp>
      <p:pic>
        <p:nvPicPr>
          <p:cNvPr id="24" name="Picture 3" descr="C:\Users\user\Desktop\logo.png"/>
          <p:cNvPicPr>
            <a:picLocks noChangeAspect="1" noChangeArrowheads="1"/>
          </p:cNvPicPr>
          <p:nvPr/>
        </p:nvPicPr>
        <p:blipFill>
          <a:blip r:embed="rId2"/>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1743968900"/>
      </p:ext>
    </p:extLst>
  </p:cSld>
  <p:clrMapOvr>
    <a:masterClrMapping/>
  </p:clrMapOvr>
  <p:transition spd="slow" advTm="8419">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 xmlns:a14="http://schemas.microsoft.com/office/drawing/2010/main" val="0"/>
              </a:ext>
            </a:extLst>
          </a:blip>
          <a:srcRect/>
          <a:stretch>
            <a:fillRect/>
          </a:stretch>
        </p:blipFill>
        <p:spPr/>
      </p:pic>
      <p:sp>
        <p:nvSpPr>
          <p:cNvPr id="3" name="スライド番号プレースホルダー 2"/>
          <p:cNvSpPr>
            <a:spLocks noGrp="1"/>
          </p:cNvSpPr>
          <p:nvPr>
            <p:ph type="sldNum" sz="quarter" idx="11"/>
          </p:nvPr>
        </p:nvSpPr>
        <p:spPr/>
        <p:txBody>
          <a:bodyPr/>
          <a:lstStyle/>
          <a:p>
            <a:fld id="{387164BF-D67A-46C0-81D2-5BAF67C00C80}" type="slidenum">
              <a:rPr lang="en-US" smtClean="0"/>
              <a:pPr/>
              <a:t>7</a:t>
            </a:fld>
            <a:endParaRPr lang="en-US" dirty="0"/>
          </a:p>
        </p:txBody>
      </p:sp>
      <p:sp>
        <p:nvSpPr>
          <p:cNvPr id="19" name="テキスト プレースホルダー 18"/>
          <p:cNvSpPr>
            <a:spLocks noGrp="1"/>
          </p:cNvSpPr>
          <p:nvPr>
            <p:ph type="body" sz="quarter" idx="15"/>
          </p:nvPr>
        </p:nvSpPr>
        <p:spPr/>
        <p:txBody>
          <a:bodyPr/>
          <a:lstStyle/>
          <a:p>
            <a:r>
              <a:rPr kumimoji="1" lang="en-US" altLang="ja-JP" sz="2800" b="1" dirty="0" smtClean="0">
                <a:solidFill>
                  <a:schemeClr val="accent6"/>
                </a:solidFill>
              </a:rPr>
              <a:t>Design</a:t>
            </a:r>
            <a:endParaRPr kumimoji="1" lang="ja-JP" altLang="en-US" sz="2800" b="1" dirty="0">
              <a:solidFill>
                <a:schemeClr val="accent6"/>
              </a:solidFill>
            </a:endParaRPr>
          </a:p>
        </p:txBody>
      </p:sp>
      <p:sp>
        <p:nvSpPr>
          <p:cNvPr id="20" name="テキスト プレースホルダー 19"/>
          <p:cNvSpPr>
            <a:spLocks noGrp="1"/>
          </p:cNvSpPr>
          <p:nvPr>
            <p:ph type="body" sz="quarter" idx="20"/>
          </p:nvPr>
        </p:nvSpPr>
        <p:spPr>
          <a:xfrm>
            <a:off x="1066006" y="6286500"/>
            <a:ext cx="3505200" cy="1380411"/>
          </a:xfrm>
        </p:spPr>
        <p:txBody>
          <a:bodyPr vert="horz" lIns="163275" tIns="81638" rIns="163275" bIns="81638" rtlCol="0" anchor="ctr">
            <a:noAutofit/>
          </a:bodyPr>
          <a:lstStyle/>
          <a:p>
            <a:r>
              <a:rPr kumimoji="1" lang="en-US" altLang="ja-JP" b="1" dirty="0" smtClean="0">
                <a:solidFill>
                  <a:srgbClr val="3EA3F8"/>
                </a:solidFill>
                <a:latin typeface="+mj-lt"/>
              </a:rPr>
              <a:t>We have followed SOLID principals and major design patterns to make sure the reusability &amp; maintainability</a:t>
            </a:r>
            <a:endParaRPr kumimoji="1" lang="ja-JP" altLang="en-US" b="1" dirty="0">
              <a:solidFill>
                <a:srgbClr val="3EA3F8"/>
              </a:solidFill>
              <a:latin typeface="+mj-lt"/>
            </a:endParaRPr>
          </a:p>
        </p:txBody>
      </p:sp>
      <p:sp>
        <p:nvSpPr>
          <p:cNvPr id="21" name="テキスト プレースホルダー 20"/>
          <p:cNvSpPr>
            <a:spLocks noGrp="1"/>
          </p:cNvSpPr>
          <p:nvPr>
            <p:ph type="body" sz="quarter" idx="21"/>
          </p:nvPr>
        </p:nvSpPr>
        <p:spPr/>
        <p:txBody>
          <a:bodyPr/>
          <a:lstStyle/>
          <a:p>
            <a:r>
              <a:rPr kumimoji="1" lang="en-US" altLang="ja-JP" sz="2800" b="1" dirty="0" smtClean="0">
                <a:solidFill>
                  <a:schemeClr val="accent6"/>
                </a:solidFill>
              </a:rPr>
              <a:t>Configurable</a:t>
            </a:r>
            <a:endParaRPr kumimoji="1" lang="ja-JP" altLang="en-US" sz="2800" b="1" dirty="0">
              <a:solidFill>
                <a:schemeClr val="accent6"/>
              </a:solidFill>
            </a:endParaRPr>
          </a:p>
          <a:p>
            <a:endParaRPr kumimoji="1" lang="ja-JP" altLang="en-US" sz="2800" b="1" dirty="0">
              <a:solidFill>
                <a:schemeClr val="accent6"/>
              </a:solidFill>
            </a:endParaRPr>
          </a:p>
        </p:txBody>
      </p:sp>
      <p:sp>
        <p:nvSpPr>
          <p:cNvPr id="22" name="テキスト プレースホルダー 21"/>
          <p:cNvSpPr>
            <a:spLocks noGrp="1"/>
          </p:cNvSpPr>
          <p:nvPr>
            <p:ph type="body" sz="quarter" idx="22"/>
          </p:nvPr>
        </p:nvSpPr>
        <p:spPr/>
        <p:txBody>
          <a:bodyPr/>
          <a:lstStyle/>
          <a:p>
            <a:r>
              <a:rPr kumimoji="1" lang="en-US" altLang="ja-JP" sz="2800" b="1" dirty="0" smtClean="0">
                <a:solidFill>
                  <a:schemeClr val="accent6"/>
                </a:solidFill>
              </a:rPr>
              <a:t>Responsive</a:t>
            </a:r>
            <a:endParaRPr kumimoji="1" lang="ja-JP" altLang="en-US" sz="2800" b="1" dirty="0">
              <a:solidFill>
                <a:schemeClr val="accent6"/>
              </a:solidFill>
            </a:endParaRPr>
          </a:p>
        </p:txBody>
      </p:sp>
      <p:sp>
        <p:nvSpPr>
          <p:cNvPr id="23" name="テキスト プレースホルダー 22"/>
          <p:cNvSpPr>
            <a:spLocks noGrp="1"/>
          </p:cNvSpPr>
          <p:nvPr>
            <p:ph type="body" sz="quarter" idx="23"/>
          </p:nvPr>
        </p:nvSpPr>
        <p:spPr/>
        <p:txBody>
          <a:bodyPr/>
          <a:lstStyle/>
          <a:p>
            <a:r>
              <a:rPr kumimoji="1" lang="en-US" altLang="ja-JP" sz="2800" b="1" dirty="0" smtClean="0">
                <a:solidFill>
                  <a:schemeClr val="accent6"/>
                </a:solidFill>
              </a:rPr>
              <a:t>Reusable</a:t>
            </a:r>
            <a:endParaRPr kumimoji="1" lang="ja-JP" altLang="en-US" sz="2800" b="1" dirty="0">
              <a:solidFill>
                <a:schemeClr val="accent6"/>
              </a:solidFill>
            </a:endParaRPr>
          </a:p>
        </p:txBody>
      </p:sp>
      <p:sp>
        <p:nvSpPr>
          <p:cNvPr id="24" name="テキスト プレースホルダー 23"/>
          <p:cNvSpPr>
            <a:spLocks noGrp="1"/>
          </p:cNvSpPr>
          <p:nvPr>
            <p:ph type="body" sz="quarter" idx="24"/>
          </p:nvPr>
        </p:nvSpPr>
        <p:spPr/>
        <p:txBody>
          <a:bodyPr/>
          <a:lstStyle/>
          <a:p>
            <a:r>
              <a:rPr kumimoji="1" lang="en-US" altLang="ja-JP" sz="2800" b="1" dirty="0" smtClean="0">
                <a:solidFill>
                  <a:schemeClr val="accent6"/>
                </a:solidFill>
              </a:rPr>
              <a:t>Security</a:t>
            </a:r>
            <a:endParaRPr kumimoji="1" lang="ja-JP" altLang="en-US" sz="2800" b="1" dirty="0">
              <a:solidFill>
                <a:schemeClr val="accent6"/>
              </a:solidFill>
            </a:endParaRPr>
          </a:p>
        </p:txBody>
      </p:sp>
      <p:sp>
        <p:nvSpPr>
          <p:cNvPr id="26" name="テキスト プレースホルダー 25"/>
          <p:cNvSpPr>
            <a:spLocks noGrp="1"/>
          </p:cNvSpPr>
          <p:nvPr>
            <p:ph type="body" sz="quarter" idx="26"/>
          </p:nvPr>
        </p:nvSpPr>
        <p:spPr>
          <a:xfrm>
            <a:off x="4114006" y="810142"/>
            <a:ext cx="3200400" cy="1380411"/>
          </a:xfrm>
        </p:spPr>
        <p:txBody>
          <a:bodyPr/>
          <a:lstStyle/>
          <a:p>
            <a:r>
              <a:rPr kumimoji="1" lang="en-US" altLang="ja-JP" b="1" dirty="0" smtClean="0">
                <a:solidFill>
                  <a:srgbClr val="3EA3F8"/>
                </a:solidFill>
                <a:latin typeface="+mj-lt"/>
              </a:rPr>
              <a:t>Most of the SBL  application Coefficients , Constants, URLs, Mapping fields are configured in </a:t>
            </a:r>
            <a:r>
              <a:rPr kumimoji="1" lang="en-US" altLang="ja-JP" b="1" dirty="0" err="1" smtClean="0">
                <a:solidFill>
                  <a:srgbClr val="3EA3F8"/>
                </a:solidFill>
                <a:latin typeface="+mj-lt"/>
              </a:rPr>
              <a:t>DataBase</a:t>
            </a:r>
            <a:r>
              <a:rPr kumimoji="1" lang="en-US" altLang="ja-JP" b="1" dirty="0" smtClean="0">
                <a:solidFill>
                  <a:srgbClr val="3EA3F8"/>
                </a:solidFill>
                <a:latin typeface="+mj-lt"/>
              </a:rPr>
              <a:t> </a:t>
            </a:r>
            <a:endParaRPr kumimoji="1" lang="ja-JP" altLang="en-US" b="1" dirty="0">
              <a:solidFill>
                <a:srgbClr val="3EA3F8"/>
              </a:solidFill>
              <a:latin typeface="+mj-lt"/>
            </a:endParaRPr>
          </a:p>
        </p:txBody>
      </p:sp>
      <p:sp>
        <p:nvSpPr>
          <p:cNvPr id="28" name="テキスト プレースホルダー 27"/>
          <p:cNvSpPr>
            <a:spLocks noGrp="1"/>
          </p:cNvSpPr>
          <p:nvPr>
            <p:ph type="body" sz="quarter" idx="28"/>
          </p:nvPr>
        </p:nvSpPr>
        <p:spPr>
          <a:xfrm>
            <a:off x="11542366" y="1665237"/>
            <a:ext cx="2934839" cy="1380411"/>
          </a:xfrm>
        </p:spPr>
        <p:txBody>
          <a:bodyPr vert="horz" lIns="163275" tIns="81638" rIns="163275" bIns="81638" rtlCol="0" anchor="ctr">
            <a:noAutofit/>
          </a:bodyPr>
          <a:lstStyle/>
          <a:p>
            <a:r>
              <a:rPr kumimoji="1" lang="en-US" altLang="ja-JP" b="1" dirty="0" smtClean="0">
                <a:solidFill>
                  <a:srgbClr val="3EA3F8"/>
                </a:solidFill>
                <a:latin typeface="+mj-lt"/>
              </a:rPr>
              <a:t>We have used React based build-in  highly responsive components which help us to improve quality </a:t>
            </a:r>
            <a:endParaRPr kumimoji="1" lang="ja-JP" altLang="en-US" b="1" dirty="0">
              <a:solidFill>
                <a:srgbClr val="3EA3F8"/>
              </a:solidFill>
              <a:latin typeface="+mj-lt"/>
            </a:endParaRPr>
          </a:p>
        </p:txBody>
      </p:sp>
      <p:sp>
        <p:nvSpPr>
          <p:cNvPr id="30" name="テキスト プレースホルダー 29"/>
          <p:cNvSpPr>
            <a:spLocks noGrp="1"/>
          </p:cNvSpPr>
          <p:nvPr>
            <p:ph type="body" sz="quarter" idx="30"/>
          </p:nvPr>
        </p:nvSpPr>
        <p:spPr>
          <a:xfrm>
            <a:off x="7771606" y="5523163"/>
            <a:ext cx="3276600" cy="1380411"/>
          </a:xfrm>
        </p:spPr>
        <p:txBody>
          <a:bodyPr vert="horz" lIns="163275" tIns="81638" rIns="163275" bIns="81638" rtlCol="0" anchor="ctr">
            <a:noAutofit/>
          </a:bodyPr>
          <a:lstStyle/>
          <a:p>
            <a:r>
              <a:rPr kumimoji="1" lang="en-US" altLang="ja-JP" b="1" dirty="0" smtClean="0">
                <a:solidFill>
                  <a:srgbClr val="3EA3F8"/>
                </a:solidFill>
                <a:latin typeface="+mj-lt"/>
              </a:rPr>
              <a:t>UI modules developed by reusable state independent common components, which can be used across 53 </a:t>
            </a:r>
            <a:endParaRPr kumimoji="1" lang="ja-JP" altLang="en-US" b="1" dirty="0" smtClean="0">
              <a:solidFill>
                <a:srgbClr val="3EA3F8"/>
              </a:solidFill>
              <a:latin typeface="+mj-lt"/>
            </a:endParaRPr>
          </a:p>
        </p:txBody>
      </p:sp>
      <p:sp>
        <p:nvSpPr>
          <p:cNvPr id="32" name="テキスト プレースホルダー 31"/>
          <p:cNvSpPr>
            <a:spLocks noGrp="1"/>
          </p:cNvSpPr>
          <p:nvPr>
            <p:ph type="body" sz="quarter" idx="32"/>
          </p:nvPr>
        </p:nvSpPr>
        <p:spPr>
          <a:xfrm>
            <a:off x="15010606" y="6102738"/>
            <a:ext cx="3143646" cy="1380411"/>
          </a:xfrm>
        </p:spPr>
        <p:txBody>
          <a:bodyPr vert="horz" lIns="163275" tIns="81638" rIns="163275" bIns="81638" rtlCol="0" anchor="ctr">
            <a:noAutofit/>
          </a:bodyPr>
          <a:lstStyle/>
          <a:p>
            <a:r>
              <a:rPr kumimoji="1" lang="en-US" altLang="ja-JP" b="1" dirty="0" smtClean="0">
                <a:solidFill>
                  <a:srgbClr val="3EA3F8"/>
                </a:solidFill>
                <a:latin typeface="+mj-lt"/>
              </a:rPr>
              <a:t>To make sure the application authentication and authorization , we have implemented Token and </a:t>
            </a:r>
            <a:r>
              <a:rPr kumimoji="1" lang="en-US" altLang="ja-JP" b="1" dirty="0" err="1" smtClean="0">
                <a:solidFill>
                  <a:srgbClr val="3EA3F8"/>
                </a:solidFill>
                <a:latin typeface="+mj-lt"/>
              </a:rPr>
              <a:t>Azman</a:t>
            </a:r>
            <a:r>
              <a:rPr kumimoji="1" lang="en-US" altLang="ja-JP" b="1" dirty="0" smtClean="0">
                <a:solidFill>
                  <a:srgbClr val="3EA3F8"/>
                </a:solidFill>
                <a:latin typeface="+mj-lt"/>
              </a:rPr>
              <a:t>.</a:t>
            </a:r>
            <a:endParaRPr kumimoji="1" lang="ja-JP" altLang="en-US" b="1" dirty="0">
              <a:solidFill>
                <a:srgbClr val="3EA3F8"/>
              </a:solidFill>
              <a:latin typeface="+mj-lt"/>
            </a:endParaRPr>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a:xfrm>
            <a:off x="4921595" y="7077099"/>
            <a:ext cx="9708011" cy="1224261"/>
          </a:xfrm>
        </p:spPr>
        <p:txBody>
          <a:bodyPr/>
          <a:lstStyle/>
          <a:p>
            <a:r>
              <a:rPr kumimoji="1" lang="en-US" altLang="ja-JP" sz="4000" b="1" dirty="0" smtClean="0"/>
              <a:t>Other Quality Factors</a:t>
            </a:r>
            <a:endParaRPr kumimoji="1" lang="ja-JP" altLang="en-US" sz="4000" b="1" dirty="0"/>
          </a:p>
        </p:txBody>
      </p:sp>
      <p:sp>
        <p:nvSpPr>
          <p:cNvPr id="50" name="テキスト プレースホルダー 49"/>
          <p:cNvSpPr>
            <a:spLocks noGrp="1"/>
          </p:cNvSpPr>
          <p:nvPr>
            <p:ph type="body" sz="quarter" idx="39"/>
          </p:nvPr>
        </p:nvSpPr>
        <p:spPr>
          <a:xfrm>
            <a:off x="4064131" y="8432800"/>
            <a:ext cx="11632275" cy="1092200"/>
          </a:xfrm>
        </p:spPr>
        <p:txBody>
          <a:bodyPr/>
          <a:lstStyle/>
          <a:p>
            <a:r>
              <a:rPr kumimoji="1" lang="en-US" altLang="ja-JP" b="1" dirty="0" smtClean="0">
                <a:solidFill>
                  <a:schemeClr val="accent6"/>
                </a:solidFill>
              </a:rPr>
              <a:t>Which we followed apart from the Tools and Manual process.</a:t>
            </a:r>
            <a:endParaRPr kumimoji="1" lang="ja-JP" altLang="en-US" b="1" dirty="0">
              <a:solidFill>
                <a:schemeClr val="accent6"/>
              </a:solidFill>
            </a:endParaRPr>
          </a:p>
        </p:txBody>
      </p:sp>
      <p:pic>
        <p:nvPicPr>
          <p:cNvPr id="25" name="Picture 3" descr="C:\Users\user\Desktop\logo.png"/>
          <p:cNvPicPr>
            <a:picLocks noChangeAspect="1" noChangeArrowheads="1"/>
          </p:cNvPicPr>
          <p:nvPr/>
        </p:nvPicPr>
        <p:blipFill>
          <a:blip r:embed="rId7"/>
          <a:srcRect/>
          <a:stretch>
            <a:fillRect/>
          </a:stretch>
        </p:blipFill>
        <p:spPr bwMode="auto">
          <a:xfrm>
            <a:off x="17024463" y="200439"/>
            <a:ext cx="1110343" cy="675861"/>
          </a:xfrm>
          <a:prstGeom prst="rect">
            <a:avLst/>
          </a:prstGeom>
          <a:noFill/>
        </p:spPr>
      </p:pic>
      <p:sp>
        <p:nvSpPr>
          <p:cNvPr id="5122" name="AutoShape 2" descr="Inspecting classes from unit te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858975197"/>
      </p:ext>
    </p:extLst>
  </p:cSld>
  <p:clrMapOvr>
    <a:masterClrMapping/>
  </p:clrMapOvr>
  <p:transition spd="slow" advTm="12228">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16" name="テキスト プレースホルダー 15"/>
          <p:cNvSpPr>
            <a:spLocks noGrp="1"/>
          </p:cNvSpPr>
          <p:nvPr>
            <p:ph type="body" sz="quarter" idx="28"/>
          </p:nvPr>
        </p:nvSpPr>
        <p:spPr>
          <a:xfrm>
            <a:off x="10088311" y="1212784"/>
            <a:ext cx="6165685" cy="1035116"/>
          </a:xfrm>
        </p:spPr>
        <p:txBody>
          <a:bodyPr/>
          <a:lstStyle/>
          <a:p>
            <a:r>
              <a:rPr kumimoji="1" lang="en-US" altLang="ja-JP" b="1" dirty="0" smtClean="0">
                <a:solidFill>
                  <a:srgbClr val="3EA3F8"/>
                </a:solidFill>
              </a:rPr>
              <a:t>To  do continuous inspection , Detect Tricky Issues, More reports and metrics , The complete control  on the application quality and health</a:t>
            </a:r>
            <a:r>
              <a:rPr kumimoji="1" lang="en-US" altLang="ja-JP" b="1" dirty="0" smtClean="0"/>
              <a:t>.</a:t>
            </a:r>
            <a:endParaRPr kumimoji="1" lang="ja-JP" altLang="en-US" b="1" smtClean="0"/>
          </a:p>
        </p:txBody>
      </p:sp>
      <p:sp>
        <p:nvSpPr>
          <p:cNvPr id="12" name="テキスト プレースホルダー 11"/>
          <p:cNvSpPr>
            <a:spLocks noGrp="1"/>
          </p:cNvSpPr>
          <p:nvPr>
            <p:ph type="body" sz="quarter" idx="14"/>
          </p:nvPr>
        </p:nvSpPr>
        <p:spPr>
          <a:xfrm>
            <a:off x="586568" y="5418561"/>
            <a:ext cx="6499237" cy="2213144"/>
          </a:xfrm>
        </p:spPr>
        <p:txBody>
          <a:bodyPr/>
          <a:lstStyle/>
          <a:p>
            <a:r>
              <a:rPr kumimoji="1" lang="en-US" altLang="ja-JP" sz="3200" dirty="0" smtClean="0"/>
              <a:t>We Recommend</a:t>
            </a:r>
            <a:endParaRPr kumimoji="1" lang="ja-JP" altLang="en-US" sz="3200" dirty="0"/>
          </a:p>
        </p:txBody>
      </p:sp>
      <p:sp>
        <p:nvSpPr>
          <p:cNvPr id="13" name="テキスト プレースホルダー 12"/>
          <p:cNvSpPr>
            <a:spLocks noGrp="1"/>
          </p:cNvSpPr>
          <p:nvPr>
            <p:ph type="body" sz="quarter" idx="15"/>
          </p:nvPr>
        </p:nvSpPr>
        <p:spPr>
          <a:xfrm>
            <a:off x="620582" y="7676465"/>
            <a:ext cx="7684423" cy="1967535"/>
          </a:xfrm>
        </p:spPr>
        <p:txBody>
          <a:bodyPr/>
          <a:lstStyle/>
          <a:p>
            <a:r>
              <a:rPr lang="en-US" b="1" dirty="0" err="1" smtClean="0">
                <a:solidFill>
                  <a:schemeClr val="accent6"/>
                </a:solidFill>
              </a:rPr>
              <a:t>SonarQube</a:t>
            </a:r>
            <a:r>
              <a:rPr lang="en-US" dirty="0" smtClean="0">
                <a:solidFill>
                  <a:srgbClr val="3EA3F8"/>
                </a:solidFill>
              </a:rPr>
              <a:t>  because, it provides the capability to not only show health of an application but also to highlight issues newly introduced. With a Quality Gate in place, you can fix the leak and therefore improve code quality systematically.</a:t>
            </a:r>
            <a:r>
              <a:rPr kumimoji="1" lang="en-US" dirty="0" smtClean="0">
                <a:solidFill>
                  <a:srgbClr val="3EA3F8"/>
                </a:solidFill>
              </a:rPr>
              <a:t> A free open source java based tool</a:t>
            </a:r>
            <a:endParaRPr kumimoji="1" lang="ja-JP" altLang="en-US" dirty="0">
              <a:solidFill>
                <a:srgbClr val="3EA3F8"/>
              </a:solidFill>
            </a:endParaRPr>
          </a:p>
        </p:txBody>
      </p:sp>
      <p:sp>
        <p:nvSpPr>
          <p:cNvPr id="17" name="テキスト プレースホルダー 16"/>
          <p:cNvSpPr>
            <a:spLocks noGrp="1"/>
          </p:cNvSpPr>
          <p:nvPr>
            <p:ph type="body" sz="quarter" idx="29"/>
          </p:nvPr>
        </p:nvSpPr>
        <p:spPr/>
        <p:txBody>
          <a:bodyPr/>
          <a:lstStyle/>
          <a:p>
            <a:r>
              <a:rPr kumimoji="1" lang="en-US" altLang="ja-JP" dirty="0" err="1" smtClean="0">
                <a:solidFill>
                  <a:schemeClr val="accent6"/>
                </a:solidFill>
              </a:rPr>
              <a:t>FxCop</a:t>
            </a:r>
            <a:r>
              <a:rPr kumimoji="1" lang="en-US" altLang="ja-JP" dirty="0" smtClean="0">
                <a:solidFill>
                  <a:schemeClr val="accent6"/>
                </a:solidFill>
              </a:rPr>
              <a:t> &amp; </a:t>
            </a:r>
            <a:r>
              <a:rPr kumimoji="1" lang="en-US" altLang="ja-JP" dirty="0" err="1" smtClean="0">
                <a:solidFill>
                  <a:schemeClr val="accent6"/>
                </a:solidFill>
              </a:rPr>
              <a:t>StyleCop</a:t>
            </a:r>
            <a:endParaRPr kumimoji="1" lang="ja-JP" altLang="en-US" smtClean="0">
              <a:solidFill>
                <a:schemeClr val="accent6"/>
              </a:solidFill>
            </a:endParaRPr>
          </a:p>
        </p:txBody>
      </p:sp>
      <p:sp>
        <p:nvSpPr>
          <p:cNvPr id="18" name="テキスト プレースホルダー 17"/>
          <p:cNvSpPr>
            <a:spLocks noGrp="1"/>
          </p:cNvSpPr>
          <p:nvPr>
            <p:ph type="body" sz="quarter" idx="30"/>
          </p:nvPr>
        </p:nvSpPr>
        <p:spPr/>
        <p:txBody>
          <a:bodyPr/>
          <a:lstStyle/>
          <a:p>
            <a:r>
              <a:rPr lang="en-US" b="1" dirty="0" smtClean="0">
                <a:solidFill>
                  <a:srgbClr val="3EA3F8"/>
                </a:solidFill>
              </a:rPr>
              <a:t>Two useful tools for code analysis and build-in pre –defined rules which will be common for across the applications. Can write our own custom rules according to our coding standards</a:t>
            </a:r>
            <a:endParaRPr kumimoji="1" lang="ja-JP" altLang="en-US" b="1" smtClean="0">
              <a:solidFill>
                <a:srgbClr val="3EA3F8"/>
              </a:solidFill>
            </a:endParaRPr>
          </a:p>
          <a:p>
            <a:endParaRPr kumimoji="1" lang="ja-JP" altLang="en-US" b="1" dirty="0">
              <a:solidFill>
                <a:srgbClr val="3EA3F8"/>
              </a:solidFill>
            </a:endParaRPr>
          </a:p>
        </p:txBody>
      </p:sp>
      <p:sp>
        <p:nvSpPr>
          <p:cNvPr id="19" name="テキスト プレースホルダー 18"/>
          <p:cNvSpPr>
            <a:spLocks noGrp="1"/>
          </p:cNvSpPr>
          <p:nvPr>
            <p:ph type="body" sz="quarter" idx="31"/>
          </p:nvPr>
        </p:nvSpPr>
        <p:spPr/>
        <p:txBody>
          <a:bodyPr/>
          <a:lstStyle/>
          <a:p>
            <a:r>
              <a:rPr kumimoji="1" lang="en-US" altLang="ja-JP" dirty="0" smtClean="0">
                <a:solidFill>
                  <a:schemeClr val="accent6"/>
                </a:solidFill>
              </a:rPr>
              <a:t>Selenium </a:t>
            </a:r>
            <a:r>
              <a:rPr kumimoji="1" lang="en-US" altLang="ja-JP" dirty="0" err="1" smtClean="0">
                <a:solidFill>
                  <a:schemeClr val="accent6"/>
                </a:solidFill>
              </a:rPr>
              <a:t>WebDrivers</a:t>
            </a:r>
            <a:endParaRPr kumimoji="1" lang="ja-JP" altLang="en-US" smtClean="0">
              <a:solidFill>
                <a:schemeClr val="accent6"/>
              </a:solidFill>
            </a:endParaRPr>
          </a:p>
        </p:txBody>
      </p:sp>
      <p:sp>
        <p:nvSpPr>
          <p:cNvPr id="20" name="テキスト プレースホルダー 19"/>
          <p:cNvSpPr>
            <a:spLocks noGrp="1"/>
          </p:cNvSpPr>
          <p:nvPr>
            <p:ph type="body" sz="quarter" idx="32"/>
          </p:nvPr>
        </p:nvSpPr>
        <p:spPr>
          <a:xfrm>
            <a:off x="10763386" y="4828465"/>
            <a:ext cx="6609420" cy="1035116"/>
          </a:xfrm>
        </p:spPr>
        <p:txBody>
          <a:bodyPr/>
          <a:lstStyle/>
          <a:p>
            <a:r>
              <a:rPr kumimoji="1" lang="en-US" altLang="ja-JP" b="1" dirty="0" smtClean="0">
                <a:solidFill>
                  <a:srgbClr val="3EA3F8"/>
                </a:solidFill>
              </a:rPr>
              <a:t>Can write automation testing scripts in C# (or any other languages) for </a:t>
            </a:r>
            <a:r>
              <a:rPr kumimoji="1" lang="en-US" altLang="ja-JP" b="1" dirty="0" smtClean="0">
                <a:solidFill>
                  <a:srgbClr val="3EA3F8"/>
                </a:solidFill>
              </a:rPr>
              <a:t> </a:t>
            </a:r>
            <a:r>
              <a:rPr kumimoji="1" lang="en-US" altLang="ja-JP" b="1" dirty="0" smtClean="0">
                <a:solidFill>
                  <a:srgbClr val="3EA3F8"/>
                </a:solidFill>
              </a:rPr>
              <a:t>end-to end  web testing. A free open source </a:t>
            </a:r>
            <a:r>
              <a:rPr kumimoji="1" lang="en-US" altLang="ja-JP" b="1" dirty="0" err="1" smtClean="0">
                <a:solidFill>
                  <a:srgbClr val="3EA3F8"/>
                </a:solidFill>
              </a:rPr>
              <a:t>dll</a:t>
            </a:r>
            <a:r>
              <a:rPr kumimoji="1" lang="en-US" altLang="ja-JP" b="1" dirty="0" smtClean="0">
                <a:solidFill>
                  <a:srgbClr val="3EA3F8"/>
                </a:solidFill>
              </a:rPr>
              <a:t>. We  gave demo to Customer on  SBL</a:t>
            </a:r>
            <a:endParaRPr kumimoji="1" lang="ja-JP" altLang="en-US" b="1" smtClean="0">
              <a:solidFill>
                <a:srgbClr val="3EA3F8"/>
              </a:solidFill>
            </a:endParaRPr>
          </a:p>
          <a:p>
            <a:endParaRPr kumimoji="1" lang="ja-JP" altLang="en-US" b="1" smtClean="0"/>
          </a:p>
        </p:txBody>
      </p:sp>
      <p:sp>
        <p:nvSpPr>
          <p:cNvPr id="21" name="テキスト プレースホルダー 20"/>
          <p:cNvSpPr>
            <a:spLocks noGrp="1"/>
          </p:cNvSpPr>
          <p:nvPr>
            <p:ph type="body" sz="quarter" idx="33"/>
          </p:nvPr>
        </p:nvSpPr>
        <p:spPr/>
        <p:txBody>
          <a:bodyPr/>
          <a:lstStyle/>
          <a:p>
            <a:r>
              <a:rPr lang="en-US" dirty="0" err="1" smtClean="0">
                <a:solidFill>
                  <a:schemeClr val="accent6"/>
                </a:solidFill>
              </a:rPr>
              <a:t>NDepend</a:t>
            </a:r>
            <a:endParaRPr kumimoji="1" lang="ja-JP" altLang="en-US" smtClean="0">
              <a:solidFill>
                <a:schemeClr val="accent6"/>
              </a:solidFill>
            </a:endParaRPr>
          </a:p>
        </p:txBody>
      </p:sp>
      <p:sp>
        <p:nvSpPr>
          <p:cNvPr id="22" name="テキスト プレースホルダー 21"/>
          <p:cNvSpPr>
            <a:spLocks noGrp="1"/>
          </p:cNvSpPr>
          <p:nvPr>
            <p:ph type="body" sz="quarter" idx="34"/>
          </p:nvPr>
        </p:nvSpPr>
        <p:spPr/>
        <p:txBody>
          <a:bodyPr/>
          <a:lstStyle/>
          <a:p>
            <a:r>
              <a:rPr lang="en-US" b="1" dirty="0" smtClean="0">
                <a:solidFill>
                  <a:srgbClr val="3EA3F8"/>
                </a:solidFill>
              </a:rPr>
              <a:t>The tool supports a large number of code metrics, allowing to visualize dependencies using directed graphs and dependency matrix and much more .. It is a paid licensed </a:t>
            </a:r>
            <a:r>
              <a:rPr lang="en-US" b="1" dirty="0" smtClean="0">
                <a:solidFill>
                  <a:srgbClr val="3EA3F8"/>
                </a:solidFill>
              </a:rPr>
              <a:t> </a:t>
            </a:r>
            <a:r>
              <a:rPr lang="en-US" b="1" dirty="0" smtClean="0">
                <a:solidFill>
                  <a:srgbClr val="3EA3F8"/>
                </a:solidFill>
              </a:rPr>
              <a:t>tool</a:t>
            </a:r>
            <a:endParaRPr kumimoji="1" lang="ja-JP" altLang="en-US" b="1" smtClean="0">
              <a:solidFill>
                <a:srgbClr val="3EA3F8"/>
              </a:solidFill>
            </a:endParaRPr>
          </a:p>
        </p:txBody>
      </p:sp>
      <p:pic>
        <p:nvPicPr>
          <p:cNvPr id="10" name="図プレースホルダー 9"/>
          <p:cNvPicPr>
            <a:picLocks noGrp="1" noChangeAspect="1"/>
          </p:cNvPicPr>
          <p:nvPr>
            <p:ph type="pic" sz="quarter" idx="16"/>
          </p:nvPr>
        </p:nvPicPr>
        <p:blipFill>
          <a:blip r:embed="rId2" cstate="print">
            <a:extLst>
              <a:ext uri="{28A0092B-C50C-407E-A947-70E740481C1C}">
                <a14:useLocalDpi xmlns="" xmlns:a14="http://schemas.microsoft.com/office/drawing/2010/main" val="0"/>
              </a:ext>
            </a:extLst>
          </a:blip>
          <a:srcRect/>
          <a:stretch>
            <a:fillRect/>
          </a:stretch>
        </p:blipFill>
        <p:spPr>
          <a:xfrm>
            <a:off x="7390606" y="1104900"/>
            <a:ext cx="712914" cy="712914"/>
          </a:xfrm>
        </p:spPr>
      </p:pic>
      <p:pic>
        <p:nvPicPr>
          <p:cNvPr id="11" name="図プレースホルダー 10"/>
          <p:cNvPicPr>
            <a:picLocks noGrp="1" noChangeAspect="1"/>
          </p:cNvPicPr>
          <p:nvPr>
            <p:ph type="pic" sz="quarter" idx="35"/>
          </p:nvPr>
        </p:nvPicPr>
        <p:blipFill>
          <a:blip r:embed="rId3" cstate="print">
            <a:extLst>
              <a:ext uri="{28A0092B-C50C-407E-A947-70E740481C1C}">
                <a14:useLocalDpi xmlns=""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 xmlns:a14="http://schemas.microsoft.com/office/drawing/2010/main" val="0"/>
              </a:ext>
            </a:extLst>
          </a:blip>
          <a:srcRect/>
          <a:stretch>
            <a:fillRect/>
          </a:stretch>
        </p:blipFill>
        <p:spPr/>
      </p:pic>
      <p:sp>
        <p:nvSpPr>
          <p:cNvPr id="25" name="テキスト プレースホルダー 11"/>
          <p:cNvSpPr txBox="1">
            <a:spLocks/>
          </p:cNvSpPr>
          <p:nvPr/>
        </p:nvSpPr>
        <p:spPr>
          <a:xfrm>
            <a:off x="0" y="419100"/>
            <a:ext cx="7314406" cy="838200"/>
          </a:xfrm>
          <a:prstGeom prst="rect">
            <a:avLst/>
          </a:prstGeom>
        </p:spPr>
        <p:txBody>
          <a:bodyPr vert="horz" lIns="163275" tIns="81638" rIns="163275" bIns="81638" rtlCol="0" anchor="b">
            <a:noAutofit/>
          </a:bodyPr>
          <a:lstStyle/>
          <a:p>
            <a:pPr marL="0" marR="0" lvl="0" indent="0" algn="l" defTabSz="1632753"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5400" b="1" spc="600" dirty="0" smtClean="0">
                <a:solidFill>
                  <a:schemeClr val="accent1"/>
                </a:solidFill>
                <a:latin typeface="+mj-lt"/>
              </a:rPr>
              <a:t>Proposed Tools</a:t>
            </a:r>
            <a:endParaRPr kumimoji="1" lang="ja-JP" altLang="en-US" sz="5400" b="1" i="0" u="none" strike="noStrike" kern="1200" cap="none" spc="600" normalizeH="0" baseline="0" noProof="0" dirty="0">
              <a:ln>
                <a:noFill/>
              </a:ln>
              <a:solidFill>
                <a:schemeClr val="accent1"/>
              </a:solidFill>
              <a:effectLst/>
              <a:uLnTx/>
              <a:uFillTx/>
              <a:latin typeface="+mj-lt"/>
              <a:ea typeface="+mn-ea"/>
              <a:cs typeface="+mn-cs"/>
            </a:endParaRPr>
          </a:p>
        </p:txBody>
      </p:sp>
      <p:sp>
        <p:nvSpPr>
          <p:cNvPr id="26" name="Text Placeholder 25"/>
          <p:cNvSpPr>
            <a:spLocks noGrp="1"/>
          </p:cNvSpPr>
          <p:nvPr>
            <p:ph type="body" sz="quarter" idx="26"/>
          </p:nvPr>
        </p:nvSpPr>
        <p:spPr>
          <a:xfrm>
            <a:off x="10133806" y="342900"/>
            <a:ext cx="6120680" cy="848975"/>
          </a:xfrm>
        </p:spPr>
        <p:txBody>
          <a:bodyPr/>
          <a:lstStyle/>
          <a:p>
            <a:r>
              <a:rPr kumimoji="1" lang="en-US" altLang="ja-JP" dirty="0" err="1" smtClean="0">
                <a:solidFill>
                  <a:schemeClr val="accent6"/>
                </a:solidFill>
              </a:rPr>
              <a:t>SonarQube</a:t>
            </a:r>
            <a:endParaRPr kumimoji="1" lang="ja-JP" altLang="en-US" smtClean="0">
              <a:solidFill>
                <a:schemeClr val="accent6"/>
              </a:solidFill>
            </a:endParaRPr>
          </a:p>
        </p:txBody>
      </p:sp>
      <p:pic>
        <p:nvPicPr>
          <p:cNvPr id="28" name="Picture 3" descr="C:\Users\user\Desktop\logo.png"/>
          <p:cNvPicPr>
            <a:picLocks noChangeAspect="1" noChangeArrowheads="1"/>
          </p:cNvPicPr>
          <p:nvPr/>
        </p:nvPicPr>
        <p:blipFill>
          <a:blip r:embed="rId6"/>
          <a:srcRect/>
          <a:stretch>
            <a:fillRect/>
          </a:stretch>
        </p:blipFill>
        <p:spPr bwMode="auto">
          <a:xfrm>
            <a:off x="17024463" y="200439"/>
            <a:ext cx="1110343" cy="675861"/>
          </a:xfrm>
          <a:prstGeom prst="rect">
            <a:avLst/>
          </a:prstGeom>
          <a:noFill/>
        </p:spPr>
      </p:pic>
    </p:spTree>
    <p:extLst>
      <p:ext uri="{BB962C8B-B14F-4D97-AF65-F5344CB8AC3E}">
        <p14:creationId xmlns="" xmlns:p14="http://schemas.microsoft.com/office/powerpoint/2010/main" val="2006201341"/>
      </p:ext>
    </p:extLst>
  </p:cSld>
  <p:clrMapOvr>
    <a:masterClrMapping/>
  </p:clrMapOvr>
  <p:transition spd="slow" advTm="11943">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9</a:t>
            </a:fld>
            <a:endParaRPr lang="en-US" dirty="0"/>
          </a:p>
        </p:txBody>
      </p:sp>
      <p:sp>
        <p:nvSpPr>
          <p:cNvPr id="7" name="テキスト プレースホルダー 6"/>
          <p:cNvSpPr>
            <a:spLocks noGrp="1"/>
          </p:cNvSpPr>
          <p:nvPr>
            <p:ph type="body" sz="quarter" idx="18"/>
          </p:nvPr>
        </p:nvSpPr>
        <p:spPr>
          <a:xfrm>
            <a:off x="465694" y="4552800"/>
            <a:ext cx="5019911" cy="1625815"/>
          </a:xfrm>
        </p:spPr>
        <p:txBody>
          <a:bodyPr/>
          <a:lstStyle/>
          <a:p>
            <a:r>
              <a:rPr kumimoji="1" lang="en-US" altLang="ja-JP" b="1" dirty="0" smtClean="0">
                <a:solidFill>
                  <a:srgbClr val="3EA3F8"/>
                </a:solidFill>
              </a:rPr>
              <a:t>Was not able to reproduce some of the system compatible issues like screen size and browser related issues.</a:t>
            </a:r>
          </a:p>
          <a:p>
            <a:r>
              <a:rPr kumimoji="1" lang="en-US" altLang="ja-JP" b="1" dirty="0" smtClean="0">
                <a:solidFill>
                  <a:srgbClr val="3EA3F8"/>
                </a:solidFill>
              </a:rPr>
              <a:t>By using the Chrome simulator we could address all those issues</a:t>
            </a:r>
            <a:endParaRPr kumimoji="1" lang="ja-JP" altLang="en-US" b="1" dirty="0">
              <a:solidFill>
                <a:srgbClr val="3EA3F8"/>
              </a:solidFill>
            </a:endParaRPr>
          </a:p>
        </p:txBody>
      </p:sp>
      <p:sp>
        <p:nvSpPr>
          <p:cNvPr id="8" name="テキスト プレースホルダー 7"/>
          <p:cNvSpPr>
            <a:spLocks noGrp="1"/>
          </p:cNvSpPr>
          <p:nvPr>
            <p:ph type="body" sz="quarter" idx="19"/>
          </p:nvPr>
        </p:nvSpPr>
        <p:spPr/>
        <p:txBody>
          <a:bodyPr/>
          <a:lstStyle/>
          <a:p>
            <a:r>
              <a:rPr kumimoji="1" lang="en-US" altLang="ja-JP" b="1" dirty="0" smtClean="0">
                <a:solidFill>
                  <a:schemeClr val="accent6"/>
                </a:solidFill>
              </a:rPr>
              <a:t>Non Functional</a:t>
            </a:r>
            <a:endParaRPr kumimoji="1" lang="ja-JP" altLang="en-US" b="1" dirty="0">
              <a:solidFill>
                <a:schemeClr val="accent6"/>
              </a:solidFill>
            </a:endParaRPr>
          </a:p>
        </p:txBody>
      </p:sp>
      <p:sp>
        <p:nvSpPr>
          <p:cNvPr id="9" name="テキスト プレースホルダー 8"/>
          <p:cNvSpPr>
            <a:spLocks noGrp="1"/>
          </p:cNvSpPr>
          <p:nvPr>
            <p:ph type="body" sz="quarter" idx="20"/>
          </p:nvPr>
        </p:nvSpPr>
        <p:spPr>
          <a:xfrm>
            <a:off x="8333116" y="7110311"/>
            <a:ext cx="4620090" cy="1625815"/>
          </a:xfrm>
        </p:spPr>
        <p:txBody>
          <a:bodyPr/>
          <a:lstStyle/>
          <a:p>
            <a:r>
              <a:rPr kumimoji="1" lang="en-US" altLang="ja-JP" b="1" dirty="0" smtClean="0">
                <a:solidFill>
                  <a:srgbClr val="3EA3F8"/>
                </a:solidFill>
              </a:rPr>
              <a:t>We have faced some challenges when the application went to production due to the data format which we have not tested during the development due to the lack of test data availably</a:t>
            </a:r>
            <a:endParaRPr kumimoji="1" lang="ja-JP" altLang="en-US" b="1" dirty="0">
              <a:solidFill>
                <a:srgbClr val="3EA3F8"/>
              </a:solidFill>
            </a:endParaRPr>
          </a:p>
        </p:txBody>
      </p:sp>
      <p:sp>
        <p:nvSpPr>
          <p:cNvPr id="10" name="テキスト プレースホルダー 9"/>
          <p:cNvSpPr>
            <a:spLocks noGrp="1"/>
          </p:cNvSpPr>
          <p:nvPr>
            <p:ph type="body" sz="quarter" idx="21"/>
          </p:nvPr>
        </p:nvSpPr>
        <p:spPr/>
        <p:txBody>
          <a:bodyPr/>
          <a:lstStyle/>
          <a:p>
            <a:r>
              <a:rPr kumimoji="1" lang="en-US" altLang="ja-JP" b="1" dirty="0" smtClean="0">
                <a:solidFill>
                  <a:schemeClr val="accent6"/>
                </a:solidFill>
              </a:rPr>
              <a:t>Data Discrepancy</a:t>
            </a:r>
            <a:endParaRPr kumimoji="1" lang="ja-JP" altLang="en-US" b="1" dirty="0">
              <a:solidFill>
                <a:schemeClr val="accent6"/>
              </a:solidFill>
            </a:endParaRPr>
          </a:p>
        </p:txBody>
      </p:sp>
      <p:sp>
        <p:nvSpPr>
          <p:cNvPr id="11" name="テキスト プレースホルダー 10"/>
          <p:cNvSpPr>
            <a:spLocks noGrp="1"/>
          </p:cNvSpPr>
          <p:nvPr>
            <p:ph type="body" sz="quarter" idx="22"/>
          </p:nvPr>
        </p:nvSpPr>
        <p:spPr>
          <a:xfrm>
            <a:off x="8648150" y="1634310"/>
            <a:ext cx="4914655" cy="1625815"/>
          </a:xfrm>
        </p:spPr>
        <p:txBody>
          <a:bodyPr/>
          <a:lstStyle/>
          <a:p>
            <a:r>
              <a:rPr kumimoji="1" lang="en-US" altLang="ja-JP" b="1" dirty="0" smtClean="0">
                <a:solidFill>
                  <a:srgbClr val="3EA3F8"/>
                </a:solidFill>
              </a:rPr>
              <a:t>We were not able to execute performance testing from the dev side due to the lack of tools and resources </a:t>
            </a:r>
          </a:p>
          <a:p>
            <a:r>
              <a:rPr kumimoji="1" lang="en-US" altLang="ja-JP" b="1" dirty="0" smtClean="0">
                <a:solidFill>
                  <a:srgbClr val="3EA3F8"/>
                </a:solidFill>
              </a:rPr>
              <a:t>We have address all those issues by re-design the non-performance modules </a:t>
            </a:r>
            <a:endParaRPr kumimoji="1" lang="ja-JP" altLang="en-US" b="1" dirty="0">
              <a:solidFill>
                <a:srgbClr val="3EA3F8"/>
              </a:solidFill>
            </a:endParaRPr>
          </a:p>
        </p:txBody>
      </p:sp>
      <p:sp>
        <p:nvSpPr>
          <p:cNvPr id="12" name="テキスト プレースホルダー 11"/>
          <p:cNvSpPr>
            <a:spLocks noGrp="1"/>
          </p:cNvSpPr>
          <p:nvPr>
            <p:ph type="body" sz="quarter" idx="23"/>
          </p:nvPr>
        </p:nvSpPr>
        <p:spPr/>
        <p:txBody>
          <a:bodyPr/>
          <a:lstStyle/>
          <a:p>
            <a:r>
              <a:rPr kumimoji="1" lang="en-US" altLang="ja-JP" b="1" dirty="0" smtClean="0">
                <a:solidFill>
                  <a:schemeClr val="accent6"/>
                </a:solidFill>
              </a:rPr>
              <a:t>Performance</a:t>
            </a:r>
            <a:endParaRPr kumimoji="1" lang="ja-JP" altLang="en-US" b="1" dirty="0">
              <a:solidFill>
                <a:schemeClr val="accent6"/>
              </a:solidFill>
            </a:endParaRPr>
          </a:p>
        </p:txBody>
      </p:sp>
      <p:sp>
        <p:nvSpPr>
          <p:cNvPr id="13" name="テキスト プレースホルダー 12"/>
          <p:cNvSpPr>
            <a:spLocks noGrp="1"/>
          </p:cNvSpPr>
          <p:nvPr>
            <p:ph type="body" sz="quarter" idx="24"/>
          </p:nvPr>
        </p:nvSpPr>
        <p:spPr/>
        <p:txBody>
          <a:bodyPr/>
          <a:lstStyle/>
          <a:p>
            <a:r>
              <a:rPr kumimoji="1" lang="en-US" altLang="ja-JP" b="1" dirty="0" smtClean="0">
                <a:solidFill>
                  <a:srgbClr val="3EA3F8"/>
                </a:solidFill>
              </a:rPr>
              <a:t>SBL will talk to n number of external systems which is handled and maintained by the other vendors, Dev team couldn’t do a end to end  unit testing due to the lack of the accessibility to the those systems</a:t>
            </a:r>
            <a:endParaRPr kumimoji="1" lang="ja-JP" altLang="en-US" b="1" dirty="0">
              <a:solidFill>
                <a:srgbClr val="3EA3F8"/>
              </a:solidFill>
            </a:endParaRPr>
          </a:p>
        </p:txBody>
      </p:sp>
      <p:sp>
        <p:nvSpPr>
          <p:cNvPr id="14" name="テキスト プレースホルダー 13"/>
          <p:cNvSpPr>
            <a:spLocks noGrp="1"/>
          </p:cNvSpPr>
          <p:nvPr>
            <p:ph type="body" sz="quarter" idx="25"/>
          </p:nvPr>
        </p:nvSpPr>
        <p:spPr/>
        <p:txBody>
          <a:bodyPr/>
          <a:lstStyle/>
          <a:p>
            <a:r>
              <a:rPr kumimoji="1" lang="en-US" altLang="ja-JP" b="1" dirty="0" smtClean="0">
                <a:solidFill>
                  <a:schemeClr val="accent6"/>
                </a:solidFill>
              </a:rPr>
              <a:t>Vendor’s Apps</a:t>
            </a:r>
            <a:endParaRPr kumimoji="1" lang="ja-JP" altLang="en-US" b="1" dirty="0">
              <a:solidFill>
                <a:schemeClr val="accent6"/>
              </a:solidFill>
            </a:endParaRPr>
          </a:p>
        </p:txBody>
      </p:sp>
      <p:sp>
        <p:nvSpPr>
          <p:cNvPr id="6" name="テキスト プレースホルダー 5"/>
          <p:cNvSpPr>
            <a:spLocks noGrp="1"/>
          </p:cNvSpPr>
          <p:nvPr>
            <p:ph type="body" sz="quarter" idx="14"/>
          </p:nvPr>
        </p:nvSpPr>
        <p:spPr>
          <a:xfrm>
            <a:off x="0" y="1562100"/>
            <a:ext cx="8990806" cy="1152878"/>
          </a:xfrm>
        </p:spPr>
        <p:txBody>
          <a:bodyPr/>
          <a:lstStyle/>
          <a:p>
            <a:r>
              <a:rPr kumimoji="1" lang="en-US" altLang="ja-JP" b="1" dirty="0" smtClean="0"/>
              <a:t>Challenges we faced</a:t>
            </a:r>
            <a:endParaRPr kumimoji="1" lang="ja-JP" altLang="en-US" b="1" dirty="0"/>
          </a:p>
        </p:txBody>
      </p:sp>
    </p:spTree>
    <p:extLst>
      <p:ext uri="{BB962C8B-B14F-4D97-AF65-F5344CB8AC3E}">
        <p14:creationId xmlns:p14="http://schemas.microsoft.com/office/powerpoint/2010/main" xmlns="" val="729724670"/>
      </p:ext>
    </p:extLst>
  </p:cSld>
  <p:clrMapOvr>
    <a:masterClrMapping/>
  </p:clrMapOvr>
  <p:transition spd="slow" advTm="8629">
    <p:wedge/>
  </p:transition>
  <p:timing>
    <p:tnLst>
      <p:par>
        <p:cTn id="1" dur="indefinite" restart="never" nodeType="tmRoot"/>
      </p:par>
    </p:tn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44045</TotalTime>
  <Words>834</Words>
  <Application>Microsoft Office PowerPoint</Application>
  <PresentationFormat>Custom</PresentationFormat>
  <Paragraphs>94</Paragraphs>
  <Slides>10</Slides>
  <Notes>0</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Title</vt:lpstr>
      <vt:lpstr>No Decoration</vt:lpstr>
      <vt:lpstr>Contents</vt:lpstr>
      <vt:lpstr>1_Contents</vt:lpstr>
      <vt:lpstr>SBL</vt:lpstr>
      <vt:lpstr>AGENDA</vt:lpstr>
      <vt:lpstr>TOOLS</vt:lpstr>
      <vt:lpstr>Slide 4</vt:lpstr>
      <vt:lpstr>Slide 5</vt:lpstr>
      <vt:lpstr>Manual Process</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SBL</dc:title>
  <cp:lastModifiedBy>user</cp:lastModifiedBy>
  <cp:revision>95</cp:revision>
  <dcterms:created xsi:type="dcterms:W3CDTF">2015-01-09T17:56:04Z</dcterms:created>
  <dcterms:modified xsi:type="dcterms:W3CDTF">2018-03-12T03:14:27Z</dcterms:modified>
</cp:coreProperties>
</file>