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4" r:id="rId4"/>
    <p:sldId id="261" r:id="rId5"/>
    <p:sldId id="258" r:id="rId6"/>
    <p:sldId id="259" r:id="rId7"/>
    <p:sldId id="260" r:id="rId8"/>
    <p:sldId id="276" r:id="rId9"/>
    <p:sldId id="263" r:id="rId10"/>
    <p:sldId id="275" r:id="rId11"/>
    <p:sldId id="262" r:id="rId12"/>
    <p:sldId id="265" r:id="rId13"/>
    <p:sldId id="273" r:id="rId14"/>
    <p:sldId id="266" r:id="rId15"/>
    <p:sldId id="278" r:id="rId16"/>
    <p:sldId id="267" r:id="rId17"/>
    <p:sldId id="268" r:id="rId18"/>
    <p:sldId id="269" r:id="rId19"/>
    <p:sldId id="270" r:id="rId20"/>
    <p:sldId id="271" r:id="rId21"/>
    <p:sldId id="272" r:id="rId22"/>
    <p:sldId id="26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C7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F869-CC33-4164-A581-32B7D7A6B12A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5F869-CC33-4164-A581-32B7D7A6B12A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7F5DC-DE0D-4B34-8251-BCA761E41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s://github.com/reactj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appalyzer.com/applications/reac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1524000"/>
            <a:ext cx="2307101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638800" y="3634361"/>
            <a:ext cx="1589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  <a:latin typeface="Arial Black" pitchFamily="34" charset="0"/>
              </a:rPr>
              <a:t>Redux</a:t>
            </a:r>
            <a:endParaRPr lang="en-US" sz="3200" dirty="0">
              <a:latin typeface="Arial Black" pitchFamily="34" charset="0"/>
            </a:endParaRPr>
          </a:p>
        </p:txBody>
      </p:sp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22693" y="2133600"/>
            <a:ext cx="11047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B0F0"/>
                </a:solidFill>
              </a:rPr>
              <a:t>=&gt;</a:t>
            </a:r>
            <a:endParaRPr lang="en-US" sz="7200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95600" y="0"/>
            <a:ext cx="3706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Georgia" pitchFamily="18" charset="0"/>
              </a:rPr>
              <a:t> </a:t>
            </a:r>
            <a:endParaRPr lang="en-US" sz="6000" dirty="0">
              <a:latin typeface="Georgia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943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019800"/>
            <a:ext cx="990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0600" y="6143625"/>
            <a:ext cx="8667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81200" y="6019801"/>
            <a:ext cx="1447800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72200" y="6153664"/>
            <a:ext cx="838200" cy="553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 descr="C:\Users\prince\Desktop\download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239000" y="6144491"/>
            <a:ext cx="685800" cy="561109"/>
          </a:xfrm>
          <a:prstGeom prst="rect">
            <a:avLst/>
          </a:prstGeom>
          <a:noFill/>
        </p:spPr>
      </p:pic>
      <p:pic>
        <p:nvPicPr>
          <p:cNvPr id="4" name="Picture 3" descr="C:\Users\prince\Desktop\download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153400" y="6172201"/>
            <a:ext cx="762000" cy="507076"/>
          </a:xfrm>
          <a:prstGeom prst="rect">
            <a:avLst/>
          </a:prstGeom>
          <a:noFill/>
        </p:spPr>
      </p:pic>
      <p:pic>
        <p:nvPicPr>
          <p:cNvPr id="6" name="Picture 5" descr="C:\Users\prince\Desktop\download (2)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029200" y="6172200"/>
            <a:ext cx="913737" cy="414337"/>
          </a:xfrm>
          <a:prstGeom prst="rect">
            <a:avLst/>
          </a:prstGeom>
          <a:noFill/>
        </p:spPr>
      </p:pic>
      <p:sp>
        <p:nvSpPr>
          <p:cNvPr id="9218" name="AutoShape 2" descr="Image result for react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0" name="AutoShape 4" descr="Image result for react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2" name="AutoShape 6" descr="Image result for react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4" name="AutoShape 8" descr="Image result for react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5" name="Picture 9" descr="C:\Users\prince\Desktop\download (3)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371600" y="1721882"/>
            <a:ext cx="1900687" cy="1693049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1295400" y="3657600"/>
            <a:ext cx="2069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00B0F0"/>
                </a:solidFill>
                <a:latin typeface="Arial Black" pitchFamily="34" charset="0"/>
              </a:rPr>
              <a:t>ReactJS</a:t>
            </a:r>
            <a:endParaRPr lang="en-US" sz="3200" dirty="0">
              <a:solidFill>
                <a:srgbClr val="00B0F0"/>
              </a:solidFill>
              <a:latin typeface="Arial Black" pitchFamily="34" charset="0"/>
            </a:endParaRPr>
          </a:p>
        </p:txBody>
      </p:sp>
      <p:sp>
        <p:nvSpPr>
          <p:cNvPr id="21510" name="AutoShape 6" descr="https://docs.npmjs.com/images/npm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2" name="AutoShape 8" descr="https://docs.npmjs.com/images/npm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513" name="Picture 9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505200" y="6172200"/>
            <a:ext cx="12858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Box 24"/>
          <p:cNvSpPr txBox="1"/>
          <p:nvPr/>
        </p:nvSpPr>
        <p:spPr>
          <a:xfrm>
            <a:off x="2568843" y="144959"/>
            <a:ext cx="32223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B0F0"/>
                </a:solidFill>
                <a:latin typeface="Georgia" pitchFamily="18" charset="0"/>
              </a:rPr>
              <a:t>Training On</a:t>
            </a:r>
            <a:endParaRPr lang="en-US" sz="1600" dirty="0">
              <a:solidFill>
                <a:srgbClr val="00B0F0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24000" y="144959"/>
            <a:ext cx="63626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itchFamily="18" charset="0"/>
                <a:cs typeface="Times New Roman" pitchFamily="18" charset="0"/>
              </a:rPr>
              <a:t>Frameworks &amp; Libraries </a:t>
            </a:r>
            <a:endParaRPr lang="en-US" sz="1600" dirty="0">
              <a:latin typeface="Georgia" pitchFamily="18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914400"/>
            <a:ext cx="6067425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 descr="Image result for reactj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5105400"/>
            <a:ext cx="3133725" cy="14573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4525963"/>
          </a:xfrm>
        </p:spPr>
        <p:txBody>
          <a:bodyPr>
            <a:noAutofit/>
          </a:bodyPr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library for UI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Maintained by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facebook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instagram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Having a huge community</a:t>
            </a:r>
          </a:p>
          <a:p>
            <a:pPr lvl="1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3"/>
              </a:rPr>
              <a:t>https://facebook.github.io/react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4"/>
              </a:rPr>
              <a:t>https://github.com/reactjs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Can be the “V” in MVC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 ideal for large scale single page application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 high speed virtual DOM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 clean and easy to understand JSX syntax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Since 2013</a:t>
            </a:r>
          </a:p>
          <a:p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Redux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(2015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june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or Flux architecture based 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Unit testing , logging, state management</a:t>
            </a:r>
          </a:p>
          <a:p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What is not for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Server side framework/technology </a:t>
            </a:r>
          </a:p>
          <a:p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framework (like Angular2)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Design Pattern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Platform or language (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.Net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Java ..)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95604" y="76200"/>
            <a:ext cx="3243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29C7FF"/>
                </a:solidFill>
                <a:latin typeface="Georgia" pitchFamily="18" charset="0"/>
              </a:rPr>
              <a:t>About React</a:t>
            </a:r>
            <a:endParaRPr lang="en-US" sz="1600" dirty="0">
              <a:solidFill>
                <a:srgbClr val="29C7FF"/>
              </a:solidFill>
              <a:latin typeface="Georgia" pitchFamily="18" charset="0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1800" y="2514600"/>
            <a:ext cx="199944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76800" y="914400"/>
            <a:ext cx="2238375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66800" y="144959"/>
            <a:ext cx="66752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itchFamily="18" charset="0"/>
                <a:ea typeface="+mj-ea"/>
                <a:cs typeface="Times New Roman" pitchFamily="18" charset="0"/>
              </a:rPr>
              <a:t>How other libraries works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Georgia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38200" y="1219200"/>
            <a:ext cx="7162800" cy="274320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6350" y="3962400"/>
            <a:ext cx="63436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2057400" y="1676400"/>
            <a:ext cx="4572000" cy="685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Javascript</a:t>
            </a:r>
            <a:r>
              <a:rPr lang="en-US" dirty="0" smtClean="0"/>
              <a:t>/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133600" y="2667000"/>
            <a:ext cx="4572000" cy="685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Backbone/Angular1.x Views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6839" y="54114"/>
            <a:ext cx="7601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29C7FF"/>
                </a:solidFill>
                <a:latin typeface="Georgia" pitchFamily="18" charset="0"/>
                <a:ea typeface="+mj-ea"/>
                <a:cs typeface="Times New Roman" pitchFamily="18" charset="0"/>
              </a:rPr>
              <a:t>Why React is Fast - Virtual</a:t>
            </a:r>
            <a:r>
              <a:rPr lang="en-US" sz="4000" dirty="0" smtClean="0">
                <a:solidFill>
                  <a:srgbClr val="29C7FF"/>
                </a:solidFill>
                <a:latin typeface="Georgia" pitchFamily="18" charset="0"/>
              </a:rPr>
              <a:t> </a:t>
            </a:r>
            <a:r>
              <a:rPr lang="en-US" sz="4000" dirty="0" smtClean="0">
                <a:solidFill>
                  <a:srgbClr val="29C7FF"/>
                </a:solidFill>
                <a:latin typeface="Georgia" pitchFamily="18" charset="0"/>
                <a:ea typeface="+mj-ea"/>
                <a:cs typeface="Times New Roman" pitchFamily="18" charset="0"/>
              </a:rPr>
              <a:t>DOM</a:t>
            </a:r>
            <a:endParaRPr lang="en-US" sz="4000" dirty="0">
              <a:solidFill>
                <a:srgbClr val="29C7FF"/>
              </a:solidFill>
              <a:latin typeface="Georgia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14400" y="2163816"/>
            <a:ext cx="7162800" cy="3246383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286000"/>
            <a:ext cx="6219825" cy="286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5410200"/>
            <a:ext cx="63436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990600" y="3082766"/>
            <a:ext cx="304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React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0" y="3082766"/>
            <a:ext cx="304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React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57400" y="1066800"/>
            <a:ext cx="4572000" cy="685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4419600" y="1752600"/>
            <a:ext cx="7620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24000" y="144959"/>
            <a:ext cx="56685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itchFamily="18" charset="0"/>
                <a:cs typeface="Times New Roman" pitchFamily="18" charset="0"/>
              </a:rPr>
              <a:t>ReactJS</a:t>
            </a:r>
            <a:r>
              <a:rPr 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eorgia" pitchFamily="18" charset="0"/>
                <a:cs typeface="Times New Roman" pitchFamily="18" charset="0"/>
              </a:rPr>
              <a:t> Project Setup</a:t>
            </a:r>
            <a:endParaRPr lang="en-US" sz="1600" dirty="0">
              <a:latin typeface="Georgia" pitchFamily="18" charset="0"/>
            </a:endParaRPr>
          </a:p>
        </p:txBody>
      </p:sp>
      <p:sp>
        <p:nvSpPr>
          <p:cNvPr id="10" name="Content Placeholder 18"/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ES6 </a:t>
            </a:r>
          </a:p>
          <a:p>
            <a:pPr lvl="0"/>
            <a:r>
              <a:rPr lang="en-US" dirty="0" smtClean="0">
                <a:solidFill>
                  <a:srgbClr val="7030A0"/>
                </a:solidFill>
              </a:rPr>
              <a:t>Node.JS  - </a:t>
            </a:r>
          </a:p>
          <a:p>
            <a:pPr lvl="1"/>
            <a:r>
              <a:rPr lang="en-US" sz="2200" dirty="0" smtClean="0">
                <a:solidFill>
                  <a:srgbClr val="7030A0"/>
                </a:solidFill>
              </a:rPr>
              <a:t>node –v  - To check the installed node.js version</a:t>
            </a:r>
            <a:endParaRPr lang="en-US" sz="1400" dirty="0" smtClean="0">
              <a:solidFill>
                <a:srgbClr val="7030A0"/>
              </a:solidFill>
            </a:endParaRPr>
          </a:p>
          <a:p>
            <a:pPr lvl="0"/>
            <a:r>
              <a:rPr lang="en-US" dirty="0" err="1" smtClean="0">
                <a:solidFill>
                  <a:srgbClr val="7030A0"/>
                </a:solidFill>
              </a:rPr>
              <a:t>Npm</a:t>
            </a:r>
            <a:r>
              <a:rPr lang="en-US" dirty="0" smtClean="0">
                <a:solidFill>
                  <a:srgbClr val="7030A0"/>
                </a:solidFill>
              </a:rPr>
              <a:t> – Node Package Manager </a:t>
            </a:r>
            <a:endParaRPr lang="en-US" sz="1400" dirty="0" smtClean="0">
              <a:solidFill>
                <a:srgbClr val="7030A0"/>
              </a:solidFill>
              <a:hlinkClick r:id="rId3"/>
            </a:endParaRPr>
          </a:p>
          <a:p>
            <a:pPr lvl="1"/>
            <a:r>
              <a:rPr lang="en-US" sz="1900" dirty="0" err="1" smtClean="0">
                <a:solidFill>
                  <a:srgbClr val="7030A0"/>
                </a:solidFill>
              </a:rPr>
              <a:t>npm</a:t>
            </a:r>
            <a:r>
              <a:rPr lang="en-US" sz="1900" dirty="0" smtClean="0">
                <a:solidFill>
                  <a:srgbClr val="7030A0"/>
                </a:solidFill>
              </a:rPr>
              <a:t> install &lt;</a:t>
            </a:r>
            <a:r>
              <a:rPr lang="en-US" sz="1900" dirty="0" err="1" smtClean="0">
                <a:solidFill>
                  <a:srgbClr val="7030A0"/>
                </a:solidFill>
              </a:rPr>
              <a:t>package_name</a:t>
            </a:r>
            <a:r>
              <a:rPr lang="en-US" sz="1900" dirty="0" smtClean="0">
                <a:solidFill>
                  <a:srgbClr val="7030A0"/>
                </a:solidFill>
              </a:rPr>
              <a:t>&gt; --save</a:t>
            </a:r>
          </a:p>
          <a:p>
            <a:r>
              <a:rPr lang="en-US" dirty="0" err="1" smtClean="0">
                <a:solidFill>
                  <a:srgbClr val="7030A0"/>
                </a:solidFill>
              </a:rPr>
              <a:t>Node_Modules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err="1" smtClean="0">
                <a:solidFill>
                  <a:srgbClr val="7030A0"/>
                </a:solidFill>
              </a:rPr>
              <a:t>Package.Json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Server (local web server) configuration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Babel </a:t>
            </a:r>
          </a:p>
          <a:p>
            <a:r>
              <a:rPr lang="en-US" dirty="0" err="1" smtClean="0">
                <a:solidFill>
                  <a:srgbClr val="7030A0"/>
                </a:solidFill>
              </a:rPr>
              <a:t>Webpack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Bundle.js 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pPr lvl="0"/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14338" name="AutoShape 2" descr="Image result for setu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3200" y="4343400"/>
            <a:ext cx="214312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1800" y="2057400"/>
            <a:ext cx="1828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09600" y="3200400"/>
            <a:ext cx="2133600" cy="3276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762000"/>
            <a:ext cx="20574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67264" y="1600200"/>
            <a:ext cx="838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27432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95400" y="3276600"/>
            <a:ext cx="662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4419600"/>
            <a:ext cx="122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React-Dom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95400" y="4800600"/>
            <a:ext cx="83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95400" y="4050268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axios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1600" y="5181600"/>
            <a:ext cx="72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redux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19200" y="6096000"/>
            <a:ext cx="105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Webpack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95400" y="5638800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lodhash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95400" y="3669268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babel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267200" y="36576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ES6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267200" y="22098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86200" y="4267200"/>
            <a:ext cx="215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 Next generation </a:t>
            </a:r>
          </a:p>
          <a:p>
            <a:pPr algn="ctr"/>
            <a:r>
              <a:rPr lang="en-US" dirty="0" smtClean="0"/>
              <a:t>JavaScript today !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6" idx="3"/>
            <a:endCxn id="18" idx="1"/>
          </p:cNvCxnSpPr>
          <p:nvPr/>
        </p:nvCxnSpPr>
        <p:spPr>
          <a:xfrm flipV="1">
            <a:off x="2002645" y="3848100"/>
            <a:ext cx="2264555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0"/>
            <a:endCxn id="19" idx="2"/>
          </p:cNvCxnSpPr>
          <p:nvPr/>
        </p:nvCxnSpPr>
        <p:spPr>
          <a:xfrm rot="5400000" flipH="1" flipV="1">
            <a:off x="4343400" y="31242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00800" y="2438400"/>
            <a:ext cx="24125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Support all ES5 features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400800" y="2971800"/>
            <a:ext cx="27127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Support many ES6 features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421218" y="3516868"/>
            <a:ext cx="270073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Doesn’t support </a:t>
            </a:r>
            <a:r>
              <a:rPr lang="en-US" dirty="0" smtClean="0"/>
              <a:t>some </a:t>
            </a:r>
            <a:r>
              <a:rPr lang="en-US" dirty="0" smtClean="0"/>
              <a:t>ES6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422464" y="4050268"/>
            <a:ext cx="18833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Required for react</a:t>
            </a:r>
            <a:endParaRPr lang="en-US" dirty="0"/>
          </a:p>
        </p:txBody>
      </p:sp>
      <p:sp>
        <p:nvSpPr>
          <p:cNvPr id="1030" name="AutoShape 6" descr="Google Chro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Google Chro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https://tse1.mm.bing.net/th?id=OIP.Mc11574d96618ac9490429c10804a10f1o0&amp;pid=15.1&amp;P=0&amp;w=261&amp;h=17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533400"/>
            <a:ext cx="1876425" cy="1250951"/>
          </a:xfrm>
          <a:prstGeom prst="rect">
            <a:avLst/>
          </a:prstGeom>
          <a:noFill/>
        </p:spPr>
      </p:pic>
      <p:cxnSp>
        <p:nvCxnSpPr>
          <p:cNvPr id="27" name="Straight Arrow Connector 26"/>
          <p:cNvCxnSpPr/>
          <p:nvPr/>
        </p:nvCxnSpPr>
        <p:spPr>
          <a:xfrm rot="5400000" flipH="1" flipV="1">
            <a:off x="4458494" y="17907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34072" y="3021582"/>
            <a:ext cx="113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Translate  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7" idx="2"/>
            <a:endCxn id="8" idx="0"/>
          </p:cNvCxnSpPr>
          <p:nvPr/>
        </p:nvCxnSpPr>
        <p:spPr>
          <a:xfrm rot="5400000">
            <a:off x="1300382" y="2357218"/>
            <a:ext cx="762000" cy="9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219200" y="0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29C7FF"/>
                </a:solidFill>
                <a:latin typeface="Georgia" pitchFamily="18" charset="0"/>
              </a:rPr>
              <a:t>Node.js, </a:t>
            </a:r>
            <a:r>
              <a:rPr lang="en-US" sz="2400" dirty="0" err="1" smtClean="0">
                <a:solidFill>
                  <a:srgbClr val="29C7FF"/>
                </a:solidFill>
                <a:latin typeface="Georgia" pitchFamily="18" charset="0"/>
              </a:rPr>
              <a:t>npm</a:t>
            </a:r>
            <a:r>
              <a:rPr lang="en-US" sz="2400" dirty="0" smtClean="0">
                <a:solidFill>
                  <a:srgbClr val="29C7FF"/>
                </a:solidFill>
                <a:latin typeface="Georgia" pitchFamily="18" charset="0"/>
              </a:rPr>
              <a:t>, ES6, </a:t>
            </a:r>
            <a:r>
              <a:rPr lang="en-US" sz="2400" dirty="0" err="1" smtClean="0">
                <a:solidFill>
                  <a:srgbClr val="29C7FF"/>
                </a:solidFill>
                <a:latin typeface="Georgia" pitchFamily="18" charset="0"/>
              </a:rPr>
              <a:t>babel</a:t>
            </a:r>
            <a:r>
              <a:rPr lang="en-US" sz="2400" dirty="0" smtClean="0">
                <a:solidFill>
                  <a:srgbClr val="29C7FF"/>
                </a:solidFill>
                <a:latin typeface="Georgia" pitchFamily="18" charset="0"/>
              </a:rPr>
              <a:t>, </a:t>
            </a:r>
            <a:r>
              <a:rPr lang="en-US" sz="2400" dirty="0" err="1" smtClean="0">
                <a:solidFill>
                  <a:srgbClr val="29C7FF"/>
                </a:solidFill>
                <a:latin typeface="Georgia" pitchFamily="18" charset="0"/>
              </a:rPr>
              <a:t>webpack</a:t>
            </a:r>
            <a:r>
              <a:rPr lang="en-US" sz="2400" dirty="0" smtClean="0">
                <a:solidFill>
                  <a:srgbClr val="29C7FF"/>
                </a:solidFill>
                <a:latin typeface="Georgia" pitchFamily="18" charset="0"/>
              </a:rPr>
              <a:t> &amp; bundle.js</a:t>
            </a:r>
            <a:endParaRPr lang="en-US" sz="2400" dirty="0">
              <a:solidFill>
                <a:srgbClr val="29C7FF"/>
              </a:solidFill>
              <a:latin typeface="Georgia" pitchFamily="18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0" y="457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267200" y="9906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WebPack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rot="5400000" flipH="1" flipV="1">
            <a:off x="4153694" y="17899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 flipH="1" flipV="1">
            <a:off x="4761706" y="17899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486400" y="1219200"/>
            <a:ext cx="1676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791200" y="926068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Bundle.js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123056" y="144780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267200" y="167640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818256" y="167640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513456" y="144780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6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7" dur="1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2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6" grpId="2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 animBg="1"/>
      <p:bldP spid="19" grpId="0" animBg="1"/>
      <p:bldP spid="20" grpId="0"/>
      <p:bldP spid="29" grpId="0" animBg="1"/>
      <p:bldP spid="30" grpId="0" animBg="1"/>
      <p:bldP spid="31" grpId="0" animBg="1"/>
      <p:bldP spid="32" grpId="0" animBg="1"/>
      <p:bldP spid="38" grpId="0"/>
      <p:bldP spid="50" grpId="0" animBg="1"/>
      <p:bldP spid="67" grpId="0"/>
      <p:bldP spid="68" grpId="0"/>
      <p:bldP spid="70" grpId="0"/>
      <p:bldP spid="72" grpId="0"/>
      <p:bldP spid="7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009650"/>
            <a:ext cx="91440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6172200"/>
            <a:ext cx="39719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356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Components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356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Native Components 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50" y="914400"/>
            <a:ext cx="889635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3400"/>
            <a:ext cx="9144000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62088"/>
            <a:ext cx="914400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" y="285750"/>
            <a:ext cx="91154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828675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7272" y="4038600"/>
            <a:ext cx="82962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8991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" y="285750"/>
            <a:ext cx="91154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91440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" y="285750"/>
            <a:ext cx="91154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563562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4150" y="1095375"/>
            <a:ext cx="36957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52400" y="228600"/>
            <a:ext cx="9144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/>
            </a:r>
            <a:br>
              <a:rPr kumimoji="0" lang="en-US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</a:br>
            <a:r>
              <a:rPr kumimoji="0" lang="en-US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You</a:t>
            </a:r>
            <a:r>
              <a:rPr kumimoji="0" lang="en-US" sz="4400" b="0" i="1" u="none" strike="noStrike" kern="0" cap="none" spc="0" normalizeH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can ‘React’ Now!</a:t>
            </a:r>
            <a:r>
              <a:rPr kumimoji="0" lang="en-US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 	 </a:t>
            </a:r>
            <a:br>
              <a:rPr kumimoji="0" lang="en-US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</a:br>
            <a:endParaRPr kumimoji="0" lang="en-US" sz="4400" b="0" i="1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228600" y="1189037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Why internal organization level training</a:t>
            </a:r>
          </a:p>
          <a:p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How we will run this training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PPT slides – For theory &amp; concepts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Demos – Developing sample codes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Develop a module which will cover all the topics 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Scenarios &amp; open discussion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Live project walkthrough  </a:t>
            </a:r>
          </a:p>
          <a:p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What you should know – Prerequisite 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CSS – (Not that important)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Basic JavaScript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Programming fundamentals (Functions, Conditionals, Loops… etc)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Good to have UI Design skill</a:t>
            </a:r>
          </a:p>
          <a:p>
            <a:pPr lvl="1"/>
            <a:endParaRPr lang="en-US" b="1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05000" y="144959"/>
            <a:ext cx="50642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B0F0"/>
                </a:solidFill>
                <a:latin typeface="Georgia" pitchFamily="18" charset="0"/>
              </a:rPr>
              <a:t>About this program</a:t>
            </a:r>
            <a:endParaRPr lang="en-US" sz="1600" dirty="0">
              <a:solidFill>
                <a:srgbClr val="00B0F0"/>
              </a:solidFill>
              <a:latin typeface="Georgi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17368" y="5867400"/>
            <a:ext cx="6793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5400" b="1" dirty="0" smtClean="0">
                <a:solidFill>
                  <a:srgbClr val="00B0F0"/>
                </a:solidFill>
                <a:latin typeface="Georgia" pitchFamily="18" charset="0"/>
              </a:rPr>
              <a:t>Commitment</a:t>
            </a:r>
          </a:p>
          <a:p>
            <a:endParaRPr lang="en-US" sz="5400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228600" y="1189037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Introduction to </a:t>
            </a:r>
            <a:r>
              <a:rPr lang="en-US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ReactJS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(1hr)</a:t>
            </a:r>
          </a:p>
          <a:p>
            <a:pPr lvl="2"/>
            <a:r>
              <a:rPr lang="en-US" sz="35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ReactJS – History </a:t>
            </a:r>
          </a:p>
          <a:p>
            <a:pPr lvl="2"/>
            <a:r>
              <a:rPr lang="en-US" sz="35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Comparison between other library/frameworks</a:t>
            </a:r>
          </a:p>
          <a:p>
            <a:pPr lvl="2"/>
            <a:r>
              <a:rPr lang="en-US" sz="35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What it is good for</a:t>
            </a:r>
          </a:p>
          <a:p>
            <a:pPr lvl="2"/>
            <a:r>
              <a:rPr lang="en-US" sz="35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What is not so good for</a:t>
            </a:r>
          </a:p>
          <a:p>
            <a:pPr lvl="2"/>
            <a:r>
              <a:rPr lang="en-US" sz="35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When, Where and How to use</a:t>
            </a:r>
          </a:p>
          <a:p>
            <a:pPr lvl="2"/>
            <a:r>
              <a:rPr lang="en-US" sz="35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sz="35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it’s work – Virtual </a:t>
            </a:r>
            <a:r>
              <a:rPr lang="en-US" sz="35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DOM</a:t>
            </a:r>
          </a:p>
          <a:p>
            <a:pPr lvl="0"/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Setting 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up Project</a:t>
            </a:r>
            <a:r>
              <a:rPr lang="en-US" sz="19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(1hrs)</a:t>
            </a:r>
          </a:p>
          <a:p>
            <a:pPr lvl="2"/>
            <a:r>
              <a:rPr lang="en-US" sz="35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Intro to Text Editors</a:t>
            </a:r>
          </a:p>
          <a:p>
            <a:pPr lvl="2"/>
            <a:r>
              <a:rPr lang="en-US" sz="35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Node.Js</a:t>
            </a:r>
            <a:r>
              <a:rPr lang="en-US" sz="35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35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en-US" sz="35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Babel &amp; </a:t>
            </a:r>
            <a:r>
              <a:rPr lang="en-US" sz="35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node_module</a:t>
            </a:r>
            <a:endParaRPr lang="en-US" sz="35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35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Package.json</a:t>
            </a:r>
            <a:endParaRPr lang="en-US" sz="35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35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Webpack</a:t>
            </a:r>
            <a:endParaRPr lang="en-US" sz="35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35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Bundle.js</a:t>
            </a:r>
          </a:p>
          <a:p>
            <a:pPr lvl="2"/>
            <a:r>
              <a:rPr lang="en-US" sz="35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Sample Hello World</a:t>
            </a:r>
          </a:p>
          <a:p>
            <a:pPr lvl="2"/>
            <a:endParaRPr lang="en-US" sz="35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05000" y="144959"/>
            <a:ext cx="39308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B0F0"/>
                </a:solidFill>
                <a:latin typeface="Georgia" pitchFamily="18" charset="0"/>
              </a:rPr>
              <a:t>Course Outline</a:t>
            </a:r>
            <a:endParaRPr lang="en-US" sz="1600" dirty="0">
              <a:solidFill>
                <a:srgbClr val="00B0F0"/>
              </a:solidFill>
              <a:latin typeface="Georgia" pitchFamily="18" charset="0"/>
            </a:endParaRPr>
          </a:p>
        </p:txBody>
      </p:sp>
      <p:pic>
        <p:nvPicPr>
          <p:cNvPr id="8" name="Picture 9" descr="C:\Users\prince\Desktop\download (3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7050" y="4838700"/>
            <a:ext cx="2266950" cy="2019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b="1" dirty="0">
                <a:solidFill>
                  <a:srgbClr val="7030A0"/>
                </a:solidFill>
              </a:rPr>
              <a:t>React Presentational Components</a:t>
            </a:r>
            <a:r>
              <a:rPr lang="en-US" sz="1200" dirty="0">
                <a:solidFill>
                  <a:srgbClr val="7030A0"/>
                </a:solidFill>
              </a:rPr>
              <a:t>(12hrs)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 smtClean="0">
                <a:solidFill>
                  <a:srgbClr val="7030A0"/>
                </a:solidFill>
              </a:rPr>
              <a:t>JSX </a:t>
            </a:r>
            <a:r>
              <a:rPr lang="en-US" dirty="0">
                <a:solidFill>
                  <a:srgbClr val="7030A0"/>
                </a:solidFill>
              </a:rPr>
              <a:t>&amp; ES6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Props &amp; State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Data transfer between </a:t>
            </a:r>
            <a:r>
              <a:rPr lang="en-US" dirty="0" smtClean="0">
                <a:solidFill>
                  <a:srgbClr val="7030A0"/>
                </a:solidFill>
              </a:rPr>
              <a:t>components: Parent-Child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 err="1">
                <a:solidFill>
                  <a:srgbClr val="7030A0"/>
                </a:solidFill>
              </a:rPr>
              <a:t>PropTypes</a:t>
            </a:r>
            <a:r>
              <a:rPr lang="en-US" dirty="0">
                <a:solidFill>
                  <a:srgbClr val="7030A0"/>
                </a:solidFill>
              </a:rPr>
              <a:t>, and Stateless Functional Components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Utility functions – </a:t>
            </a:r>
            <a:r>
              <a:rPr lang="en-US" dirty="0" smtClean="0">
                <a:solidFill>
                  <a:srgbClr val="7030A0"/>
                </a:solidFill>
              </a:rPr>
              <a:t>Lodhash.js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Conditional rendering  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CSS/Bootstrap in React – Conditional styling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Handling events in React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Form Validations in React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Router – Intro to SPA Navigation functionality 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React Containers 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React component Lifecycle </a:t>
            </a:r>
            <a:endParaRPr lang="en-US" dirty="0" smtClean="0">
              <a:solidFill>
                <a:srgbClr val="7030A0"/>
              </a:solidFill>
            </a:endParaRPr>
          </a:p>
          <a:p>
            <a:pPr lvl="2"/>
            <a:r>
              <a:rPr lang="en-US" dirty="0" smtClean="0">
                <a:solidFill>
                  <a:srgbClr val="7030A0"/>
                </a:solidFill>
              </a:rPr>
              <a:t>React Unit testing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5000" y="144959"/>
            <a:ext cx="39308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B0F0"/>
                </a:solidFill>
                <a:latin typeface="Georgia" pitchFamily="18" charset="0"/>
              </a:rPr>
              <a:t>Course Outline</a:t>
            </a:r>
            <a:endParaRPr lang="en-US" sz="1600" dirty="0">
              <a:solidFill>
                <a:srgbClr val="00B0F0"/>
              </a:solidFill>
              <a:latin typeface="Georgia" pitchFamily="18" charset="0"/>
            </a:endParaRPr>
          </a:p>
        </p:txBody>
      </p:sp>
      <p:pic>
        <p:nvPicPr>
          <p:cNvPr id="9" name="Picture 9" descr="C:\Users\prince\Desktop\download (3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7050" y="4838700"/>
            <a:ext cx="2266950" cy="2019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05000" y="144959"/>
            <a:ext cx="39308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29C7FF"/>
                </a:solidFill>
                <a:latin typeface="Georgia" pitchFamily="18" charset="0"/>
              </a:rPr>
              <a:t>Course Outline</a:t>
            </a:r>
            <a:endParaRPr lang="en-US" sz="1600" dirty="0">
              <a:solidFill>
                <a:srgbClr val="29C7FF"/>
              </a:solidFill>
              <a:latin typeface="Georgia" pitchFamily="18" charset="0"/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 </a:t>
            </a:r>
            <a:r>
              <a:rPr lang="en-US" b="1" dirty="0" err="1">
                <a:solidFill>
                  <a:srgbClr val="7030A0"/>
                </a:solidFill>
              </a:rPr>
              <a:t>Redux</a:t>
            </a:r>
            <a:r>
              <a:rPr lang="en-US" b="1" dirty="0">
                <a:solidFill>
                  <a:srgbClr val="7030A0"/>
                </a:solidFill>
              </a:rPr>
              <a:t> Architecture – A state machine</a:t>
            </a:r>
            <a:r>
              <a:rPr lang="en-US" sz="1200" dirty="0">
                <a:solidFill>
                  <a:srgbClr val="7030A0"/>
                </a:solidFill>
              </a:rPr>
              <a:t>(4hrs)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Why </a:t>
            </a:r>
            <a:r>
              <a:rPr lang="en-US" dirty="0" err="1">
                <a:solidFill>
                  <a:srgbClr val="7030A0"/>
                </a:solidFill>
              </a:rPr>
              <a:t>Redux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 smtClean="0">
                <a:solidFill>
                  <a:srgbClr val="7030A0"/>
                </a:solidFill>
              </a:rPr>
              <a:t>Store</a:t>
            </a:r>
          </a:p>
          <a:p>
            <a:pPr lvl="2"/>
            <a:r>
              <a:rPr lang="en-US" dirty="0" err="1" smtClean="0">
                <a:solidFill>
                  <a:srgbClr val="7030A0"/>
                </a:solidFill>
              </a:rPr>
              <a:t>Dispature</a:t>
            </a:r>
            <a:endParaRPr lang="en-US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Action </a:t>
            </a:r>
            <a:r>
              <a:rPr lang="en-US" dirty="0" smtClean="0">
                <a:solidFill>
                  <a:srgbClr val="7030A0"/>
                </a:solidFill>
              </a:rPr>
              <a:t>Creator  </a:t>
            </a:r>
            <a:endParaRPr lang="en-US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Actions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Reducers  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 err="1">
                <a:solidFill>
                  <a:srgbClr val="7030A0"/>
                </a:solidFill>
              </a:rPr>
              <a:t>ReactJS-Redux</a:t>
            </a:r>
            <a:r>
              <a:rPr lang="en-US" dirty="0">
                <a:solidFill>
                  <a:srgbClr val="7030A0"/>
                </a:solidFill>
              </a:rPr>
              <a:t> with </a:t>
            </a:r>
            <a:r>
              <a:rPr lang="en-US" dirty="0" smtClean="0">
                <a:solidFill>
                  <a:srgbClr val="7030A0"/>
                </a:solidFill>
              </a:rPr>
              <a:t>Web API– </a:t>
            </a:r>
            <a:r>
              <a:rPr lang="en-US" dirty="0">
                <a:solidFill>
                  <a:srgbClr val="7030A0"/>
                </a:solidFill>
              </a:rPr>
              <a:t>by using axios.js</a:t>
            </a:r>
            <a:endParaRPr lang="en-US" sz="1800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4743914"/>
            <a:ext cx="2667000" cy="2114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US" sz="2400" b="1" dirty="0">
                <a:solidFill>
                  <a:srgbClr val="7030A0"/>
                </a:solidFill>
              </a:rPr>
              <a:t>Live Project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sz="1050" dirty="0" smtClean="0">
                <a:solidFill>
                  <a:srgbClr val="7030A0"/>
                </a:solidFill>
              </a:rPr>
              <a:t>(</a:t>
            </a:r>
            <a:r>
              <a:rPr lang="en-US" sz="1050" dirty="0">
                <a:solidFill>
                  <a:srgbClr val="7030A0"/>
                </a:solidFill>
              </a:rPr>
              <a:t>6hrs)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sz="1800" dirty="0">
                <a:solidFill>
                  <a:srgbClr val="7030A0"/>
                </a:solidFill>
              </a:rPr>
              <a:t> </a:t>
            </a:r>
            <a:endParaRPr lang="en-US" sz="14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Production project architecture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Develop a sample Project based on the above topics 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Best practices </a:t>
            </a:r>
            <a:endParaRPr lang="en-US" sz="1800" dirty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Real time Scenarios and Solutions </a:t>
            </a:r>
            <a:endParaRPr lang="en-US" dirty="0" smtClean="0">
              <a:solidFill>
                <a:srgbClr val="7030A0"/>
              </a:solidFill>
            </a:endParaRPr>
          </a:p>
          <a:p>
            <a:pPr lvl="2"/>
            <a:r>
              <a:rPr lang="en-US" dirty="0">
                <a:solidFill>
                  <a:srgbClr val="7030A0"/>
                </a:solidFill>
              </a:rPr>
              <a:t>Open Discussion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5000" y="144959"/>
            <a:ext cx="39308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29C7FF"/>
                </a:solidFill>
                <a:latin typeface="Georgia" pitchFamily="18" charset="0"/>
              </a:rPr>
              <a:t>Course Outline</a:t>
            </a:r>
            <a:endParaRPr lang="en-US" sz="1600" dirty="0">
              <a:solidFill>
                <a:srgbClr val="29C7FF"/>
              </a:solidFill>
              <a:latin typeface="Georgia" pitchFamily="18" charset="0"/>
            </a:endParaRPr>
          </a:p>
        </p:txBody>
      </p:sp>
      <p:pic>
        <p:nvPicPr>
          <p:cNvPr id="8" name="Picture 9" descr="C:\Users\prince\Desktop\download (3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164951"/>
            <a:ext cx="1900687" cy="1693049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36899" y="5029200"/>
            <a:ext cx="2307101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9C7FF"/>
                </a:solidFill>
              </a:rPr>
              <a:t>End of </a:t>
            </a:r>
            <a:r>
              <a:rPr lang="en-US" dirty="0" smtClean="0">
                <a:solidFill>
                  <a:srgbClr val="29C7FF"/>
                </a:solidFill>
              </a:rPr>
              <a:t>this </a:t>
            </a:r>
            <a:r>
              <a:rPr lang="en-US" dirty="0" smtClean="0">
                <a:solidFill>
                  <a:srgbClr val="29C7FF"/>
                </a:solidFill>
              </a:rPr>
              <a:t>c</a:t>
            </a:r>
            <a:r>
              <a:rPr lang="en-US" dirty="0" smtClean="0">
                <a:solidFill>
                  <a:srgbClr val="29C7FF"/>
                </a:solidFill>
              </a:rPr>
              <a:t>ourse </a:t>
            </a:r>
            <a:r>
              <a:rPr lang="en-US" dirty="0" smtClean="0">
                <a:solidFill>
                  <a:srgbClr val="29C7FF"/>
                </a:solidFill>
              </a:rPr>
              <a:t>WE</a:t>
            </a:r>
            <a:r>
              <a:rPr lang="en-US" dirty="0" smtClean="0">
                <a:solidFill>
                  <a:srgbClr val="29C7FF"/>
                </a:solidFill>
              </a:rPr>
              <a:t> </a:t>
            </a:r>
            <a:r>
              <a:rPr lang="en-US" dirty="0" smtClean="0">
                <a:solidFill>
                  <a:srgbClr val="29C7FF"/>
                </a:solidFill>
              </a:rPr>
              <a:t>should feel</a:t>
            </a:r>
            <a:r>
              <a:rPr lang="en-US" dirty="0" smtClean="0">
                <a:solidFill>
                  <a:srgbClr val="29C7FF"/>
                </a:solidFill>
              </a:rPr>
              <a:t>... </a:t>
            </a:r>
            <a:endParaRPr lang="en-US" dirty="0">
              <a:solidFill>
                <a:srgbClr val="29C7FF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97396" y="1806038"/>
            <a:ext cx="6349207" cy="41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prince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0050" y="0"/>
            <a:ext cx="1123950" cy="7715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05000" y="144959"/>
            <a:ext cx="50786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rgbClr val="29C7FF"/>
                </a:solidFill>
                <a:latin typeface="Georgia" pitchFamily="18" charset="0"/>
              </a:rPr>
              <a:t>ReactJS</a:t>
            </a:r>
            <a:r>
              <a:rPr lang="en-US" sz="4400" dirty="0" smtClean="0">
                <a:solidFill>
                  <a:srgbClr val="29C7FF"/>
                </a:solidFill>
                <a:latin typeface="Georgia" pitchFamily="18" charset="0"/>
              </a:rPr>
              <a:t> Popularity </a:t>
            </a:r>
            <a:endParaRPr lang="en-US" sz="1600" dirty="0">
              <a:solidFill>
                <a:srgbClr val="29C7FF"/>
              </a:solidFill>
              <a:latin typeface="Georgia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09800" y="6324600"/>
            <a:ext cx="4189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https://wappalyzer.com/applications/react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990600"/>
            <a:ext cx="6743700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</TotalTime>
  <Words>459</Words>
  <Application>Microsoft Office PowerPoint</Application>
  <PresentationFormat>On-screen Show (4:3)</PresentationFormat>
  <Paragraphs>139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End of this course WE should feel... </vt:lpstr>
      <vt:lpstr>Slide 9</vt:lpstr>
      <vt:lpstr>Slide 10</vt:lpstr>
      <vt:lpstr>Slide 11</vt:lpstr>
      <vt:lpstr>Slide 12</vt:lpstr>
      <vt:lpstr>Slide 13</vt:lpstr>
      <vt:lpstr>Slide 14</vt:lpstr>
      <vt:lpstr>Slide 15</vt:lpstr>
      <vt:lpstr>Components </vt:lpstr>
      <vt:lpstr>Native Components </vt:lpstr>
      <vt:lpstr>Slide 18</vt:lpstr>
      <vt:lpstr>Slide 19</vt:lpstr>
      <vt:lpstr>Slide 20</vt:lpstr>
      <vt:lpstr>Slide 21</vt:lpstr>
      <vt:lpstr>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prince</dc:creator>
  <cp:lastModifiedBy>prince</cp:lastModifiedBy>
  <cp:revision>165</cp:revision>
  <dcterms:created xsi:type="dcterms:W3CDTF">2017-02-11T07:15:57Z</dcterms:created>
  <dcterms:modified xsi:type="dcterms:W3CDTF">2017-02-23T02:51:05Z</dcterms:modified>
</cp:coreProperties>
</file>